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5" r:id="rId3"/>
    <p:sldId id="266" r:id="rId4"/>
    <p:sldId id="267" r:id="rId5"/>
    <p:sldId id="268" r:id="rId6"/>
    <p:sldId id="273" r:id="rId7"/>
    <p:sldId id="272" r:id="rId8"/>
    <p:sldId id="269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6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7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1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3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9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8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9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4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89D3-AA2C-4781-908A-9DB49015896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9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reg.gibson@biology.gatech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conductor.org/packages/release/bioc/html/qvalue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68D7326-0994-4D5B-97D2-3F62207B202C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156252"/>
            <a:ext cx="7772400" cy="5064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Summer Institutes of Statistical Genetics, 2020</a:t>
            </a: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Module 6: GENE EXPRESSION PROFILING</a:t>
            </a: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000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Greg Gibson and Peng </a:t>
            </a:r>
            <a:r>
              <a:rPr lang="en-US" sz="2000" kern="0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Qiu</a:t>
            </a:r>
            <a:endParaRPr lang="en-US" sz="2000" kern="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000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Georgia Institute of Technology</a:t>
            </a: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Lecture 2: HYPOTHESIS TESTING</a:t>
            </a:r>
          </a:p>
        </p:txBody>
      </p:sp>
      <p:sp>
        <p:nvSpPr>
          <p:cNvPr id="5" name="Subtitle 9">
            <a:extLst>
              <a:ext uri="{FF2B5EF4-FFF2-40B4-BE49-F238E27FC236}">
                <a16:creationId xmlns:a16="http://schemas.microsoft.com/office/drawing/2014/main" id="{30B104D0-6630-4ECC-857A-DE78167A1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004" y="6261929"/>
            <a:ext cx="11698978" cy="506413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solidFill>
                  <a:srgbClr val="C00000"/>
                </a:solidFill>
                <a:hlinkClick r:id="rId2"/>
              </a:rPr>
              <a:t>greg.gibson@biology.gatech.edu</a:t>
            </a:r>
            <a:r>
              <a:rPr lang="en-US" altLang="en-US" sz="2000" dirty="0">
                <a:solidFill>
                  <a:srgbClr val="C00000"/>
                </a:solidFill>
              </a:rPr>
              <a:t>                                                                                             </a:t>
            </a:r>
            <a:r>
              <a:rPr lang="en-US" altLang="en-US" sz="2000" dirty="0"/>
              <a:t>http://www.cig.gatech.edu</a:t>
            </a:r>
          </a:p>
        </p:txBody>
      </p:sp>
    </p:spTree>
    <p:extLst>
      <p:ext uri="{BB962C8B-B14F-4D97-AF65-F5344CB8AC3E}">
        <p14:creationId xmlns:p14="http://schemas.microsoft.com/office/powerpoint/2010/main" val="164140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CAA2156-2623-4BF3-A04C-23C926CE4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895" y="1699247"/>
            <a:ext cx="902134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000099"/>
                </a:solidFill>
                <a:latin typeface="Calibri" panose="020F0502020204030204" pitchFamily="34" charset="0"/>
              </a:rPr>
              <a:t>At the design step, avoid confounding biological factors: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i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99"/>
                </a:solidFill>
                <a:latin typeface="Calibri" panose="020F0502020204030204" pitchFamily="34" charset="0"/>
              </a:rPr>
              <a:t>	- don’t contrast bloods from young males and old females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99"/>
                </a:solidFill>
                <a:latin typeface="Calibri" panose="020F0502020204030204" pitchFamily="34" charset="0"/>
              </a:rPr>
              <a:t>	- don’t contrast hearts from normal mice and livers from obese ones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99"/>
                </a:solidFill>
                <a:latin typeface="Calibri" panose="020F0502020204030204" pitchFamily="34" charset="0"/>
              </a:rPr>
              <a:t>	           </a:t>
            </a:r>
            <a:r>
              <a:rPr lang="en-US" altLang="en-US" sz="1800" i="1" dirty="0">
                <a:solidFill>
                  <a:srgbClr val="000099"/>
                </a:solidFill>
                <a:latin typeface="Calibri" panose="020F0502020204030204" pitchFamily="34" charset="0"/>
              </a:rPr>
              <a:t>as far as possible, balance all biological factors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i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i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002060"/>
                </a:solidFill>
                <a:latin typeface="Calibri" panose="020F0502020204030204" pitchFamily="34" charset="0"/>
              </a:rPr>
              <a:t>Be aware of the potential for technical confounding: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	-  date of RNA extraction or sequencing run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	-  batch of samples (particularly for microarray studies)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	-  person who prepared the libraries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	-  SE or PE, read length and quality of reads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	-  quality of RNA (RIN = Bioanalyzer RNA Integrity Number)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055A18D-C838-414E-8C0F-09E2F8CF7E10}"/>
              </a:ext>
            </a:extLst>
          </p:cNvPr>
          <p:cNvSpPr txBox="1">
            <a:spLocks noChangeArrowheads="1"/>
          </p:cNvSpPr>
          <p:nvPr/>
        </p:nvSpPr>
        <p:spPr>
          <a:xfrm>
            <a:off x="2221394" y="351182"/>
            <a:ext cx="7772400" cy="5064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Basics of Experimental Design:  Confounding</a:t>
            </a:r>
          </a:p>
        </p:txBody>
      </p:sp>
    </p:spTree>
    <p:extLst>
      <p:ext uri="{BB962C8B-B14F-4D97-AF65-F5344CB8AC3E}">
        <p14:creationId xmlns:p14="http://schemas.microsoft.com/office/powerpoint/2010/main" val="414335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0274902-EC73-45AB-8FE6-54A17CF5330C}"/>
              </a:ext>
            </a:extLst>
          </p:cNvPr>
          <p:cNvSpPr txBox="1">
            <a:spLocks noChangeArrowheads="1"/>
          </p:cNvSpPr>
          <p:nvPr/>
        </p:nvSpPr>
        <p:spPr>
          <a:xfrm>
            <a:off x="1292087" y="1600200"/>
            <a:ext cx="9268239" cy="449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1.  Normalize the samples:</a:t>
            </a:r>
          </a:p>
          <a:p>
            <a:pPr>
              <a:buFontTx/>
              <a:buNone/>
            </a:pPr>
            <a:endParaRPr lang="en-US" altLang="en-US" sz="1800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	     	</a:t>
            </a:r>
            <a:r>
              <a:rPr lang="en-US" altLang="en-US" sz="1800" dirty="0">
                <a:solidFill>
                  <a:srgbClr val="003366"/>
                </a:solidFill>
                <a:latin typeface="Calibri" panose="020F0502020204030204" pitchFamily="34" charset="0"/>
              </a:rPr>
              <a:t>log(fluorescence) = </a:t>
            </a:r>
            <a:r>
              <a:rPr lang="en-US" altLang="en-US" sz="1800" dirty="0">
                <a:solidFill>
                  <a:srgbClr val="0033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 + Array + Residual</a:t>
            </a:r>
          </a:p>
          <a:p>
            <a:pPr>
              <a:buFontTx/>
              <a:buNone/>
            </a:pPr>
            <a:r>
              <a:rPr lang="en-US" altLang="en-US" sz="1800" dirty="0">
                <a:solidFill>
                  <a:srgbClr val="0033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		log(CPM) = (read counts + 1) × 10</a:t>
            </a:r>
            <a:r>
              <a:rPr lang="en-US" altLang="en-US" sz="1800" baseline="30000" dirty="0">
                <a:solidFill>
                  <a:srgbClr val="0033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6</a:t>
            </a:r>
            <a:r>
              <a:rPr lang="en-US" altLang="en-US" sz="1800" dirty="0">
                <a:solidFill>
                  <a:srgbClr val="0033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/ total read counts </a:t>
            </a:r>
          </a:p>
          <a:p>
            <a:pPr>
              <a:buFontTx/>
              <a:buNone/>
            </a:pPr>
            <a:r>
              <a:rPr lang="en-US" altLang="en-US" sz="1800" dirty="0">
                <a:solidFill>
                  <a:srgbClr val="0033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		OR variance transforms, OR supervised methods</a:t>
            </a:r>
          </a:p>
          <a:p>
            <a:pPr>
              <a:buFontTx/>
              <a:buNone/>
            </a:pPr>
            <a:endParaRPr lang="en-US" altLang="en-US" sz="1800" dirty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2.  For each gene, assess significance of treatment effects on the Residual or the log(CPM)            (</a:t>
            </a:r>
            <a:r>
              <a:rPr lang="en-US" alt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ie</a:t>
            </a:r>
            <a:r>
              <a:rPr lang="en-US" alt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. expression level) with a linear model:</a:t>
            </a:r>
          </a:p>
          <a:p>
            <a:pPr>
              <a:buFontTx/>
              <a:buNone/>
            </a:pPr>
            <a:endParaRPr lang="en-US" altLang="en-US" sz="1800" dirty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   	</a:t>
            </a:r>
            <a:r>
              <a:rPr lang="en-US" altLang="en-US" sz="1800" dirty="0">
                <a:solidFill>
                  <a:srgbClr val="0033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Expression =  + Sex + Geno + Treat + Interact + Error</a:t>
            </a:r>
          </a:p>
          <a:p>
            <a:pPr>
              <a:buFontTx/>
              <a:buNone/>
            </a:pPr>
            <a:r>
              <a:rPr lang="en-US" altLang="en-US" sz="1800" dirty="0">
                <a:solidFill>
                  <a:srgbClr val="0033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		OR likelihood ratio test or Wilcoxon Rank-Sum test, </a:t>
            </a:r>
            <a:r>
              <a:rPr lang="en-US" altLang="en-US" sz="1800" dirty="0" err="1">
                <a:solidFill>
                  <a:srgbClr val="0033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etc</a:t>
            </a:r>
            <a:endParaRPr lang="en-US" altLang="en-US" sz="1800" dirty="0">
              <a:solidFill>
                <a:srgbClr val="003366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EC55FB-4B20-4F1E-8FC9-D0411A1282AF}"/>
              </a:ext>
            </a:extLst>
          </p:cNvPr>
          <p:cNvSpPr txBox="1">
            <a:spLocks noChangeArrowheads="1"/>
          </p:cNvSpPr>
          <p:nvPr/>
        </p:nvSpPr>
        <p:spPr>
          <a:xfrm>
            <a:off x="2221394" y="351182"/>
            <a:ext cx="7772400" cy="5064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Fundamentals of Hypothesis Testing:  Linear Modeling</a:t>
            </a:r>
          </a:p>
        </p:txBody>
      </p:sp>
    </p:spTree>
    <p:extLst>
      <p:ext uri="{BB962C8B-B14F-4D97-AF65-F5344CB8AC3E}">
        <p14:creationId xmlns:p14="http://schemas.microsoft.com/office/powerpoint/2010/main" val="354842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2156AF-3276-4B06-B6A1-0ADD86BA6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291" y="1339574"/>
            <a:ext cx="1021356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7175" indent="-257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914400" indent="-2571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371600" indent="-257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1828800" indent="-257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286000" indent="-257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743200" indent="-257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1600" dirty="0">
                <a:latin typeface="Calibri" panose="020F0502020204030204" pitchFamily="34" charset="0"/>
              </a:rPr>
              <a:t>Generally we are interested in asking whether there is a significant difference between two or more treatment group(s) on a gene-by-gene basis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1600" dirty="0">
                <a:latin typeface="Calibri" panose="020F0502020204030204" pitchFamily="34" charset="0"/>
              </a:rPr>
              <a:t>For a simple contrast, we can use a t-test to test the hypothesis.   Significance is always a function of:</a:t>
            </a:r>
          </a:p>
          <a:p>
            <a:pPr lvl="4">
              <a:spcBef>
                <a:spcPct val="0"/>
              </a:spcBef>
              <a:buFontTx/>
              <a:buAutoNum type="arabicPeriod"/>
            </a:pPr>
            <a:r>
              <a:rPr lang="en-US" altLang="en-US" sz="1600" dirty="0">
                <a:latin typeface="Calibri" panose="020F0502020204030204" pitchFamily="34" charset="0"/>
              </a:rPr>
              <a:t>The difference between the two groups:         [5,6,4]  vs  [7,5,6]  has a diff of 1</a:t>
            </a:r>
          </a:p>
          <a:p>
            <a:pPr lvl="4">
              <a:spcBef>
                <a:spcPct val="0"/>
              </a:spcBef>
              <a:buFontTx/>
              <a:buAutoNum type="arabicPeriod"/>
            </a:pPr>
            <a:r>
              <a:rPr lang="en-US" altLang="en-US" sz="1600" dirty="0">
                <a:latin typeface="Calibri" panose="020F0502020204030204" pitchFamily="34" charset="0"/>
              </a:rPr>
              <a:t>The variance within the groups:                         [2,5,8]  vs  [3,6,9] does as well, but is less obvious</a:t>
            </a:r>
          </a:p>
          <a:p>
            <a:pPr lvl="4">
              <a:spcBef>
                <a:spcPct val="0"/>
              </a:spcBef>
              <a:buFontTx/>
              <a:buAutoNum type="arabicPeriod"/>
            </a:pPr>
            <a:r>
              <a:rPr lang="en-US" altLang="en-US" sz="1600" dirty="0">
                <a:latin typeface="Calibri" panose="020F0502020204030204" pitchFamily="34" charset="0"/>
              </a:rPr>
              <a:t>The sample size:                                                    [5,6,4,4,6,5]  vs  [7,5,6,5,6,7] is better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1600" dirty="0">
                <a:latin typeface="Calibri" panose="020F0502020204030204" pitchFamily="34" charset="0"/>
              </a:rPr>
              <a:t>For contrasts involving multiple effects, we usually use 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General Linear Models </a:t>
            </a:r>
            <a:r>
              <a:rPr lang="en-US" altLang="en-US" sz="1600" dirty="0">
                <a:latin typeface="Calibri" panose="020F0502020204030204" pitchFamily="34" charset="0"/>
              </a:rPr>
              <a:t>in the ANOVA framework (analysis of variance:  significance is assessed as the F ratio of the between sample to residual sample variance. 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1600" dirty="0" err="1">
                <a:solidFill>
                  <a:srgbClr val="C00000"/>
                </a:solidFill>
                <a:latin typeface="Calibri" panose="020F0502020204030204" pitchFamily="34" charset="0"/>
              </a:rPr>
              <a:t>edgeR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 uses </a:t>
            </a:r>
            <a:r>
              <a:rPr lang="en-US" altLang="en-US" sz="1600" dirty="0" err="1">
                <a:solidFill>
                  <a:srgbClr val="C00000"/>
                </a:solidFill>
                <a:latin typeface="Calibri" panose="020F0502020204030204" pitchFamily="34" charset="0"/>
              </a:rPr>
              <a:t>limma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</a:rPr>
              <a:t>to perform One-Way ANOVAs.  This likelihood framework is very powerful, but constrains you to contrast treatments with a reference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1600" dirty="0">
                <a:latin typeface="Calibri" panose="020F0502020204030204" pitchFamily="34" charset="0"/>
              </a:rPr>
              <a:t>Robust statistics (</a:t>
            </a:r>
            <a:r>
              <a:rPr lang="en-US" altLang="en-US" sz="1600" dirty="0" err="1">
                <a:latin typeface="Calibri" panose="020F0502020204030204" pitchFamily="34" charset="0"/>
              </a:rPr>
              <a:t>eg</a:t>
            </a:r>
            <a:r>
              <a:rPr lang="en-US" altLang="en-US" sz="1600" dirty="0">
                <a:latin typeface="Calibri" panose="020F0502020204030204" pitchFamily="34" charset="0"/>
              </a:rPr>
              <a:t> using 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lme4</a:t>
            </a:r>
            <a:r>
              <a:rPr lang="en-US" altLang="en-US" sz="1600" dirty="0">
                <a:latin typeface="Calibri" panose="020F0502020204030204" pitchFamily="34" charset="0"/>
              </a:rPr>
              <a:t>) also allow you to evaluate INTERACTION EFFECTS, namely not just whether two treatments are individual significant, but also whether one depends on the other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1600" dirty="0">
                <a:latin typeface="Calibri" panose="020F0502020204030204" pitchFamily="34" charset="0"/>
              </a:rPr>
              <a:t>Given a list of p-values and DE estimates, we need to evaluate a significance threshold, which is usually done using False Discovery Rate (FDR) criteria, either </a:t>
            </a:r>
            <a:r>
              <a:rPr lang="en-US" altLang="en-US" sz="1600" dirty="0" err="1">
                <a:latin typeface="Calibri" panose="020F0502020204030204" pitchFamily="34" charset="0"/>
              </a:rPr>
              <a:t>Benjamini</a:t>
            </a:r>
            <a:r>
              <a:rPr lang="en-US" altLang="en-US" sz="1600" dirty="0">
                <a:latin typeface="Calibri" panose="020F0502020204030204" pitchFamily="34" charset="0"/>
              </a:rPr>
              <a:t>-Hochberg or a </a:t>
            </a:r>
            <a:r>
              <a:rPr lang="en-US" altLang="en-US" sz="1600" dirty="0" err="1">
                <a:latin typeface="Calibri" panose="020F0502020204030204" pitchFamily="34" charset="0"/>
              </a:rPr>
              <a:t>qvalue</a:t>
            </a:r>
            <a:endParaRPr lang="en-US" alt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49C504-CAE6-4352-AE52-C1D4D129BA4E}"/>
              </a:ext>
            </a:extLst>
          </p:cNvPr>
          <p:cNvSpPr txBox="1">
            <a:spLocks noChangeArrowheads="1"/>
          </p:cNvSpPr>
          <p:nvPr/>
        </p:nvSpPr>
        <p:spPr>
          <a:xfrm>
            <a:off x="2221394" y="351182"/>
            <a:ext cx="7772400" cy="5064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Fundamentals of Hypothesis Testing:  Gene-level Contrasts</a:t>
            </a:r>
          </a:p>
        </p:txBody>
      </p:sp>
    </p:spTree>
    <p:extLst>
      <p:ext uri="{BB962C8B-B14F-4D97-AF65-F5344CB8AC3E}">
        <p14:creationId xmlns:p14="http://schemas.microsoft.com/office/powerpoint/2010/main" val="3631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BA830AB4-31B7-4399-8A21-49E36E3DA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572" y="1044851"/>
            <a:ext cx="1038073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</a:rPr>
              <a:t>A 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two-sample t-test </a:t>
            </a:r>
            <a:r>
              <a:rPr lang="en-US" altLang="en-US" sz="1600" dirty="0">
                <a:latin typeface="Calibri" panose="020F0502020204030204" pitchFamily="34" charset="0"/>
              </a:rPr>
              <a:t>evaluates whether the two population means differ one another, given the pooled standard deviations of the sample and the number of observations: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D5FA3464-AFC7-4C57-BB09-B1B902E95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56540"/>
          <a:stretch>
            <a:fillRect/>
          </a:stretch>
        </p:blipFill>
        <p:spPr bwMode="auto">
          <a:xfrm>
            <a:off x="5941737" y="1743007"/>
            <a:ext cx="19462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AC399BF4-D8E2-4247-B6CF-89A11E6AA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87" b="56770"/>
          <a:stretch>
            <a:fillRect/>
          </a:stretch>
        </p:blipFill>
        <p:spPr bwMode="auto">
          <a:xfrm>
            <a:off x="3573187" y="1768407"/>
            <a:ext cx="16192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B66D469C-2D62-4FC6-96E4-1E866C121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572" y="2788135"/>
            <a:ext cx="1038073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</a:rPr>
              <a:t>F-statistics generalize this approach by asking whether the deviations between samples </a:t>
            </a:r>
            <a:r>
              <a:rPr lang="en-US" altLang="en-US" sz="1600" dirty="0" err="1">
                <a:latin typeface="Calibri" panose="020F0502020204030204" pitchFamily="34" charset="0"/>
              </a:rPr>
              <a:t>samples</a:t>
            </a:r>
            <a:r>
              <a:rPr lang="en-US" altLang="en-US" sz="1600" dirty="0">
                <a:latin typeface="Calibri" panose="020F0502020204030204" pitchFamily="34" charset="0"/>
              </a:rPr>
              <a:t> are large relative to the deviations within samples.  The larger the difference between the means, the larger the 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F-ratio</a:t>
            </a:r>
            <a:r>
              <a:rPr lang="en-US" altLang="en-US" sz="1600" dirty="0">
                <a:latin typeface="Calibri" panose="020F0502020204030204" pitchFamily="34" charset="0"/>
              </a:rPr>
              <a:t>, hence significance is evaluated by contrasting variances.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EA52BB-F39C-4FC7-BADA-3196AF702AFF}"/>
              </a:ext>
            </a:extLst>
          </p:cNvPr>
          <p:cNvGrpSpPr>
            <a:grpSpLocks/>
          </p:cNvGrpSpPr>
          <p:nvPr/>
        </p:nvGrpSpPr>
        <p:grpSpPr bwMode="auto">
          <a:xfrm>
            <a:off x="4406031" y="3679385"/>
            <a:ext cx="2486025" cy="925512"/>
            <a:chOff x="3394756" y="3821110"/>
            <a:chExt cx="2486025" cy="925513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5A694891-3460-451A-8166-B6500ADC2BED}"/>
                </a:ext>
              </a:extLst>
            </p:cNvPr>
            <p:cNvSpPr/>
            <p:nvPr/>
          </p:nvSpPr>
          <p:spPr bwMode="auto">
            <a:xfrm>
              <a:off x="3394756" y="3821110"/>
              <a:ext cx="1716088" cy="920751"/>
            </a:xfrm>
            <a:custGeom>
              <a:avLst/>
              <a:gdLst>
                <a:gd name="connsiteX0" fmla="*/ 0 w 3553097"/>
                <a:gd name="connsiteY0" fmla="*/ 1982877 h 2026091"/>
                <a:gd name="connsiteX1" fmla="*/ 557348 w 3553097"/>
                <a:gd name="connsiteY1" fmla="*/ 1904500 h 2026091"/>
                <a:gd name="connsiteX2" fmla="*/ 975360 w 3553097"/>
                <a:gd name="connsiteY2" fmla="*/ 1669369 h 2026091"/>
                <a:gd name="connsiteX3" fmla="*/ 1236617 w 3553097"/>
                <a:gd name="connsiteY3" fmla="*/ 990100 h 2026091"/>
                <a:gd name="connsiteX4" fmla="*/ 1410788 w 3553097"/>
                <a:gd name="connsiteY4" fmla="*/ 424043 h 2026091"/>
                <a:gd name="connsiteX5" fmla="*/ 1532708 w 3553097"/>
                <a:gd name="connsiteY5" fmla="*/ 145369 h 2026091"/>
                <a:gd name="connsiteX6" fmla="*/ 1637211 w 3553097"/>
                <a:gd name="connsiteY6" fmla="*/ 14740 h 2026091"/>
                <a:gd name="connsiteX7" fmla="*/ 1793965 w 3553097"/>
                <a:gd name="connsiteY7" fmla="*/ 14740 h 2026091"/>
                <a:gd name="connsiteX8" fmla="*/ 1933303 w 3553097"/>
                <a:gd name="connsiteY8" fmla="*/ 119243 h 2026091"/>
                <a:gd name="connsiteX9" fmla="*/ 2046514 w 3553097"/>
                <a:gd name="connsiteY9" fmla="*/ 389209 h 2026091"/>
                <a:gd name="connsiteX10" fmla="*/ 2142308 w 3553097"/>
                <a:gd name="connsiteY10" fmla="*/ 676592 h 2026091"/>
                <a:gd name="connsiteX11" fmla="*/ 2272937 w 3553097"/>
                <a:gd name="connsiteY11" fmla="*/ 1077186 h 2026091"/>
                <a:gd name="connsiteX12" fmla="*/ 2368731 w 3553097"/>
                <a:gd name="connsiteY12" fmla="*/ 1364569 h 2026091"/>
                <a:gd name="connsiteX13" fmla="*/ 2525485 w 3553097"/>
                <a:gd name="connsiteY13" fmla="*/ 1599700 h 2026091"/>
                <a:gd name="connsiteX14" fmla="*/ 2786743 w 3553097"/>
                <a:gd name="connsiteY14" fmla="*/ 1799997 h 2026091"/>
                <a:gd name="connsiteX15" fmla="*/ 3074125 w 3553097"/>
                <a:gd name="connsiteY15" fmla="*/ 1930626 h 2026091"/>
                <a:gd name="connsiteX16" fmla="*/ 3378925 w 3553097"/>
                <a:gd name="connsiteY16" fmla="*/ 2017712 h 2026091"/>
                <a:gd name="connsiteX17" fmla="*/ 3553097 w 3553097"/>
                <a:gd name="connsiteY17" fmla="*/ 2017712 h 20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53097" h="2026091">
                  <a:moveTo>
                    <a:pt x="0" y="1982877"/>
                  </a:moveTo>
                  <a:cubicBezTo>
                    <a:pt x="197394" y="1969814"/>
                    <a:pt x="394788" y="1956751"/>
                    <a:pt x="557348" y="1904500"/>
                  </a:cubicBezTo>
                  <a:cubicBezTo>
                    <a:pt x="719908" y="1852249"/>
                    <a:pt x="862149" y="1821769"/>
                    <a:pt x="975360" y="1669369"/>
                  </a:cubicBezTo>
                  <a:cubicBezTo>
                    <a:pt x="1088572" y="1516969"/>
                    <a:pt x="1164046" y="1197654"/>
                    <a:pt x="1236617" y="990100"/>
                  </a:cubicBezTo>
                  <a:cubicBezTo>
                    <a:pt x="1309188" y="782546"/>
                    <a:pt x="1361440" y="564831"/>
                    <a:pt x="1410788" y="424043"/>
                  </a:cubicBezTo>
                  <a:cubicBezTo>
                    <a:pt x="1460136" y="283255"/>
                    <a:pt x="1494971" y="213586"/>
                    <a:pt x="1532708" y="145369"/>
                  </a:cubicBezTo>
                  <a:cubicBezTo>
                    <a:pt x="1570445" y="77152"/>
                    <a:pt x="1593668" y="36511"/>
                    <a:pt x="1637211" y="14740"/>
                  </a:cubicBezTo>
                  <a:cubicBezTo>
                    <a:pt x="1680754" y="-7031"/>
                    <a:pt x="1744616" y="-2677"/>
                    <a:pt x="1793965" y="14740"/>
                  </a:cubicBezTo>
                  <a:cubicBezTo>
                    <a:pt x="1843314" y="32157"/>
                    <a:pt x="1891212" y="56831"/>
                    <a:pt x="1933303" y="119243"/>
                  </a:cubicBezTo>
                  <a:cubicBezTo>
                    <a:pt x="1975395" y="181654"/>
                    <a:pt x="2011680" y="296317"/>
                    <a:pt x="2046514" y="389209"/>
                  </a:cubicBezTo>
                  <a:cubicBezTo>
                    <a:pt x="2081348" y="482100"/>
                    <a:pt x="2104571" y="561929"/>
                    <a:pt x="2142308" y="676592"/>
                  </a:cubicBezTo>
                  <a:cubicBezTo>
                    <a:pt x="2180045" y="791255"/>
                    <a:pt x="2235200" y="962523"/>
                    <a:pt x="2272937" y="1077186"/>
                  </a:cubicBezTo>
                  <a:cubicBezTo>
                    <a:pt x="2310674" y="1191849"/>
                    <a:pt x="2326640" y="1277483"/>
                    <a:pt x="2368731" y="1364569"/>
                  </a:cubicBezTo>
                  <a:cubicBezTo>
                    <a:pt x="2410822" y="1451655"/>
                    <a:pt x="2455816" y="1527129"/>
                    <a:pt x="2525485" y="1599700"/>
                  </a:cubicBezTo>
                  <a:cubicBezTo>
                    <a:pt x="2595154" y="1672271"/>
                    <a:pt x="2695303" y="1744843"/>
                    <a:pt x="2786743" y="1799997"/>
                  </a:cubicBezTo>
                  <a:cubicBezTo>
                    <a:pt x="2878183" y="1855151"/>
                    <a:pt x="2975428" y="1894340"/>
                    <a:pt x="3074125" y="1930626"/>
                  </a:cubicBezTo>
                  <a:cubicBezTo>
                    <a:pt x="3172822" y="1966912"/>
                    <a:pt x="3299096" y="2003198"/>
                    <a:pt x="3378925" y="2017712"/>
                  </a:cubicBezTo>
                  <a:cubicBezTo>
                    <a:pt x="3458754" y="2032226"/>
                    <a:pt x="3505925" y="2024969"/>
                    <a:pt x="3553097" y="2017712"/>
                  </a:cubicBezTo>
                </a:path>
              </a:pathLst>
            </a:cu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7948275-7E8F-4D51-B6C3-63BE275F1222}"/>
                </a:ext>
              </a:extLst>
            </p:cNvPr>
            <p:cNvSpPr/>
            <p:nvPr/>
          </p:nvSpPr>
          <p:spPr bwMode="auto">
            <a:xfrm flipH="1">
              <a:off x="3577319" y="3824285"/>
              <a:ext cx="1824037" cy="922338"/>
            </a:xfrm>
            <a:custGeom>
              <a:avLst/>
              <a:gdLst>
                <a:gd name="connsiteX0" fmla="*/ 0 w 3553097"/>
                <a:gd name="connsiteY0" fmla="*/ 1982877 h 2026091"/>
                <a:gd name="connsiteX1" fmla="*/ 557348 w 3553097"/>
                <a:gd name="connsiteY1" fmla="*/ 1904500 h 2026091"/>
                <a:gd name="connsiteX2" fmla="*/ 975360 w 3553097"/>
                <a:gd name="connsiteY2" fmla="*/ 1669369 h 2026091"/>
                <a:gd name="connsiteX3" fmla="*/ 1236617 w 3553097"/>
                <a:gd name="connsiteY3" fmla="*/ 990100 h 2026091"/>
                <a:gd name="connsiteX4" fmla="*/ 1410788 w 3553097"/>
                <a:gd name="connsiteY4" fmla="*/ 424043 h 2026091"/>
                <a:gd name="connsiteX5" fmla="*/ 1532708 w 3553097"/>
                <a:gd name="connsiteY5" fmla="*/ 145369 h 2026091"/>
                <a:gd name="connsiteX6" fmla="*/ 1637211 w 3553097"/>
                <a:gd name="connsiteY6" fmla="*/ 14740 h 2026091"/>
                <a:gd name="connsiteX7" fmla="*/ 1793965 w 3553097"/>
                <a:gd name="connsiteY7" fmla="*/ 14740 h 2026091"/>
                <a:gd name="connsiteX8" fmla="*/ 1933303 w 3553097"/>
                <a:gd name="connsiteY8" fmla="*/ 119243 h 2026091"/>
                <a:gd name="connsiteX9" fmla="*/ 2046514 w 3553097"/>
                <a:gd name="connsiteY9" fmla="*/ 389209 h 2026091"/>
                <a:gd name="connsiteX10" fmla="*/ 2142308 w 3553097"/>
                <a:gd name="connsiteY10" fmla="*/ 676592 h 2026091"/>
                <a:gd name="connsiteX11" fmla="*/ 2272937 w 3553097"/>
                <a:gd name="connsiteY11" fmla="*/ 1077186 h 2026091"/>
                <a:gd name="connsiteX12" fmla="*/ 2368731 w 3553097"/>
                <a:gd name="connsiteY12" fmla="*/ 1364569 h 2026091"/>
                <a:gd name="connsiteX13" fmla="*/ 2525485 w 3553097"/>
                <a:gd name="connsiteY13" fmla="*/ 1599700 h 2026091"/>
                <a:gd name="connsiteX14" fmla="*/ 2786743 w 3553097"/>
                <a:gd name="connsiteY14" fmla="*/ 1799997 h 2026091"/>
                <a:gd name="connsiteX15" fmla="*/ 3074125 w 3553097"/>
                <a:gd name="connsiteY15" fmla="*/ 1930626 h 2026091"/>
                <a:gd name="connsiteX16" fmla="*/ 3378925 w 3553097"/>
                <a:gd name="connsiteY16" fmla="*/ 2017712 h 2026091"/>
                <a:gd name="connsiteX17" fmla="*/ 3553097 w 3553097"/>
                <a:gd name="connsiteY17" fmla="*/ 2017712 h 20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53097" h="2026091">
                  <a:moveTo>
                    <a:pt x="0" y="1982877"/>
                  </a:moveTo>
                  <a:cubicBezTo>
                    <a:pt x="197394" y="1969814"/>
                    <a:pt x="394788" y="1956751"/>
                    <a:pt x="557348" y="1904500"/>
                  </a:cubicBezTo>
                  <a:cubicBezTo>
                    <a:pt x="719908" y="1852249"/>
                    <a:pt x="862149" y="1821769"/>
                    <a:pt x="975360" y="1669369"/>
                  </a:cubicBezTo>
                  <a:cubicBezTo>
                    <a:pt x="1088572" y="1516969"/>
                    <a:pt x="1164046" y="1197654"/>
                    <a:pt x="1236617" y="990100"/>
                  </a:cubicBezTo>
                  <a:cubicBezTo>
                    <a:pt x="1309188" y="782546"/>
                    <a:pt x="1361440" y="564831"/>
                    <a:pt x="1410788" y="424043"/>
                  </a:cubicBezTo>
                  <a:cubicBezTo>
                    <a:pt x="1460136" y="283255"/>
                    <a:pt x="1494971" y="213586"/>
                    <a:pt x="1532708" y="145369"/>
                  </a:cubicBezTo>
                  <a:cubicBezTo>
                    <a:pt x="1570445" y="77152"/>
                    <a:pt x="1593668" y="36511"/>
                    <a:pt x="1637211" y="14740"/>
                  </a:cubicBezTo>
                  <a:cubicBezTo>
                    <a:pt x="1680754" y="-7031"/>
                    <a:pt x="1744616" y="-2677"/>
                    <a:pt x="1793965" y="14740"/>
                  </a:cubicBezTo>
                  <a:cubicBezTo>
                    <a:pt x="1843314" y="32157"/>
                    <a:pt x="1891212" y="56831"/>
                    <a:pt x="1933303" y="119243"/>
                  </a:cubicBezTo>
                  <a:cubicBezTo>
                    <a:pt x="1975395" y="181654"/>
                    <a:pt x="2011680" y="296317"/>
                    <a:pt x="2046514" y="389209"/>
                  </a:cubicBezTo>
                  <a:cubicBezTo>
                    <a:pt x="2081348" y="482100"/>
                    <a:pt x="2104571" y="561929"/>
                    <a:pt x="2142308" y="676592"/>
                  </a:cubicBezTo>
                  <a:cubicBezTo>
                    <a:pt x="2180045" y="791255"/>
                    <a:pt x="2235200" y="962523"/>
                    <a:pt x="2272937" y="1077186"/>
                  </a:cubicBezTo>
                  <a:cubicBezTo>
                    <a:pt x="2310674" y="1191849"/>
                    <a:pt x="2326640" y="1277483"/>
                    <a:pt x="2368731" y="1364569"/>
                  </a:cubicBezTo>
                  <a:cubicBezTo>
                    <a:pt x="2410822" y="1451655"/>
                    <a:pt x="2455816" y="1527129"/>
                    <a:pt x="2525485" y="1599700"/>
                  </a:cubicBezTo>
                  <a:cubicBezTo>
                    <a:pt x="2595154" y="1672271"/>
                    <a:pt x="2695303" y="1744843"/>
                    <a:pt x="2786743" y="1799997"/>
                  </a:cubicBezTo>
                  <a:cubicBezTo>
                    <a:pt x="2878183" y="1855151"/>
                    <a:pt x="2975428" y="1894340"/>
                    <a:pt x="3074125" y="1930626"/>
                  </a:cubicBezTo>
                  <a:cubicBezTo>
                    <a:pt x="3172822" y="1966912"/>
                    <a:pt x="3299096" y="2003198"/>
                    <a:pt x="3378925" y="2017712"/>
                  </a:cubicBezTo>
                  <a:cubicBezTo>
                    <a:pt x="3458754" y="2032226"/>
                    <a:pt x="3505925" y="2024969"/>
                    <a:pt x="3553097" y="2017712"/>
                  </a:cubicBezTo>
                </a:path>
              </a:pathLst>
            </a:cu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9" name="Straight Arrow Connector 21">
              <a:extLst>
                <a:ext uri="{FF2B5EF4-FFF2-40B4-BE49-F238E27FC236}">
                  <a16:creationId xmlns:a16="http://schemas.microsoft.com/office/drawing/2014/main" id="{607C99F7-F823-4970-A4C9-C99612456D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88506" y="4011610"/>
              <a:ext cx="401637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Arrow Connector 25">
              <a:extLst>
                <a:ext uri="{FF2B5EF4-FFF2-40B4-BE49-F238E27FC236}">
                  <a16:creationId xmlns:a16="http://schemas.microsoft.com/office/drawing/2014/main" id="{80F2FB59-FDCB-48A4-A93E-46ED21EDE2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48843" y="4332285"/>
              <a:ext cx="236538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29">
              <a:extLst>
                <a:ext uri="{FF2B5EF4-FFF2-40B4-BE49-F238E27FC236}">
                  <a16:creationId xmlns:a16="http://schemas.microsoft.com/office/drawing/2014/main" id="{D6201AD9-AD16-4C8E-AB26-6BA4B2BAA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1331" y="3906835"/>
              <a:ext cx="679450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dirty="0"/>
                <a:t>Between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0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dirty="0"/>
                <a:t>Within</a:t>
              </a:r>
            </a:p>
          </p:txBody>
        </p:sp>
      </p:grpSp>
      <p:sp>
        <p:nvSpPr>
          <p:cNvPr id="12" name="TextBox 5">
            <a:extLst>
              <a:ext uri="{FF2B5EF4-FFF2-40B4-BE49-F238E27FC236}">
                <a16:creationId xmlns:a16="http://schemas.microsoft.com/office/drawing/2014/main" id="{BC308D47-B0C7-420E-9D2E-FEDD18307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727" y="4919343"/>
            <a:ext cx="1030121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</a:rPr>
              <a:t>Generally we start by evaluating whether there is variation among all the groups, and then test specific post-hoc contrasts.  With multifactorial designs you also should be aware of the difference between Type I and Type III sums of squares, namely univariate and conditional tests.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EC32EC-B9ED-471A-9089-59C2E0433386}"/>
              </a:ext>
            </a:extLst>
          </p:cNvPr>
          <p:cNvGrpSpPr>
            <a:grpSpLocks/>
          </p:cNvGrpSpPr>
          <p:nvPr/>
        </p:nvGrpSpPr>
        <p:grpSpPr bwMode="auto">
          <a:xfrm>
            <a:off x="3757130" y="5590207"/>
            <a:ext cx="3919538" cy="827087"/>
            <a:chOff x="1168760" y="4987431"/>
            <a:chExt cx="3919028" cy="1050112"/>
          </a:xfrm>
        </p:grpSpPr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F5E0A7D2-2160-424D-B4DA-E19AD6235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760" y="5370897"/>
              <a:ext cx="78381" cy="9585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8E40B94A-2DBB-455E-8B49-26C39B348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67" y="5471110"/>
              <a:ext cx="78381" cy="9585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83C82F26-7AA1-4EB1-91C5-94BDC661A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992" y="5440601"/>
              <a:ext cx="78381" cy="9585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" name="Oval 8">
              <a:extLst>
                <a:ext uri="{FF2B5EF4-FFF2-40B4-BE49-F238E27FC236}">
                  <a16:creationId xmlns:a16="http://schemas.microsoft.com/office/drawing/2014/main" id="{DDFCD528-6B9C-4D30-A6C9-28796F780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271" y="5593103"/>
              <a:ext cx="78381" cy="9585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" name="Oval 9">
              <a:extLst>
                <a:ext uri="{FF2B5EF4-FFF2-40B4-BE49-F238E27FC236}">
                  <a16:creationId xmlns:a16="http://schemas.microsoft.com/office/drawing/2014/main" id="{6FABB355-DA1F-4DD3-9A5D-3E8B1B28D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387" y="5545167"/>
              <a:ext cx="78381" cy="9585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" name="Oval 10">
              <a:extLst>
                <a:ext uri="{FF2B5EF4-FFF2-40B4-BE49-F238E27FC236}">
                  <a16:creationId xmlns:a16="http://schemas.microsoft.com/office/drawing/2014/main" id="{23F082B4-87AC-46DA-9D2C-1C5D4FE4D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566" y="5488546"/>
              <a:ext cx="78381" cy="9585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FE0A3821-4FA7-414E-A17C-4FFDFF94E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936" y="5784844"/>
              <a:ext cx="78381" cy="95859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254FCD80-2505-465A-A7DE-D6F4E5294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342" y="5710761"/>
              <a:ext cx="78381" cy="95859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A6418ECD-91A6-4AFB-A6C2-46DD02C4C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168" y="5749970"/>
              <a:ext cx="78381" cy="95859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EAD70EC4-F621-4CBA-8C8A-995E70F44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447" y="5885042"/>
              <a:ext cx="78381" cy="95859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93EFE5-E570-4C6F-86F9-6F5665AC8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5563" y="5941684"/>
              <a:ext cx="78381" cy="95859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6A3CC64C-CCCD-40CF-A7CC-93503D4F9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742" y="5832774"/>
              <a:ext cx="78381" cy="95859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25EB0D2E-30CA-4F5B-8E45-A6E24DEE1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424" y="5157403"/>
              <a:ext cx="78381" cy="95859"/>
            </a:xfrm>
            <a:prstGeom prst="ellipse">
              <a:avLst/>
            </a:prstGeom>
            <a:solidFill>
              <a:srgbClr val="FF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7504E772-D9A8-4207-B70E-CFB34806C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831" y="5214042"/>
              <a:ext cx="78381" cy="95859"/>
            </a:xfrm>
            <a:prstGeom prst="ellipse">
              <a:avLst/>
            </a:prstGeom>
            <a:solidFill>
              <a:srgbClr val="FF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9E6B2E97-A483-478F-BDF0-FC3A9ED12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657" y="5166103"/>
              <a:ext cx="78381" cy="95859"/>
            </a:xfrm>
            <a:prstGeom prst="ellipse">
              <a:avLst/>
            </a:prstGeom>
            <a:solidFill>
              <a:srgbClr val="FF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6C50272-972B-41FF-9A2E-1389503C5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936" y="5022303"/>
              <a:ext cx="78381" cy="95859"/>
            </a:xfrm>
            <a:prstGeom prst="ellipse">
              <a:avLst/>
            </a:prstGeom>
            <a:solidFill>
              <a:srgbClr val="FF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3EB2A531-5514-4150-9882-8EA2F95CB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052" y="5270669"/>
              <a:ext cx="78381" cy="95859"/>
            </a:xfrm>
            <a:prstGeom prst="ellipse">
              <a:avLst/>
            </a:prstGeom>
            <a:solidFill>
              <a:srgbClr val="FF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A69831A5-B443-4110-B48B-02A78C657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231" y="5100757"/>
              <a:ext cx="78381" cy="95859"/>
            </a:xfrm>
            <a:prstGeom prst="ellipse">
              <a:avLst/>
            </a:prstGeom>
            <a:solidFill>
              <a:srgbClr val="FF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0A39F6E6-2479-481E-AD3A-9A122A57A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600" y="5135611"/>
              <a:ext cx="78381" cy="95859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EF758CE8-3D7B-4473-8E83-0D8C8A6CE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007" y="5061527"/>
              <a:ext cx="78381" cy="95859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8145AD01-5FA7-4BAE-9F62-F1C45F4EE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833" y="5100736"/>
              <a:ext cx="78381" cy="95859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6C47D21D-3758-4148-A931-7C44E2F15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111" y="5235809"/>
              <a:ext cx="78381" cy="95859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B94680FC-4A4E-4571-A4A5-26D468717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5228" y="4987431"/>
              <a:ext cx="78381" cy="95859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F48DDFD5-2A25-4D43-9B98-EDD9C984E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9407" y="5209685"/>
              <a:ext cx="78381" cy="95859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8" name="Rectangle 2">
            <a:extLst>
              <a:ext uri="{FF2B5EF4-FFF2-40B4-BE49-F238E27FC236}">
                <a16:creationId xmlns:a16="http://schemas.microsoft.com/office/drawing/2014/main" id="{FF6E20F7-6ACB-4C45-A906-977FC4E63C28}"/>
              </a:ext>
            </a:extLst>
          </p:cNvPr>
          <p:cNvSpPr txBox="1">
            <a:spLocks noChangeArrowheads="1"/>
          </p:cNvSpPr>
          <p:nvPr/>
        </p:nvSpPr>
        <p:spPr>
          <a:xfrm>
            <a:off x="2221394" y="351182"/>
            <a:ext cx="7772400" cy="5064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Fundamentals of Hypothesis Testing:  t-tests and ANOVA</a:t>
            </a:r>
          </a:p>
        </p:txBody>
      </p:sp>
    </p:spTree>
    <p:extLst>
      <p:ext uri="{BB962C8B-B14F-4D97-AF65-F5344CB8AC3E}">
        <p14:creationId xmlns:p14="http://schemas.microsoft.com/office/powerpoint/2010/main" val="28799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A81C1-0FB8-47CE-97E6-6DAC018FC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0" y="1175593"/>
            <a:ext cx="6501399" cy="410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94A235-93D5-4F79-823D-797F0F3E95C7}"/>
              </a:ext>
            </a:extLst>
          </p:cNvPr>
          <p:cNvSpPr txBox="1">
            <a:spLocks noChangeArrowheads="1"/>
          </p:cNvSpPr>
          <p:nvPr/>
        </p:nvSpPr>
        <p:spPr>
          <a:xfrm>
            <a:off x="2221394" y="351182"/>
            <a:ext cx="7772400" cy="5064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Volcano Plots: Significance against Fold-Change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31D5F-344D-47D6-9435-EDEB3EAB2F96}"/>
              </a:ext>
            </a:extLst>
          </p:cNvPr>
          <p:cNvSpPr txBox="1"/>
          <p:nvPr/>
        </p:nvSpPr>
        <p:spPr>
          <a:xfrm>
            <a:off x="829916" y="5414908"/>
            <a:ext cx="10754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Significance Threshold at NLP = 5 (p&lt;10-5) is conservatively Bonferroni corrected for 5,000 genes.</a:t>
            </a:r>
          </a:p>
          <a:p>
            <a:endParaRPr lang="en-US" dirty="0"/>
          </a:p>
          <a:p>
            <a:r>
              <a:rPr lang="en-US" dirty="0"/>
              <a:t>While significance testing allows for inclusion of more genes that have small fold-changes (sector B), you need to be aware that there is also variation in the estimation of the denominator (variance) which can inflate NLP values.</a:t>
            </a:r>
          </a:p>
        </p:txBody>
      </p:sp>
      <p:pic>
        <p:nvPicPr>
          <p:cNvPr id="5" name="Picture 4" descr="volcano2 (2)">
            <a:extLst>
              <a:ext uri="{FF2B5EF4-FFF2-40B4-BE49-F238E27FC236}">
                <a16:creationId xmlns:a16="http://schemas.microsoft.com/office/drawing/2014/main" id="{5E0EC0EC-4FF9-4E6A-84EC-CA9C9121E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55" y="1041361"/>
            <a:ext cx="534987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97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8EA8D1-6ED0-4470-A1E0-97512ADFD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70824"/>
            <a:ext cx="4910742" cy="330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B73695-29F6-4398-BF13-34EF85CE18E5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249925"/>
            <a:ext cx="7772400" cy="5064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FDR  and  </a:t>
            </a:r>
            <a:r>
              <a:rPr lang="en-US" sz="2000" kern="0" dirty="0" err="1">
                <a:latin typeface="Calibri" panose="020F0502020204030204" pitchFamily="34" charset="0"/>
                <a:ea typeface="+mj-ea"/>
                <a:cs typeface="+mj-cs"/>
              </a:rPr>
              <a:t>qValues</a:t>
            </a: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C2DA59-58E1-44A3-8627-CEA3C5E6A908}"/>
              </a:ext>
            </a:extLst>
          </p:cNvPr>
          <p:cNvSpPr/>
          <p:nvPr/>
        </p:nvSpPr>
        <p:spPr>
          <a:xfrm>
            <a:off x="155712" y="6415566"/>
            <a:ext cx="7616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https://www.bioconductor.org/packages/release/bioc/html/qvalue.html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8F8AE-BEC0-4BEB-8341-4F380C4397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7" t="2886" r="52110" b="53334"/>
          <a:stretch/>
        </p:blipFill>
        <p:spPr>
          <a:xfrm>
            <a:off x="1461051" y="2870824"/>
            <a:ext cx="3548271" cy="3171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1EA001-D808-4233-A099-105CC7D11547}"/>
              </a:ext>
            </a:extLst>
          </p:cNvPr>
          <p:cNvSpPr txBox="1"/>
          <p:nvPr/>
        </p:nvSpPr>
        <p:spPr>
          <a:xfrm>
            <a:off x="914400" y="824857"/>
            <a:ext cx="10704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Traditional B-H False Discovery Rates simply evaluate the difference between the observed and expected number of positives at a given threshold, in order to estimate the proportion of false positives.</a:t>
            </a:r>
          </a:p>
          <a:p>
            <a:endParaRPr lang="en-US" dirty="0"/>
          </a:p>
          <a:p>
            <a:r>
              <a:rPr lang="en-US" dirty="0" err="1"/>
              <a:t>Eg.</a:t>
            </a:r>
            <a:r>
              <a:rPr lang="en-US" dirty="0"/>
              <a:t> In 10,000 tests, you expect 100 p-values &lt; 0.01.  If you observe 1000, then the FDR is 100/1000 = 10%.</a:t>
            </a:r>
          </a:p>
          <a:p>
            <a:endParaRPr lang="en-US" dirty="0"/>
          </a:p>
          <a:p>
            <a:r>
              <a:rPr lang="en-US" dirty="0"/>
              <a:t>The q-value procedure estimates the proportion of true negatives from the distribution of p-values.</a:t>
            </a:r>
          </a:p>
        </p:txBody>
      </p:sp>
    </p:spTree>
    <p:extLst>
      <p:ext uri="{BB962C8B-B14F-4D97-AF65-F5344CB8AC3E}">
        <p14:creationId xmlns:p14="http://schemas.microsoft.com/office/powerpoint/2010/main" val="224667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CF4511-B153-438B-A41A-F70EBADC6858}"/>
              </a:ext>
            </a:extLst>
          </p:cNvPr>
          <p:cNvSpPr txBox="1"/>
          <p:nvPr/>
        </p:nvSpPr>
        <p:spPr>
          <a:xfrm>
            <a:off x="749300" y="906463"/>
            <a:ext cx="1031295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If you compare the output of </a:t>
            </a:r>
            <a:r>
              <a:rPr lang="en-US" sz="1600" dirty="0" err="1">
                <a:latin typeface="Calibri" panose="020F0502020204030204" pitchFamily="34" charset="0"/>
              </a:rPr>
              <a:t>edgeR</a:t>
            </a:r>
            <a:r>
              <a:rPr lang="en-US" sz="1600" dirty="0">
                <a:latin typeface="Calibri" panose="020F0502020204030204" pitchFamily="34" charset="0"/>
              </a:rPr>
              <a:t> to those of a t-test or F-test, particularly for small n, you will often get </a:t>
            </a:r>
            <a:r>
              <a:rPr lang="en-US" sz="1600" i="1" dirty="0">
                <a:latin typeface="Calibri" panose="020F0502020204030204" pitchFamily="34" charset="0"/>
              </a:rPr>
              <a:t>very</a:t>
            </a:r>
            <a:r>
              <a:rPr lang="en-US" sz="1600" dirty="0">
                <a:latin typeface="Calibri" panose="020F0502020204030204" pitchFamily="34" charset="0"/>
              </a:rPr>
              <a:t> different results.  There are at least 4 reasons for this.</a:t>
            </a:r>
          </a:p>
          <a:p>
            <a:pPr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 err="1">
                <a:latin typeface="Calibri" panose="020F0502020204030204" pitchFamily="34" charset="0"/>
              </a:rPr>
              <a:t>edgeR</a:t>
            </a:r>
            <a:r>
              <a:rPr lang="en-US" sz="1600" dirty="0">
                <a:latin typeface="Calibri" panose="020F0502020204030204" pitchFamily="34" charset="0"/>
              </a:rPr>
              <a:t> performs a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TMM normalization</a:t>
            </a:r>
            <a:r>
              <a:rPr lang="en-US" sz="1600" dirty="0">
                <a:latin typeface="Calibri" panose="020F0502020204030204" pitchFamily="34" charset="0"/>
              </a:rPr>
              <a:t>.   Since RNASeq generates counts, we adjust for library size by computing </a:t>
            </a:r>
            <a:r>
              <a:rPr lang="en-US" sz="1600" dirty="0" err="1">
                <a:latin typeface="Calibri" panose="020F0502020204030204" pitchFamily="34" charset="0"/>
              </a:rPr>
              <a:t>cpm</a:t>
            </a:r>
            <a:r>
              <a:rPr lang="en-US" sz="1600" dirty="0">
                <a:latin typeface="Calibri" panose="020F0502020204030204" pitchFamily="34" charset="0"/>
              </a:rPr>
              <a:t> (counts per million).  If a few high abundance transcripts vary by several percent, they throw off all the other estimates.  TMM fixes this.</a:t>
            </a:r>
          </a:p>
          <a:p>
            <a:pPr marL="342900" indent="-342900">
              <a:buFontTx/>
              <a:buAutoNum type="arabicPeriod"/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 err="1">
                <a:latin typeface="Calibri" panose="020F0502020204030204" pitchFamily="34" charset="0"/>
              </a:rPr>
              <a:t>edgeR</a:t>
            </a:r>
            <a:r>
              <a:rPr lang="en-US" sz="1600" dirty="0">
                <a:latin typeface="Calibri" panose="020F0502020204030204" pitchFamily="34" charset="0"/>
              </a:rPr>
              <a:t> shrinks the variance of low abundance transcripts by fitting the distribution to the “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negative binomial</a:t>
            </a:r>
            <a:r>
              <a:rPr lang="en-US" sz="1600" dirty="0">
                <a:latin typeface="Calibri" panose="020F0502020204030204" pitchFamily="34" charset="0"/>
              </a:rPr>
              <a:t>” expectation.  Basically it adds values to account for sampling error at the low end so that comparing 0, 1 and 2 is more like comparing 10, 11 and 12.</a:t>
            </a:r>
          </a:p>
          <a:p>
            <a:pPr marL="342900" indent="-342900">
              <a:buFontTx/>
              <a:buAutoNum type="arabicPeriod"/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 err="1">
                <a:latin typeface="Calibri" panose="020F0502020204030204" pitchFamily="34" charset="0"/>
              </a:rPr>
              <a:t>edgeR</a:t>
            </a:r>
            <a:r>
              <a:rPr lang="en-US" sz="1600" dirty="0">
                <a:latin typeface="Calibri" panose="020F0502020204030204" pitchFamily="34" charset="0"/>
              </a:rPr>
              <a:t> also employs a powerful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within-sample variance adjustment </a:t>
            </a:r>
            <a:r>
              <a:rPr lang="en-US" sz="1600" dirty="0">
                <a:latin typeface="Calibri" panose="020F0502020204030204" pitchFamily="34" charset="0"/>
              </a:rPr>
              <a:t>in its GLM fitting, with the result that it puts much more weight on fold-change than standard F-tests.</a:t>
            </a:r>
          </a:p>
          <a:p>
            <a:pPr marL="342900" indent="-342900">
              <a:buFontTx/>
              <a:buAutoNum type="arabicPeriod"/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</a:rPr>
              <a:t>For a one-way ANOVA the approaches are similar (though you need to be careful about whether you fit an intercept, which means you compare multiple samples to a reference rather than to one another).  For more complicated analyses involving two or more factors, nesting, and random effects, the modeling frameworks are really quite different.   </a:t>
            </a:r>
          </a:p>
          <a:p>
            <a:pPr marL="342900" indent="-342900">
              <a:buFontTx/>
              <a:buAutoNum type="arabicPeriod"/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I prefer to run </a:t>
            </a:r>
            <a:r>
              <a:rPr lang="en-US" sz="1600" dirty="0" err="1">
                <a:latin typeface="Calibri" panose="020F0502020204030204" pitchFamily="34" charset="0"/>
              </a:rPr>
              <a:t>ProcGLM</a:t>
            </a:r>
            <a:r>
              <a:rPr lang="en-US" sz="1600" dirty="0">
                <a:latin typeface="Calibri" panose="020F0502020204030204" pitchFamily="34" charset="0"/>
              </a:rPr>
              <a:t> or </a:t>
            </a:r>
            <a:r>
              <a:rPr lang="en-US" sz="1600" dirty="0" err="1">
                <a:latin typeface="Calibri" panose="020F0502020204030204" pitchFamily="34" charset="0"/>
              </a:rPr>
              <a:t>ProcMIXED</a:t>
            </a:r>
            <a:r>
              <a:rPr lang="en-US" sz="1600" dirty="0">
                <a:latin typeface="Calibri" panose="020F0502020204030204" pitchFamily="34" charset="0"/>
              </a:rPr>
              <a:t> in SAS or JMP-Genomics; the equivalent in R is lme4, but needs looping of the code.</a:t>
            </a:r>
          </a:p>
          <a:p>
            <a:pPr marL="342900" indent="-342900">
              <a:buFontTx/>
              <a:buAutoNum type="arabicPeriod"/>
              <a:defRPr/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9EFFBB-B0AE-4BBD-A601-6B985E2A63C3}"/>
              </a:ext>
            </a:extLst>
          </p:cNvPr>
          <p:cNvSpPr txBox="1">
            <a:spLocks noChangeArrowheads="1"/>
          </p:cNvSpPr>
          <p:nvPr/>
        </p:nvSpPr>
        <p:spPr>
          <a:xfrm>
            <a:off x="2221394" y="351182"/>
            <a:ext cx="7772400" cy="5064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Hypothesis Testing in </a:t>
            </a:r>
            <a:r>
              <a:rPr lang="en-US" sz="2000" kern="0" dirty="0" err="1">
                <a:latin typeface="Calibri" panose="020F0502020204030204" pitchFamily="34" charset="0"/>
                <a:ea typeface="+mj-ea"/>
                <a:cs typeface="+mj-cs"/>
              </a:rPr>
              <a:t>edgeR</a:t>
            </a: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08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51E9DC-54C0-444A-BFFF-28C6C79FCC7C}"/>
              </a:ext>
            </a:extLst>
          </p:cNvPr>
          <p:cNvSpPr txBox="1">
            <a:spLocks noChangeArrowheads="1"/>
          </p:cNvSpPr>
          <p:nvPr/>
        </p:nvSpPr>
        <p:spPr>
          <a:xfrm>
            <a:off x="2221394" y="351182"/>
            <a:ext cx="7772400" cy="5064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Making Specific Contrasts</a:t>
            </a:r>
          </a:p>
        </p:txBody>
      </p:sp>
    </p:spTree>
    <p:extLst>
      <p:ext uri="{BB962C8B-B14F-4D97-AF65-F5344CB8AC3E}">
        <p14:creationId xmlns:p14="http://schemas.microsoft.com/office/powerpoint/2010/main" val="1319707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1052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MS PGothic</vt:lpstr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Qiu, Peng</dc:creator>
  <cp:lastModifiedBy>Gibson, Gregory C</cp:lastModifiedBy>
  <cp:revision>22</cp:revision>
  <dcterms:created xsi:type="dcterms:W3CDTF">2020-07-02T01:44:18Z</dcterms:created>
  <dcterms:modified xsi:type="dcterms:W3CDTF">2020-07-05T12:38:18Z</dcterms:modified>
</cp:coreProperties>
</file>