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6" r:id="rId3"/>
    <p:sldId id="267" r:id="rId4"/>
    <p:sldId id="268" r:id="rId5"/>
    <p:sldId id="279" r:id="rId6"/>
    <p:sldId id="273" r:id="rId7"/>
    <p:sldId id="272" r:id="rId8"/>
    <p:sldId id="269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0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6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2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7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1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3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9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8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9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89D3-AA2C-4781-908A-9DB49015896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4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889D3-AA2C-4781-908A-9DB49015896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CA0F7-4D15-4F97-95DF-4A24AF6E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9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reg.gibson@biology.gatech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conductor.org/packages/release/bioc/html/qvalue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68D7326-0994-4D5B-97D2-3F62207B202C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1156252"/>
            <a:ext cx="7772400" cy="50641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000" kern="0" dirty="0">
                <a:latin typeface="Calibri" panose="020F0502020204030204" pitchFamily="34" charset="0"/>
                <a:ea typeface="+mj-ea"/>
                <a:cs typeface="+mj-cs"/>
              </a:rPr>
              <a:t>Summer Institutes of Statistical Genetics, </a:t>
            </a:r>
            <a:r>
              <a:rPr lang="en-US" sz="2000" kern="0" dirty="0" smtClean="0">
                <a:latin typeface="Calibri" panose="020F0502020204030204" pitchFamily="34" charset="0"/>
                <a:ea typeface="+mj-ea"/>
                <a:cs typeface="+mj-cs"/>
              </a:rPr>
              <a:t>2021</a:t>
            </a: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2000" kern="0" dirty="0">
                <a:latin typeface="Calibri" panose="020F0502020204030204" pitchFamily="34" charset="0"/>
                <a:ea typeface="+mj-ea"/>
                <a:cs typeface="+mj-cs"/>
              </a:rPr>
              <a:t>Module 6: GENE EXPRESSION PROFILING</a:t>
            </a: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2000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Greg Gibson and Peng </a:t>
            </a:r>
            <a:r>
              <a:rPr lang="en-US" sz="2000" kern="0" dirty="0" err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Qiu</a:t>
            </a:r>
            <a:endParaRPr lang="en-US" sz="2000" kern="0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000" kern="0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2000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Georgia Institute of Technology</a:t>
            </a: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2000" kern="0" dirty="0">
                <a:latin typeface="Calibri" panose="020F0502020204030204" pitchFamily="34" charset="0"/>
                <a:ea typeface="+mj-ea"/>
                <a:cs typeface="+mj-cs"/>
              </a:rPr>
              <a:t>Lecture 2: HYPOTHESIS TESTING</a:t>
            </a:r>
          </a:p>
        </p:txBody>
      </p:sp>
      <p:sp>
        <p:nvSpPr>
          <p:cNvPr id="5" name="Subtitle 9">
            <a:extLst>
              <a:ext uri="{FF2B5EF4-FFF2-40B4-BE49-F238E27FC236}">
                <a16:creationId xmlns:a16="http://schemas.microsoft.com/office/drawing/2014/main" id="{30B104D0-6630-4ECC-857A-DE78167A1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004" y="6261929"/>
            <a:ext cx="11698978" cy="506413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solidFill>
                  <a:srgbClr val="C00000"/>
                </a:solidFill>
                <a:hlinkClick r:id="rId2"/>
              </a:rPr>
              <a:t>greg.gibson@biology.gatech.edu</a:t>
            </a:r>
            <a:r>
              <a:rPr lang="en-US" altLang="en-US" sz="2000" dirty="0">
                <a:solidFill>
                  <a:srgbClr val="C00000"/>
                </a:solidFill>
              </a:rPr>
              <a:t>                                                                                             </a:t>
            </a:r>
            <a:r>
              <a:rPr lang="en-US" altLang="en-US" sz="2000" dirty="0"/>
              <a:t>http://www.cig.gatech.edu</a:t>
            </a:r>
          </a:p>
        </p:txBody>
      </p:sp>
    </p:spTree>
    <p:extLst>
      <p:ext uri="{BB962C8B-B14F-4D97-AF65-F5344CB8AC3E}">
        <p14:creationId xmlns:p14="http://schemas.microsoft.com/office/powerpoint/2010/main" val="164140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BE8E7A51-14B7-45B7-89C4-A7DBF698C41C}"/>
              </a:ext>
            </a:extLst>
          </p:cNvPr>
          <p:cNvGrpSpPr/>
          <p:nvPr/>
        </p:nvGrpSpPr>
        <p:grpSpPr>
          <a:xfrm>
            <a:off x="3189512" y="2296882"/>
            <a:ext cx="6085115" cy="2188033"/>
            <a:chOff x="3428998" y="1904996"/>
            <a:chExt cx="6085115" cy="218803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D63F983-FCB4-47A6-8799-60BF54143129}"/>
                </a:ext>
              </a:extLst>
            </p:cNvPr>
            <p:cNvSpPr/>
            <p:nvPr/>
          </p:nvSpPr>
          <p:spPr>
            <a:xfrm>
              <a:off x="5475519" y="2449285"/>
              <a:ext cx="130628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B8A420A-8B10-4223-9406-D9DFA6E17056}"/>
                </a:ext>
              </a:extLst>
            </p:cNvPr>
            <p:cNvSpPr/>
            <p:nvPr/>
          </p:nvSpPr>
          <p:spPr>
            <a:xfrm>
              <a:off x="5627919" y="2601685"/>
              <a:ext cx="130628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211A56-F5DD-4CAF-99AE-7396C2422BBA}"/>
                </a:ext>
              </a:extLst>
            </p:cNvPr>
            <p:cNvSpPr/>
            <p:nvPr/>
          </p:nvSpPr>
          <p:spPr>
            <a:xfrm>
              <a:off x="5780319" y="2656112"/>
              <a:ext cx="130628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9934B60-AD8A-4238-A508-CEC39D853276}"/>
                </a:ext>
              </a:extLst>
            </p:cNvPr>
            <p:cNvSpPr/>
            <p:nvPr/>
          </p:nvSpPr>
          <p:spPr>
            <a:xfrm>
              <a:off x="5932719" y="2438397"/>
              <a:ext cx="130628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50CC879-BBC7-4E41-8236-4609ABDCDC9F}"/>
                </a:ext>
              </a:extLst>
            </p:cNvPr>
            <p:cNvSpPr/>
            <p:nvPr/>
          </p:nvSpPr>
          <p:spPr>
            <a:xfrm>
              <a:off x="6085119" y="2590797"/>
              <a:ext cx="130628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D806E81-E5B0-443C-AA6A-05F4799A1559}"/>
                </a:ext>
              </a:extLst>
            </p:cNvPr>
            <p:cNvSpPr/>
            <p:nvPr/>
          </p:nvSpPr>
          <p:spPr>
            <a:xfrm>
              <a:off x="6237519" y="2351311"/>
              <a:ext cx="130628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F757B2-B2FF-4BDC-97CB-FA600CB2C41D}"/>
                </a:ext>
              </a:extLst>
            </p:cNvPr>
            <p:cNvSpPr/>
            <p:nvPr/>
          </p:nvSpPr>
          <p:spPr>
            <a:xfrm>
              <a:off x="7565575" y="2819400"/>
              <a:ext cx="130628" cy="13062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2F423D0-63AE-4AA0-A1CF-C2226DDCE0E3}"/>
                </a:ext>
              </a:extLst>
            </p:cNvPr>
            <p:cNvSpPr/>
            <p:nvPr/>
          </p:nvSpPr>
          <p:spPr>
            <a:xfrm>
              <a:off x="7717975" y="2721427"/>
              <a:ext cx="130628" cy="13062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2AEE42B-AC10-46D6-96E1-347C824D4FFE}"/>
                </a:ext>
              </a:extLst>
            </p:cNvPr>
            <p:cNvSpPr/>
            <p:nvPr/>
          </p:nvSpPr>
          <p:spPr>
            <a:xfrm>
              <a:off x="7870375" y="3026227"/>
              <a:ext cx="130628" cy="13062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535DDCB-677C-4C6C-A58C-8F4FF7D2F5F0}"/>
                </a:ext>
              </a:extLst>
            </p:cNvPr>
            <p:cNvSpPr/>
            <p:nvPr/>
          </p:nvSpPr>
          <p:spPr>
            <a:xfrm>
              <a:off x="8022775" y="2721426"/>
              <a:ext cx="130628" cy="13062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E19A1D-5480-4D8C-8E19-0C838C6AE5D5}"/>
                </a:ext>
              </a:extLst>
            </p:cNvPr>
            <p:cNvSpPr/>
            <p:nvPr/>
          </p:nvSpPr>
          <p:spPr>
            <a:xfrm>
              <a:off x="8175175" y="2960912"/>
              <a:ext cx="130628" cy="13062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2D254CB-BCA3-44F1-A247-2D42B4FC0EA3}"/>
                </a:ext>
              </a:extLst>
            </p:cNvPr>
            <p:cNvSpPr/>
            <p:nvPr/>
          </p:nvSpPr>
          <p:spPr>
            <a:xfrm>
              <a:off x="8327575" y="3113312"/>
              <a:ext cx="130628" cy="13062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4E1EB9E-DE1D-4A16-AEBB-5F0F3CEE44F1}"/>
                </a:ext>
              </a:extLst>
            </p:cNvPr>
            <p:cNvSpPr/>
            <p:nvPr/>
          </p:nvSpPr>
          <p:spPr>
            <a:xfrm>
              <a:off x="3428998" y="2035625"/>
              <a:ext cx="130628" cy="1306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F486830-2CE9-4A1D-B51B-73A3CF4502B9}"/>
                </a:ext>
              </a:extLst>
            </p:cNvPr>
            <p:cNvSpPr/>
            <p:nvPr/>
          </p:nvSpPr>
          <p:spPr>
            <a:xfrm>
              <a:off x="3581398" y="2253341"/>
              <a:ext cx="130628" cy="1306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6F612B9-0B00-49FD-828A-C3692D3EF989}"/>
                </a:ext>
              </a:extLst>
            </p:cNvPr>
            <p:cNvSpPr/>
            <p:nvPr/>
          </p:nvSpPr>
          <p:spPr>
            <a:xfrm>
              <a:off x="3733798" y="2013854"/>
              <a:ext cx="130628" cy="1306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E4823F9-F230-43A2-A24C-79598FA5D218}"/>
                </a:ext>
              </a:extLst>
            </p:cNvPr>
            <p:cNvSpPr/>
            <p:nvPr/>
          </p:nvSpPr>
          <p:spPr>
            <a:xfrm>
              <a:off x="3886198" y="2090053"/>
              <a:ext cx="130628" cy="1306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C31FAD5-EBA5-4151-A86E-C5B63DB02522}"/>
                </a:ext>
              </a:extLst>
            </p:cNvPr>
            <p:cNvSpPr/>
            <p:nvPr/>
          </p:nvSpPr>
          <p:spPr>
            <a:xfrm>
              <a:off x="4038598" y="1904996"/>
              <a:ext cx="130628" cy="1306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CAEAACA-0443-43AC-BA6F-9873564C1D80}"/>
                </a:ext>
              </a:extLst>
            </p:cNvPr>
            <p:cNvSpPr/>
            <p:nvPr/>
          </p:nvSpPr>
          <p:spPr>
            <a:xfrm>
              <a:off x="4190998" y="2002967"/>
              <a:ext cx="130628" cy="1306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D593D03-FD02-4230-9E37-727B7913B9B7}"/>
                </a:ext>
              </a:extLst>
            </p:cNvPr>
            <p:cNvSpPr/>
            <p:nvPr/>
          </p:nvSpPr>
          <p:spPr>
            <a:xfrm>
              <a:off x="6444343" y="3810001"/>
              <a:ext cx="130628" cy="1306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224F1A2-9AC1-431F-AF8C-8513B2F67FEA}"/>
                </a:ext>
              </a:extLst>
            </p:cNvPr>
            <p:cNvSpPr/>
            <p:nvPr/>
          </p:nvSpPr>
          <p:spPr>
            <a:xfrm>
              <a:off x="6596743" y="3962401"/>
              <a:ext cx="130628" cy="1306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CFEB7EE-E358-438B-86BC-56796D255752}"/>
                </a:ext>
              </a:extLst>
            </p:cNvPr>
            <p:cNvSpPr/>
            <p:nvPr/>
          </p:nvSpPr>
          <p:spPr>
            <a:xfrm>
              <a:off x="6749143" y="3712028"/>
              <a:ext cx="130628" cy="1306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1564077-98DC-492A-9EA5-387689AE36B9}"/>
                </a:ext>
              </a:extLst>
            </p:cNvPr>
            <p:cNvSpPr/>
            <p:nvPr/>
          </p:nvSpPr>
          <p:spPr>
            <a:xfrm>
              <a:off x="6901543" y="3875315"/>
              <a:ext cx="130628" cy="1306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C8D100B-6D7D-4011-A1AC-A26DF274288B}"/>
                </a:ext>
              </a:extLst>
            </p:cNvPr>
            <p:cNvSpPr/>
            <p:nvPr/>
          </p:nvSpPr>
          <p:spPr>
            <a:xfrm>
              <a:off x="7053943" y="3657599"/>
              <a:ext cx="130628" cy="1306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68760E1-F779-4F9A-8BB0-DF389C624B49}"/>
                </a:ext>
              </a:extLst>
            </p:cNvPr>
            <p:cNvSpPr/>
            <p:nvPr/>
          </p:nvSpPr>
          <p:spPr>
            <a:xfrm>
              <a:off x="7206343" y="3537853"/>
              <a:ext cx="130628" cy="1306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DCFA3C9-1A02-4D57-A2D1-997DAC29BF82}"/>
                </a:ext>
              </a:extLst>
            </p:cNvPr>
            <p:cNvSpPr/>
            <p:nvPr/>
          </p:nvSpPr>
          <p:spPr>
            <a:xfrm>
              <a:off x="8621485" y="3592287"/>
              <a:ext cx="130628" cy="1306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074C163-5F51-43D7-8367-A399448D4625}"/>
                </a:ext>
              </a:extLst>
            </p:cNvPr>
            <p:cNvSpPr/>
            <p:nvPr/>
          </p:nvSpPr>
          <p:spPr>
            <a:xfrm>
              <a:off x="8773885" y="3439884"/>
              <a:ext cx="130628" cy="1306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72D4830-CF8B-46C9-8FA6-339659F8DFDC}"/>
                </a:ext>
              </a:extLst>
            </p:cNvPr>
            <p:cNvSpPr/>
            <p:nvPr/>
          </p:nvSpPr>
          <p:spPr>
            <a:xfrm>
              <a:off x="8926285" y="3799114"/>
              <a:ext cx="130628" cy="1306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B7395C1-BDF0-441A-BE83-48BF7347BF4D}"/>
                </a:ext>
              </a:extLst>
            </p:cNvPr>
            <p:cNvSpPr/>
            <p:nvPr/>
          </p:nvSpPr>
          <p:spPr>
            <a:xfrm>
              <a:off x="9078685" y="3897085"/>
              <a:ext cx="130628" cy="1306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D222530-AC7D-4547-AAC8-9B19ED6E10A5}"/>
                </a:ext>
              </a:extLst>
            </p:cNvPr>
            <p:cNvSpPr/>
            <p:nvPr/>
          </p:nvSpPr>
          <p:spPr>
            <a:xfrm>
              <a:off x="9231085" y="3733799"/>
              <a:ext cx="130628" cy="1306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9677C02-31E0-4986-9FF6-8B7E0958446E}"/>
                </a:ext>
              </a:extLst>
            </p:cNvPr>
            <p:cNvSpPr/>
            <p:nvPr/>
          </p:nvSpPr>
          <p:spPr>
            <a:xfrm>
              <a:off x="9383485" y="3548742"/>
              <a:ext cx="130628" cy="1306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76B762-43BC-477D-9080-9E1A8555C354}"/>
                </a:ext>
              </a:extLst>
            </p:cNvPr>
            <p:cNvSpPr/>
            <p:nvPr/>
          </p:nvSpPr>
          <p:spPr>
            <a:xfrm>
              <a:off x="4321625" y="3581397"/>
              <a:ext cx="130628" cy="130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B4AD074-F1B9-4A5A-94B5-004F3ECE6A8F}"/>
                </a:ext>
              </a:extLst>
            </p:cNvPr>
            <p:cNvSpPr/>
            <p:nvPr/>
          </p:nvSpPr>
          <p:spPr>
            <a:xfrm>
              <a:off x="4474025" y="3733797"/>
              <a:ext cx="130628" cy="130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DF224C8-5123-45B7-B7B9-D202DCEB2D28}"/>
                </a:ext>
              </a:extLst>
            </p:cNvPr>
            <p:cNvSpPr/>
            <p:nvPr/>
          </p:nvSpPr>
          <p:spPr>
            <a:xfrm>
              <a:off x="4626425" y="3679371"/>
              <a:ext cx="130628" cy="130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4E82A8E-6B61-46C6-8D1D-4EB34CD380E0}"/>
                </a:ext>
              </a:extLst>
            </p:cNvPr>
            <p:cNvSpPr/>
            <p:nvPr/>
          </p:nvSpPr>
          <p:spPr>
            <a:xfrm>
              <a:off x="4778825" y="3635825"/>
              <a:ext cx="130628" cy="130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396F5DA-82C1-42D1-AC26-ABFC19B8F464}"/>
                </a:ext>
              </a:extLst>
            </p:cNvPr>
            <p:cNvSpPr/>
            <p:nvPr/>
          </p:nvSpPr>
          <p:spPr>
            <a:xfrm>
              <a:off x="4931225" y="3744682"/>
              <a:ext cx="130628" cy="130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4B6284A-EEDA-4A31-AB35-99B4BCED0795}"/>
                </a:ext>
              </a:extLst>
            </p:cNvPr>
            <p:cNvSpPr/>
            <p:nvPr/>
          </p:nvSpPr>
          <p:spPr>
            <a:xfrm>
              <a:off x="5083625" y="3548739"/>
              <a:ext cx="130628" cy="130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49B6C6C7-755C-4744-B35C-5B07FE055C7B}"/>
              </a:ext>
            </a:extLst>
          </p:cNvPr>
          <p:cNvSpPr/>
          <p:nvPr/>
        </p:nvSpPr>
        <p:spPr>
          <a:xfrm flipV="1">
            <a:off x="3929740" y="3820883"/>
            <a:ext cx="1273632" cy="6204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4767E61-7914-40DD-90F2-1ED0F7B63AF1}"/>
              </a:ext>
            </a:extLst>
          </p:cNvPr>
          <p:cNvSpPr/>
          <p:nvPr/>
        </p:nvSpPr>
        <p:spPr>
          <a:xfrm>
            <a:off x="8218717" y="3679369"/>
            <a:ext cx="1164767" cy="859972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35FE52-5898-4E9C-BB4D-57ED368174EE}"/>
              </a:ext>
            </a:extLst>
          </p:cNvPr>
          <p:cNvSpPr txBox="1"/>
          <p:nvPr/>
        </p:nvSpPr>
        <p:spPr>
          <a:xfrm>
            <a:off x="2980319" y="1752984"/>
            <a:ext cx="1463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LOW FEMALE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E738E0-8854-4D0D-80C7-917652C0610E}"/>
              </a:ext>
            </a:extLst>
          </p:cNvPr>
          <p:cNvSpPr txBox="1"/>
          <p:nvPr/>
        </p:nvSpPr>
        <p:spPr>
          <a:xfrm>
            <a:off x="3943853" y="4441374"/>
            <a:ext cx="124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LOW MALE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9B3911-5509-49AE-AB89-187B83F066DD}"/>
              </a:ext>
            </a:extLst>
          </p:cNvPr>
          <p:cNvSpPr txBox="1"/>
          <p:nvPr/>
        </p:nvSpPr>
        <p:spPr>
          <a:xfrm>
            <a:off x="6010444" y="4675417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MOD MALE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7911EF9-4036-4973-8322-0F21A44A384D}"/>
              </a:ext>
            </a:extLst>
          </p:cNvPr>
          <p:cNvSpPr/>
          <p:nvPr/>
        </p:nvSpPr>
        <p:spPr>
          <a:xfrm>
            <a:off x="3058891" y="2166256"/>
            <a:ext cx="1263140" cy="82731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4168AC5-EB99-4040-9615-961B6C60F8DF}"/>
              </a:ext>
            </a:extLst>
          </p:cNvPr>
          <p:cNvSpPr/>
          <p:nvPr/>
        </p:nvSpPr>
        <p:spPr>
          <a:xfrm>
            <a:off x="5083635" y="2525481"/>
            <a:ext cx="1197426" cy="870859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740CF7F-F5C4-418D-8F46-9CECDCB9CA5D}"/>
              </a:ext>
            </a:extLst>
          </p:cNvPr>
          <p:cNvSpPr/>
          <p:nvPr/>
        </p:nvSpPr>
        <p:spPr>
          <a:xfrm>
            <a:off x="7233555" y="2860866"/>
            <a:ext cx="1121229" cy="92192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5675CB0-D5DB-46DE-8B6F-1AEEB02DF39A}"/>
              </a:ext>
            </a:extLst>
          </p:cNvPr>
          <p:cNvSpPr/>
          <p:nvPr/>
        </p:nvSpPr>
        <p:spPr>
          <a:xfrm flipV="1">
            <a:off x="5987141" y="3858983"/>
            <a:ext cx="1338948" cy="798038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E284D6C-C6AF-46EF-961C-5E338772343F}"/>
              </a:ext>
            </a:extLst>
          </p:cNvPr>
          <p:cNvSpPr txBox="1"/>
          <p:nvPr/>
        </p:nvSpPr>
        <p:spPr>
          <a:xfrm>
            <a:off x="4939754" y="2112216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MOD FEMALE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8F1E7D-70DC-4795-AA7B-51EC813C3EEC}"/>
              </a:ext>
            </a:extLst>
          </p:cNvPr>
          <p:cNvSpPr txBox="1"/>
          <p:nvPr/>
        </p:nvSpPr>
        <p:spPr>
          <a:xfrm>
            <a:off x="7006803" y="2471444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HIGH FEMALE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743C03-B41A-4E85-A1D9-8379ABCF10D1}"/>
              </a:ext>
            </a:extLst>
          </p:cNvPr>
          <p:cNvSpPr txBox="1"/>
          <p:nvPr/>
        </p:nvSpPr>
        <p:spPr>
          <a:xfrm>
            <a:off x="8172859" y="4601292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HIGH MALE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ECA69CF-5540-4BEC-B13B-5B5779627E99}"/>
              </a:ext>
            </a:extLst>
          </p:cNvPr>
          <p:cNvSpPr txBox="1"/>
          <p:nvPr/>
        </p:nvSpPr>
        <p:spPr>
          <a:xfrm>
            <a:off x="3677350" y="211203"/>
            <a:ext cx="5150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Type of Modeling II:	One-Way ANOVA</a:t>
            </a:r>
          </a:p>
        </p:txBody>
      </p:sp>
    </p:spTree>
    <p:extLst>
      <p:ext uri="{BB962C8B-B14F-4D97-AF65-F5344CB8AC3E}">
        <p14:creationId xmlns:p14="http://schemas.microsoft.com/office/powerpoint/2010/main" val="81623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BE8E7A51-14B7-45B7-89C4-A7DBF698C41C}"/>
              </a:ext>
            </a:extLst>
          </p:cNvPr>
          <p:cNvGrpSpPr/>
          <p:nvPr/>
        </p:nvGrpSpPr>
        <p:grpSpPr>
          <a:xfrm>
            <a:off x="3211284" y="2334983"/>
            <a:ext cx="6085115" cy="2188033"/>
            <a:chOff x="3428998" y="1904996"/>
            <a:chExt cx="6085115" cy="218803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D63F983-FCB4-47A6-8799-60BF54143129}"/>
                </a:ext>
              </a:extLst>
            </p:cNvPr>
            <p:cNvSpPr/>
            <p:nvPr/>
          </p:nvSpPr>
          <p:spPr>
            <a:xfrm>
              <a:off x="5475519" y="2449285"/>
              <a:ext cx="130628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B8A420A-8B10-4223-9406-D9DFA6E17056}"/>
                </a:ext>
              </a:extLst>
            </p:cNvPr>
            <p:cNvSpPr/>
            <p:nvPr/>
          </p:nvSpPr>
          <p:spPr>
            <a:xfrm>
              <a:off x="5627919" y="2601685"/>
              <a:ext cx="130628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211A56-F5DD-4CAF-99AE-7396C2422BBA}"/>
                </a:ext>
              </a:extLst>
            </p:cNvPr>
            <p:cNvSpPr/>
            <p:nvPr/>
          </p:nvSpPr>
          <p:spPr>
            <a:xfrm>
              <a:off x="5780319" y="2656112"/>
              <a:ext cx="130628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9934B60-AD8A-4238-A508-CEC39D853276}"/>
                </a:ext>
              </a:extLst>
            </p:cNvPr>
            <p:cNvSpPr/>
            <p:nvPr/>
          </p:nvSpPr>
          <p:spPr>
            <a:xfrm>
              <a:off x="5932719" y="2438397"/>
              <a:ext cx="130628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50CC879-BBC7-4E41-8236-4609ABDCDC9F}"/>
                </a:ext>
              </a:extLst>
            </p:cNvPr>
            <p:cNvSpPr/>
            <p:nvPr/>
          </p:nvSpPr>
          <p:spPr>
            <a:xfrm>
              <a:off x="6085119" y="2590797"/>
              <a:ext cx="130628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D806E81-E5B0-443C-AA6A-05F4799A1559}"/>
                </a:ext>
              </a:extLst>
            </p:cNvPr>
            <p:cNvSpPr/>
            <p:nvPr/>
          </p:nvSpPr>
          <p:spPr>
            <a:xfrm>
              <a:off x="6237519" y="2351311"/>
              <a:ext cx="130628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F757B2-B2FF-4BDC-97CB-FA600CB2C41D}"/>
                </a:ext>
              </a:extLst>
            </p:cNvPr>
            <p:cNvSpPr/>
            <p:nvPr/>
          </p:nvSpPr>
          <p:spPr>
            <a:xfrm>
              <a:off x="7565575" y="2819400"/>
              <a:ext cx="130628" cy="13062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2F423D0-63AE-4AA0-A1CF-C2226DDCE0E3}"/>
                </a:ext>
              </a:extLst>
            </p:cNvPr>
            <p:cNvSpPr/>
            <p:nvPr/>
          </p:nvSpPr>
          <p:spPr>
            <a:xfrm>
              <a:off x="7717975" y="2721427"/>
              <a:ext cx="130628" cy="13062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2AEE42B-AC10-46D6-96E1-347C824D4FFE}"/>
                </a:ext>
              </a:extLst>
            </p:cNvPr>
            <p:cNvSpPr/>
            <p:nvPr/>
          </p:nvSpPr>
          <p:spPr>
            <a:xfrm>
              <a:off x="7870375" y="3026227"/>
              <a:ext cx="130628" cy="13062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535DDCB-677C-4C6C-A58C-8F4FF7D2F5F0}"/>
                </a:ext>
              </a:extLst>
            </p:cNvPr>
            <p:cNvSpPr/>
            <p:nvPr/>
          </p:nvSpPr>
          <p:spPr>
            <a:xfrm>
              <a:off x="8022775" y="2721426"/>
              <a:ext cx="130628" cy="13062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E19A1D-5480-4D8C-8E19-0C838C6AE5D5}"/>
                </a:ext>
              </a:extLst>
            </p:cNvPr>
            <p:cNvSpPr/>
            <p:nvPr/>
          </p:nvSpPr>
          <p:spPr>
            <a:xfrm>
              <a:off x="8175175" y="2960912"/>
              <a:ext cx="130628" cy="13062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2D254CB-BCA3-44F1-A247-2D42B4FC0EA3}"/>
                </a:ext>
              </a:extLst>
            </p:cNvPr>
            <p:cNvSpPr/>
            <p:nvPr/>
          </p:nvSpPr>
          <p:spPr>
            <a:xfrm>
              <a:off x="8327575" y="3113312"/>
              <a:ext cx="130628" cy="13062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4E1EB9E-DE1D-4A16-AEBB-5F0F3CEE44F1}"/>
                </a:ext>
              </a:extLst>
            </p:cNvPr>
            <p:cNvSpPr/>
            <p:nvPr/>
          </p:nvSpPr>
          <p:spPr>
            <a:xfrm>
              <a:off x="3428998" y="2035625"/>
              <a:ext cx="130628" cy="1306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F486830-2CE9-4A1D-B51B-73A3CF4502B9}"/>
                </a:ext>
              </a:extLst>
            </p:cNvPr>
            <p:cNvSpPr/>
            <p:nvPr/>
          </p:nvSpPr>
          <p:spPr>
            <a:xfrm>
              <a:off x="3581398" y="2253341"/>
              <a:ext cx="130628" cy="1306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6F612B9-0B00-49FD-828A-C3692D3EF989}"/>
                </a:ext>
              </a:extLst>
            </p:cNvPr>
            <p:cNvSpPr/>
            <p:nvPr/>
          </p:nvSpPr>
          <p:spPr>
            <a:xfrm>
              <a:off x="3733798" y="2013854"/>
              <a:ext cx="130628" cy="1306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E4823F9-F230-43A2-A24C-79598FA5D218}"/>
                </a:ext>
              </a:extLst>
            </p:cNvPr>
            <p:cNvSpPr/>
            <p:nvPr/>
          </p:nvSpPr>
          <p:spPr>
            <a:xfrm>
              <a:off x="3886198" y="2090053"/>
              <a:ext cx="130628" cy="1306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C31FAD5-EBA5-4151-A86E-C5B63DB02522}"/>
                </a:ext>
              </a:extLst>
            </p:cNvPr>
            <p:cNvSpPr/>
            <p:nvPr/>
          </p:nvSpPr>
          <p:spPr>
            <a:xfrm>
              <a:off x="4038598" y="1904996"/>
              <a:ext cx="130628" cy="1306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CAEAACA-0443-43AC-BA6F-9873564C1D80}"/>
                </a:ext>
              </a:extLst>
            </p:cNvPr>
            <p:cNvSpPr/>
            <p:nvPr/>
          </p:nvSpPr>
          <p:spPr>
            <a:xfrm>
              <a:off x="4190998" y="2002967"/>
              <a:ext cx="130628" cy="1306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D593D03-FD02-4230-9E37-727B7913B9B7}"/>
                </a:ext>
              </a:extLst>
            </p:cNvPr>
            <p:cNvSpPr/>
            <p:nvPr/>
          </p:nvSpPr>
          <p:spPr>
            <a:xfrm>
              <a:off x="6444343" y="3810001"/>
              <a:ext cx="130628" cy="1306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224F1A2-9AC1-431F-AF8C-8513B2F67FEA}"/>
                </a:ext>
              </a:extLst>
            </p:cNvPr>
            <p:cNvSpPr/>
            <p:nvPr/>
          </p:nvSpPr>
          <p:spPr>
            <a:xfrm>
              <a:off x="6596743" y="3962401"/>
              <a:ext cx="130628" cy="1306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CFEB7EE-E358-438B-86BC-56796D255752}"/>
                </a:ext>
              </a:extLst>
            </p:cNvPr>
            <p:cNvSpPr/>
            <p:nvPr/>
          </p:nvSpPr>
          <p:spPr>
            <a:xfrm>
              <a:off x="6749143" y="3712028"/>
              <a:ext cx="130628" cy="1306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1564077-98DC-492A-9EA5-387689AE36B9}"/>
                </a:ext>
              </a:extLst>
            </p:cNvPr>
            <p:cNvSpPr/>
            <p:nvPr/>
          </p:nvSpPr>
          <p:spPr>
            <a:xfrm>
              <a:off x="6901543" y="3875315"/>
              <a:ext cx="130628" cy="1306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C8D100B-6D7D-4011-A1AC-A26DF274288B}"/>
                </a:ext>
              </a:extLst>
            </p:cNvPr>
            <p:cNvSpPr/>
            <p:nvPr/>
          </p:nvSpPr>
          <p:spPr>
            <a:xfrm>
              <a:off x="7053943" y="3657599"/>
              <a:ext cx="130628" cy="1306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68760E1-F779-4F9A-8BB0-DF389C624B49}"/>
                </a:ext>
              </a:extLst>
            </p:cNvPr>
            <p:cNvSpPr/>
            <p:nvPr/>
          </p:nvSpPr>
          <p:spPr>
            <a:xfrm>
              <a:off x="7206343" y="3537853"/>
              <a:ext cx="130628" cy="1306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DCFA3C9-1A02-4D57-A2D1-997DAC29BF82}"/>
                </a:ext>
              </a:extLst>
            </p:cNvPr>
            <p:cNvSpPr/>
            <p:nvPr/>
          </p:nvSpPr>
          <p:spPr>
            <a:xfrm>
              <a:off x="8621485" y="3592287"/>
              <a:ext cx="130628" cy="1306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074C163-5F51-43D7-8367-A399448D4625}"/>
                </a:ext>
              </a:extLst>
            </p:cNvPr>
            <p:cNvSpPr/>
            <p:nvPr/>
          </p:nvSpPr>
          <p:spPr>
            <a:xfrm>
              <a:off x="8773885" y="3439884"/>
              <a:ext cx="130628" cy="1306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72D4830-CF8B-46C9-8FA6-339659F8DFDC}"/>
                </a:ext>
              </a:extLst>
            </p:cNvPr>
            <p:cNvSpPr/>
            <p:nvPr/>
          </p:nvSpPr>
          <p:spPr>
            <a:xfrm>
              <a:off x="8926285" y="3799114"/>
              <a:ext cx="130628" cy="1306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B7395C1-BDF0-441A-BE83-48BF7347BF4D}"/>
                </a:ext>
              </a:extLst>
            </p:cNvPr>
            <p:cNvSpPr/>
            <p:nvPr/>
          </p:nvSpPr>
          <p:spPr>
            <a:xfrm>
              <a:off x="9078685" y="3897085"/>
              <a:ext cx="130628" cy="1306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D222530-AC7D-4547-AAC8-9B19ED6E10A5}"/>
                </a:ext>
              </a:extLst>
            </p:cNvPr>
            <p:cNvSpPr/>
            <p:nvPr/>
          </p:nvSpPr>
          <p:spPr>
            <a:xfrm>
              <a:off x="9231085" y="3733799"/>
              <a:ext cx="130628" cy="1306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9677C02-31E0-4986-9FF6-8B7E0958446E}"/>
                </a:ext>
              </a:extLst>
            </p:cNvPr>
            <p:cNvSpPr/>
            <p:nvPr/>
          </p:nvSpPr>
          <p:spPr>
            <a:xfrm>
              <a:off x="9383485" y="3548742"/>
              <a:ext cx="130628" cy="1306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76B762-43BC-477D-9080-9E1A8555C354}"/>
                </a:ext>
              </a:extLst>
            </p:cNvPr>
            <p:cNvSpPr/>
            <p:nvPr/>
          </p:nvSpPr>
          <p:spPr>
            <a:xfrm>
              <a:off x="4321625" y="3581397"/>
              <a:ext cx="130628" cy="130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B4AD074-F1B9-4A5A-94B5-004F3ECE6A8F}"/>
                </a:ext>
              </a:extLst>
            </p:cNvPr>
            <p:cNvSpPr/>
            <p:nvPr/>
          </p:nvSpPr>
          <p:spPr>
            <a:xfrm>
              <a:off x="4474025" y="3733797"/>
              <a:ext cx="130628" cy="130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DF224C8-5123-45B7-B7B9-D202DCEB2D28}"/>
                </a:ext>
              </a:extLst>
            </p:cNvPr>
            <p:cNvSpPr/>
            <p:nvPr/>
          </p:nvSpPr>
          <p:spPr>
            <a:xfrm>
              <a:off x="4626425" y="3679371"/>
              <a:ext cx="130628" cy="130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4E82A8E-6B61-46C6-8D1D-4EB34CD380E0}"/>
                </a:ext>
              </a:extLst>
            </p:cNvPr>
            <p:cNvSpPr/>
            <p:nvPr/>
          </p:nvSpPr>
          <p:spPr>
            <a:xfrm>
              <a:off x="4778825" y="3635825"/>
              <a:ext cx="130628" cy="130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396F5DA-82C1-42D1-AC26-ABFC19B8F464}"/>
                </a:ext>
              </a:extLst>
            </p:cNvPr>
            <p:cNvSpPr/>
            <p:nvPr/>
          </p:nvSpPr>
          <p:spPr>
            <a:xfrm>
              <a:off x="4931225" y="3744682"/>
              <a:ext cx="130628" cy="130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4B6284A-EEDA-4A31-AB35-99B4BCED0795}"/>
                </a:ext>
              </a:extLst>
            </p:cNvPr>
            <p:cNvSpPr/>
            <p:nvPr/>
          </p:nvSpPr>
          <p:spPr>
            <a:xfrm>
              <a:off x="5083625" y="3548739"/>
              <a:ext cx="130628" cy="130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49B6C6C7-755C-4744-B35C-5B07FE055C7B}"/>
              </a:ext>
            </a:extLst>
          </p:cNvPr>
          <p:cNvSpPr/>
          <p:nvPr/>
        </p:nvSpPr>
        <p:spPr>
          <a:xfrm>
            <a:off x="2961307" y="2051958"/>
            <a:ext cx="3548350" cy="142602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35FE52-5898-4E9C-BB4D-57ED368174EE}"/>
              </a:ext>
            </a:extLst>
          </p:cNvPr>
          <p:cNvSpPr txBox="1"/>
          <p:nvPr/>
        </p:nvSpPr>
        <p:spPr>
          <a:xfrm>
            <a:off x="3723305" y="1634021"/>
            <a:ext cx="219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LOW+MOD FEMALE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9B3911-5509-49AE-AB89-187B83F066DD}"/>
              </a:ext>
            </a:extLst>
          </p:cNvPr>
          <p:cNvSpPr txBox="1"/>
          <p:nvPr/>
        </p:nvSpPr>
        <p:spPr>
          <a:xfrm>
            <a:off x="8240489" y="4804767"/>
            <a:ext cx="141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HIGH MALE</a:t>
            </a:r>
            <a:r>
              <a:rPr lang="en-US" b="1" dirty="0"/>
              <a:t>                   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740CF7F-F5C4-418D-8F46-9CECDCB9CA5D}"/>
              </a:ext>
            </a:extLst>
          </p:cNvPr>
          <p:cNvSpPr/>
          <p:nvPr/>
        </p:nvSpPr>
        <p:spPr>
          <a:xfrm>
            <a:off x="8267702" y="3723944"/>
            <a:ext cx="1186538" cy="94058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68C1882-FA6E-42D4-B145-B4B6FF30F156}"/>
              </a:ext>
            </a:extLst>
          </p:cNvPr>
          <p:cNvSpPr txBox="1"/>
          <p:nvPr/>
        </p:nvSpPr>
        <p:spPr>
          <a:xfrm>
            <a:off x="3566163" y="159987"/>
            <a:ext cx="5360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Type of Modeling III:	Post-Hoc Contrasts</a:t>
            </a:r>
          </a:p>
        </p:txBody>
      </p:sp>
    </p:spTree>
    <p:extLst>
      <p:ext uri="{BB962C8B-B14F-4D97-AF65-F5344CB8AC3E}">
        <p14:creationId xmlns:p14="http://schemas.microsoft.com/office/powerpoint/2010/main" val="33702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BE8E7A51-14B7-45B7-89C4-A7DBF698C41C}"/>
              </a:ext>
            </a:extLst>
          </p:cNvPr>
          <p:cNvGrpSpPr/>
          <p:nvPr/>
        </p:nvGrpSpPr>
        <p:grpSpPr>
          <a:xfrm>
            <a:off x="3331027" y="1981196"/>
            <a:ext cx="6085115" cy="2188033"/>
            <a:chOff x="3428998" y="1904996"/>
            <a:chExt cx="6085115" cy="218803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D63F983-FCB4-47A6-8799-60BF54143129}"/>
                </a:ext>
              </a:extLst>
            </p:cNvPr>
            <p:cNvSpPr/>
            <p:nvPr/>
          </p:nvSpPr>
          <p:spPr>
            <a:xfrm>
              <a:off x="5475519" y="2449285"/>
              <a:ext cx="130628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B8A420A-8B10-4223-9406-D9DFA6E17056}"/>
                </a:ext>
              </a:extLst>
            </p:cNvPr>
            <p:cNvSpPr/>
            <p:nvPr/>
          </p:nvSpPr>
          <p:spPr>
            <a:xfrm>
              <a:off x="5627919" y="2601685"/>
              <a:ext cx="130628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211A56-F5DD-4CAF-99AE-7396C2422BBA}"/>
                </a:ext>
              </a:extLst>
            </p:cNvPr>
            <p:cNvSpPr/>
            <p:nvPr/>
          </p:nvSpPr>
          <p:spPr>
            <a:xfrm>
              <a:off x="5780319" y="2656112"/>
              <a:ext cx="130628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9934B60-AD8A-4238-A508-CEC39D853276}"/>
                </a:ext>
              </a:extLst>
            </p:cNvPr>
            <p:cNvSpPr/>
            <p:nvPr/>
          </p:nvSpPr>
          <p:spPr>
            <a:xfrm>
              <a:off x="5932719" y="2438397"/>
              <a:ext cx="130628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50CC879-BBC7-4E41-8236-4609ABDCDC9F}"/>
                </a:ext>
              </a:extLst>
            </p:cNvPr>
            <p:cNvSpPr/>
            <p:nvPr/>
          </p:nvSpPr>
          <p:spPr>
            <a:xfrm>
              <a:off x="6085119" y="2590797"/>
              <a:ext cx="130628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D806E81-E5B0-443C-AA6A-05F4799A1559}"/>
                </a:ext>
              </a:extLst>
            </p:cNvPr>
            <p:cNvSpPr/>
            <p:nvPr/>
          </p:nvSpPr>
          <p:spPr>
            <a:xfrm>
              <a:off x="6237519" y="2351311"/>
              <a:ext cx="130628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F757B2-B2FF-4BDC-97CB-FA600CB2C41D}"/>
                </a:ext>
              </a:extLst>
            </p:cNvPr>
            <p:cNvSpPr/>
            <p:nvPr/>
          </p:nvSpPr>
          <p:spPr>
            <a:xfrm>
              <a:off x="7565575" y="2819400"/>
              <a:ext cx="130628" cy="13062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2F423D0-63AE-4AA0-A1CF-C2226DDCE0E3}"/>
                </a:ext>
              </a:extLst>
            </p:cNvPr>
            <p:cNvSpPr/>
            <p:nvPr/>
          </p:nvSpPr>
          <p:spPr>
            <a:xfrm>
              <a:off x="7717975" y="2721427"/>
              <a:ext cx="130628" cy="13062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2AEE42B-AC10-46D6-96E1-347C824D4FFE}"/>
                </a:ext>
              </a:extLst>
            </p:cNvPr>
            <p:cNvSpPr/>
            <p:nvPr/>
          </p:nvSpPr>
          <p:spPr>
            <a:xfrm>
              <a:off x="7870375" y="3026227"/>
              <a:ext cx="130628" cy="13062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535DDCB-677C-4C6C-A58C-8F4FF7D2F5F0}"/>
                </a:ext>
              </a:extLst>
            </p:cNvPr>
            <p:cNvSpPr/>
            <p:nvPr/>
          </p:nvSpPr>
          <p:spPr>
            <a:xfrm>
              <a:off x="8022775" y="2721426"/>
              <a:ext cx="130628" cy="13062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E19A1D-5480-4D8C-8E19-0C838C6AE5D5}"/>
                </a:ext>
              </a:extLst>
            </p:cNvPr>
            <p:cNvSpPr/>
            <p:nvPr/>
          </p:nvSpPr>
          <p:spPr>
            <a:xfrm>
              <a:off x="8175175" y="2960912"/>
              <a:ext cx="130628" cy="13062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2D254CB-BCA3-44F1-A247-2D42B4FC0EA3}"/>
                </a:ext>
              </a:extLst>
            </p:cNvPr>
            <p:cNvSpPr/>
            <p:nvPr/>
          </p:nvSpPr>
          <p:spPr>
            <a:xfrm>
              <a:off x="8327575" y="3113312"/>
              <a:ext cx="130628" cy="13062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4E1EB9E-DE1D-4A16-AEBB-5F0F3CEE44F1}"/>
                </a:ext>
              </a:extLst>
            </p:cNvPr>
            <p:cNvSpPr/>
            <p:nvPr/>
          </p:nvSpPr>
          <p:spPr>
            <a:xfrm>
              <a:off x="3428998" y="2035625"/>
              <a:ext cx="130628" cy="1306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F486830-2CE9-4A1D-B51B-73A3CF4502B9}"/>
                </a:ext>
              </a:extLst>
            </p:cNvPr>
            <p:cNvSpPr/>
            <p:nvPr/>
          </p:nvSpPr>
          <p:spPr>
            <a:xfrm>
              <a:off x="3581398" y="2253341"/>
              <a:ext cx="130628" cy="1306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6F612B9-0B00-49FD-828A-C3692D3EF989}"/>
                </a:ext>
              </a:extLst>
            </p:cNvPr>
            <p:cNvSpPr/>
            <p:nvPr/>
          </p:nvSpPr>
          <p:spPr>
            <a:xfrm>
              <a:off x="3733798" y="2013854"/>
              <a:ext cx="130628" cy="1306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E4823F9-F230-43A2-A24C-79598FA5D218}"/>
                </a:ext>
              </a:extLst>
            </p:cNvPr>
            <p:cNvSpPr/>
            <p:nvPr/>
          </p:nvSpPr>
          <p:spPr>
            <a:xfrm>
              <a:off x="3886198" y="2090053"/>
              <a:ext cx="130628" cy="1306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C31FAD5-EBA5-4151-A86E-C5B63DB02522}"/>
                </a:ext>
              </a:extLst>
            </p:cNvPr>
            <p:cNvSpPr/>
            <p:nvPr/>
          </p:nvSpPr>
          <p:spPr>
            <a:xfrm>
              <a:off x="4038598" y="1904996"/>
              <a:ext cx="130628" cy="1306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CAEAACA-0443-43AC-BA6F-9873564C1D80}"/>
                </a:ext>
              </a:extLst>
            </p:cNvPr>
            <p:cNvSpPr/>
            <p:nvPr/>
          </p:nvSpPr>
          <p:spPr>
            <a:xfrm>
              <a:off x="4190998" y="2002967"/>
              <a:ext cx="130628" cy="1306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D593D03-FD02-4230-9E37-727B7913B9B7}"/>
                </a:ext>
              </a:extLst>
            </p:cNvPr>
            <p:cNvSpPr/>
            <p:nvPr/>
          </p:nvSpPr>
          <p:spPr>
            <a:xfrm>
              <a:off x="6444343" y="3810001"/>
              <a:ext cx="130628" cy="1306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224F1A2-9AC1-431F-AF8C-8513B2F67FEA}"/>
                </a:ext>
              </a:extLst>
            </p:cNvPr>
            <p:cNvSpPr/>
            <p:nvPr/>
          </p:nvSpPr>
          <p:spPr>
            <a:xfrm>
              <a:off x="6596743" y="3962401"/>
              <a:ext cx="130628" cy="1306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CFEB7EE-E358-438B-86BC-56796D255752}"/>
                </a:ext>
              </a:extLst>
            </p:cNvPr>
            <p:cNvSpPr/>
            <p:nvPr/>
          </p:nvSpPr>
          <p:spPr>
            <a:xfrm>
              <a:off x="6749143" y="3712028"/>
              <a:ext cx="130628" cy="1306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1564077-98DC-492A-9EA5-387689AE36B9}"/>
                </a:ext>
              </a:extLst>
            </p:cNvPr>
            <p:cNvSpPr/>
            <p:nvPr/>
          </p:nvSpPr>
          <p:spPr>
            <a:xfrm>
              <a:off x="6901543" y="3875315"/>
              <a:ext cx="130628" cy="1306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C8D100B-6D7D-4011-A1AC-A26DF274288B}"/>
                </a:ext>
              </a:extLst>
            </p:cNvPr>
            <p:cNvSpPr/>
            <p:nvPr/>
          </p:nvSpPr>
          <p:spPr>
            <a:xfrm>
              <a:off x="7053943" y="3657599"/>
              <a:ext cx="130628" cy="1306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68760E1-F779-4F9A-8BB0-DF389C624B49}"/>
                </a:ext>
              </a:extLst>
            </p:cNvPr>
            <p:cNvSpPr/>
            <p:nvPr/>
          </p:nvSpPr>
          <p:spPr>
            <a:xfrm>
              <a:off x="7206343" y="3537853"/>
              <a:ext cx="130628" cy="1306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DCFA3C9-1A02-4D57-A2D1-997DAC29BF82}"/>
                </a:ext>
              </a:extLst>
            </p:cNvPr>
            <p:cNvSpPr/>
            <p:nvPr/>
          </p:nvSpPr>
          <p:spPr>
            <a:xfrm>
              <a:off x="8621485" y="3592287"/>
              <a:ext cx="130628" cy="1306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074C163-5F51-43D7-8367-A399448D4625}"/>
                </a:ext>
              </a:extLst>
            </p:cNvPr>
            <p:cNvSpPr/>
            <p:nvPr/>
          </p:nvSpPr>
          <p:spPr>
            <a:xfrm>
              <a:off x="8773885" y="3439884"/>
              <a:ext cx="130628" cy="1306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72D4830-CF8B-46C9-8FA6-339659F8DFDC}"/>
                </a:ext>
              </a:extLst>
            </p:cNvPr>
            <p:cNvSpPr/>
            <p:nvPr/>
          </p:nvSpPr>
          <p:spPr>
            <a:xfrm>
              <a:off x="8926285" y="3799114"/>
              <a:ext cx="130628" cy="1306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B7395C1-BDF0-441A-BE83-48BF7347BF4D}"/>
                </a:ext>
              </a:extLst>
            </p:cNvPr>
            <p:cNvSpPr/>
            <p:nvPr/>
          </p:nvSpPr>
          <p:spPr>
            <a:xfrm>
              <a:off x="9078685" y="3897085"/>
              <a:ext cx="130628" cy="1306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D222530-AC7D-4547-AAC8-9B19ED6E10A5}"/>
                </a:ext>
              </a:extLst>
            </p:cNvPr>
            <p:cNvSpPr/>
            <p:nvPr/>
          </p:nvSpPr>
          <p:spPr>
            <a:xfrm>
              <a:off x="9231085" y="3733799"/>
              <a:ext cx="130628" cy="1306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9677C02-31E0-4986-9FF6-8B7E0958446E}"/>
                </a:ext>
              </a:extLst>
            </p:cNvPr>
            <p:cNvSpPr/>
            <p:nvPr/>
          </p:nvSpPr>
          <p:spPr>
            <a:xfrm>
              <a:off x="9383485" y="3548742"/>
              <a:ext cx="130628" cy="1306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76B762-43BC-477D-9080-9E1A8555C354}"/>
                </a:ext>
              </a:extLst>
            </p:cNvPr>
            <p:cNvSpPr/>
            <p:nvPr/>
          </p:nvSpPr>
          <p:spPr>
            <a:xfrm>
              <a:off x="4321625" y="3581397"/>
              <a:ext cx="130628" cy="130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B4AD074-F1B9-4A5A-94B5-004F3ECE6A8F}"/>
                </a:ext>
              </a:extLst>
            </p:cNvPr>
            <p:cNvSpPr/>
            <p:nvPr/>
          </p:nvSpPr>
          <p:spPr>
            <a:xfrm>
              <a:off x="4474025" y="3733797"/>
              <a:ext cx="130628" cy="130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DF224C8-5123-45B7-B7B9-D202DCEB2D28}"/>
                </a:ext>
              </a:extLst>
            </p:cNvPr>
            <p:cNvSpPr/>
            <p:nvPr/>
          </p:nvSpPr>
          <p:spPr>
            <a:xfrm>
              <a:off x="4626425" y="3679371"/>
              <a:ext cx="130628" cy="130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4E82A8E-6B61-46C6-8D1D-4EB34CD380E0}"/>
                </a:ext>
              </a:extLst>
            </p:cNvPr>
            <p:cNvSpPr/>
            <p:nvPr/>
          </p:nvSpPr>
          <p:spPr>
            <a:xfrm>
              <a:off x="4778825" y="3635825"/>
              <a:ext cx="130628" cy="130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396F5DA-82C1-42D1-AC26-ABFC19B8F464}"/>
                </a:ext>
              </a:extLst>
            </p:cNvPr>
            <p:cNvSpPr/>
            <p:nvPr/>
          </p:nvSpPr>
          <p:spPr>
            <a:xfrm>
              <a:off x="4931225" y="3744682"/>
              <a:ext cx="130628" cy="130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4B6284A-EEDA-4A31-AB35-99B4BCED0795}"/>
                </a:ext>
              </a:extLst>
            </p:cNvPr>
            <p:cNvSpPr/>
            <p:nvPr/>
          </p:nvSpPr>
          <p:spPr>
            <a:xfrm>
              <a:off x="5083625" y="3548739"/>
              <a:ext cx="130628" cy="130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49B6C6C7-755C-4744-B35C-5B07FE055C7B}"/>
              </a:ext>
            </a:extLst>
          </p:cNvPr>
          <p:cNvSpPr/>
          <p:nvPr/>
        </p:nvSpPr>
        <p:spPr>
          <a:xfrm rot="599743">
            <a:off x="3103048" y="2579911"/>
            <a:ext cx="5453352" cy="9797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4767E61-7914-40DD-90F2-1ED0F7B63AF1}"/>
              </a:ext>
            </a:extLst>
          </p:cNvPr>
          <p:cNvSpPr/>
          <p:nvPr/>
        </p:nvSpPr>
        <p:spPr>
          <a:xfrm>
            <a:off x="3962397" y="3777339"/>
            <a:ext cx="5519059" cy="8708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35FE52-5898-4E9C-BB4D-57ED368174EE}"/>
              </a:ext>
            </a:extLst>
          </p:cNvPr>
          <p:cNvSpPr txBox="1"/>
          <p:nvPr/>
        </p:nvSpPr>
        <p:spPr>
          <a:xfrm rot="16200000">
            <a:off x="2288309" y="230815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FEMALE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E738E0-8854-4D0D-80C7-917652C0610E}"/>
              </a:ext>
            </a:extLst>
          </p:cNvPr>
          <p:cNvSpPr txBox="1"/>
          <p:nvPr/>
        </p:nvSpPr>
        <p:spPr>
          <a:xfrm rot="16200000">
            <a:off x="3464503" y="378861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9B3911-5509-49AE-AB89-187B83F066DD}"/>
              </a:ext>
            </a:extLst>
          </p:cNvPr>
          <p:cNvSpPr txBox="1"/>
          <p:nvPr/>
        </p:nvSpPr>
        <p:spPr>
          <a:xfrm>
            <a:off x="3702321" y="4985658"/>
            <a:ext cx="5937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LOW                            MODERATE                       HIGH</a:t>
            </a:r>
            <a:r>
              <a:rPr lang="en-US" b="1" dirty="0"/>
              <a:t>      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E6482-E4CD-466F-A396-11582ECD44FF}"/>
              </a:ext>
            </a:extLst>
          </p:cNvPr>
          <p:cNvSpPr txBox="1"/>
          <p:nvPr/>
        </p:nvSpPr>
        <p:spPr>
          <a:xfrm>
            <a:off x="2657315" y="222752"/>
            <a:ext cx="7014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Type of Modeling IV:	2-Way ANOVA with Interactions</a:t>
            </a:r>
          </a:p>
        </p:txBody>
      </p:sp>
    </p:spTree>
    <p:extLst>
      <p:ext uri="{BB962C8B-B14F-4D97-AF65-F5344CB8AC3E}">
        <p14:creationId xmlns:p14="http://schemas.microsoft.com/office/powerpoint/2010/main" val="34665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C68282-918A-4E7E-B26C-23D29029BF99}"/>
              </a:ext>
            </a:extLst>
          </p:cNvPr>
          <p:cNvSpPr txBox="1"/>
          <p:nvPr/>
        </p:nvSpPr>
        <p:spPr>
          <a:xfrm>
            <a:off x="5047112" y="85129"/>
            <a:ext cx="2378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variancePartition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137" y="889448"/>
            <a:ext cx="8890229" cy="5060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031" y="6488668"/>
            <a:ext cx="436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Hoffman and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Schadt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(2016)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BMC Bioinformatics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483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4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0274902-EC73-45AB-8FE6-54A17CF5330C}"/>
              </a:ext>
            </a:extLst>
          </p:cNvPr>
          <p:cNvSpPr txBox="1">
            <a:spLocks noChangeArrowheads="1"/>
          </p:cNvSpPr>
          <p:nvPr/>
        </p:nvSpPr>
        <p:spPr>
          <a:xfrm>
            <a:off x="1292087" y="1600200"/>
            <a:ext cx="9268239" cy="4495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1.  Normalize the samples:</a:t>
            </a:r>
          </a:p>
          <a:p>
            <a:pPr>
              <a:buFontTx/>
              <a:buNone/>
            </a:pPr>
            <a:endParaRPr lang="en-US" altLang="en-US" sz="1800" dirty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	     	</a:t>
            </a:r>
            <a:r>
              <a:rPr lang="en-US" altLang="en-US" sz="1800" dirty="0">
                <a:solidFill>
                  <a:srgbClr val="003366"/>
                </a:solidFill>
                <a:latin typeface="Calibri" panose="020F0502020204030204" pitchFamily="34" charset="0"/>
              </a:rPr>
              <a:t>log(fluorescence) = </a:t>
            </a:r>
            <a:r>
              <a:rPr lang="en-US" altLang="en-US" sz="1800" dirty="0">
                <a:solidFill>
                  <a:srgbClr val="003366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 + Array + Residual</a:t>
            </a:r>
          </a:p>
          <a:p>
            <a:pPr>
              <a:buFontTx/>
              <a:buNone/>
            </a:pPr>
            <a:r>
              <a:rPr lang="en-US" altLang="en-US" sz="1800" dirty="0">
                <a:solidFill>
                  <a:srgbClr val="003366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		log(CPM) = (read counts + 1) × 10</a:t>
            </a:r>
            <a:r>
              <a:rPr lang="en-US" altLang="en-US" sz="1800" baseline="30000" dirty="0">
                <a:solidFill>
                  <a:srgbClr val="003366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6</a:t>
            </a:r>
            <a:r>
              <a:rPr lang="en-US" altLang="en-US" sz="1800" dirty="0">
                <a:solidFill>
                  <a:srgbClr val="003366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/ total read counts </a:t>
            </a:r>
          </a:p>
          <a:p>
            <a:pPr>
              <a:buFontTx/>
              <a:buNone/>
            </a:pPr>
            <a:r>
              <a:rPr lang="en-US" altLang="en-US" sz="1800" dirty="0">
                <a:solidFill>
                  <a:srgbClr val="003366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		OR variance transforms, OR supervised methods</a:t>
            </a:r>
          </a:p>
          <a:p>
            <a:pPr>
              <a:buFontTx/>
              <a:buNone/>
            </a:pPr>
            <a:endParaRPr lang="en-US" altLang="en-US" sz="1800" dirty="0"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2.  For each gene, assess significance of treatment effects on the Residual or the log(CPM)            (</a:t>
            </a:r>
            <a:r>
              <a:rPr lang="en-US" altLang="en-US" sz="1800" dirty="0" err="1">
                <a:latin typeface="Calibri" panose="020F0502020204030204" pitchFamily="34" charset="0"/>
                <a:sym typeface="Symbol" panose="05050102010706020507" pitchFamily="18" charset="2"/>
              </a:rPr>
              <a:t>ie</a:t>
            </a:r>
            <a:r>
              <a:rPr lang="en-US" alt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. expression level) with a linear model:</a:t>
            </a:r>
          </a:p>
          <a:p>
            <a:pPr>
              <a:buFontTx/>
              <a:buNone/>
            </a:pPr>
            <a:endParaRPr lang="en-US" altLang="en-US" sz="1800" dirty="0"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sym typeface="Symbol" panose="05050102010706020507" pitchFamily="18" charset="2"/>
              </a:rPr>
              <a:t>    	</a:t>
            </a:r>
            <a:r>
              <a:rPr lang="en-US" altLang="en-US" sz="1800" dirty="0">
                <a:solidFill>
                  <a:srgbClr val="003366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Expression =  + Sex + Geno + Treat + Interact + Error</a:t>
            </a:r>
          </a:p>
          <a:p>
            <a:pPr>
              <a:buFontTx/>
              <a:buNone/>
            </a:pPr>
            <a:r>
              <a:rPr lang="en-US" altLang="en-US" sz="1800" dirty="0">
                <a:solidFill>
                  <a:srgbClr val="003366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		OR likelihood ratio test or Wilcoxon Rank-Sum test, </a:t>
            </a:r>
            <a:r>
              <a:rPr lang="en-US" altLang="en-US" sz="1800" dirty="0" err="1">
                <a:solidFill>
                  <a:srgbClr val="003366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etc</a:t>
            </a:r>
            <a:endParaRPr lang="en-US" altLang="en-US" sz="1800" dirty="0">
              <a:solidFill>
                <a:srgbClr val="003366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EC55FB-4B20-4F1E-8FC9-D0411A1282AF}"/>
              </a:ext>
            </a:extLst>
          </p:cNvPr>
          <p:cNvSpPr txBox="1">
            <a:spLocks noChangeArrowheads="1"/>
          </p:cNvSpPr>
          <p:nvPr/>
        </p:nvSpPr>
        <p:spPr>
          <a:xfrm>
            <a:off x="2221394" y="351182"/>
            <a:ext cx="7772400" cy="50641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000" kern="0" dirty="0">
                <a:latin typeface="Calibri" panose="020F0502020204030204" pitchFamily="34" charset="0"/>
                <a:ea typeface="+mj-ea"/>
                <a:cs typeface="+mj-cs"/>
              </a:rPr>
              <a:t>Fundamentals of Hypothesis Testing:  Linear Modeling</a:t>
            </a:r>
          </a:p>
        </p:txBody>
      </p:sp>
    </p:spTree>
    <p:extLst>
      <p:ext uri="{BB962C8B-B14F-4D97-AF65-F5344CB8AC3E}">
        <p14:creationId xmlns:p14="http://schemas.microsoft.com/office/powerpoint/2010/main" val="354842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2156AF-3276-4B06-B6A1-0ADD86BA6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291" y="1339574"/>
            <a:ext cx="10213561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57175" indent="-2571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914400" indent="-2571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371600" indent="-257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1828800" indent="-257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286000" indent="-257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743200" indent="-257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1600" dirty="0">
                <a:latin typeface="Calibri" panose="020F0502020204030204" pitchFamily="34" charset="0"/>
              </a:rPr>
              <a:t>Generally we are interested in asking whether there is a significant difference between two or more treatment group(s) on a gene-by-gene basis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1600" dirty="0">
                <a:latin typeface="Calibri" panose="020F0502020204030204" pitchFamily="34" charset="0"/>
              </a:rPr>
              <a:t>For a simple contrast, we can use a t-test to test the hypothesis.   Significance is always a function of:</a:t>
            </a:r>
          </a:p>
          <a:p>
            <a:pPr lvl="4">
              <a:spcBef>
                <a:spcPct val="0"/>
              </a:spcBef>
              <a:buFontTx/>
              <a:buAutoNum type="arabicPeriod"/>
            </a:pPr>
            <a:r>
              <a:rPr lang="en-US" altLang="en-US" sz="1600" dirty="0">
                <a:latin typeface="Calibri" panose="020F0502020204030204" pitchFamily="34" charset="0"/>
              </a:rPr>
              <a:t>The difference between the two groups:         </a:t>
            </a:r>
            <a:r>
              <a:rPr lang="en-US" altLang="en-US" sz="1600" dirty="0" smtClean="0">
                <a:latin typeface="Calibri" panose="020F0502020204030204" pitchFamily="34" charset="0"/>
              </a:rPr>
              <a:t>[4,5,6]  </a:t>
            </a:r>
            <a:r>
              <a:rPr lang="en-US" altLang="en-US" sz="1600" dirty="0">
                <a:latin typeface="Calibri" panose="020F0502020204030204" pitchFamily="34" charset="0"/>
              </a:rPr>
              <a:t>vs  </a:t>
            </a:r>
            <a:r>
              <a:rPr lang="en-US" altLang="en-US" sz="1600" dirty="0" smtClean="0">
                <a:latin typeface="Calibri" panose="020F0502020204030204" pitchFamily="34" charset="0"/>
              </a:rPr>
              <a:t>[5,6,7]  </a:t>
            </a:r>
            <a:r>
              <a:rPr lang="en-US" altLang="en-US" sz="1600" dirty="0">
                <a:latin typeface="Calibri" panose="020F0502020204030204" pitchFamily="34" charset="0"/>
              </a:rPr>
              <a:t>has a diff of 1</a:t>
            </a:r>
          </a:p>
          <a:p>
            <a:pPr lvl="4">
              <a:spcBef>
                <a:spcPct val="0"/>
              </a:spcBef>
              <a:buFontTx/>
              <a:buAutoNum type="arabicPeriod"/>
            </a:pPr>
            <a:r>
              <a:rPr lang="en-US" altLang="en-US" sz="1600" dirty="0">
                <a:latin typeface="Calibri" panose="020F0502020204030204" pitchFamily="34" charset="0"/>
              </a:rPr>
              <a:t>The variance within the groups:                         [2,5,8]  vs  [3,6,9] does as well, but is less obvious</a:t>
            </a:r>
          </a:p>
          <a:p>
            <a:pPr lvl="4">
              <a:spcBef>
                <a:spcPct val="0"/>
              </a:spcBef>
              <a:buFontTx/>
              <a:buAutoNum type="arabicPeriod"/>
            </a:pPr>
            <a:r>
              <a:rPr lang="en-US" altLang="en-US" sz="1600" dirty="0">
                <a:latin typeface="Calibri" panose="020F0502020204030204" pitchFamily="34" charset="0"/>
              </a:rPr>
              <a:t>The sample size:                                                    </a:t>
            </a:r>
            <a:r>
              <a:rPr lang="en-US" altLang="en-US" sz="1600" dirty="0" smtClean="0">
                <a:latin typeface="Calibri" panose="020F0502020204030204" pitchFamily="34" charset="0"/>
              </a:rPr>
              <a:t>[4,4,5,5,6,6]  </a:t>
            </a:r>
            <a:r>
              <a:rPr lang="en-US" altLang="en-US" sz="1600" dirty="0">
                <a:latin typeface="Calibri" panose="020F0502020204030204" pitchFamily="34" charset="0"/>
              </a:rPr>
              <a:t>vs  </a:t>
            </a:r>
            <a:r>
              <a:rPr lang="en-US" altLang="en-US" sz="1600" dirty="0" smtClean="0">
                <a:latin typeface="Calibri" panose="020F0502020204030204" pitchFamily="34" charset="0"/>
              </a:rPr>
              <a:t>[5,5,6,6,7,7</a:t>
            </a:r>
            <a:r>
              <a:rPr lang="en-US" altLang="en-US" sz="1600" dirty="0">
                <a:latin typeface="Calibri" panose="020F0502020204030204" pitchFamily="34" charset="0"/>
              </a:rPr>
              <a:t>] is better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1600" dirty="0">
                <a:latin typeface="Calibri" panose="020F0502020204030204" pitchFamily="34" charset="0"/>
              </a:rPr>
              <a:t>For contrasts involving multiple effects, we usually use </a:t>
            </a: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General Linear Models </a:t>
            </a:r>
            <a:r>
              <a:rPr lang="en-US" altLang="en-US" sz="1600" dirty="0">
                <a:latin typeface="Calibri" panose="020F0502020204030204" pitchFamily="34" charset="0"/>
              </a:rPr>
              <a:t>in the ANOVA framework (analysis of variance:  significance is assessed as the F ratio of the between sample to residual sample variance. 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1600" dirty="0" err="1">
                <a:solidFill>
                  <a:srgbClr val="C00000"/>
                </a:solidFill>
                <a:latin typeface="Calibri" panose="020F0502020204030204" pitchFamily="34" charset="0"/>
              </a:rPr>
              <a:t>edgeR</a:t>
            </a: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 uses </a:t>
            </a:r>
            <a:r>
              <a:rPr lang="en-US" altLang="en-US" sz="1600" dirty="0" err="1">
                <a:solidFill>
                  <a:srgbClr val="C00000"/>
                </a:solidFill>
                <a:latin typeface="Calibri" panose="020F0502020204030204" pitchFamily="34" charset="0"/>
              </a:rPr>
              <a:t>limma</a:t>
            </a: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</a:rPr>
              <a:t>to perform One-Way ANOVAs.  This likelihood framework is very powerful, but constrains you to contrast </a:t>
            </a:r>
            <a:r>
              <a:rPr lang="en-US" altLang="en-US" sz="1600" dirty="0" smtClean="0">
                <a:latin typeface="Calibri" panose="020F0502020204030204" pitchFamily="34" charset="0"/>
              </a:rPr>
              <a:t>pairs of treatments or sets of conditions with a </a:t>
            </a:r>
            <a:r>
              <a:rPr lang="en-US" altLang="en-US" sz="1600" dirty="0">
                <a:latin typeface="Calibri" panose="020F0502020204030204" pitchFamily="34" charset="0"/>
              </a:rPr>
              <a:t>reference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1600" dirty="0">
                <a:latin typeface="Calibri" panose="020F0502020204030204" pitchFamily="34" charset="0"/>
              </a:rPr>
              <a:t>Robust statistics (</a:t>
            </a:r>
            <a:r>
              <a:rPr lang="en-US" altLang="en-US" sz="1600" dirty="0" err="1">
                <a:latin typeface="Calibri" panose="020F0502020204030204" pitchFamily="34" charset="0"/>
              </a:rPr>
              <a:t>eg</a:t>
            </a:r>
            <a:r>
              <a:rPr lang="en-US" altLang="en-US" sz="1600" dirty="0">
                <a:latin typeface="Calibri" panose="020F0502020204030204" pitchFamily="34" charset="0"/>
              </a:rPr>
              <a:t> using </a:t>
            </a: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lme4</a:t>
            </a:r>
            <a:r>
              <a:rPr lang="en-US" altLang="en-US" sz="1600" dirty="0">
                <a:latin typeface="Calibri" panose="020F0502020204030204" pitchFamily="34" charset="0"/>
              </a:rPr>
              <a:t>) also allow you to evaluate INTERACTION EFFECTS, namely not just whether two treatments are individual significant, but also whether one depends on the other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 sz="16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1600" dirty="0">
                <a:latin typeface="Calibri" panose="020F0502020204030204" pitchFamily="34" charset="0"/>
              </a:rPr>
              <a:t>Given a list of p-values and DE estimates, we need to evaluate a significance threshold, which is usually done using False Discovery Rate (FDR) criteria, either </a:t>
            </a:r>
            <a:r>
              <a:rPr lang="en-US" altLang="en-US" sz="1600" dirty="0" err="1">
                <a:latin typeface="Calibri" panose="020F0502020204030204" pitchFamily="34" charset="0"/>
              </a:rPr>
              <a:t>Benjamini</a:t>
            </a:r>
            <a:r>
              <a:rPr lang="en-US" altLang="en-US" sz="1600" dirty="0">
                <a:latin typeface="Calibri" panose="020F0502020204030204" pitchFamily="34" charset="0"/>
              </a:rPr>
              <a:t>-Hochberg or a </a:t>
            </a:r>
            <a:r>
              <a:rPr lang="en-US" altLang="en-US" sz="1600" dirty="0" err="1">
                <a:latin typeface="Calibri" panose="020F0502020204030204" pitchFamily="34" charset="0"/>
              </a:rPr>
              <a:t>qvalue</a:t>
            </a:r>
            <a:endParaRPr lang="en-US" altLang="en-US" sz="1600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49C504-CAE6-4352-AE52-C1D4D129BA4E}"/>
              </a:ext>
            </a:extLst>
          </p:cNvPr>
          <p:cNvSpPr txBox="1">
            <a:spLocks noChangeArrowheads="1"/>
          </p:cNvSpPr>
          <p:nvPr/>
        </p:nvSpPr>
        <p:spPr>
          <a:xfrm>
            <a:off x="2221394" y="351182"/>
            <a:ext cx="7772400" cy="50641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000" kern="0" dirty="0">
                <a:latin typeface="Calibri" panose="020F0502020204030204" pitchFamily="34" charset="0"/>
                <a:ea typeface="+mj-ea"/>
                <a:cs typeface="+mj-cs"/>
              </a:rPr>
              <a:t>Fundamentals of Hypothesis Testing:  Gene-level Contrasts</a:t>
            </a:r>
          </a:p>
        </p:txBody>
      </p:sp>
    </p:spTree>
    <p:extLst>
      <p:ext uri="{BB962C8B-B14F-4D97-AF65-F5344CB8AC3E}">
        <p14:creationId xmlns:p14="http://schemas.microsoft.com/office/powerpoint/2010/main" val="3631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BA830AB4-31B7-4399-8A21-49E36E3DA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572" y="1044851"/>
            <a:ext cx="1038073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alibri" panose="020F0502020204030204" pitchFamily="34" charset="0"/>
              </a:rPr>
              <a:t>A </a:t>
            </a: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two-sample t-test </a:t>
            </a:r>
            <a:r>
              <a:rPr lang="en-US" altLang="en-US" sz="1600" dirty="0">
                <a:latin typeface="Calibri" panose="020F0502020204030204" pitchFamily="34" charset="0"/>
              </a:rPr>
              <a:t>evaluates whether the two population means differ </a:t>
            </a:r>
            <a:r>
              <a:rPr lang="en-US" altLang="en-US" sz="1600" dirty="0" smtClean="0">
                <a:latin typeface="Calibri" panose="020F0502020204030204" pitchFamily="34" charset="0"/>
              </a:rPr>
              <a:t>from one </a:t>
            </a:r>
            <a:r>
              <a:rPr lang="en-US" altLang="en-US" sz="1600" dirty="0">
                <a:latin typeface="Calibri" panose="020F0502020204030204" pitchFamily="34" charset="0"/>
              </a:rPr>
              <a:t>another, given the pooled standard deviations of the sample and the number of observations: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D5FA3464-AFC7-4C57-BB09-B1B902E95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t="56540"/>
          <a:stretch>
            <a:fillRect/>
          </a:stretch>
        </p:blipFill>
        <p:spPr bwMode="auto">
          <a:xfrm>
            <a:off x="5941737" y="1743007"/>
            <a:ext cx="19462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AC399BF4-D8E2-4247-B6CF-89A11E6AA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87" b="56770"/>
          <a:stretch>
            <a:fillRect/>
          </a:stretch>
        </p:blipFill>
        <p:spPr bwMode="auto">
          <a:xfrm>
            <a:off x="3573187" y="1768407"/>
            <a:ext cx="161925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B66D469C-2D62-4FC6-96E4-1E866C121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572" y="2788135"/>
            <a:ext cx="10380731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alibri" panose="020F0502020204030204" pitchFamily="34" charset="0"/>
              </a:rPr>
              <a:t>F-statistics generalize this approach by asking whether the deviations between samples </a:t>
            </a:r>
            <a:r>
              <a:rPr lang="en-US" altLang="en-US" sz="1600" dirty="0" err="1">
                <a:latin typeface="Calibri" panose="020F0502020204030204" pitchFamily="34" charset="0"/>
              </a:rPr>
              <a:t>samples</a:t>
            </a:r>
            <a:r>
              <a:rPr lang="en-US" altLang="en-US" sz="1600" dirty="0">
                <a:latin typeface="Calibri" panose="020F0502020204030204" pitchFamily="34" charset="0"/>
              </a:rPr>
              <a:t> are large relative to the deviations within samples.  The larger the difference between the means, the larger the </a:t>
            </a: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F-ratio</a:t>
            </a:r>
            <a:r>
              <a:rPr lang="en-US" altLang="en-US" sz="1600" dirty="0">
                <a:latin typeface="Calibri" panose="020F0502020204030204" pitchFamily="34" charset="0"/>
              </a:rPr>
              <a:t>, hence significance is evaluated by contrasting variances.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EA52BB-F39C-4FC7-BADA-3196AF702AFF}"/>
              </a:ext>
            </a:extLst>
          </p:cNvPr>
          <p:cNvGrpSpPr>
            <a:grpSpLocks/>
          </p:cNvGrpSpPr>
          <p:nvPr/>
        </p:nvGrpSpPr>
        <p:grpSpPr bwMode="auto">
          <a:xfrm>
            <a:off x="2100487" y="3760130"/>
            <a:ext cx="2486025" cy="925512"/>
            <a:chOff x="3394756" y="3821110"/>
            <a:chExt cx="2486025" cy="925513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5A694891-3460-451A-8166-B6500ADC2BED}"/>
                </a:ext>
              </a:extLst>
            </p:cNvPr>
            <p:cNvSpPr/>
            <p:nvPr/>
          </p:nvSpPr>
          <p:spPr bwMode="auto">
            <a:xfrm>
              <a:off x="3394756" y="3821110"/>
              <a:ext cx="1716088" cy="920751"/>
            </a:xfrm>
            <a:custGeom>
              <a:avLst/>
              <a:gdLst>
                <a:gd name="connsiteX0" fmla="*/ 0 w 3553097"/>
                <a:gd name="connsiteY0" fmla="*/ 1982877 h 2026091"/>
                <a:gd name="connsiteX1" fmla="*/ 557348 w 3553097"/>
                <a:gd name="connsiteY1" fmla="*/ 1904500 h 2026091"/>
                <a:gd name="connsiteX2" fmla="*/ 975360 w 3553097"/>
                <a:gd name="connsiteY2" fmla="*/ 1669369 h 2026091"/>
                <a:gd name="connsiteX3" fmla="*/ 1236617 w 3553097"/>
                <a:gd name="connsiteY3" fmla="*/ 990100 h 2026091"/>
                <a:gd name="connsiteX4" fmla="*/ 1410788 w 3553097"/>
                <a:gd name="connsiteY4" fmla="*/ 424043 h 2026091"/>
                <a:gd name="connsiteX5" fmla="*/ 1532708 w 3553097"/>
                <a:gd name="connsiteY5" fmla="*/ 145369 h 2026091"/>
                <a:gd name="connsiteX6" fmla="*/ 1637211 w 3553097"/>
                <a:gd name="connsiteY6" fmla="*/ 14740 h 2026091"/>
                <a:gd name="connsiteX7" fmla="*/ 1793965 w 3553097"/>
                <a:gd name="connsiteY7" fmla="*/ 14740 h 2026091"/>
                <a:gd name="connsiteX8" fmla="*/ 1933303 w 3553097"/>
                <a:gd name="connsiteY8" fmla="*/ 119243 h 2026091"/>
                <a:gd name="connsiteX9" fmla="*/ 2046514 w 3553097"/>
                <a:gd name="connsiteY9" fmla="*/ 389209 h 2026091"/>
                <a:gd name="connsiteX10" fmla="*/ 2142308 w 3553097"/>
                <a:gd name="connsiteY10" fmla="*/ 676592 h 2026091"/>
                <a:gd name="connsiteX11" fmla="*/ 2272937 w 3553097"/>
                <a:gd name="connsiteY11" fmla="*/ 1077186 h 2026091"/>
                <a:gd name="connsiteX12" fmla="*/ 2368731 w 3553097"/>
                <a:gd name="connsiteY12" fmla="*/ 1364569 h 2026091"/>
                <a:gd name="connsiteX13" fmla="*/ 2525485 w 3553097"/>
                <a:gd name="connsiteY13" fmla="*/ 1599700 h 2026091"/>
                <a:gd name="connsiteX14" fmla="*/ 2786743 w 3553097"/>
                <a:gd name="connsiteY14" fmla="*/ 1799997 h 2026091"/>
                <a:gd name="connsiteX15" fmla="*/ 3074125 w 3553097"/>
                <a:gd name="connsiteY15" fmla="*/ 1930626 h 2026091"/>
                <a:gd name="connsiteX16" fmla="*/ 3378925 w 3553097"/>
                <a:gd name="connsiteY16" fmla="*/ 2017712 h 2026091"/>
                <a:gd name="connsiteX17" fmla="*/ 3553097 w 3553097"/>
                <a:gd name="connsiteY17" fmla="*/ 2017712 h 202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53097" h="2026091">
                  <a:moveTo>
                    <a:pt x="0" y="1982877"/>
                  </a:moveTo>
                  <a:cubicBezTo>
                    <a:pt x="197394" y="1969814"/>
                    <a:pt x="394788" y="1956751"/>
                    <a:pt x="557348" y="1904500"/>
                  </a:cubicBezTo>
                  <a:cubicBezTo>
                    <a:pt x="719908" y="1852249"/>
                    <a:pt x="862149" y="1821769"/>
                    <a:pt x="975360" y="1669369"/>
                  </a:cubicBezTo>
                  <a:cubicBezTo>
                    <a:pt x="1088572" y="1516969"/>
                    <a:pt x="1164046" y="1197654"/>
                    <a:pt x="1236617" y="990100"/>
                  </a:cubicBezTo>
                  <a:cubicBezTo>
                    <a:pt x="1309188" y="782546"/>
                    <a:pt x="1361440" y="564831"/>
                    <a:pt x="1410788" y="424043"/>
                  </a:cubicBezTo>
                  <a:cubicBezTo>
                    <a:pt x="1460136" y="283255"/>
                    <a:pt x="1494971" y="213586"/>
                    <a:pt x="1532708" y="145369"/>
                  </a:cubicBezTo>
                  <a:cubicBezTo>
                    <a:pt x="1570445" y="77152"/>
                    <a:pt x="1593668" y="36511"/>
                    <a:pt x="1637211" y="14740"/>
                  </a:cubicBezTo>
                  <a:cubicBezTo>
                    <a:pt x="1680754" y="-7031"/>
                    <a:pt x="1744616" y="-2677"/>
                    <a:pt x="1793965" y="14740"/>
                  </a:cubicBezTo>
                  <a:cubicBezTo>
                    <a:pt x="1843314" y="32157"/>
                    <a:pt x="1891212" y="56831"/>
                    <a:pt x="1933303" y="119243"/>
                  </a:cubicBezTo>
                  <a:cubicBezTo>
                    <a:pt x="1975395" y="181654"/>
                    <a:pt x="2011680" y="296317"/>
                    <a:pt x="2046514" y="389209"/>
                  </a:cubicBezTo>
                  <a:cubicBezTo>
                    <a:pt x="2081348" y="482100"/>
                    <a:pt x="2104571" y="561929"/>
                    <a:pt x="2142308" y="676592"/>
                  </a:cubicBezTo>
                  <a:cubicBezTo>
                    <a:pt x="2180045" y="791255"/>
                    <a:pt x="2235200" y="962523"/>
                    <a:pt x="2272937" y="1077186"/>
                  </a:cubicBezTo>
                  <a:cubicBezTo>
                    <a:pt x="2310674" y="1191849"/>
                    <a:pt x="2326640" y="1277483"/>
                    <a:pt x="2368731" y="1364569"/>
                  </a:cubicBezTo>
                  <a:cubicBezTo>
                    <a:pt x="2410822" y="1451655"/>
                    <a:pt x="2455816" y="1527129"/>
                    <a:pt x="2525485" y="1599700"/>
                  </a:cubicBezTo>
                  <a:cubicBezTo>
                    <a:pt x="2595154" y="1672271"/>
                    <a:pt x="2695303" y="1744843"/>
                    <a:pt x="2786743" y="1799997"/>
                  </a:cubicBezTo>
                  <a:cubicBezTo>
                    <a:pt x="2878183" y="1855151"/>
                    <a:pt x="2975428" y="1894340"/>
                    <a:pt x="3074125" y="1930626"/>
                  </a:cubicBezTo>
                  <a:cubicBezTo>
                    <a:pt x="3172822" y="1966912"/>
                    <a:pt x="3299096" y="2003198"/>
                    <a:pt x="3378925" y="2017712"/>
                  </a:cubicBezTo>
                  <a:cubicBezTo>
                    <a:pt x="3458754" y="2032226"/>
                    <a:pt x="3505925" y="2024969"/>
                    <a:pt x="3553097" y="2017712"/>
                  </a:cubicBezTo>
                </a:path>
              </a:pathLst>
            </a:custGeom>
            <a:noFill/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E7948275-7E8F-4D51-B6C3-63BE275F1222}"/>
                </a:ext>
              </a:extLst>
            </p:cNvPr>
            <p:cNvSpPr/>
            <p:nvPr/>
          </p:nvSpPr>
          <p:spPr bwMode="auto">
            <a:xfrm flipH="1">
              <a:off x="3577319" y="3824285"/>
              <a:ext cx="1824037" cy="922338"/>
            </a:xfrm>
            <a:custGeom>
              <a:avLst/>
              <a:gdLst>
                <a:gd name="connsiteX0" fmla="*/ 0 w 3553097"/>
                <a:gd name="connsiteY0" fmla="*/ 1982877 h 2026091"/>
                <a:gd name="connsiteX1" fmla="*/ 557348 w 3553097"/>
                <a:gd name="connsiteY1" fmla="*/ 1904500 h 2026091"/>
                <a:gd name="connsiteX2" fmla="*/ 975360 w 3553097"/>
                <a:gd name="connsiteY2" fmla="*/ 1669369 h 2026091"/>
                <a:gd name="connsiteX3" fmla="*/ 1236617 w 3553097"/>
                <a:gd name="connsiteY3" fmla="*/ 990100 h 2026091"/>
                <a:gd name="connsiteX4" fmla="*/ 1410788 w 3553097"/>
                <a:gd name="connsiteY4" fmla="*/ 424043 h 2026091"/>
                <a:gd name="connsiteX5" fmla="*/ 1532708 w 3553097"/>
                <a:gd name="connsiteY5" fmla="*/ 145369 h 2026091"/>
                <a:gd name="connsiteX6" fmla="*/ 1637211 w 3553097"/>
                <a:gd name="connsiteY6" fmla="*/ 14740 h 2026091"/>
                <a:gd name="connsiteX7" fmla="*/ 1793965 w 3553097"/>
                <a:gd name="connsiteY7" fmla="*/ 14740 h 2026091"/>
                <a:gd name="connsiteX8" fmla="*/ 1933303 w 3553097"/>
                <a:gd name="connsiteY8" fmla="*/ 119243 h 2026091"/>
                <a:gd name="connsiteX9" fmla="*/ 2046514 w 3553097"/>
                <a:gd name="connsiteY9" fmla="*/ 389209 h 2026091"/>
                <a:gd name="connsiteX10" fmla="*/ 2142308 w 3553097"/>
                <a:gd name="connsiteY10" fmla="*/ 676592 h 2026091"/>
                <a:gd name="connsiteX11" fmla="*/ 2272937 w 3553097"/>
                <a:gd name="connsiteY11" fmla="*/ 1077186 h 2026091"/>
                <a:gd name="connsiteX12" fmla="*/ 2368731 w 3553097"/>
                <a:gd name="connsiteY12" fmla="*/ 1364569 h 2026091"/>
                <a:gd name="connsiteX13" fmla="*/ 2525485 w 3553097"/>
                <a:gd name="connsiteY13" fmla="*/ 1599700 h 2026091"/>
                <a:gd name="connsiteX14" fmla="*/ 2786743 w 3553097"/>
                <a:gd name="connsiteY14" fmla="*/ 1799997 h 2026091"/>
                <a:gd name="connsiteX15" fmla="*/ 3074125 w 3553097"/>
                <a:gd name="connsiteY15" fmla="*/ 1930626 h 2026091"/>
                <a:gd name="connsiteX16" fmla="*/ 3378925 w 3553097"/>
                <a:gd name="connsiteY16" fmla="*/ 2017712 h 2026091"/>
                <a:gd name="connsiteX17" fmla="*/ 3553097 w 3553097"/>
                <a:gd name="connsiteY17" fmla="*/ 2017712 h 202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53097" h="2026091">
                  <a:moveTo>
                    <a:pt x="0" y="1982877"/>
                  </a:moveTo>
                  <a:cubicBezTo>
                    <a:pt x="197394" y="1969814"/>
                    <a:pt x="394788" y="1956751"/>
                    <a:pt x="557348" y="1904500"/>
                  </a:cubicBezTo>
                  <a:cubicBezTo>
                    <a:pt x="719908" y="1852249"/>
                    <a:pt x="862149" y="1821769"/>
                    <a:pt x="975360" y="1669369"/>
                  </a:cubicBezTo>
                  <a:cubicBezTo>
                    <a:pt x="1088572" y="1516969"/>
                    <a:pt x="1164046" y="1197654"/>
                    <a:pt x="1236617" y="990100"/>
                  </a:cubicBezTo>
                  <a:cubicBezTo>
                    <a:pt x="1309188" y="782546"/>
                    <a:pt x="1361440" y="564831"/>
                    <a:pt x="1410788" y="424043"/>
                  </a:cubicBezTo>
                  <a:cubicBezTo>
                    <a:pt x="1460136" y="283255"/>
                    <a:pt x="1494971" y="213586"/>
                    <a:pt x="1532708" y="145369"/>
                  </a:cubicBezTo>
                  <a:cubicBezTo>
                    <a:pt x="1570445" y="77152"/>
                    <a:pt x="1593668" y="36511"/>
                    <a:pt x="1637211" y="14740"/>
                  </a:cubicBezTo>
                  <a:cubicBezTo>
                    <a:pt x="1680754" y="-7031"/>
                    <a:pt x="1744616" y="-2677"/>
                    <a:pt x="1793965" y="14740"/>
                  </a:cubicBezTo>
                  <a:cubicBezTo>
                    <a:pt x="1843314" y="32157"/>
                    <a:pt x="1891212" y="56831"/>
                    <a:pt x="1933303" y="119243"/>
                  </a:cubicBezTo>
                  <a:cubicBezTo>
                    <a:pt x="1975395" y="181654"/>
                    <a:pt x="2011680" y="296317"/>
                    <a:pt x="2046514" y="389209"/>
                  </a:cubicBezTo>
                  <a:cubicBezTo>
                    <a:pt x="2081348" y="482100"/>
                    <a:pt x="2104571" y="561929"/>
                    <a:pt x="2142308" y="676592"/>
                  </a:cubicBezTo>
                  <a:cubicBezTo>
                    <a:pt x="2180045" y="791255"/>
                    <a:pt x="2235200" y="962523"/>
                    <a:pt x="2272937" y="1077186"/>
                  </a:cubicBezTo>
                  <a:cubicBezTo>
                    <a:pt x="2310674" y="1191849"/>
                    <a:pt x="2326640" y="1277483"/>
                    <a:pt x="2368731" y="1364569"/>
                  </a:cubicBezTo>
                  <a:cubicBezTo>
                    <a:pt x="2410822" y="1451655"/>
                    <a:pt x="2455816" y="1527129"/>
                    <a:pt x="2525485" y="1599700"/>
                  </a:cubicBezTo>
                  <a:cubicBezTo>
                    <a:pt x="2595154" y="1672271"/>
                    <a:pt x="2695303" y="1744843"/>
                    <a:pt x="2786743" y="1799997"/>
                  </a:cubicBezTo>
                  <a:cubicBezTo>
                    <a:pt x="2878183" y="1855151"/>
                    <a:pt x="2975428" y="1894340"/>
                    <a:pt x="3074125" y="1930626"/>
                  </a:cubicBezTo>
                  <a:cubicBezTo>
                    <a:pt x="3172822" y="1966912"/>
                    <a:pt x="3299096" y="2003198"/>
                    <a:pt x="3378925" y="2017712"/>
                  </a:cubicBezTo>
                  <a:cubicBezTo>
                    <a:pt x="3458754" y="2032226"/>
                    <a:pt x="3505925" y="2024969"/>
                    <a:pt x="3553097" y="2017712"/>
                  </a:cubicBezTo>
                </a:path>
              </a:pathLst>
            </a:cu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9" name="Straight Arrow Connector 21">
              <a:extLst>
                <a:ext uri="{FF2B5EF4-FFF2-40B4-BE49-F238E27FC236}">
                  <a16:creationId xmlns:a16="http://schemas.microsoft.com/office/drawing/2014/main" id="{607C99F7-F823-4970-A4C9-C99612456D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88506" y="4011610"/>
              <a:ext cx="401637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Arrow Connector 25">
              <a:extLst>
                <a:ext uri="{FF2B5EF4-FFF2-40B4-BE49-F238E27FC236}">
                  <a16:creationId xmlns:a16="http://schemas.microsoft.com/office/drawing/2014/main" id="{80F2FB59-FDCB-48A4-A93E-46ED21EDE2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348843" y="4332285"/>
              <a:ext cx="236538" cy="31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Box 29">
              <a:extLst>
                <a:ext uri="{FF2B5EF4-FFF2-40B4-BE49-F238E27FC236}">
                  <a16:creationId xmlns:a16="http://schemas.microsoft.com/office/drawing/2014/main" id="{D6201AD9-AD16-4C8E-AB26-6BA4B2BAA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1331" y="3906835"/>
              <a:ext cx="679450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dirty="0"/>
                <a:t>Between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1000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dirty="0"/>
                <a:t>Within</a:t>
              </a:r>
            </a:p>
          </p:txBody>
        </p:sp>
      </p:grpSp>
      <p:sp>
        <p:nvSpPr>
          <p:cNvPr id="12" name="TextBox 5">
            <a:extLst>
              <a:ext uri="{FF2B5EF4-FFF2-40B4-BE49-F238E27FC236}">
                <a16:creationId xmlns:a16="http://schemas.microsoft.com/office/drawing/2014/main" id="{BC308D47-B0C7-420E-9D2E-FEDD18307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727" y="4919343"/>
            <a:ext cx="10301219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alibri" panose="020F0502020204030204" pitchFamily="34" charset="0"/>
              </a:rPr>
              <a:t>Generally we start by evaluating whether there is variation among all the groups, and then test specific post-hoc contrasts.  With multifactorial designs you also should be aware of the difference between Type I and Type III sums of squares, namely univariate and conditional tests.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EC32EC-B9ED-471A-9089-59C2E0433386}"/>
              </a:ext>
            </a:extLst>
          </p:cNvPr>
          <p:cNvGrpSpPr>
            <a:grpSpLocks/>
          </p:cNvGrpSpPr>
          <p:nvPr/>
        </p:nvGrpSpPr>
        <p:grpSpPr bwMode="auto">
          <a:xfrm>
            <a:off x="3757130" y="5590207"/>
            <a:ext cx="3919538" cy="827087"/>
            <a:chOff x="1168760" y="4987431"/>
            <a:chExt cx="3919028" cy="1050112"/>
          </a:xfrm>
        </p:grpSpPr>
        <p:sp>
          <p:nvSpPr>
            <p:cNvPr id="14" name="Oval 5">
              <a:extLst>
                <a:ext uri="{FF2B5EF4-FFF2-40B4-BE49-F238E27FC236}">
                  <a16:creationId xmlns:a16="http://schemas.microsoft.com/office/drawing/2014/main" id="{F5E0A7D2-2160-424D-B4DA-E19AD6235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760" y="5370897"/>
              <a:ext cx="78381" cy="95859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8E40B94A-2DBB-455E-8B49-26C39B348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167" y="5471110"/>
              <a:ext cx="78381" cy="95859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83C82F26-7AA1-4EB1-91C5-94BDC661A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992" y="5440601"/>
              <a:ext cx="78381" cy="95859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" name="Oval 8">
              <a:extLst>
                <a:ext uri="{FF2B5EF4-FFF2-40B4-BE49-F238E27FC236}">
                  <a16:creationId xmlns:a16="http://schemas.microsoft.com/office/drawing/2014/main" id="{DDFCD528-6B9C-4D30-A6C9-28796F780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271" y="5593103"/>
              <a:ext cx="78381" cy="95859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" name="Oval 9">
              <a:extLst>
                <a:ext uri="{FF2B5EF4-FFF2-40B4-BE49-F238E27FC236}">
                  <a16:creationId xmlns:a16="http://schemas.microsoft.com/office/drawing/2014/main" id="{6FABB355-DA1F-4DD3-9A5D-3E8B1B28D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387" y="5545167"/>
              <a:ext cx="78381" cy="95859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" name="Oval 10">
              <a:extLst>
                <a:ext uri="{FF2B5EF4-FFF2-40B4-BE49-F238E27FC236}">
                  <a16:creationId xmlns:a16="http://schemas.microsoft.com/office/drawing/2014/main" id="{23F082B4-87AC-46DA-9D2C-1C5D4FE4D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566" y="5488546"/>
              <a:ext cx="78381" cy="95859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FE0A3821-4FA7-414E-A17C-4FFDFF94E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936" y="5784844"/>
              <a:ext cx="78381" cy="95859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254FCD80-2505-465A-A7DE-D6F4E5294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342" y="5710761"/>
              <a:ext cx="78381" cy="95859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A6418ECD-91A6-4AFB-A6C2-46DD02C4C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168" y="5749970"/>
              <a:ext cx="78381" cy="95859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EAD70EC4-F621-4CBA-8C8A-995E70F44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447" y="5885042"/>
              <a:ext cx="78381" cy="95859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5193EFE5-E570-4C6F-86F9-6F5665AC8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5563" y="5941684"/>
              <a:ext cx="78381" cy="95859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" name="Oval 17">
              <a:extLst>
                <a:ext uri="{FF2B5EF4-FFF2-40B4-BE49-F238E27FC236}">
                  <a16:creationId xmlns:a16="http://schemas.microsoft.com/office/drawing/2014/main" id="{6A3CC64C-CCCD-40CF-A7CC-93503D4F9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742" y="5832774"/>
              <a:ext cx="78381" cy="95859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25EB0D2E-30CA-4F5B-8E45-A6E24DEE1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424" y="5157403"/>
              <a:ext cx="78381" cy="95859"/>
            </a:xfrm>
            <a:prstGeom prst="ellipse">
              <a:avLst/>
            </a:prstGeom>
            <a:solidFill>
              <a:srgbClr val="FF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7" name="Oval 19">
              <a:extLst>
                <a:ext uri="{FF2B5EF4-FFF2-40B4-BE49-F238E27FC236}">
                  <a16:creationId xmlns:a16="http://schemas.microsoft.com/office/drawing/2014/main" id="{7504E772-D9A8-4207-B70E-CFB34806C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831" y="5214042"/>
              <a:ext cx="78381" cy="95859"/>
            </a:xfrm>
            <a:prstGeom prst="ellipse">
              <a:avLst/>
            </a:prstGeom>
            <a:solidFill>
              <a:srgbClr val="FF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9E6B2E97-A483-478F-BDF0-FC3A9ED12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0657" y="5166103"/>
              <a:ext cx="78381" cy="95859"/>
            </a:xfrm>
            <a:prstGeom prst="ellipse">
              <a:avLst/>
            </a:prstGeom>
            <a:solidFill>
              <a:srgbClr val="FF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06C50272-972B-41FF-9A2E-1389503C5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936" y="5022303"/>
              <a:ext cx="78381" cy="95859"/>
            </a:xfrm>
            <a:prstGeom prst="ellipse">
              <a:avLst/>
            </a:prstGeom>
            <a:solidFill>
              <a:srgbClr val="FF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3EB2A531-5514-4150-9882-8EA2F95CB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052" y="5270669"/>
              <a:ext cx="78381" cy="95859"/>
            </a:xfrm>
            <a:prstGeom prst="ellipse">
              <a:avLst/>
            </a:prstGeom>
            <a:solidFill>
              <a:srgbClr val="FF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A69831A5-B443-4110-B48B-02A78C657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231" y="5100757"/>
              <a:ext cx="78381" cy="95859"/>
            </a:xfrm>
            <a:prstGeom prst="ellipse">
              <a:avLst/>
            </a:prstGeom>
            <a:solidFill>
              <a:srgbClr val="FF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0A39F6E6-2479-481E-AD3A-9A122A57A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600" y="5135611"/>
              <a:ext cx="78381" cy="95859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EF758CE8-3D7B-4473-8E83-0D8C8A6CE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007" y="5061527"/>
              <a:ext cx="78381" cy="95859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8145AD01-5FA7-4BAE-9F62-F1C45F4EE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833" y="5100736"/>
              <a:ext cx="78381" cy="95859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" name="Oval 27">
              <a:extLst>
                <a:ext uri="{FF2B5EF4-FFF2-40B4-BE49-F238E27FC236}">
                  <a16:creationId xmlns:a16="http://schemas.microsoft.com/office/drawing/2014/main" id="{6C47D21D-3758-4148-A931-7C44E2F15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111" y="5235809"/>
              <a:ext cx="78381" cy="95859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B94680FC-4A4E-4571-A4A5-26D468717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5228" y="4987431"/>
              <a:ext cx="78381" cy="95859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" name="Oval 29">
              <a:extLst>
                <a:ext uri="{FF2B5EF4-FFF2-40B4-BE49-F238E27FC236}">
                  <a16:creationId xmlns:a16="http://schemas.microsoft.com/office/drawing/2014/main" id="{F48DDFD5-2A25-4D43-9B98-EDD9C984E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9407" y="5209685"/>
              <a:ext cx="78381" cy="95859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8" name="Rectangle 2">
            <a:extLst>
              <a:ext uri="{FF2B5EF4-FFF2-40B4-BE49-F238E27FC236}">
                <a16:creationId xmlns:a16="http://schemas.microsoft.com/office/drawing/2014/main" id="{FF6E20F7-6ACB-4C45-A906-977FC4E63C28}"/>
              </a:ext>
            </a:extLst>
          </p:cNvPr>
          <p:cNvSpPr txBox="1">
            <a:spLocks noChangeArrowheads="1"/>
          </p:cNvSpPr>
          <p:nvPr/>
        </p:nvSpPr>
        <p:spPr>
          <a:xfrm>
            <a:off x="2221394" y="351182"/>
            <a:ext cx="7772400" cy="50641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000" kern="0" dirty="0">
                <a:latin typeface="Calibri" panose="020F0502020204030204" pitchFamily="34" charset="0"/>
                <a:ea typeface="+mj-ea"/>
                <a:cs typeface="+mj-cs"/>
              </a:rPr>
              <a:t>Fundamentals of Hypothesis Testing:  t-tests and ANOVA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540FBD5-FFDD-42DD-A681-409B996FF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123" y="3466218"/>
            <a:ext cx="6043610" cy="147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6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061E82-6EAD-4DE6-80D8-3D1CB07044D9}"/>
              </a:ext>
            </a:extLst>
          </p:cNvPr>
          <p:cNvSpPr txBox="1"/>
          <p:nvPr/>
        </p:nvSpPr>
        <p:spPr>
          <a:xfrm>
            <a:off x="4235743" y="135667"/>
            <a:ext cx="4798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Two other types </a:t>
            </a:r>
            <a:r>
              <a:rPr lang="en-US" sz="2400" b="1" dirty="0"/>
              <a:t>of Hypothesis 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885D1-3649-4325-B979-6B47DF37D515}"/>
              </a:ext>
            </a:extLst>
          </p:cNvPr>
          <p:cNvSpPr txBox="1"/>
          <p:nvPr/>
        </p:nvSpPr>
        <p:spPr>
          <a:xfrm>
            <a:off x="1110344" y="1295400"/>
            <a:ext cx="10765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Likelihood Ratio-test	Model Comparisons	</a:t>
            </a:r>
            <a:r>
              <a:rPr lang="en-US" dirty="0"/>
              <a:t>Evaluates whether inclusion of a parameter explains 						the data better than not having it in the model</a:t>
            </a:r>
          </a:p>
          <a:p>
            <a:r>
              <a:rPr lang="en-US" dirty="0"/>
              <a:t>						-2ln(ratio) converges on </a:t>
            </a:r>
            <a:r>
              <a:rPr lang="el-GR" dirty="0"/>
              <a:t>χ</a:t>
            </a:r>
            <a:r>
              <a:rPr lang="en-US" baseline="30000" dirty="0"/>
              <a:t>2</a:t>
            </a:r>
            <a:r>
              <a:rPr lang="en-US" dirty="0"/>
              <a:t> distribution with large n</a:t>
            </a:r>
          </a:p>
          <a:p>
            <a:r>
              <a:rPr lang="en-US" dirty="0"/>
              <a:t>						Gives you control over what contrasts to perform:</a:t>
            </a:r>
          </a:p>
          <a:p>
            <a:r>
              <a:rPr lang="en-US" dirty="0"/>
              <a:t>							Simplest model is the null</a:t>
            </a:r>
          </a:p>
          <a:p>
            <a:r>
              <a:rPr lang="en-US" dirty="0"/>
              <a:t>							Full models can include multiple parameters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3564C7-427C-4A5C-BBCD-D37919558B94}"/>
              </a:ext>
            </a:extLst>
          </p:cNvPr>
          <p:cNvSpPr txBox="1"/>
          <p:nvPr/>
        </p:nvSpPr>
        <p:spPr>
          <a:xfrm>
            <a:off x="740228" y="2916797"/>
            <a:ext cx="6519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                      (Likelihood of data with Parameter)</a:t>
            </a:r>
          </a:p>
          <a:p>
            <a:r>
              <a:rPr lang="en-US" sz="2400" dirty="0"/>
              <a:t>	       (Likelihood of data with Simpler Model)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63DDEB-8299-4285-A441-3FB27B589861}"/>
              </a:ext>
            </a:extLst>
          </p:cNvPr>
          <p:cNvCxnSpPr>
            <a:cxnSpLocks/>
          </p:cNvCxnSpPr>
          <p:nvPr/>
        </p:nvCxnSpPr>
        <p:spPr>
          <a:xfrm>
            <a:off x="2231573" y="3332295"/>
            <a:ext cx="483325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B925AC-EEC5-44B7-BCD9-0DE9B109B44E}"/>
              </a:ext>
            </a:extLst>
          </p:cNvPr>
          <p:cNvSpPr txBox="1"/>
          <p:nvPr/>
        </p:nvSpPr>
        <p:spPr>
          <a:xfrm>
            <a:off x="1956061" y="2916797"/>
            <a:ext cx="362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{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619B8C-86DA-4654-B971-C6854F0936B9}"/>
              </a:ext>
            </a:extLst>
          </p:cNvPr>
          <p:cNvSpPr txBox="1"/>
          <p:nvPr/>
        </p:nvSpPr>
        <p:spPr>
          <a:xfrm rot="10800000" flipH="1">
            <a:off x="7048493" y="2978353"/>
            <a:ext cx="362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{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6ED218-4EDB-4D7B-B3F0-84C7C1540B38}"/>
              </a:ext>
            </a:extLst>
          </p:cNvPr>
          <p:cNvSpPr/>
          <p:nvPr/>
        </p:nvSpPr>
        <p:spPr>
          <a:xfrm>
            <a:off x="721589" y="307068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/>
              <a:t>λ</a:t>
            </a:r>
            <a:r>
              <a:rPr lang="en-US" sz="2400" baseline="-25000" dirty="0"/>
              <a:t>LR </a:t>
            </a:r>
            <a:r>
              <a:rPr lang="en-US" sz="2400" dirty="0"/>
              <a:t>= -2 ln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821011-9D1E-4697-A7C2-A68ADCFAB547}"/>
              </a:ext>
            </a:extLst>
          </p:cNvPr>
          <p:cNvSpPr txBox="1"/>
          <p:nvPr/>
        </p:nvSpPr>
        <p:spPr>
          <a:xfrm>
            <a:off x="1143003" y="4553584"/>
            <a:ext cx="10765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Rank-Sum tests		Non-parametric		</a:t>
            </a:r>
            <a:r>
              <a:rPr lang="en-US" dirty="0"/>
              <a:t>Does not assume anything about the distributions</a:t>
            </a:r>
          </a:p>
          <a:p>
            <a:r>
              <a:rPr lang="en-US" dirty="0"/>
              <a:t>						Tests for symmetry of ranks around the mean, but							without caring about the actual deviations						Wilcoxon Signed-Rank for paired samples</a:t>
            </a:r>
          </a:p>
          <a:p>
            <a:r>
              <a:rPr lang="en-US" dirty="0"/>
              <a:t>						Mann-Whitney U = Wilcoxon Rank-Sum for 								independent samples</a:t>
            </a:r>
          </a:p>
        </p:txBody>
      </p:sp>
    </p:spTree>
    <p:extLst>
      <p:ext uri="{BB962C8B-B14F-4D97-AF65-F5344CB8AC3E}">
        <p14:creationId xmlns:p14="http://schemas.microsoft.com/office/powerpoint/2010/main" val="115903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AA81C1-0FB8-47CE-97E6-6DAC018FC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70" y="1175593"/>
            <a:ext cx="6501399" cy="410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94A235-93D5-4F79-823D-797F0F3E95C7}"/>
              </a:ext>
            </a:extLst>
          </p:cNvPr>
          <p:cNvSpPr txBox="1">
            <a:spLocks noChangeArrowheads="1"/>
          </p:cNvSpPr>
          <p:nvPr/>
        </p:nvSpPr>
        <p:spPr>
          <a:xfrm>
            <a:off x="2221394" y="351182"/>
            <a:ext cx="7772400" cy="50641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000" kern="0" dirty="0">
                <a:latin typeface="Calibri" panose="020F0502020204030204" pitchFamily="34" charset="0"/>
                <a:ea typeface="+mj-ea"/>
                <a:cs typeface="+mj-cs"/>
              </a:rPr>
              <a:t>Volcano Plots: Significance against Fold-Change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531D5F-344D-47D6-9435-EDEB3EAB2F96}"/>
              </a:ext>
            </a:extLst>
          </p:cNvPr>
          <p:cNvSpPr txBox="1"/>
          <p:nvPr/>
        </p:nvSpPr>
        <p:spPr>
          <a:xfrm>
            <a:off x="829916" y="5414908"/>
            <a:ext cx="10754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Significance Threshold at NLP = 5 (p&lt;10</a:t>
            </a:r>
            <a:r>
              <a:rPr lang="en-US" baseline="30000" dirty="0"/>
              <a:t>-5</a:t>
            </a:r>
            <a:r>
              <a:rPr lang="en-US" dirty="0"/>
              <a:t>) is conservatively Bonferroni corrected for 5,000 genes.</a:t>
            </a:r>
          </a:p>
          <a:p>
            <a:endParaRPr lang="en-US" dirty="0"/>
          </a:p>
          <a:p>
            <a:r>
              <a:rPr lang="en-US" dirty="0"/>
              <a:t>While significance testing allows for inclusion of more genes that have small fold-changes (sector B), you need to be aware that there is also variation in the estimation of the denominator (variance) which can inflate NLP values.</a:t>
            </a:r>
          </a:p>
        </p:txBody>
      </p:sp>
      <p:pic>
        <p:nvPicPr>
          <p:cNvPr id="5" name="Picture 4" descr="volcano2 (2)">
            <a:extLst>
              <a:ext uri="{FF2B5EF4-FFF2-40B4-BE49-F238E27FC236}">
                <a16:creationId xmlns:a16="http://schemas.microsoft.com/office/drawing/2014/main" id="{5E0EC0EC-4FF9-4E6A-84EC-CA9C9121E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55" y="1041361"/>
            <a:ext cx="5349875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97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8EA8D1-6ED0-4470-A1E0-97512ADFD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70824"/>
            <a:ext cx="4910742" cy="330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B73695-29F6-4398-BF13-34EF85CE18E5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249925"/>
            <a:ext cx="7772400" cy="50641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000" kern="0" dirty="0">
                <a:latin typeface="Calibri" panose="020F0502020204030204" pitchFamily="34" charset="0"/>
                <a:ea typeface="+mj-ea"/>
                <a:cs typeface="+mj-cs"/>
              </a:rPr>
              <a:t>FDR  and  </a:t>
            </a:r>
            <a:r>
              <a:rPr lang="en-US" sz="2000" kern="0" dirty="0" err="1">
                <a:latin typeface="Calibri" panose="020F0502020204030204" pitchFamily="34" charset="0"/>
                <a:ea typeface="+mj-ea"/>
                <a:cs typeface="+mj-cs"/>
              </a:rPr>
              <a:t>qValues</a:t>
            </a: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C2DA59-58E1-44A3-8627-CEA3C5E6A908}"/>
              </a:ext>
            </a:extLst>
          </p:cNvPr>
          <p:cNvSpPr/>
          <p:nvPr/>
        </p:nvSpPr>
        <p:spPr>
          <a:xfrm>
            <a:off x="155712" y="6415566"/>
            <a:ext cx="7616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https://www.bioconductor.org/packages/release/bioc/html/qvalue.html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8F8AE-BEC0-4BEB-8341-4F380C4397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7" t="2886" r="52110" b="53334"/>
          <a:stretch/>
        </p:blipFill>
        <p:spPr>
          <a:xfrm>
            <a:off x="1461051" y="2870824"/>
            <a:ext cx="3548271" cy="31712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1EA001-D808-4233-A099-105CC7D11547}"/>
              </a:ext>
            </a:extLst>
          </p:cNvPr>
          <p:cNvSpPr txBox="1"/>
          <p:nvPr/>
        </p:nvSpPr>
        <p:spPr>
          <a:xfrm>
            <a:off x="914400" y="824857"/>
            <a:ext cx="10704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Traditional B-H False Discovery Rates simply evaluate the difference between the observed and expected number of positives at a given threshold, in order to estimate the proportion of false positives.</a:t>
            </a:r>
          </a:p>
          <a:p>
            <a:endParaRPr lang="en-US" dirty="0"/>
          </a:p>
          <a:p>
            <a:r>
              <a:rPr lang="en-US" dirty="0" err="1"/>
              <a:t>Eg.</a:t>
            </a:r>
            <a:r>
              <a:rPr lang="en-US" dirty="0"/>
              <a:t> In 10,000 tests, you expect 100 p-values &lt; 0.01.  If you observe 1000, then the FDR is 100/1000 = 10%.</a:t>
            </a:r>
          </a:p>
          <a:p>
            <a:endParaRPr lang="en-US" dirty="0"/>
          </a:p>
          <a:p>
            <a:r>
              <a:rPr lang="en-US" dirty="0"/>
              <a:t>The q-value procedure estimates the proportion of true negatives from the distribution of p-values.</a:t>
            </a:r>
          </a:p>
        </p:txBody>
      </p:sp>
    </p:spTree>
    <p:extLst>
      <p:ext uri="{BB962C8B-B14F-4D97-AF65-F5344CB8AC3E}">
        <p14:creationId xmlns:p14="http://schemas.microsoft.com/office/powerpoint/2010/main" val="224667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CF4511-B153-438B-A41A-F70EBADC6858}"/>
              </a:ext>
            </a:extLst>
          </p:cNvPr>
          <p:cNvSpPr txBox="1"/>
          <p:nvPr/>
        </p:nvSpPr>
        <p:spPr>
          <a:xfrm>
            <a:off x="749300" y="906463"/>
            <a:ext cx="1031295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If you compare the output of </a:t>
            </a:r>
            <a:r>
              <a:rPr lang="en-US" sz="1600" dirty="0" err="1">
                <a:latin typeface="Calibri" panose="020F0502020204030204" pitchFamily="34" charset="0"/>
              </a:rPr>
              <a:t>edgeR</a:t>
            </a:r>
            <a:r>
              <a:rPr lang="en-US" sz="1600" dirty="0">
                <a:latin typeface="Calibri" panose="020F0502020204030204" pitchFamily="34" charset="0"/>
              </a:rPr>
              <a:t> to those of a t-test or F-test, particularly for small n, you will often get </a:t>
            </a:r>
            <a:r>
              <a:rPr lang="en-US" sz="1600" i="1" dirty="0">
                <a:latin typeface="Calibri" panose="020F0502020204030204" pitchFamily="34" charset="0"/>
              </a:rPr>
              <a:t>very</a:t>
            </a:r>
            <a:r>
              <a:rPr lang="en-US" sz="1600" dirty="0">
                <a:latin typeface="Calibri" panose="020F0502020204030204" pitchFamily="34" charset="0"/>
              </a:rPr>
              <a:t> different results.  There are at least 4 reasons for this.</a:t>
            </a:r>
          </a:p>
          <a:p>
            <a:pPr>
              <a:defRPr/>
            </a:pPr>
            <a:endParaRPr lang="en-US" sz="1600" dirty="0"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1600" dirty="0" err="1">
                <a:latin typeface="Calibri" panose="020F0502020204030204" pitchFamily="34" charset="0"/>
              </a:rPr>
              <a:t>edgeR</a:t>
            </a:r>
            <a:r>
              <a:rPr lang="en-US" sz="1600" dirty="0">
                <a:latin typeface="Calibri" panose="020F0502020204030204" pitchFamily="34" charset="0"/>
              </a:rPr>
              <a:t> performs a 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TMM normalization</a:t>
            </a:r>
            <a:r>
              <a:rPr lang="en-US" sz="1600" dirty="0">
                <a:latin typeface="Calibri" panose="020F0502020204030204" pitchFamily="34" charset="0"/>
              </a:rPr>
              <a:t>.   Since RNASeq generates counts, we adjust for library size by computing </a:t>
            </a:r>
            <a:r>
              <a:rPr lang="en-US" sz="1600" dirty="0" err="1">
                <a:latin typeface="Calibri" panose="020F0502020204030204" pitchFamily="34" charset="0"/>
              </a:rPr>
              <a:t>cpm</a:t>
            </a:r>
            <a:r>
              <a:rPr lang="en-US" sz="1600" dirty="0">
                <a:latin typeface="Calibri" panose="020F0502020204030204" pitchFamily="34" charset="0"/>
              </a:rPr>
              <a:t> (counts per million).  If a few high abundance transcripts vary by several percent, they throw off all the other estimates.  TMM fixes this.</a:t>
            </a:r>
          </a:p>
          <a:p>
            <a:pPr marL="342900" indent="-342900">
              <a:buFontTx/>
              <a:buAutoNum type="arabicPeriod"/>
              <a:defRPr/>
            </a:pPr>
            <a:endParaRPr lang="en-US" sz="1600" dirty="0"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1600" dirty="0" err="1">
                <a:latin typeface="Calibri" panose="020F0502020204030204" pitchFamily="34" charset="0"/>
              </a:rPr>
              <a:t>edgeR</a:t>
            </a:r>
            <a:r>
              <a:rPr lang="en-US" sz="1600" dirty="0">
                <a:latin typeface="Calibri" panose="020F0502020204030204" pitchFamily="34" charset="0"/>
              </a:rPr>
              <a:t> shrinks the variance of low abundance transcripts by fitting the distribution to the “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negative binomial</a:t>
            </a:r>
            <a:r>
              <a:rPr lang="en-US" sz="1600" dirty="0">
                <a:latin typeface="Calibri" panose="020F0502020204030204" pitchFamily="34" charset="0"/>
              </a:rPr>
              <a:t>” expectation.  Basically it adds values to account for sampling error at the low end so that comparing 0, 1 and 2 is more like comparing 10, 11 and 12.</a:t>
            </a:r>
          </a:p>
          <a:p>
            <a:pPr marL="342900" indent="-342900">
              <a:buFontTx/>
              <a:buAutoNum type="arabicPeriod"/>
              <a:defRPr/>
            </a:pPr>
            <a:endParaRPr lang="en-US" sz="1600" dirty="0"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1600" dirty="0" err="1">
                <a:latin typeface="Calibri" panose="020F0502020204030204" pitchFamily="34" charset="0"/>
              </a:rPr>
              <a:t>edgeR</a:t>
            </a:r>
            <a:r>
              <a:rPr lang="en-US" sz="1600" dirty="0">
                <a:latin typeface="Calibri" panose="020F0502020204030204" pitchFamily="34" charset="0"/>
              </a:rPr>
              <a:t> also employs a powerful 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within-sample variance adjustment </a:t>
            </a:r>
            <a:r>
              <a:rPr lang="en-US" sz="1600" dirty="0">
                <a:latin typeface="Calibri" panose="020F0502020204030204" pitchFamily="34" charset="0"/>
              </a:rPr>
              <a:t>in its GLM fitting, with the result that it puts much more weight on fold-change than standard F-tests.</a:t>
            </a:r>
          </a:p>
          <a:p>
            <a:pPr marL="342900" indent="-342900">
              <a:buFontTx/>
              <a:buAutoNum type="arabicPeriod"/>
              <a:defRPr/>
            </a:pPr>
            <a:endParaRPr lang="en-US" sz="1600" dirty="0">
              <a:latin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</a:rPr>
              <a:t>For a one-way ANOVA the approaches are similar (though you need to be careful about whether you fit an intercept, which means you compare multiple samples to a reference rather than to one another).  For more complicated analyses involving two or more factors, nesting, and random effects, the modeling frameworks are really quite different.   </a:t>
            </a:r>
          </a:p>
          <a:p>
            <a:pPr marL="342900" indent="-342900">
              <a:buFontTx/>
              <a:buAutoNum type="arabicPeriod"/>
              <a:defRPr/>
            </a:pP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I prefer to run </a:t>
            </a:r>
            <a:r>
              <a:rPr lang="en-US" sz="1600" dirty="0" err="1">
                <a:latin typeface="Calibri" panose="020F0502020204030204" pitchFamily="34" charset="0"/>
              </a:rPr>
              <a:t>ProcGLM</a:t>
            </a:r>
            <a:r>
              <a:rPr lang="en-US" sz="1600" dirty="0">
                <a:latin typeface="Calibri" panose="020F0502020204030204" pitchFamily="34" charset="0"/>
              </a:rPr>
              <a:t> or </a:t>
            </a:r>
            <a:r>
              <a:rPr lang="en-US" sz="1600" dirty="0" err="1">
                <a:latin typeface="Calibri" panose="020F0502020204030204" pitchFamily="34" charset="0"/>
              </a:rPr>
              <a:t>ProcMIXED</a:t>
            </a:r>
            <a:r>
              <a:rPr lang="en-US" sz="1600" dirty="0">
                <a:latin typeface="Calibri" panose="020F0502020204030204" pitchFamily="34" charset="0"/>
              </a:rPr>
              <a:t> in SAS or JMP-Genomics; the equivalent in R is lme4, but needs looping of the code.</a:t>
            </a:r>
          </a:p>
          <a:p>
            <a:pPr marL="342900" indent="-342900">
              <a:buFontTx/>
              <a:buAutoNum type="arabicPeriod"/>
              <a:defRPr/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9EFFBB-B0AE-4BBD-A601-6B985E2A63C3}"/>
              </a:ext>
            </a:extLst>
          </p:cNvPr>
          <p:cNvSpPr txBox="1">
            <a:spLocks noChangeArrowheads="1"/>
          </p:cNvSpPr>
          <p:nvPr/>
        </p:nvSpPr>
        <p:spPr>
          <a:xfrm>
            <a:off x="2221394" y="351182"/>
            <a:ext cx="7772400" cy="50641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000" kern="0" dirty="0">
                <a:latin typeface="Calibri" panose="020F0502020204030204" pitchFamily="34" charset="0"/>
                <a:ea typeface="+mj-ea"/>
                <a:cs typeface="+mj-cs"/>
              </a:rPr>
              <a:t>Hypothesis Testing in </a:t>
            </a:r>
            <a:r>
              <a:rPr lang="en-US" sz="2000" kern="0" dirty="0" err="1">
                <a:latin typeface="Calibri" panose="020F0502020204030204" pitchFamily="34" charset="0"/>
                <a:ea typeface="+mj-ea"/>
                <a:cs typeface="+mj-cs"/>
              </a:rPr>
              <a:t>edgeR</a:t>
            </a:r>
            <a:endParaRPr lang="en-US" sz="2000" kern="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08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BE8E7A51-14B7-45B7-89C4-A7DBF698C41C}"/>
              </a:ext>
            </a:extLst>
          </p:cNvPr>
          <p:cNvGrpSpPr/>
          <p:nvPr/>
        </p:nvGrpSpPr>
        <p:grpSpPr>
          <a:xfrm>
            <a:off x="3428998" y="1904996"/>
            <a:ext cx="6085115" cy="2188033"/>
            <a:chOff x="3428998" y="1904996"/>
            <a:chExt cx="6085115" cy="218803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D63F983-FCB4-47A6-8799-60BF54143129}"/>
                </a:ext>
              </a:extLst>
            </p:cNvPr>
            <p:cNvSpPr/>
            <p:nvPr/>
          </p:nvSpPr>
          <p:spPr>
            <a:xfrm>
              <a:off x="5475519" y="2449285"/>
              <a:ext cx="130628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B8A420A-8B10-4223-9406-D9DFA6E17056}"/>
                </a:ext>
              </a:extLst>
            </p:cNvPr>
            <p:cNvSpPr/>
            <p:nvPr/>
          </p:nvSpPr>
          <p:spPr>
            <a:xfrm>
              <a:off x="5627919" y="2601685"/>
              <a:ext cx="130628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211A56-F5DD-4CAF-99AE-7396C2422BBA}"/>
                </a:ext>
              </a:extLst>
            </p:cNvPr>
            <p:cNvSpPr/>
            <p:nvPr/>
          </p:nvSpPr>
          <p:spPr>
            <a:xfrm>
              <a:off x="5780319" y="2656112"/>
              <a:ext cx="130628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9934B60-AD8A-4238-A508-CEC39D853276}"/>
                </a:ext>
              </a:extLst>
            </p:cNvPr>
            <p:cNvSpPr/>
            <p:nvPr/>
          </p:nvSpPr>
          <p:spPr>
            <a:xfrm>
              <a:off x="5932719" y="2438397"/>
              <a:ext cx="130628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50CC879-BBC7-4E41-8236-4609ABDCDC9F}"/>
                </a:ext>
              </a:extLst>
            </p:cNvPr>
            <p:cNvSpPr/>
            <p:nvPr/>
          </p:nvSpPr>
          <p:spPr>
            <a:xfrm>
              <a:off x="6085119" y="2590797"/>
              <a:ext cx="130628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D806E81-E5B0-443C-AA6A-05F4799A1559}"/>
                </a:ext>
              </a:extLst>
            </p:cNvPr>
            <p:cNvSpPr/>
            <p:nvPr/>
          </p:nvSpPr>
          <p:spPr>
            <a:xfrm>
              <a:off x="6237519" y="2351311"/>
              <a:ext cx="130628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F757B2-B2FF-4BDC-97CB-FA600CB2C41D}"/>
                </a:ext>
              </a:extLst>
            </p:cNvPr>
            <p:cNvSpPr/>
            <p:nvPr/>
          </p:nvSpPr>
          <p:spPr>
            <a:xfrm>
              <a:off x="7565575" y="2819400"/>
              <a:ext cx="130628" cy="13062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2F423D0-63AE-4AA0-A1CF-C2226DDCE0E3}"/>
                </a:ext>
              </a:extLst>
            </p:cNvPr>
            <p:cNvSpPr/>
            <p:nvPr/>
          </p:nvSpPr>
          <p:spPr>
            <a:xfrm>
              <a:off x="7717975" y="2721427"/>
              <a:ext cx="130628" cy="13062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2AEE42B-AC10-46D6-96E1-347C824D4FFE}"/>
                </a:ext>
              </a:extLst>
            </p:cNvPr>
            <p:cNvSpPr/>
            <p:nvPr/>
          </p:nvSpPr>
          <p:spPr>
            <a:xfrm>
              <a:off x="7870375" y="3026227"/>
              <a:ext cx="130628" cy="13062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535DDCB-677C-4C6C-A58C-8F4FF7D2F5F0}"/>
                </a:ext>
              </a:extLst>
            </p:cNvPr>
            <p:cNvSpPr/>
            <p:nvPr/>
          </p:nvSpPr>
          <p:spPr>
            <a:xfrm>
              <a:off x="8022775" y="2721426"/>
              <a:ext cx="130628" cy="13062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E19A1D-5480-4D8C-8E19-0C838C6AE5D5}"/>
                </a:ext>
              </a:extLst>
            </p:cNvPr>
            <p:cNvSpPr/>
            <p:nvPr/>
          </p:nvSpPr>
          <p:spPr>
            <a:xfrm>
              <a:off x="8175175" y="2960912"/>
              <a:ext cx="130628" cy="13062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2D254CB-BCA3-44F1-A247-2D42B4FC0EA3}"/>
                </a:ext>
              </a:extLst>
            </p:cNvPr>
            <p:cNvSpPr/>
            <p:nvPr/>
          </p:nvSpPr>
          <p:spPr>
            <a:xfrm>
              <a:off x="8327575" y="3113312"/>
              <a:ext cx="130628" cy="13062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4E1EB9E-DE1D-4A16-AEBB-5F0F3CEE44F1}"/>
                </a:ext>
              </a:extLst>
            </p:cNvPr>
            <p:cNvSpPr/>
            <p:nvPr/>
          </p:nvSpPr>
          <p:spPr>
            <a:xfrm>
              <a:off x="3428998" y="2035625"/>
              <a:ext cx="130628" cy="1306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F486830-2CE9-4A1D-B51B-73A3CF4502B9}"/>
                </a:ext>
              </a:extLst>
            </p:cNvPr>
            <p:cNvSpPr/>
            <p:nvPr/>
          </p:nvSpPr>
          <p:spPr>
            <a:xfrm>
              <a:off x="3581398" y="2253341"/>
              <a:ext cx="130628" cy="1306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6F612B9-0B00-49FD-828A-C3692D3EF989}"/>
                </a:ext>
              </a:extLst>
            </p:cNvPr>
            <p:cNvSpPr/>
            <p:nvPr/>
          </p:nvSpPr>
          <p:spPr>
            <a:xfrm>
              <a:off x="3733798" y="2013854"/>
              <a:ext cx="130628" cy="1306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E4823F9-F230-43A2-A24C-79598FA5D218}"/>
                </a:ext>
              </a:extLst>
            </p:cNvPr>
            <p:cNvSpPr/>
            <p:nvPr/>
          </p:nvSpPr>
          <p:spPr>
            <a:xfrm>
              <a:off x="3886198" y="2090053"/>
              <a:ext cx="130628" cy="1306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C31FAD5-EBA5-4151-A86E-C5B63DB02522}"/>
                </a:ext>
              </a:extLst>
            </p:cNvPr>
            <p:cNvSpPr/>
            <p:nvPr/>
          </p:nvSpPr>
          <p:spPr>
            <a:xfrm>
              <a:off x="4038598" y="1904996"/>
              <a:ext cx="130628" cy="1306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CAEAACA-0443-43AC-BA6F-9873564C1D80}"/>
                </a:ext>
              </a:extLst>
            </p:cNvPr>
            <p:cNvSpPr/>
            <p:nvPr/>
          </p:nvSpPr>
          <p:spPr>
            <a:xfrm>
              <a:off x="4190998" y="2002967"/>
              <a:ext cx="130628" cy="13062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D593D03-FD02-4230-9E37-727B7913B9B7}"/>
                </a:ext>
              </a:extLst>
            </p:cNvPr>
            <p:cNvSpPr/>
            <p:nvPr/>
          </p:nvSpPr>
          <p:spPr>
            <a:xfrm>
              <a:off x="6444343" y="3810001"/>
              <a:ext cx="130628" cy="1306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224F1A2-9AC1-431F-AF8C-8513B2F67FEA}"/>
                </a:ext>
              </a:extLst>
            </p:cNvPr>
            <p:cNvSpPr/>
            <p:nvPr/>
          </p:nvSpPr>
          <p:spPr>
            <a:xfrm>
              <a:off x="6596743" y="3962401"/>
              <a:ext cx="130628" cy="1306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CFEB7EE-E358-438B-86BC-56796D255752}"/>
                </a:ext>
              </a:extLst>
            </p:cNvPr>
            <p:cNvSpPr/>
            <p:nvPr/>
          </p:nvSpPr>
          <p:spPr>
            <a:xfrm>
              <a:off x="6749143" y="3712028"/>
              <a:ext cx="130628" cy="1306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1564077-98DC-492A-9EA5-387689AE36B9}"/>
                </a:ext>
              </a:extLst>
            </p:cNvPr>
            <p:cNvSpPr/>
            <p:nvPr/>
          </p:nvSpPr>
          <p:spPr>
            <a:xfrm>
              <a:off x="6901543" y="3875315"/>
              <a:ext cx="130628" cy="1306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C8D100B-6D7D-4011-A1AC-A26DF274288B}"/>
                </a:ext>
              </a:extLst>
            </p:cNvPr>
            <p:cNvSpPr/>
            <p:nvPr/>
          </p:nvSpPr>
          <p:spPr>
            <a:xfrm>
              <a:off x="7053943" y="3657599"/>
              <a:ext cx="130628" cy="1306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68760E1-F779-4F9A-8BB0-DF389C624B49}"/>
                </a:ext>
              </a:extLst>
            </p:cNvPr>
            <p:cNvSpPr/>
            <p:nvPr/>
          </p:nvSpPr>
          <p:spPr>
            <a:xfrm>
              <a:off x="7206343" y="3537853"/>
              <a:ext cx="130628" cy="1306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DCFA3C9-1A02-4D57-A2D1-997DAC29BF82}"/>
                </a:ext>
              </a:extLst>
            </p:cNvPr>
            <p:cNvSpPr/>
            <p:nvPr/>
          </p:nvSpPr>
          <p:spPr>
            <a:xfrm>
              <a:off x="8621485" y="3592287"/>
              <a:ext cx="130628" cy="1306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074C163-5F51-43D7-8367-A399448D4625}"/>
                </a:ext>
              </a:extLst>
            </p:cNvPr>
            <p:cNvSpPr/>
            <p:nvPr/>
          </p:nvSpPr>
          <p:spPr>
            <a:xfrm>
              <a:off x="8773885" y="3439884"/>
              <a:ext cx="130628" cy="1306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72D4830-CF8B-46C9-8FA6-339659F8DFDC}"/>
                </a:ext>
              </a:extLst>
            </p:cNvPr>
            <p:cNvSpPr/>
            <p:nvPr/>
          </p:nvSpPr>
          <p:spPr>
            <a:xfrm>
              <a:off x="8926285" y="3799114"/>
              <a:ext cx="130628" cy="1306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B7395C1-BDF0-441A-BE83-48BF7347BF4D}"/>
                </a:ext>
              </a:extLst>
            </p:cNvPr>
            <p:cNvSpPr/>
            <p:nvPr/>
          </p:nvSpPr>
          <p:spPr>
            <a:xfrm>
              <a:off x="9078685" y="3897085"/>
              <a:ext cx="130628" cy="1306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D222530-AC7D-4547-AAC8-9B19ED6E10A5}"/>
                </a:ext>
              </a:extLst>
            </p:cNvPr>
            <p:cNvSpPr/>
            <p:nvPr/>
          </p:nvSpPr>
          <p:spPr>
            <a:xfrm>
              <a:off x="9231085" y="3733799"/>
              <a:ext cx="130628" cy="1306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9677C02-31E0-4986-9FF6-8B7E0958446E}"/>
                </a:ext>
              </a:extLst>
            </p:cNvPr>
            <p:cNvSpPr/>
            <p:nvPr/>
          </p:nvSpPr>
          <p:spPr>
            <a:xfrm>
              <a:off x="9383485" y="3548742"/>
              <a:ext cx="130628" cy="1306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76B762-43BC-477D-9080-9E1A8555C354}"/>
                </a:ext>
              </a:extLst>
            </p:cNvPr>
            <p:cNvSpPr/>
            <p:nvPr/>
          </p:nvSpPr>
          <p:spPr>
            <a:xfrm>
              <a:off x="4321625" y="3581397"/>
              <a:ext cx="130628" cy="130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B4AD074-F1B9-4A5A-94B5-004F3ECE6A8F}"/>
                </a:ext>
              </a:extLst>
            </p:cNvPr>
            <p:cNvSpPr/>
            <p:nvPr/>
          </p:nvSpPr>
          <p:spPr>
            <a:xfrm>
              <a:off x="4474025" y="3733797"/>
              <a:ext cx="130628" cy="130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DF224C8-5123-45B7-B7B9-D202DCEB2D28}"/>
                </a:ext>
              </a:extLst>
            </p:cNvPr>
            <p:cNvSpPr/>
            <p:nvPr/>
          </p:nvSpPr>
          <p:spPr>
            <a:xfrm>
              <a:off x="4626425" y="3679371"/>
              <a:ext cx="130628" cy="130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4E82A8E-6B61-46C6-8D1D-4EB34CD380E0}"/>
                </a:ext>
              </a:extLst>
            </p:cNvPr>
            <p:cNvSpPr/>
            <p:nvPr/>
          </p:nvSpPr>
          <p:spPr>
            <a:xfrm>
              <a:off x="4778825" y="3635825"/>
              <a:ext cx="130628" cy="130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396F5DA-82C1-42D1-AC26-ABFC19B8F464}"/>
                </a:ext>
              </a:extLst>
            </p:cNvPr>
            <p:cNvSpPr/>
            <p:nvPr/>
          </p:nvSpPr>
          <p:spPr>
            <a:xfrm>
              <a:off x="4931225" y="3744682"/>
              <a:ext cx="130628" cy="130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4B6284A-EEDA-4A31-AB35-99B4BCED0795}"/>
                </a:ext>
              </a:extLst>
            </p:cNvPr>
            <p:cNvSpPr/>
            <p:nvPr/>
          </p:nvSpPr>
          <p:spPr>
            <a:xfrm>
              <a:off x="5083625" y="3548739"/>
              <a:ext cx="130628" cy="130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0E3F0BB-D744-4133-B995-34BEC28D3313}"/>
              </a:ext>
            </a:extLst>
          </p:cNvPr>
          <p:cNvGrpSpPr/>
          <p:nvPr/>
        </p:nvGrpSpPr>
        <p:grpSpPr>
          <a:xfrm>
            <a:off x="2678668" y="1621970"/>
            <a:ext cx="7058634" cy="3656820"/>
            <a:chOff x="2678668" y="1621970"/>
            <a:chExt cx="7058634" cy="365682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B6C6C7-755C-4744-B35C-5B07FE055C7B}"/>
                </a:ext>
              </a:extLst>
            </p:cNvPr>
            <p:cNvSpPr/>
            <p:nvPr/>
          </p:nvSpPr>
          <p:spPr>
            <a:xfrm>
              <a:off x="3179021" y="1621970"/>
              <a:ext cx="5453352" cy="180702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4767E61-7914-40DD-90F2-1ED0F7B63AF1}"/>
                </a:ext>
              </a:extLst>
            </p:cNvPr>
            <p:cNvSpPr/>
            <p:nvPr/>
          </p:nvSpPr>
          <p:spPr>
            <a:xfrm>
              <a:off x="4103911" y="3287483"/>
              <a:ext cx="5519059" cy="1121232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935FE52-5898-4E9C-BB4D-57ED368174EE}"/>
                </a:ext>
              </a:extLst>
            </p:cNvPr>
            <p:cNvSpPr txBox="1"/>
            <p:nvPr/>
          </p:nvSpPr>
          <p:spPr>
            <a:xfrm rot="16200000">
              <a:off x="2386280" y="2231958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FEMALE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AE738E0-8854-4D0D-80C7-917652C0610E}"/>
                </a:ext>
              </a:extLst>
            </p:cNvPr>
            <p:cNvSpPr txBox="1"/>
            <p:nvPr/>
          </p:nvSpPr>
          <p:spPr>
            <a:xfrm rot="16200000">
              <a:off x="3562474" y="3712419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MALE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59B3911-5509-49AE-AB89-187B83F066DD}"/>
                </a:ext>
              </a:extLst>
            </p:cNvPr>
            <p:cNvSpPr txBox="1"/>
            <p:nvPr/>
          </p:nvSpPr>
          <p:spPr>
            <a:xfrm>
              <a:off x="3800292" y="4909458"/>
              <a:ext cx="59370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LOW                            MODERATE                       HIGH</a:t>
              </a:r>
              <a:r>
                <a:rPr lang="en-US" b="1" dirty="0"/>
                <a:t>                    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7911EF9-4036-4973-8322-0F21A44A384D}"/>
                </a:ext>
              </a:extLst>
            </p:cNvPr>
            <p:cNvSpPr/>
            <p:nvPr/>
          </p:nvSpPr>
          <p:spPr>
            <a:xfrm>
              <a:off x="3298377" y="1774370"/>
              <a:ext cx="1970316" cy="2895601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4168AC5-EB99-4040-9615-961B6C60F8DF}"/>
                </a:ext>
              </a:extLst>
            </p:cNvPr>
            <p:cNvSpPr/>
            <p:nvPr/>
          </p:nvSpPr>
          <p:spPr>
            <a:xfrm>
              <a:off x="5366660" y="2002967"/>
              <a:ext cx="2046119" cy="2808519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740CF7F-F5C4-418D-8F46-9CECDCB9CA5D}"/>
                </a:ext>
              </a:extLst>
            </p:cNvPr>
            <p:cNvSpPr/>
            <p:nvPr/>
          </p:nvSpPr>
          <p:spPr>
            <a:xfrm>
              <a:off x="7500256" y="2416624"/>
              <a:ext cx="2046119" cy="2188033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E274E34-7D76-4620-8AB8-89130DB08854}"/>
              </a:ext>
            </a:extLst>
          </p:cNvPr>
          <p:cNvSpPr txBox="1"/>
          <p:nvPr/>
        </p:nvSpPr>
        <p:spPr>
          <a:xfrm>
            <a:off x="3777341" y="158814"/>
            <a:ext cx="5306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Type of Modeling I:	Pairwise Contrasts</a:t>
            </a:r>
          </a:p>
        </p:txBody>
      </p:sp>
    </p:spTree>
    <p:extLst>
      <p:ext uri="{BB962C8B-B14F-4D97-AF65-F5344CB8AC3E}">
        <p14:creationId xmlns:p14="http://schemas.microsoft.com/office/powerpoint/2010/main" val="395341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1170</Words>
  <Application>Microsoft Office PowerPoint</Application>
  <PresentationFormat>Widescreen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MS PGothic</vt:lpstr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Georgia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Qiu, Peng</dc:creator>
  <cp:lastModifiedBy>Gibson, Gregory C</cp:lastModifiedBy>
  <cp:revision>26</cp:revision>
  <dcterms:created xsi:type="dcterms:W3CDTF">2020-07-02T01:44:18Z</dcterms:created>
  <dcterms:modified xsi:type="dcterms:W3CDTF">2021-07-12T13:02:59Z</dcterms:modified>
</cp:coreProperties>
</file>