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4" r:id="rId2"/>
    <p:sldId id="329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1" r:id="rId38"/>
    <p:sldId id="332" r:id="rId39"/>
    <p:sldId id="333" r:id="rId40"/>
    <p:sldId id="335" r:id="rId41"/>
    <p:sldId id="336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7101" autoAdjust="0"/>
  </p:normalViewPr>
  <p:slideViewPr>
    <p:cSldViewPr snapToGrid="0">
      <p:cViewPr varScale="1">
        <p:scale>
          <a:sx n="67" d="100"/>
          <a:sy n="67" d="100"/>
        </p:scale>
        <p:origin x="91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3426.pdf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DC39B-E3B3-4879-88A7-69EC9DDC07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4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Generate real</a:t>
            </a:r>
            <a:r>
              <a:rPr lang="en-US" altLang="en-US" baseline="0" dirty="0"/>
              <a:t> data with 3 clusters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/>
              <a:t>Kmeans</a:t>
            </a:r>
            <a:r>
              <a:rPr lang="en-US" altLang="en-US" baseline="0" dirty="0"/>
              <a:t> k=1~10, compute </a:t>
            </a:r>
            <a:r>
              <a:rPr lang="en-US" altLang="en-US" baseline="0" dirty="0" err="1"/>
              <a:t>W_k</a:t>
            </a: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Generate random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/>
              <a:t>Kmeans</a:t>
            </a:r>
            <a:r>
              <a:rPr lang="en-US" altLang="en-US" baseline="0" dirty="0"/>
              <a:t> k=1~10, compute </a:t>
            </a:r>
            <a:r>
              <a:rPr lang="en-US" altLang="en-US" baseline="0" dirty="0" err="1"/>
              <a:t>W_k</a:t>
            </a: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Compare gap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2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4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</a:t>
            </a:r>
            <a:r>
              <a:rPr lang="en-US" altLang="en-US" baseline="0" dirty="0"/>
              <a:t> eigenvalue and eigenvectors?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8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95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5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5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4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5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6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45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2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8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Just</a:t>
            </a:r>
            <a:r>
              <a:rPr lang="en-US" altLang="en-US" baseline="0" dirty="0"/>
              <a:t> a random hierarchical clustering </a:t>
            </a:r>
            <a:r>
              <a:rPr lang="en-US" altLang="en-US" baseline="0" dirty="0" err="1"/>
              <a:t>heatmap</a:t>
            </a:r>
            <a:r>
              <a:rPr lang="en-US" altLang="en-US" baseline="0" dirty="0"/>
              <a:t> found online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can cluster genes, or samples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5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 this is</a:t>
            </a:r>
            <a:r>
              <a:rPr lang="en-US" altLang="en-US" baseline="0" dirty="0"/>
              <a:t> good?  Can handle clusters with arbitrary shape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29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 this is</a:t>
            </a:r>
            <a:r>
              <a:rPr lang="en-US" altLang="en-US" baseline="0" dirty="0"/>
              <a:t> good?  Can handle clusters with arbitrary shape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57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9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9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85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04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Visualization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Initial steps of a larger analysis</a:t>
            </a:r>
            <a:r>
              <a:rPr lang="en-US" altLang="en-US" baseline="0" dirty="0"/>
              <a:t> pipeline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6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27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8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5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Draw a simple illustrative</a:t>
            </a:r>
            <a:r>
              <a:rPr lang="en-US" altLang="en-US" baseline="0" dirty="0"/>
              <a:t> </a:t>
            </a:r>
            <a:r>
              <a:rPr lang="en-US" altLang="en-US" dirty="0"/>
              <a:t>diagram on board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0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5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High dimensional dataset, when performing PCA, need to decide the number of PC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For visualization purpose</a:t>
            </a:r>
            <a:r>
              <a:rPr lang="en-US" altLang="en-US" baseline="0" dirty="0"/>
              <a:t>, number of PC usually is 2 or 3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For dimension reduction purpose, number of PC needs to be determined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14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 of PC = 15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8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 of PC = 9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8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</a:t>
            </a:r>
            <a:r>
              <a:rPr lang="en-US" altLang="en-US" baseline="0" dirty="0"/>
              <a:t> of PC = 6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75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/>
              <a:t>This approach is special because it looks at gene loadings.  (</a:t>
            </a:r>
            <a:r>
              <a:rPr lang="en-US" altLang="en-US" dirty="0"/>
              <a:t>Number</a:t>
            </a:r>
            <a:r>
              <a:rPr lang="en-US" altLang="en-US" baseline="0" dirty="0"/>
              <a:t> of PC = 10 for this example)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Pseudo code of </a:t>
            </a:r>
            <a:r>
              <a:rPr lang="en-US" altLang="en-US" baseline="0" dirty="0" err="1"/>
              <a:t>JackStraw</a:t>
            </a:r>
            <a:r>
              <a:rPr lang="en-US" altLang="en-US" baseline="0" dirty="0"/>
              <a:t> procedure (</a:t>
            </a:r>
            <a:r>
              <a:rPr lang="en-US" altLang="en-US" baseline="0" dirty="0" err="1"/>
              <a:t>iter</a:t>
            </a:r>
            <a:r>
              <a:rPr lang="en-US" altLang="en-US" baseline="0" dirty="0"/>
              <a:t> = 100, percentage = 1%)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/>
              <a:t>Orignial</a:t>
            </a:r>
            <a:r>
              <a:rPr lang="en-US" altLang="en-US" baseline="0" dirty="0"/>
              <a:t> input data (genes*cells, or features*samples), perform PCA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For iterations = 1:100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Randomly pick 1% of features, permute the data only for the selected features/rows, perform PCA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Remember the gene loading for the picked features for every PC (for both original and permuted data)</a:t>
            </a:r>
          </a:p>
          <a:p>
            <a:pPr marL="171450" lvl="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For each PC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Scatter plot of the absolute values of gene loadings for original vs permutated data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/>
              <a:t>ttest</a:t>
            </a:r>
            <a:r>
              <a:rPr lang="en-US" altLang="en-US" baseline="0" dirty="0"/>
              <a:t> for </a:t>
            </a:r>
            <a:r>
              <a:rPr lang="en-US" altLang="en-US" baseline="0" dirty="0" err="1"/>
              <a:t>pvalue</a:t>
            </a:r>
            <a:r>
              <a:rPr lang="en-US" altLang="en-US" baseline="0" dirty="0"/>
              <a:t> significance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270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154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31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97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5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27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11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9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Matlab</a:t>
            </a:r>
            <a:r>
              <a:rPr lang="en-US" altLang="en-US" dirty="0"/>
              <a:t> function:</a:t>
            </a:r>
            <a:r>
              <a:rPr lang="en-US" altLang="en-US" baseline="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mdscale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95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23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88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8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632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06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Perplexity</a:t>
            </a:r>
            <a:r>
              <a:rPr lang="en-US" baseline="0" dirty="0"/>
              <a:t> parameter: (similar to the k in </a:t>
            </a:r>
            <a:r>
              <a:rPr lang="en-US" baseline="0"/>
              <a:t>KNN algorithm)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30~50 for large datasets with ~ 10^4 ~ 10^6 data points or more</a:t>
            </a:r>
          </a:p>
          <a:p>
            <a:endParaRPr lang="en-US" baseline="0" dirty="0"/>
          </a:p>
          <a:p>
            <a:r>
              <a:rPr lang="en-US" baseline="0" dirty="0"/>
              <a:t>5~10 for small datasets with ~ 100 data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070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3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Look at the distance b/w</a:t>
            </a:r>
            <a:r>
              <a:rPr lang="en-US" altLang="en-US" baseline="0" dirty="0"/>
              <a:t> all nodes in A and all nodes in B, pick the smallest (MST)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Pick the largest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Pick the average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Look at the increase of variance (sum of squares) before and after merge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296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hlinkClick r:id="rId3"/>
              </a:rPr>
              <a:t>https://arxiv.org/pdf/1802.03426.pdf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397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0939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7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There is theoretical</a:t>
            </a:r>
            <a:r>
              <a:rPr lang="en-US" altLang="en-US" baseline="0" dirty="0"/>
              <a:t> guarantee to converge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works.com/help/stats/dbscan.html#d118e26158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stats/dbscan.html#d118e26158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people.sissa.it/~laio/Research/Res_clustering.php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2021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2895600"/>
            <a:ext cx="9283337" cy="3581400"/>
          </a:xfrm>
        </p:spPr>
        <p:txBody>
          <a:bodyPr>
            <a:noAutofit/>
          </a:bodyPr>
          <a:lstStyle/>
          <a:p>
            <a:r>
              <a:rPr lang="en-US" dirty="0"/>
              <a:t>Lecture 03: Foundations of Clustering and Dimension Reduction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k-means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/>
              <p:cNvSpPr txBox="1">
                <a:spLocks noChangeArrowheads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Initialize cluster center,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/>
                  <a:t>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Repeat the following until convergence: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assignment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(assign to    							 nearest cluster)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center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(update center </a:t>
                </a:r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 by the mean)</a:t>
                </a:r>
              </a:p>
            </p:txBody>
          </p:sp>
        </mc:Choice>
        <mc:Fallback xmlns="">
          <p:sp>
            <p:nvSpPr>
              <p:cNvPr id="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blipFill>
                <a:blip r:embed="rId3"/>
                <a:stretch>
                  <a:fillRect l="-990" t="-873" b="-19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∈{1,2,…,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47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Problems/Variations of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9220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Local optimal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run it multiple times with different initial, and find consensus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Cluster can disappear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drop it or re-initialize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Center outside data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K-</a:t>
            </a:r>
            <a:r>
              <a:rPr lang="en-US" altLang="en-US" sz="2400" dirty="0" err="1"/>
              <a:t>medoids</a:t>
            </a: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Randomness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Deterministic k-means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# of clusters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Gap statistics</a:t>
            </a:r>
          </a:p>
        </p:txBody>
      </p:sp>
    </p:spTree>
    <p:extLst>
      <p:ext uri="{BB962C8B-B14F-4D97-AF65-F5344CB8AC3E}">
        <p14:creationId xmlns:p14="http://schemas.microsoft.com/office/powerpoint/2010/main" val="352416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7772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Define within cluster distance as the total distances of all pairs of points in the sample cluster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Run k-means with increasing k, and plot 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Randomly generate uniformly distributed data from a rectangle containing the original data, run k-means with different k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Find the largest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0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219200"/>
            <a:ext cx="9525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300" dirty="0">
                <a:solidFill>
                  <a:srgbClr val="000000"/>
                </a:solidFill>
                <a:latin typeface="Courier New" panose="02070309020205020404" pitchFamily="49" charset="0"/>
              </a:rPr>
              <a:t>data = [randn(2,500)+[1;10], randn(2,500), randn(2,500)+[10;1]];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plot(data(1,:),data(2,:),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W(k)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plot(1:length(W), log(W/W(1)),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'-o'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i=1:100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[rand(1,size(data,2))*(max(data(1,:))-min(data(1,:)))+min(data(1,:));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rand(1,size(data,2))*(max(data(2,:))-min(data(2,:)))+min(data(2,:))];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i==1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figure(3); plot(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(1,:),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axis([-10,20,-10,20])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(random_data',k,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W_rand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i,k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errorbar(mean(log(W_rand./W_rand(:,1))), std(log(W_rand./W_rand(:,1))))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off; 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'log(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W_k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/W_1)'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figure(4); 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plot(mean(log(W_rand./W_rand(:,1)))-log(W/W(1)),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'o-'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'gap'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5539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755" y="3733801"/>
            <a:ext cx="2124075" cy="1903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3" y="3733801"/>
            <a:ext cx="2124075" cy="1903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428402"/>
            <a:ext cx="2147738" cy="1924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242" y="1409685"/>
            <a:ext cx="2189516" cy="1961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1" y="3733801"/>
            <a:ext cx="2178663" cy="1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71953"/>
            <a:ext cx="3733800" cy="12953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partitioning Graphs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7924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Basic idea: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Construct a graph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node is one sample / data point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edge connects two samples, with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  weights representing similarities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Cut it into smaller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17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to construct a graph?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1636217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negative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inverse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Threshold the weights to get a sparse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Use L2 distance to construct a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 err="1"/>
              <a:t>Jaccard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+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more …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blipFill>
                <a:blip r:embed="rId3"/>
                <a:stretch>
                  <a:fillRect l="-65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)∪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𝑛𝑒𝑖𝑔h𝑏𝑜𝑟h𝑜𝑜𝑑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3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8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Construct graph Laplacian (L)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Compute e-value and e-vectors of L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Assume the graph is connected: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all e-values are non-negative,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one e-value is exactly 0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the e-vector of the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smallest e-value, the +/- sign divides the graph into two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𝑖𝑢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5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2699" y="3354223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  <a:endParaRPr lang="en-US" sz="1300" dirty="0"/>
          </a:p>
        </p:txBody>
      </p:sp>
      <p:sp>
        <p:nvSpPr>
          <p:cNvPr id="83" name="Oval 82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Oval 85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Oval 86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9" name="Oval 88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0" name="Oval 89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1" name="Oval 90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2" name="Oval 91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3" name="Straight Connector 92"/>
          <p:cNvCxnSpPr>
            <a:stCxn id="83" idx="3"/>
            <a:endCxn id="85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3" idx="2"/>
            <a:endCxn id="84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4"/>
            <a:endCxn id="86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4" idx="5"/>
            <a:endCxn id="86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  <a:endCxn id="85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5" idx="6"/>
            <a:endCxn id="86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7"/>
            <a:endCxn id="88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8" idx="5"/>
            <a:endCxn id="89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6"/>
            <a:endCxn id="89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1" idx="6"/>
            <a:endCxn id="92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3"/>
            <a:endCxn id="90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1" idx="5"/>
            <a:endCxn id="90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3" idx="6"/>
            <a:endCxn id="87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6"/>
            <a:endCxn id="91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1" idx="0"/>
            <a:endCxn id="87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1" idx="7"/>
            <a:endCxn id="88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7"/>
            <a:endCxn id="89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0" idx="0"/>
            <a:endCxn id="87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0"/>
            <a:endCxn id="88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0" idx="0"/>
            <a:endCxn id="89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2" idx="1"/>
            <a:endCxn id="88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2" idx="1"/>
            <a:endCxn id="87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2" idx="0"/>
            <a:endCxn id="89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5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learning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92466" y="2060575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08316" y="2103438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36"/>
          <p:cNvSpPr txBox="1">
            <a:spLocks noChangeArrowheads="1"/>
          </p:cNvSpPr>
          <p:nvPr/>
        </p:nvSpPr>
        <p:spPr bwMode="auto">
          <a:xfrm>
            <a:off x="1589142" y="2103439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features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33754" y="1962150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38"/>
          <p:cNvSpPr txBox="1">
            <a:spLocks noChangeArrowheads="1"/>
          </p:cNvSpPr>
          <p:nvPr/>
        </p:nvSpPr>
        <p:spPr bwMode="auto">
          <a:xfrm>
            <a:off x="2841680" y="1634838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examples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154667" y="1829364"/>
            <a:ext cx="5419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Goals of unsupervised learning</a:t>
            </a:r>
            <a:r>
              <a:rPr lang="en-US" altLang="en-US" sz="1800" dirty="0">
                <a:latin typeface="+mn-lt"/>
              </a:rPr>
              <a:t> are almost always: </a:t>
            </a:r>
            <a:endParaRPr lang="en-US" altLang="en-US" sz="18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Clustering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Trajectory finding 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Dimension reduction / visualization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4668" y="3239242"/>
            <a:ext cx="2908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Challenge/Issue:</a:t>
            </a:r>
          </a:p>
          <a:p>
            <a:r>
              <a:rPr lang="en-US" altLang="en-US" dirty="0"/>
              <a:t>     What is the ground truth?</a:t>
            </a:r>
          </a:p>
          <a:p>
            <a:r>
              <a:rPr lang="en-US" altLang="en-US" dirty="0"/>
              <a:t>     What is the right answer?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4668" y="4384424"/>
            <a:ext cx="6625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Sad Reality:</a:t>
            </a:r>
          </a:p>
          <a:p>
            <a:r>
              <a:rPr lang="en-US" altLang="en-US" dirty="0"/>
              <a:t>     Impossible to guarantee the right answer computationally</a:t>
            </a:r>
          </a:p>
          <a:p>
            <a:r>
              <a:rPr lang="en-US" dirty="0"/>
              <a:t>     There typically is no right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4667" y="5521003"/>
            <a:ext cx="4975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Sad Solution:</a:t>
            </a:r>
          </a:p>
          <a:p>
            <a:r>
              <a:rPr lang="en-US" altLang="en-US" dirty="0"/>
              <a:t>     Let’s leave the decisions to downstream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1614" y="3357159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5    -1    -1    -1     0     0    -1     0    -1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3    -1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 3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-1     3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5    -1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 5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 6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 5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-1    -1     6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-1    -1     5</a:t>
            </a:r>
            <a:endParaRPr lang="en-US" sz="1300" dirty="0"/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2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-0.2025    0.0000   -0.0000    0.7628    0.0000   -0.0000    0.0000   -0.0000   -0.5265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0.1245   -0.8069   -0.1907   -0.0000    0.0000   -0.0000    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0.6366    0.5113   -0.1907   -0.0000   -0.0000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-0.7611    0.2956   -0.1907   -0.0000    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-0.0000   -0.1907   -0.5537   -0.6640    0.0508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 0.0000   -0.1907    0.7826   -0.2555    0.2687    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 0.0000    0.0000    0.2860   -0.0000   -0.0000   -0.0000    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-0.0000   -0.1907    0.0510    0.2712   -0.8209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-0.0000   -0.0000    0.2860    0.0000    0.0000   -0.0000   -0.7071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 0.0000   -0.1907   -0.2799    0.6483    0.5014   -0.0000   -0.1927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-0.0000    0.5359    4.0000    4.0000    5.0000    6.0000    6.0000    6.0000    7.0000    7.4641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9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50776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0.2172   -0.0000    0.0000    0.3476    0.0000   -0.0000   -0.0000   -0.8556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 0.0000   -0.1549   -0.0000    0.4082   -0.7071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-0.0000    0.4082    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 0.0000   -0.8165   -0.0000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-0.0224   -0.7068   -0.2395    0.2299    0.0000   -0.0000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 0.0224    0.7068   -0.2395    0.2299    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0.3251   -0.1519   -0.0000    0.0000    0.5375   -0.6280   -0.0000    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-0.7068    0.0224   -0.2395   -0.2299   -0.0000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-0.3251   -0.1519   -0.0000    0.0000    0.5375    0.6280    0.0000   -0.0000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 0.7068   -0.0224   -0.2395   -0.2299   -0.0000         0   -0.0564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-0.0000    0.2679    0.4921    3.0000    3.0000    3.2444    3.7321    4.0000    4.0000    6.2635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" name="Oval 39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1" name="Straight Connector 40"/>
          <p:cNvCxnSpPr>
            <a:stCxn id="31" idx="3"/>
            <a:endCxn id="33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2"/>
            <a:endCxn id="32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4"/>
            <a:endCxn id="34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5"/>
            <a:endCxn id="34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4"/>
            <a:endCxn id="33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6"/>
            <a:endCxn id="34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7"/>
            <a:endCxn id="36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5"/>
            <a:endCxn id="37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5" idx="6"/>
            <a:endCxn id="37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6"/>
            <a:endCxn id="40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3"/>
            <a:endCxn id="38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5"/>
            <a:endCxn id="38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6"/>
            <a:endCxn id="35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6"/>
            <a:endCxn id="39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1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4"/>
            <a:ext cx="507769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-0.2142   -0.0000         0         0   -0.3864    0.0000   -0.0000    0.8136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-0.7071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0.0000   -0.8165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-0.7071         0         0    0.3207    0.0000    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 0.7071         0         0    0.3207   -0.0000   -0.0000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0.2966   -0.0000         0         0   -0.7505         0   -0.0000   -0.4539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0    0.5774         0         0    0.7634    0.2895         0         0         0         0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-0.6325    0.5164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-0.1310   -0.8059         0         0         0         0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-0.0000    0.0000    0.3983    3.0000    3.0000    3.0000    3.3399    4.0000    4.0000    5.2618</a:t>
            </a: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0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14210"/>
            <a:ext cx="37338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9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Maximize modularity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     where,         is weighted adjacency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                                                  is degree of i 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cluster assignment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total weights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Implementation: google search the following: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    “google code community finding Louvain”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Key idea of the algorithm: greedy agglomerative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  <a:blipFill>
                <a:blip r:embed="rId8"/>
                <a:stretch>
                  <a:fillRect t="-80460" r="-26104" b="-1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13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2 2 2 ]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1     1     1     1     2     2     2     2     2     2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0.3388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9" idx="4"/>
          </p:cNvCxnSpPr>
          <p:nvPr/>
        </p:nvCxnSpPr>
        <p:spPr>
          <a:xfrm flipV="1">
            <a:off x="9223663" y="1414318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1" idx="4"/>
          </p:cNvCxnSpPr>
          <p:nvPr/>
        </p:nvCxnSpPr>
        <p:spPr>
          <a:xfrm flipV="1">
            <a:off x="9404901" y="1032760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404901" y="1348822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9" idx="5"/>
          </p:cNvCxnSpPr>
          <p:nvPr/>
        </p:nvCxnSpPr>
        <p:spPr>
          <a:xfrm flipH="1" flipV="1">
            <a:off x="9404902" y="1363967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1" idx="4"/>
          </p:cNvCxnSpPr>
          <p:nvPr/>
        </p:nvCxnSpPr>
        <p:spPr>
          <a:xfrm flipV="1">
            <a:off x="9805555" y="1032759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805555" y="1348823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4"/>
          </p:cNvCxnSpPr>
          <p:nvPr/>
        </p:nvCxnSpPr>
        <p:spPr>
          <a:xfrm flipH="1" flipV="1">
            <a:off x="9829799" y="1032760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9" idx="5"/>
          </p:cNvCxnSpPr>
          <p:nvPr/>
        </p:nvCxnSpPr>
        <p:spPr>
          <a:xfrm flipH="1" flipV="1">
            <a:off x="9404901" y="1363966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387445" y="1399174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5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2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0.1838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3 3 3]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0.2037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0.2765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7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3 3 3 ]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1     0     0     0     0     0     0     1     0     1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0     0     0     0     0     0     0     1     1     0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1     1     1     1     2     2     2     3     3     3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0.3622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5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0.2774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2590800" y="4469676"/>
            <a:ext cx="3733800" cy="6858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DBSCAN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/>
                  <a:t>DBSCAN (1996, Ester et al, KDD proceeding, &gt;8000 citations)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Define: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200" dirty="0"/>
                  <a:t>-neighborhood of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directly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:  exist a sequence of directly 						 density reachable intermediate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				 points s.t.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Cluster:  core points are density reachable from each other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  border points are density reachable from the core points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MATLAB implementation: 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blipFill>
                <a:blip r:embed="rId3"/>
                <a:stretch>
                  <a:fillRect l="-897" t="-801" b="-1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https://www.mathworks.com/help/stats/dbscan.html#d118e261580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DBSCAN matlab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https://www.mathworks.com/help/stats/dbscan.html#d118e261580</a:t>
            </a:r>
            <a:endParaRPr lang="en-US" dirty="0"/>
          </a:p>
        </p:txBody>
      </p:sp>
      <p:pic>
        <p:nvPicPr>
          <p:cNvPr id="1026" name="Picture 2" descr="https://www.mathworks.com/help/examples/stats/win64/PerformDBSCANOnInputDataExample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7" y="2295737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athworks.com/help/examples/stats/win64/PerformDBSCANOnInputDataExample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mathworks.com/help/examples/stats/win64/PerformDBSCANOnInputDataExample_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5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672021"/>
            <a:ext cx="150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Raw data (2D)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37054" y="1672021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DBSCAN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74218" y="167202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kmeans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6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(2014, Rodriguez &amp; </a:t>
                </a:r>
                <a:r>
                  <a:rPr lang="en-US" altLang="en-US" sz="2000" dirty="0" err="1"/>
                  <a:t>Laio</a:t>
                </a:r>
                <a:r>
                  <a:rPr lang="en-US" altLang="en-US" sz="2000" dirty="0"/>
                  <a:t>, Science)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For each point, define two quantities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altLang="en-US" sz="2000" dirty="0"/>
                  <a:t> of neighbor within a small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/ local density /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en-US" sz="20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000" dirty="0" err="1"/>
                  <a:t>dist</a:t>
                </a:r>
                <a:r>
                  <a:rPr lang="en-US" altLang="en-US" sz="2000" dirty="0"/>
                  <a:t> to the nearest point with higher density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blipFill>
                <a:blip r:embed="rId3"/>
                <a:stretch>
                  <a:fillRect l="-690" t="-1873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1"/>
            <a:ext cx="7086600" cy="25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algorithm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Draw the decision plot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Identify cluster center and # of clusters:  user select manually</a:t>
                </a:r>
                <a:br>
                  <a:rPr lang="en-US" altLang="en-US" sz="2000" dirty="0"/>
                </a:br>
                <a:r>
                  <a:rPr lang="en-US" altLang="en-US" sz="2000" dirty="0"/>
                  <a:t>						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find elbow 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Assign data points to clusters: 	each point assigned to the same 					cluster as its nearest neighbor 						with higher density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Find boarder of clusters: 	find boarder points within a cluster and 					within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distance of points in other clusters. 				Find the highest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among these boarder 				points. Points in this cluster with higher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				are core points, and the others are halo	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blipFill>
                <a:blip r:embed="rId3"/>
                <a:stretch>
                  <a:fillRect l="-690" t="-608" b="-13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578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82" y="1905001"/>
            <a:ext cx="5010150" cy="229552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 - Implementation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6324600"/>
            <a:ext cx="601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https://people.sissa.it/~laio/Research/Res_clustering.php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298" y="1585119"/>
            <a:ext cx="2356902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298" y="1585120"/>
            <a:ext cx="2356903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8897" y="2133600"/>
            <a:ext cx="1676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home messages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53810" y="1073426"/>
            <a:ext cx="3637247" cy="859877"/>
          </a:xfrm>
          <a:prstGeom prst="wedgeRoundRectCallout">
            <a:avLst>
              <a:gd name="adj1" fmla="val -57940"/>
              <a:gd name="adj2" fmla="val 41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Great tool to see patterns of genes and samples simultaneously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Often used to show signature genes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Often used to show relationship between clusters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90801" y="2241863"/>
            <a:ext cx="3493075" cy="528727"/>
          </a:xfrm>
          <a:prstGeom prst="wedgeRoundRectCallout">
            <a:avLst>
              <a:gd name="adj1" fmla="val -59839"/>
              <a:gd name="adj2" fmla="val 105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Simple and extremely cheap to compute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Assume clusters to be round and of similar size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51781" y="3677693"/>
            <a:ext cx="3891973" cy="952515"/>
          </a:xfrm>
          <a:prstGeom prst="wedgeRoundRectCallout">
            <a:avLst>
              <a:gd name="adj1" fmla="val -70153"/>
              <a:gd name="adj2" fmla="val -124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Works well if the graph is properly defined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Very popular in the literature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1782" y="5205927"/>
            <a:ext cx="3891973" cy="952515"/>
          </a:xfrm>
          <a:prstGeom prst="wedgeRoundRectCallout">
            <a:avLst>
              <a:gd name="adj1" fmla="val -62398"/>
              <a:gd name="adj2" fmla="val -553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Works well when the dimensionality is relatively low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Also quite popular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3988330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Goals of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6629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The goals of dimension reduction are: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(1) Visualization: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2D or 3D</a:t>
            </a:r>
            <a:r>
              <a:rPr lang="en-US" altLang="en-US" sz="2000" dirty="0"/>
              <a:t>, so that we can see the data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(2) Preprocessing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low-dimensional space</a:t>
            </a:r>
            <a:r>
              <a:rPr lang="en-US" altLang="en-US" sz="2000" dirty="0"/>
              <a:t>, so that the data		become easier to analyze with other 	algorithms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215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PCA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PCA is a linear operation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projection that maximally preserves variance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low rank approximation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05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Hierarchical clustering</a:t>
            </a:r>
          </a:p>
        </p:txBody>
      </p:sp>
      <p:pic>
        <p:nvPicPr>
          <p:cNvPr id="1026" name="Picture 2" descr="Image result for hierarchical clustering hea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9457"/>
            <a:ext cx="72009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417747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http://genomicsclass.github.io/book/pages/clustering_and_heatmaps.html</a:t>
            </a:r>
          </a:p>
        </p:txBody>
      </p:sp>
    </p:spTree>
    <p:extLst>
      <p:ext uri="{BB962C8B-B14F-4D97-AF65-F5344CB8AC3E}">
        <p14:creationId xmlns:p14="http://schemas.microsoft.com/office/powerpoint/2010/main" val="3021981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066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subplot(1,2,1)</a:t>
            </a:r>
          </a:p>
          <a:p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'data'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779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-0.6996   -0.7089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-0.7032    0.7054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-0.1266   -0.0006</a:t>
            </a:r>
          </a:p>
        </p:txBody>
      </p:sp>
    </p:spTree>
    <p:extLst>
      <p:ext uri="{BB962C8B-B14F-4D97-AF65-F5344CB8AC3E}">
        <p14:creationId xmlns:p14="http://schemas.microsoft.com/office/powerpoint/2010/main" val="3755936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066800"/>
            <a:ext cx="807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rand(1,1500)*20];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title('data')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667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-0.2934    0.7209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-0.2988   -0.6931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-0.9081   -0.0049</a:t>
            </a:r>
          </a:p>
        </p:txBody>
      </p:sp>
    </p:spTree>
    <p:extLst>
      <p:ext uri="{BB962C8B-B14F-4D97-AF65-F5344CB8AC3E}">
        <p14:creationId xmlns:p14="http://schemas.microsoft.com/office/powerpoint/2010/main" val="3672013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090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14" y="1417639"/>
            <a:ext cx="3124200" cy="47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2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65" y="1417639"/>
            <a:ext cx="3124200" cy="4718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sp>
        <p:nvSpPr>
          <p:cNvPr id="16" name="Line Callout 1 15"/>
          <p:cNvSpPr/>
          <p:nvPr/>
        </p:nvSpPr>
        <p:spPr>
          <a:xfrm flipH="1">
            <a:off x="5507866" y="3750732"/>
            <a:ext cx="1475167" cy="393174"/>
          </a:xfrm>
          <a:prstGeom prst="borderCallout1">
            <a:avLst>
              <a:gd name="adj1" fmla="val 36766"/>
              <a:gd name="adj2" fmla="val -39"/>
              <a:gd name="adj3" fmla="val -69297"/>
              <a:gd name="adj4" fmla="val -36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</a:rPr>
              <a:t>Highest variance from PCA of permuted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28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14" y="1515895"/>
            <a:ext cx="32004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</p:spTree>
    <p:extLst>
      <p:ext uri="{BB962C8B-B14F-4D97-AF65-F5344CB8AC3E}">
        <p14:creationId xmlns:p14="http://schemas.microsoft.com/office/powerpoint/2010/main" val="3781646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JackStraw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590801"/>
            <a:ext cx="4328029" cy="37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7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676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Techniques for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2514601" y="2133601"/>
            <a:ext cx="3733800" cy="2971800"/>
          </a:xfrm>
          <a:prstGeom prst="roundRect">
            <a:avLst>
              <a:gd name="adj" fmla="val 66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375960"/>
            <a:ext cx="3412557" cy="3680602"/>
            <a:chOff x="914400" y="1375959"/>
            <a:chExt cx="3412557" cy="3680602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375959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00384" y="5363628"/>
            <a:ext cx="745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We would like the interpretation of the visualization to be similar to the interpretation of the original data (clusters, trajectories).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447801"/>
            <a:ext cx="3412557" cy="3608761"/>
            <a:chOff x="914400" y="1447800"/>
            <a:chExt cx="3412557" cy="3608761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447800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blipFill>
                <a:blip r:embed="rId3"/>
                <a:stretch>
                  <a:fillRect l="-31915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blipFill>
                <a:blip r:embed="rId4"/>
                <a:stretch>
                  <a:fillRect l="-53488" r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data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  <a:blipFill>
                <a:blip r:embed="rId7"/>
                <a:stretch>
                  <a:fillRect l="-189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visualization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  <a:blipFill>
                <a:blip r:embed="rId8"/>
                <a:stretch>
                  <a:fillRect l="-1688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9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Agglomerative h</a:t>
            </a:r>
            <a:r>
              <a:rPr lang="en-US" altLang="zh-CN" sz="3200" dirty="0">
                <a:ea typeface="宋体" panose="02010600030101010101" pitchFamily="2" charset="-122"/>
              </a:rPr>
              <a:t>ierarchical clustering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362200" y="1524001"/>
            <a:ext cx="784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Basic algorithm: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(1) Start with each point in a cluster of its own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(2) Repeat the following until there is only one cluster left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(2.1) Find the “closest” pair of “clusters”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(2.2) Merge them 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(3) Return a tree structure of the merges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40784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2860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Classic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94778" y="3537973"/>
            <a:ext cx="6002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Sounds perfectly reasonable,</a:t>
            </a:r>
          </a:p>
          <a:p>
            <a:endParaRPr lang="en-US" altLang="en-US" sz="2400" dirty="0"/>
          </a:p>
          <a:p>
            <a:r>
              <a:rPr lang="en-US" altLang="en-US" sz="2400" dirty="0"/>
              <a:t>But not a good idea, because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(1) not always possible, 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(2) emphasize too much on large </a:t>
            </a:r>
          </a:p>
          <a:p>
            <a:r>
              <a:rPr lang="en-US" altLang="en-US" sz="2400" dirty="0"/>
              <a:t>         distances.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73914" y="1447801"/>
            <a:ext cx="1932645" cy="1877277"/>
            <a:chOff x="6949913" y="2270296"/>
            <a:chExt cx="1932645" cy="1877277"/>
          </a:xfrm>
        </p:grpSpPr>
        <p:grpSp>
          <p:nvGrpSpPr>
            <p:cNvPr id="21" name="Group 20"/>
            <p:cNvGrpSpPr/>
            <p:nvPr/>
          </p:nvGrpSpPr>
          <p:grpSpPr>
            <a:xfrm>
              <a:off x="7329905" y="3200400"/>
              <a:ext cx="1363579" cy="947173"/>
              <a:chOff x="6781800" y="3886199"/>
              <a:chExt cx="2057400" cy="137160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6781800" y="3886200"/>
                <a:ext cx="9144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696200" y="3886200"/>
                <a:ext cx="11430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781800" y="525780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696200" y="3886199"/>
                <a:ext cx="457200" cy="10668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781800" y="4953000"/>
                <a:ext cx="13716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8153400" y="4953000"/>
                <a:ext cx="6858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6949913" y="2270296"/>
              <a:ext cx="19326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dirty="0" err="1"/>
                <a:t>Eg</a:t>
              </a:r>
              <a:r>
                <a:rPr lang="en-US" altLang="en-US" sz="1200" dirty="0"/>
                <a:t>. four points with equal </a:t>
              </a:r>
            </a:p>
            <a:p>
              <a:r>
                <a:rPr lang="en-US" altLang="en-US" sz="1200" dirty="0"/>
                <a:t>distance to each other,</a:t>
              </a:r>
            </a:p>
            <a:p>
              <a:r>
                <a:rPr lang="en-US" sz="1200" dirty="0"/>
                <a:t>possible in 3D and higher-D,</a:t>
              </a:r>
            </a:p>
            <a:p>
              <a:r>
                <a:rPr lang="en-US" sz="1200" dirty="0"/>
                <a:t>but impossible in 2D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73912" y="3851284"/>
            <a:ext cx="219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err="1"/>
              <a:t>Eg</a:t>
            </a:r>
            <a:r>
              <a:rPr lang="en-US" altLang="en-US" sz="1200" dirty="0"/>
              <a:t>. Short distances matter more for interpretation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34" y="4309736"/>
            <a:ext cx="2025645" cy="7956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128" y="5838216"/>
            <a:ext cx="1070272" cy="8788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503334" y="5152684"/>
            <a:ext cx="231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/>
              <a:t>But there are more long distances than short ones in the pairwise distance matrix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15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Modified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94778" y="3810001"/>
            <a:ext cx="600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Better, but still does not work very well.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15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Non-metric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Instead to trying to match the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, an alternative idea is to match the ordering of pairwise distances.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  <a:blipFill>
                <a:blip r:embed="rId3"/>
                <a:stretch>
                  <a:fillRect l="-126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   If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non-metric MDS 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1800" y="4697657"/>
            <a:ext cx="6383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Again: better, but still does not work very well.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18578" y="5569804"/>
            <a:ext cx="6811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In general, MDS works well when the dimensionality of the data + distance metric is low.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76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878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1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panose="02010600030101010101" pitchFamily="2" charset="-122"/>
              </a:rPr>
              <a:t>Isomap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026" name="Picture 2" descr="http://web.mit.edu/cocosci/isomap/w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01" y="1676400"/>
            <a:ext cx="67425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2362200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10150" y="3230562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86000" y="429774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KNN-graph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Find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(3) Compute length of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(4) Classic MDS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6421464"/>
            <a:ext cx="314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Tenenbaum</a:t>
            </a:r>
            <a:r>
              <a:rPr lang="en-US" dirty="0"/>
              <a:t> et al, Science, 2000</a:t>
            </a:r>
          </a:p>
        </p:txBody>
      </p:sp>
    </p:spTree>
    <p:extLst>
      <p:ext uri="{BB962C8B-B14F-4D97-AF65-F5344CB8AC3E}">
        <p14:creationId xmlns:p14="http://schemas.microsoft.com/office/powerpoint/2010/main" val="1468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73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1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blipFill>
                <a:blip r:embed="rId5"/>
                <a:stretch>
                  <a:fillRect l="-800" t="-4132" b="-14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5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5400" y="472440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Math here is not important. </a:t>
            </a:r>
          </a:p>
          <a:p>
            <a:r>
              <a:rPr lang="en-US" altLang="en-US" sz="2000" dirty="0"/>
              <a:t>Important messages here are: (1) great idea to focus on short distances (2) does not work very well.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56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tSNE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them.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blipFill>
                <a:blip r:embed="rId5"/>
                <a:stretch>
                  <a:fillRect l="-800" t="-4167"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62200" y="472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different treatment to the original and visualization space is the key reason why tSNE is better than SNE.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152400"/>
            <a:ext cx="5715000" cy="6546330"/>
            <a:chOff x="685800" y="152400"/>
            <a:chExt cx="57150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3352800" y="152400"/>
              <a:ext cx="3048000" cy="6546330"/>
            </a:xfrm>
            <a:prstGeom prst="roundRect">
              <a:avLst>
                <a:gd name="adj" fmla="val 60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tSNE is very good at showing clusters </a:t>
            </a:r>
          </a:p>
          <a:p>
            <a:r>
              <a:rPr lang="en-US" altLang="en-US" sz="2000" dirty="0"/>
              <a:t>(often tends to generate islands). 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A potential danger is that tSNE emphasize short distance too much.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874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</a:t>
            </a:r>
            <a:r>
              <a:rPr lang="en-US" altLang="zh-CN" sz="3200">
                <a:ea typeface="宋体" panose="02010600030101010101" pitchFamily="2" charset="-122"/>
              </a:rPr>
              <a:t>and Linkage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09801" y="1524000"/>
            <a:ext cx="49668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Distance metric: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L2 distance (Euclidean)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L1 distance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Correlation distance (1-corr)</a:t>
            </a:r>
          </a:p>
        </p:txBody>
      </p:sp>
    </p:spTree>
    <p:extLst>
      <p:ext uri="{BB962C8B-B14F-4D97-AF65-F5344CB8AC3E}">
        <p14:creationId xmlns:p14="http://schemas.microsoft.com/office/powerpoint/2010/main" val="3388246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4535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UMAP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1371600"/>
            <a:ext cx="381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a weighted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KNN-graph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Force directed graph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layout for visualization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06" y="1417639"/>
            <a:ext cx="3727557" cy="289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9470"/>
            <a:ext cx="3845870" cy="21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152400"/>
            <a:ext cx="5562600" cy="6546330"/>
            <a:chOff x="609600" y="152400"/>
            <a:chExt cx="55626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09600" y="152400"/>
              <a:ext cx="2819400" cy="6546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Compared to tSNE, UMAP is better at preserving large scale relationships among clusters.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2142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home messages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1" y="1447800"/>
            <a:ext cx="164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Distance metric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899" y="1939083"/>
            <a:ext cx="100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What to </a:t>
            </a:r>
          </a:p>
          <a:p>
            <a:r>
              <a:rPr lang="en-US" altLang="en-US" dirty="0"/>
              <a:t>preserve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1" y="1676401"/>
            <a:ext cx="2765445" cy="93104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2639707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99045" y="1219200"/>
            <a:ext cx="0" cy="56388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91400" y="1219200"/>
            <a:ext cx="0" cy="3890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1" y="1491735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Euclidean</a:t>
            </a:r>
          </a:p>
          <a:p>
            <a:r>
              <a:rPr lang="en-US" dirty="0"/>
              <a:t>distance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72401" y="1491734"/>
            <a:ext cx="1157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Geodesic </a:t>
            </a:r>
          </a:p>
          <a:p>
            <a:r>
              <a:rPr lang="en-US" dirty="0"/>
              <a:t>distance</a:t>
            </a:r>
          </a:p>
          <a:p>
            <a:r>
              <a:rPr lang="en-US" dirty="0"/>
              <a:t>(manifold)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28716" y="2825188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Both short and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63977" y="4372544"/>
            <a:ext cx="181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Order of pairwise</a:t>
            </a:r>
          </a:p>
          <a:p>
            <a:r>
              <a:rPr lang="en-US" altLang="en-US" dirty="0"/>
              <a:t>distances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39559" y="5109200"/>
            <a:ext cx="2440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only short </a:t>
            </a:r>
            <a:r>
              <a:rPr lang="en-US" altLang="en-US" dirty="0" err="1"/>
              <a:t>dist</a:t>
            </a:r>
            <a:endParaRPr lang="en-US" altLang="en-US" dirty="0"/>
          </a:p>
          <a:p>
            <a:r>
              <a:rPr lang="en-US" altLang="en-US" dirty="0"/>
              <a:t>Give very low weight to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38670" y="3566643"/>
            <a:ext cx="252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Emphasize short and</a:t>
            </a:r>
          </a:p>
          <a:p>
            <a:r>
              <a:rPr lang="en-US" altLang="en-US" dirty="0"/>
              <a:t>Down-weight 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39559" y="6135470"/>
            <a:ext cx="2379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single-linkage </a:t>
            </a:r>
          </a:p>
          <a:p>
            <a:r>
              <a:rPr lang="en-US" altLang="en-US" dirty="0"/>
              <a:t>hierarchical tree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001672" y="3505200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63976" y="5089868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90297" y="6116137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26686" y="2785333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PCA</a:t>
            </a:r>
          </a:p>
          <a:p>
            <a:r>
              <a:rPr lang="en-US" altLang="en-US" dirty="0"/>
              <a:t>classic MDS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8986" y="2851816"/>
            <a:ext cx="1056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Isomap</a:t>
            </a:r>
            <a:endParaRPr lang="en-US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26686" y="3660253"/>
            <a:ext cx="1749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Modified MDS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37142" y="4521002"/>
            <a:ext cx="205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Non-metric MDS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02928" y="5468908"/>
            <a:ext cx="198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tSNE and UMAP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2928" y="6364061"/>
            <a:ext cx="189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SPADE and TPE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981200" y="4313592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2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981200" y="1430954"/>
            <a:ext cx="7239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Linkages: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Single linkage</a:t>
            </a:r>
            <a:r>
              <a:rPr lang="en-US" altLang="en-US" sz="2400" dirty="0"/>
              <a:t> of two sets of points A &amp; B: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Complete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Average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Ward’s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blipFill>
                <a:blip r:embed="rId4"/>
                <a:stretch>
                  <a:fillRect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4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764351" y="1312439"/>
            <a:ext cx="47728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Effect of choice of linkage: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If the data form compact and well-separated clusters, all the linkages are equally good choices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real data without cluster separations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Single linkage focus on connectedness/closeness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Complete linkage focus on compactness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The other two are in-between, and are popular choices </a:t>
            </a:r>
          </a:p>
        </p:txBody>
      </p:sp>
      <p:sp>
        <p:nvSpPr>
          <p:cNvPr id="4" name="Oval 3"/>
          <p:cNvSpPr/>
          <p:nvPr/>
        </p:nvSpPr>
        <p:spPr>
          <a:xfrm>
            <a:off x="68580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77398" y="2951018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914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868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2057400"/>
            <a:ext cx="12954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0" y="16002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1000" y="16002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29798" y="1600200"/>
            <a:ext cx="0" cy="1371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8580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534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77398" y="5704609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391398" y="43434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686798" y="48006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798" y="4800600"/>
            <a:ext cx="11429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20200" y="4343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1398" y="43434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29796" y="48006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874090" y="1214643"/>
            <a:ext cx="14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Single linkage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56440" y="397470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Complete linkage</a:t>
            </a:r>
          </a:p>
        </p:txBody>
      </p:sp>
    </p:spTree>
    <p:extLst>
      <p:ext uri="{BB962C8B-B14F-4D97-AF65-F5344CB8AC3E}">
        <p14:creationId xmlns:p14="http://schemas.microsoft.com/office/powerpoint/2010/main" val="105251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362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5299</Words>
  <Application>Microsoft Office PowerPoint</Application>
  <PresentationFormat>Widescreen</PresentationFormat>
  <Paragraphs>988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宋体</vt:lpstr>
      <vt:lpstr>Arial</vt:lpstr>
      <vt:lpstr>Calibri</vt:lpstr>
      <vt:lpstr>Calibri Light</vt:lpstr>
      <vt:lpstr>Cambria Math</vt:lpstr>
      <vt:lpstr>Courier New</vt:lpstr>
      <vt:lpstr>Office Theme</vt:lpstr>
      <vt:lpstr>Summer Institutes of Statistical Genetics, 2021  SISG Module 6: Gene Expression Profiling </vt:lpstr>
      <vt:lpstr>Unsupervised learning</vt:lpstr>
      <vt:lpstr>Unsupervised clustering methods</vt:lpstr>
      <vt:lpstr>Hierarchical clustering</vt:lpstr>
      <vt:lpstr>Agglomerative hierarchical clustering</vt:lpstr>
      <vt:lpstr>Distance metric and Linkage</vt:lpstr>
      <vt:lpstr>Distance metric and Linkage</vt:lpstr>
      <vt:lpstr>Distance metric and Linkage</vt:lpstr>
      <vt:lpstr>Unsupervised clustering methods</vt:lpstr>
      <vt:lpstr>k-means </vt:lpstr>
      <vt:lpstr>Problems/Variations of k-means </vt:lpstr>
      <vt:lpstr>Gap statistics for k-means </vt:lpstr>
      <vt:lpstr>Gap statistics for k-means </vt:lpstr>
      <vt:lpstr>Gap statistics for k-means </vt:lpstr>
      <vt:lpstr>Unsupervised clustering methods</vt:lpstr>
      <vt:lpstr>Clustering by partitioning Graphs</vt:lpstr>
      <vt:lpstr>How to construct a graph?</vt:lpstr>
      <vt:lpstr>Spectral graph partitioning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Unsupervised clustering methods</vt:lpstr>
      <vt:lpstr>Community finding</vt:lpstr>
      <vt:lpstr>Community finding - Examples</vt:lpstr>
      <vt:lpstr>Community finding - Examples</vt:lpstr>
      <vt:lpstr>Community finding - Examples</vt:lpstr>
      <vt:lpstr>Community finding - Examples</vt:lpstr>
      <vt:lpstr>Unsupervised clustering methods</vt:lpstr>
      <vt:lpstr>DBSCAN</vt:lpstr>
      <vt:lpstr>DBSCAN matlab example</vt:lpstr>
      <vt:lpstr>Clustering by density peaks</vt:lpstr>
      <vt:lpstr>Clustering by density peaks</vt:lpstr>
      <vt:lpstr>Clustering by density peaks - Implementation</vt:lpstr>
      <vt:lpstr>Take home messages</vt:lpstr>
      <vt:lpstr>Goals of Dimension Reduction</vt:lpstr>
      <vt:lpstr>Dimension Reduction and Visualization</vt:lpstr>
      <vt:lpstr>PCA</vt:lpstr>
      <vt:lpstr>Example</vt:lpstr>
      <vt:lpstr>Example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Nonlinear Techniques for Dimension Reduction</vt:lpstr>
      <vt:lpstr>Nonlinear Dimension Reduction</vt:lpstr>
      <vt:lpstr>Nonlinear Dimension Reduction</vt:lpstr>
      <vt:lpstr>Dimension Reduction and Visualization</vt:lpstr>
      <vt:lpstr>Classic MDS</vt:lpstr>
      <vt:lpstr>Modified MDS</vt:lpstr>
      <vt:lpstr>Non-metric MDS</vt:lpstr>
      <vt:lpstr>Dimension Reduction and Visualization</vt:lpstr>
      <vt:lpstr>Isomap</vt:lpstr>
      <vt:lpstr>Dimension Reduction and Visualization</vt:lpstr>
      <vt:lpstr>SNE</vt:lpstr>
      <vt:lpstr>tSNE</vt:lpstr>
      <vt:lpstr>PowerPoint Presentation</vt:lpstr>
      <vt:lpstr>Dimension Reduction and Visualization</vt:lpstr>
      <vt:lpstr>UMAP</vt:lpstr>
      <vt:lpstr>PowerPoint Presentation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56</cp:revision>
  <dcterms:created xsi:type="dcterms:W3CDTF">2016-02-12T02:51:30Z</dcterms:created>
  <dcterms:modified xsi:type="dcterms:W3CDTF">2021-07-12T14:52:39Z</dcterms:modified>
</cp:coreProperties>
</file>