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4" r:id="rId2"/>
    <p:sldId id="330" r:id="rId3"/>
    <p:sldId id="329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5568C-FFD9-4AAF-8A36-06F5571BC4B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A105-4DE9-4B44-A85D-3E2DF6F1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3DC39B-E3B3-4879-88A7-69EC9DDC074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92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There is theoretical</a:t>
            </a:r>
            <a:r>
              <a:rPr lang="en-US" altLang="en-US" baseline="0" dirty="0" smtClean="0"/>
              <a:t> guarantee to converge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90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25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22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Generate real</a:t>
            </a:r>
            <a:r>
              <a:rPr lang="en-US" altLang="en-US" baseline="0" dirty="0" smtClean="0"/>
              <a:t> data with 3 clusters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err="1" smtClean="0"/>
              <a:t>Kmeans</a:t>
            </a:r>
            <a:r>
              <a:rPr lang="en-US" altLang="en-US" baseline="0" dirty="0" smtClean="0"/>
              <a:t> k=1~10, compute </a:t>
            </a:r>
            <a:r>
              <a:rPr lang="en-US" altLang="en-US" baseline="0" dirty="0" err="1" smtClean="0"/>
              <a:t>W_k</a:t>
            </a: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Generate random data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err="1" smtClean="0"/>
              <a:t>Kmeans</a:t>
            </a:r>
            <a:r>
              <a:rPr lang="en-US" altLang="en-US" baseline="0" dirty="0" smtClean="0"/>
              <a:t> k=1~10, compute </a:t>
            </a:r>
            <a:r>
              <a:rPr lang="en-US" altLang="en-US" baseline="0" dirty="0" err="1" smtClean="0"/>
              <a:t>W_k</a:t>
            </a: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Compare gap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00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63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09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72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48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Why</a:t>
            </a:r>
            <a:r>
              <a:rPr lang="en-US" altLang="en-US" baseline="0" dirty="0" smtClean="0"/>
              <a:t> eigenvalue and eigenvectors?</a:t>
            </a: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0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0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3DC39B-E3B3-4879-88A7-69EC9DDC074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49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0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95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95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5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3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14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54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66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45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8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58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84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Why this is</a:t>
            </a:r>
            <a:r>
              <a:rPr lang="en-US" altLang="en-US" baseline="0" dirty="0" smtClean="0"/>
              <a:t> good?  Can handle clusters with arbitrary shape</a:t>
            </a: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29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Why this is</a:t>
            </a:r>
            <a:r>
              <a:rPr lang="en-US" altLang="en-US" baseline="0" dirty="0" smtClean="0"/>
              <a:t> good?  Can handle clusters with arbitrary shape</a:t>
            </a: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570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197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29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852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0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Just</a:t>
            </a:r>
            <a:r>
              <a:rPr lang="en-US" altLang="en-US" baseline="0" dirty="0" smtClean="0"/>
              <a:t> a random hierarchical clustering </a:t>
            </a:r>
            <a:r>
              <a:rPr lang="en-US" altLang="en-US" baseline="0" dirty="0" err="1" smtClean="0"/>
              <a:t>heatmap</a:t>
            </a:r>
            <a:r>
              <a:rPr lang="en-US" altLang="en-US" baseline="0" dirty="0" smtClean="0"/>
              <a:t> found online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can cluster genes, or samples</a:t>
            </a: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2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Draw a simple illustrative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diagram on board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10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dirty="0" smtClean="0"/>
              <a:t>Look at the distance b/w</a:t>
            </a:r>
            <a:r>
              <a:rPr lang="en-US" altLang="en-US" baseline="0" dirty="0" smtClean="0"/>
              <a:t> all nodes in A and all nodes in B, pick the smallest (MST)</a:t>
            </a:r>
          </a:p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baseline="0" dirty="0" smtClean="0"/>
              <a:t>Pick the largest</a:t>
            </a:r>
          </a:p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baseline="0" dirty="0" smtClean="0"/>
              <a:t>Pick the average</a:t>
            </a:r>
          </a:p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baseline="0" dirty="0" smtClean="0"/>
              <a:t>Look at the increase of variance (sum of squares) before and after merge</a:t>
            </a: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29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54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1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476A-6CD5-4D9D-BB85-6D1E725E6B64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works.com/help/stats/dbscan.html#d118e26158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stats/dbscan.html#d118e261580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people.sissa.it/~laio/Research/Res_clustering.php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54926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Summer Institutes of Statistical Genetics, 2020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SISG Module 6: Gene Expression </a:t>
            </a:r>
            <a:r>
              <a:rPr lang="en-US" sz="2800" dirty="0" smtClean="0"/>
              <a:t>Profiling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2895600"/>
            <a:ext cx="6781800" cy="3581400"/>
          </a:xfrm>
        </p:spPr>
        <p:txBody>
          <a:bodyPr>
            <a:noAutofit/>
          </a:bodyPr>
          <a:lstStyle/>
          <a:p>
            <a:r>
              <a:rPr lang="en-US" dirty="0"/>
              <a:t>Lecture </a:t>
            </a:r>
            <a:r>
              <a:rPr lang="en-US" dirty="0" smtClean="0"/>
              <a:t>03: </a:t>
            </a:r>
            <a:r>
              <a:rPr lang="en-US" dirty="0"/>
              <a:t>Foundations of clustering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Peng Qiu and Greg Gibson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6794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clustering methods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2362201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k-means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/>
              <p:cNvSpPr txBox="1">
                <a:spLocks noChangeArrowheads="1"/>
              </p:cNvSpPr>
              <p:nvPr/>
            </p:nvSpPr>
            <p:spPr bwMode="auto">
              <a:xfrm>
                <a:off x="2133600" y="1447801"/>
                <a:ext cx="8001000" cy="4893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400" dirty="0"/>
                  <a:t>Initialize cluster center,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/>
                  <a:t>,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400" dirty="0"/>
                  <a:t>Repeat the following until convergence:</a:t>
                </a:r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endParaRPr lang="en-US" altLang="en-US" sz="2400" dirty="0"/>
              </a:p>
              <a:p>
                <a:pPr marL="1085850" lvl="1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400" dirty="0"/>
                  <a:t>Update cluster assignment</a:t>
                </a:r>
              </a:p>
              <a:p>
                <a:pPr marL="1085850" lvl="1" indent="-342900">
                  <a:spcBef>
                    <a:spcPct val="0"/>
                  </a:spcBef>
                  <a:buFontTx/>
                  <a:buChar char="-"/>
                </a:pPr>
                <a:endParaRPr lang="en-US" altLang="en-US" sz="2400" dirty="0"/>
              </a:p>
              <a:p>
                <a:pPr lvl="1" indent="0">
                  <a:spcBef>
                    <a:spcPct val="0"/>
                  </a:spcBef>
                  <a:buNone/>
                </a:pPr>
                <a:r>
                  <a:rPr lang="en-US" altLang="en-US" sz="2400" dirty="0"/>
                  <a:t>						(assign to    							 nearest cluster)</a:t>
                </a:r>
              </a:p>
              <a:p>
                <a:pPr marL="1085850" lvl="1" indent="-342900">
                  <a:spcBef>
                    <a:spcPct val="0"/>
                  </a:spcBef>
                  <a:buFontTx/>
                  <a:buChar char="-"/>
                </a:pPr>
                <a:endParaRPr lang="en-US" altLang="en-US" sz="2400" dirty="0"/>
              </a:p>
              <a:p>
                <a:pPr marL="1085850" lvl="1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400" dirty="0"/>
                  <a:t>Update cluster center</a:t>
                </a:r>
              </a:p>
              <a:p>
                <a:pPr marL="1085850" lvl="1" indent="-342900">
                  <a:spcBef>
                    <a:spcPct val="0"/>
                  </a:spcBef>
                  <a:buFontTx/>
                  <a:buChar char="-"/>
                </a:pPr>
                <a:endParaRPr lang="en-US" altLang="en-US" sz="2400" dirty="0"/>
              </a:p>
              <a:p>
                <a:pPr lvl="1" indent="0">
                  <a:spcBef>
                    <a:spcPct val="0"/>
                  </a:spcBef>
                  <a:buNone/>
                </a:pPr>
                <a:r>
                  <a:rPr lang="en-US" altLang="en-US" sz="2400" dirty="0"/>
                  <a:t>						(update center </a:t>
                </a:r>
              </a:p>
              <a:p>
                <a:pPr lvl="1" indent="0">
                  <a:spcBef>
                    <a:spcPct val="0"/>
                  </a:spcBef>
                  <a:buNone/>
                </a:pPr>
                <a:r>
                  <a:rPr lang="en-US" altLang="en-US" sz="2400" dirty="0"/>
                  <a:t>						 by the mean)</a:t>
                </a:r>
              </a:p>
            </p:txBody>
          </p:sp>
        </mc:Choice>
        <mc:Fallback xmlns="">
          <p:sp>
            <p:nvSpPr>
              <p:cNvPr id="4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1447801"/>
                <a:ext cx="8001000" cy="4893647"/>
              </a:xfrm>
              <a:prstGeom prst="rect">
                <a:avLst/>
              </a:prstGeom>
              <a:blipFill>
                <a:blip r:embed="rId3"/>
                <a:stretch>
                  <a:fillRect l="-990" t="-873" b="-19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31490" y="3581401"/>
                <a:ext cx="3167021" cy="622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∈{1,2,…,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490" y="3581401"/>
                <a:ext cx="3167021" cy="622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89924" y="5287124"/>
                <a:ext cx="1925912" cy="808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24" y="5287124"/>
                <a:ext cx="1925912" cy="8088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4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Problems/Variations of k-means 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676400" y="1219201"/>
            <a:ext cx="9220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Local optimal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run it multiple times with different initial, and find consensus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Cluster can disappear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drop it or re-initialize</a:t>
            </a:r>
          </a:p>
          <a:p>
            <a:pPr lvl="1" indent="0">
              <a:spcBef>
                <a:spcPct val="0"/>
              </a:spcBef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Center outside data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K-</a:t>
            </a:r>
            <a:r>
              <a:rPr lang="en-US" altLang="en-US" sz="2400" dirty="0" err="1"/>
              <a:t>medoids</a:t>
            </a: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Randomness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Deterministic k-means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# of clusters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Gap statistics</a:t>
            </a:r>
          </a:p>
        </p:txBody>
      </p:sp>
    </p:spTree>
    <p:extLst>
      <p:ext uri="{BB962C8B-B14F-4D97-AF65-F5344CB8AC3E}">
        <p14:creationId xmlns:p14="http://schemas.microsoft.com/office/powerpoint/2010/main" val="35241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Gap statistics for k-means 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676400" y="1219201"/>
            <a:ext cx="7772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Define within cluster distance as the total distances of all pairs of points in the sample cluster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Run k-means with increasing k, and plot </a:t>
            </a:r>
          </a:p>
          <a:p>
            <a:pPr lvl="1" indent="0">
              <a:spcBef>
                <a:spcPct val="0"/>
              </a:spcBef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Randomly generate uniformly distributed data from a rectangle containing the original data, run k-means with different k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Find the largest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76773" y="2133600"/>
                <a:ext cx="4171655" cy="1082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773" y="2133600"/>
                <a:ext cx="4171655" cy="1082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68676" y="3286728"/>
                <a:ext cx="941925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676" y="3286728"/>
                <a:ext cx="941925" cy="751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0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Gap statistics for k-means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1219200"/>
            <a:ext cx="9525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300" dirty="0">
                <a:solidFill>
                  <a:srgbClr val="000000"/>
                </a:solidFill>
                <a:latin typeface="Courier New" panose="02070309020205020404" pitchFamily="49" charset="0"/>
              </a:rPr>
              <a:t>data = [randn(2,500)+[1;10], randn(2,500), randn(2,500)+[10;1]];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figure(1); plot(data(1,:),data(2,:),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k=1:10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idx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kmeans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(data',k,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300" dirty="0" err="1">
                <a:solidFill>
                  <a:srgbClr val="A020F0"/>
                </a:solidFill>
                <a:latin typeface="Courier New" panose="02070309020205020404" pitchFamily="49" charset="0"/>
              </a:rPr>
              <a:t>OnlinePhase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'off'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W(k) =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compute_W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(data,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idx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figure(2); plot(1:length(W), log(W/W(1)),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'-o'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i=1:100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random_data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= [rand(1,size(data,2))*(max(data(1,:))-min(data(1,:)))+min(data(1,:)); </a:t>
            </a:r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rand(1,size(data,2))*(max(data(2,:))-min(data(2,:)))+min(data(2,:))];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i==1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figure(3); plot(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random_data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(1,:),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random_data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(2,:),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 axis([-10,20,-10,20])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k=1:10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idx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kmeans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(random_data',k,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300" dirty="0" err="1">
                <a:solidFill>
                  <a:srgbClr val="A020F0"/>
                </a:solidFill>
                <a:latin typeface="Courier New" panose="02070309020205020404" pitchFamily="49" charset="0"/>
              </a:rPr>
              <a:t>OnlinePhase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'off'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W_rand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i,k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 =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compute_W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random_data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idx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figure(2); hold 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r>
              <a:rPr lang="pl-PL" sz="1300" dirty="0">
                <a:solidFill>
                  <a:srgbClr val="000000"/>
                </a:solidFill>
                <a:latin typeface="Courier New" panose="02070309020205020404" pitchFamily="49" charset="0"/>
              </a:rPr>
              <a:t>errorbar(mean(log(W_rand./W_rand(:,1))), std(log(W_rand./W_rand(:,1))))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hold 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off; 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'log(</a:t>
            </a:r>
            <a:r>
              <a:rPr lang="en-US" sz="1300" dirty="0" err="1">
                <a:solidFill>
                  <a:srgbClr val="A020F0"/>
                </a:solidFill>
                <a:latin typeface="Courier New" panose="02070309020205020404" pitchFamily="49" charset="0"/>
              </a:rPr>
              <a:t>W_k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/W_1)'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figure(4); </a:t>
            </a:r>
            <a:r>
              <a:rPr lang="pl-PL" sz="1300" dirty="0">
                <a:solidFill>
                  <a:srgbClr val="000000"/>
                </a:solidFill>
                <a:latin typeface="Courier New" panose="02070309020205020404" pitchFamily="49" charset="0"/>
              </a:rPr>
              <a:t>plot(mean(log(W_rand./W_rand(:,1)))-log(W/W(1)),</a:t>
            </a:r>
            <a:r>
              <a:rPr lang="pl-PL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'o-'</a:t>
            </a:r>
            <a:r>
              <a:rPr lang="pl-PL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 title(</a:t>
            </a:r>
            <a:r>
              <a:rPr lang="pl-PL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'gap'</a:t>
            </a:r>
            <a:r>
              <a:rPr lang="pl-PL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553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Gap statistics for k-means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755" y="3733801"/>
            <a:ext cx="2124075" cy="1903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963" y="3733801"/>
            <a:ext cx="2124075" cy="1903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428402"/>
            <a:ext cx="2147738" cy="19243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1242" y="1409685"/>
            <a:ext cx="2189516" cy="1961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1" y="3733801"/>
            <a:ext cx="2178663" cy="19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clustering methods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3071953"/>
            <a:ext cx="3733800" cy="12953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Clustering by partitioning Graphs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286000" y="1676400"/>
            <a:ext cx="7924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Basic idea: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Construct a graph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    - Each node is one sample / data point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    - Each edge connects two samples, with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      weights representing similarities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Cut it into smaller pieces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41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How to construct a graph?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828800" y="1636217"/>
            <a:ext cx="8001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/>
              <a:t>Weight by negative of L2 distance</a:t>
            </a:r>
          </a:p>
          <a:p>
            <a:pPr marL="457200" indent="-457200">
              <a:spcBef>
                <a:spcPct val="0"/>
              </a:spcBef>
              <a:buAutoNum type="arabicParenBoth"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/>
              <a:t>Weight by inverse of L2 distance</a:t>
            </a:r>
          </a:p>
          <a:p>
            <a:pPr marL="457200" indent="-457200">
              <a:spcBef>
                <a:spcPct val="0"/>
              </a:spcBef>
              <a:buAutoNum type="arabicParenBoth"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/>
              <a:t>Threshold the weights to get a sparse graph</a:t>
            </a:r>
          </a:p>
          <a:p>
            <a:pPr marL="457200" indent="-457200">
              <a:spcBef>
                <a:spcPct val="0"/>
              </a:spcBef>
              <a:buAutoNum type="arabicParenBoth"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/>
              <a:t>Use L2 distance to construct a </a:t>
            </a:r>
            <a:r>
              <a:rPr lang="en-US" altLang="en-US" sz="2400" dirty="0" err="1"/>
              <a:t>kNN</a:t>
            </a:r>
            <a:r>
              <a:rPr lang="en-US" altLang="en-US" sz="2400" dirty="0"/>
              <a:t> graph</a:t>
            </a:r>
          </a:p>
          <a:p>
            <a:pPr marL="457200" indent="-457200">
              <a:spcBef>
                <a:spcPct val="0"/>
              </a:spcBef>
              <a:buAutoNum type="arabicParenBoth"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 err="1"/>
              <a:t>Jaccard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kNN</a:t>
            </a:r>
            <a:r>
              <a:rPr lang="en-US" altLang="en-US" sz="2400" dirty="0"/>
              <a:t> +</a:t>
            </a:r>
          </a:p>
          <a:p>
            <a:pPr marL="457200" indent="-457200">
              <a:spcBef>
                <a:spcPct val="0"/>
              </a:spcBef>
              <a:buAutoNum type="arabicParenBoth"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/>
              <a:t>more …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04006" y="1597480"/>
                <a:ext cx="2806794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006" y="1597480"/>
                <a:ext cx="2806794" cy="354584"/>
              </a:xfrm>
              <a:prstGeom prst="rect">
                <a:avLst/>
              </a:prstGeom>
              <a:blipFill>
                <a:blip r:embed="rId3"/>
                <a:stretch>
                  <a:fillRect l="-65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10933" y="2199509"/>
                <a:ext cx="3064172" cy="862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933" y="2199509"/>
                <a:ext cx="3064172" cy="862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4444067"/>
                <a:ext cx="6095964" cy="649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)∩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)∪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𝑛𝑒𝑖𝑔h𝑏𝑜𝑟h𝑜𝑜𝑑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44067"/>
                <a:ext cx="6095964" cy="649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1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752600" y="1417638"/>
            <a:ext cx="8001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Construct graph Laplacian (L)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Compute e-value and e-vectors of L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Assume the graph is connected: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all </a:t>
            </a:r>
            <a:r>
              <a:rPr lang="en-US" altLang="en-US" sz="2400" dirty="0" err="1"/>
              <a:t>evalues</a:t>
            </a:r>
            <a:r>
              <a:rPr lang="en-US" altLang="en-US" sz="2400" dirty="0"/>
              <a:t> are non-negative,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one </a:t>
            </a:r>
            <a:r>
              <a:rPr lang="en-US" altLang="en-US" sz="2400" dirty="0" err="1"/>
              <a:t>evalue</a:t>
            </a:r>
            <a:r>
              <a:rPr lang="en-US" altLang="en-US" sz="2400" dirty="0"/>
              <a:t> is exactly 0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In the e-vector of the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smallest e-value, the +/- sign divides the graph into two pieces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77001" y="1295401"/>
                <a:ext cx="2688685" cy="1139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𝑖𝑢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1" y="1295401"/>
                <a:ext cx="2688685" cy="11396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7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>
                <a:ea typeface="宋体" panose="02010600030101010101" pitchFamily="2" charset="-122"/>
              </a:rPr>
              <a:t>Supervised learning vs. Unsupervised learning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810009" y="2898524"/>
            <a:ext cx="1905000" cy="2971800"/>
          </a:xfrm>
          <a:prstGeom prst="roundRect">
            <a:avLst>
              <a:gd name="adj" fmla="val 238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625859" y="2941387"/>
            <a:ext cx="0" cy="11430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Box 36"/>
          <p:cNvSpPr txBox="1">
            <a:spLocks noChangeArrowheads="1"/>
          </p:cNvSpPr>
          <p:nvPr/>
        </p:nvSpPr>
        <p:spPr bwMode="auto">
          <a:xfrm>
            <a:off x="1606685" y="2941388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features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951297" y="2800099"/>
            <a:ext cx="925512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38"/>
          <p:cNvSpPr txBox="1">
            <a:spLocks noChangeArrowheads="1"/>
          </p:cNvSpPr>
          <p:nvPr/>
        </p:nvSpPr>
        <p:spPr bwMode="auto">
          <a:xfrm>
            <a:off x="2859223" y="2452001"/>
            <a:ext cx="1246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examples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09823" y="6090220"/>
            <a:ext cx="1905000" cy="359206"/>
          </a:xfrm>
          <a:prstGeom prst="roundRect">
            <a:avLst>
              <a:gd name="adj" fmla="val 238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1343176" y="6080094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c</a:t>
            </a:r>
            <a:r>
              <a:rPr lang="en-US" altLang="en-US" sz="1800" dirty="0" smtClean="0"/>
              <a:t>lass labels</a:t>
            </a:r>
            <a:endParaRPr lang="en-US" alt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2659394" y="1830802"/>
            <a:ext cx="2067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/>
              <a:t>Supervised learning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7787328" y="2898524"/>
            <a:ext cx="1905000" cy="2971800"/>
          </a:xfrm>
          <a:prstGeom prst="roundRect">
            <a:avLst>
              <a:gd name="adj" fmla="val 238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603178" y="2941387"/>
            <a:ext cx="0" cy="11430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6584004" y="2941388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features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928616" y="2800099"/>
            <a:ext cx="925512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8"/>
          <p:cNvSpPr txBox="1">
            <a:spLocks noChangeArrowheads="1"/>
          </p:cNvSpPr>
          <p:nvPr/>
        </p:nvSpPr>
        <p:spPr bwMode="auto">
          <a:xfrm>
            <a:off x="7836542" y="2452001"/>
            <a:ext cx="1246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examples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400739" y="1830802"/>
            <a:ext cx="2323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/>
              <a:t>Unsupervised learning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7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909" y="1511125"/>
            <a:ext cx="3733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A(5:10,5:10)=1;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 diag(sum(A))-A;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[V,D] = eig(L)</a:t>
            </a:r>
          </a:p>
          <a:p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552699" y="3354223"/>
            <a:ext cx="6705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0     1     1     1     0     0     1     0     1     0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1     0     1     1     0     0     0     0     0     0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1     1     0     1     0     0     0     0     0     0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1     1     1     0     0     0     0     0     0     0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0     0     0     0     0     1     1     1     1     1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0     0     0     0     1     0     1     1     1     1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1     0     0     0     1     1     0     1     1     1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0     0     0     0     1     1     1     0     1     1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1     0     0     0     1     1     1     1     0     1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0     0     0     0     1     1     1     1     1     0</a:t>
            </a:r>
            <a:endParaRPr lang="en-US" sz="1300" dirty="0"/>
          </a:p>
        </p:txBody>
      </p:sp>
      <p:sp>
        <p:nvSpPr>
          <p:cNvPr id="83" name="Oval 82"/>
          <p:cNvSpPr/>
          <p:nvPr/>
        </p:nvSpPr>
        <p:spPr>
          <a:xfrm>
            <a:off x="7526482" y="2185419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4" name="Oval 83"/>
          <p:cNvSpPr/>
          <p:nvPr/>
        </p:nvSpPr>
        <p:spPr>
          <a:xfrm>
            <a:off x="6785264" y="217262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5" name="Oval 84"/>
          <p:cNvSpPr/>
          <p:nvPr/>
        </p:nvSpPr>
        <p:spPr>
          <a:xfrm>
            <a:off x="6781800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6" name="Oval 85"/>
          <p:cNvSpPr/>
          <p:nvPr/>
        </p:nvSpPr>
        <p:spPr>
          <a:xfrm>
            <a:off x="7544968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7" name="Oval 86"/>
          <p:cNvSpPr/>
          <p:nvPr/>
        </p:nvSpPr>
        <p:spPr>
          <a:xfrm>
            <a:off x="8808028" y="221036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8" name="Oval 87"/>
          <p:cNvSpPr/>
          <p:nvPr/>
        </p:nvSpPr>
        <p:spPr>
          <a:xfrm>
            <a:off x="9414164" y="18288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9" name="Oval 88"/>
          <p:cNvSpPr/>
          <p:nvPr/>
        </p:nvSpPr>
        <p:spPr>
          <a:xfrm>
            <a:off x="9971810" y="2195216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0" name="Oval 89"/>
          <p:cNvSpPr/>
          <p:nvPr/>
        </p:nvSpPr>
        <p:spPr>
          <a:xfrm>
            <a:off x="9389919" y="316457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1" name="Oval 90"/>
          <p:cNvSpPr/>
          <p:nvPr/>
        </p:nvSpPr>
        <p:spPr>
          <a:xfrm>
            <a:off x="8808028" y="276186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2" name="Oval 91"/>
          <p:cNvSpPr/>
          <p:nvPr/>
        </p:nvSpPr>
        <p:spPr>
          <a:xfrm>
            <a:off x="9992592" y="2777005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93" name="Straight Connector 92"/>
          <p:cNvCxnSpPr>
            <a:stCxn id="83" idx="3"/>
            <a:endCxn id="85" idx="7"/>
          </p:cNvCxnSpPr>
          <p:nvPr/>
        </p:nvCxnSpPr>
        <p:spPr>
          <a:xfrm flipH="1">
            <a:off x="7219347" y="2478893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3" idx="2"/>
            <a:endCxn id="84" idx="6"/>
          </p:cNvCxnSpPr>
          <p:nvPr/>
        </p:nvCxnSpPr>
        <p:spPr>
          <a:xfrm flipH="1" flipV="1">
            <a:off x="7297882" y="2344542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3" idx="4"/>
            <a:endCxn id="86" idx="0"/>
          </p:cNvCxnSpPr>
          <p:nvPr/>
        </p:nvCxnSpPr>
        <p:spPr>
          <a:xfrm>
            <a:off x="7782791" y="2529245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4" idx="5"/>
            <a:endCxn id="86" idx="1"/>
          </p:cNvCxnSpPr>
          <p:nvPr/>
        </p:nvCxnSpPr>
        <p:spPr>
          <a:xfrm>
            <a:off x="7222811" y="2466103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4" idx="4"/>
            <a:endCxn id="85" idx="0"/>
          </p:cNvCxnSpPr>
          <p:nvPr/>
        </p:nvCxnSpPr>
        <p:spPr>
          <a:xfrm flipH="1">
            <a:off x="7038109" y="2516455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5" idx="6"/>
            <a:endCxn id="86" idx="2"/>
          </p:cNvCxnSpPr>
          <p:nvPr/>
        </p:nvCxnSpPr>
        <p:spPr>
          <a:xfrm>
            <a:off x="7294418" y="2863427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7" idx="7"/>
            <a:endCxn id="88" idx="3"/>
          </p:cNvCxnSpPr>
          <p:nvPr/>
        </p:nvCxnSpPr>
        <p:spPr>
          <a:xfrm flipV="1">
            <a:off x="9245575" y="2122275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8" idx="5"/>
            <a:endCxn id="89" idx="1"/>
          </p:cNvCxnSpPr>
          <p:nvPr/>
        </p:nvCxnSpPr>
        <p:spPr>
          <a:xfrm>
            <a:off x="9851711" y="2122275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7" idx="6"/>
            <a:endCxn id="89" idx="2"/>
          </p:cNvCxnSpPr>
          <p:nvPr/>
        </p:nvCxnSpPr>
        <p:spPr>
          <a:xfrm flipV="1">
            <a:off x="9320646" y="2367129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1" idx="6"/>
            <a:endCxn id="92" idx="2"/>
          </p:cNvCxnSpPr>
          <p:nvPr/>
        </p:nvCxnSpPr>
        <p:spPr>
          <a:xfrm>
            <a:off x="9320646" y="2933774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2" idx="3"/>
            <a:endCxn id="90" idx="7"/>
          </p:cNvCxnSpPr>
          <p:nvPr/>
        </p:nvCxnSpPr>
        <p:spPr>
          <a:xfrm flipH="1">
            <a:off x="9827467" y="3070479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1" idx="5"/>
            <a:endCxn id="90" idx="1"/>
          </p:cNvCxnSpPr>
          <p:nvPr/>
        </p:nvCxnSpPr>
        <p:spPr>
          <a:xfrm>
            <a:off x="9245576" y="3055335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3" idx="6"/>
            <a:endCxn id="87" idx="2"/>
          </p:cNvCxnSpPr>
          <p:nvPr/>
        </p:nvCxnSpPr>
        <p:spPr>
          <a:xfrm>
            <a:off x="8039100" y="2357333"/>
            <a:ext cx="768928" cy="249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6"/>
            <a:endCxn id="91" idx="2"/>
          </p:cNvCxnSpPr>
          <p:nvPr/>
        </p:nvCxnSpPr>
        <p:spPr>
          <a:xfrm>
            <a:off x="8039100" y="2357332"/>
            <a:ext cx="768928" cy="5764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1" idx="0"/>
            <a:endCxn id="87" idx="4"/>
          </p:cNvCxnSpPr>
          <p:nvPr/>
        </p:nvCxnSpPr>
        <p:spPr>
          <a:xfrm flipV="1">
            <a:off x="9064337" y="2554186"/>
            <a:ext cx="0" cy="2076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91" idx="7"/>
            <a:endCxn id="88" idx="4"/>
          </p:cNvCxnSpPr>
          <p:nvPr/>
        </p:nvCxnSpPr>
        <p:spPr>
          <a:xfrm flipV="1">
            <a:off x="9245575" y="2172628"/>
            <a:ext cx="424898" cy="6395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1" idx="7"/>
            <a:endCxn id="89" idx="3"/>
          </p:cNvCxnSpPr>
          <p:nvPr/>
        </p:nvCxnSpPr>
        <p:spPr>
          <a:xfrm flipV="1">
            <a:off x="9245575" y="2488690"/>
            <a:ext cx="801306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0" idx="0"/>
            <a:endCxn id="87" idx="5"/>
          </p:cNvCxnSpPr>
          <p:nvPr/>
        </p:nvCxnSpPr>
        <p:spPr>
          <a:xfrm flipH="1" flipV="1">
            <a:off x="9245576" y="2503835"/>
            <a:ext cx="400653" cy="6607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0" idx="0"/>
            <a:endCxn id="88" idx="4"/>
          </p:cNvCxnSpPr>
          <p:nvPr/>
        </p:nvCxnSpPr>
        <p:spPr>
          <a:xfrm flipV="1">
            <a:off x="9646229" y="2172627"/>
            <a:ext cx="24245" cy="9919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90" idx="0"/>
            <a:endCxn id="89" idx="3"/>
          </p:cNvCxnSpPr>
          <p:nvPr/>
        </p:nvCxnSpPr>
        <p:spPr>
          <a:xfrm flipV="1">
            <a:off x="9646229" y="2488691"/>
            <a:ext cx="400653" cy="675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92" idx="1"/>
            <a:endCxn id="88" idx="4"/>
          </p:cNvCxnSpPr>
          <p:nvPr/>
        </p:nvCxnSpPr>
        <p:spPr>
          <a:xfrm flipH="1" flipV="1">
            <a:off x="9670473" y="2172628"/>
            <a:ext cx="397190" cy="654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92" idx="1"/>
            <a:endCxn id="87" idx="5"/>
          </p:cNvCxnSpPr>
          <p:nvPr/>
        </p:nvCxnSpPr>
        <p:spPr>
          <a:xfrm flipH="1" flipV="1">
            <a:off x="9245575" y="2503834"/>
            <a:ext cx="822088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2" idx="0"/>
            <a:endCxn id="89" idx="4"/>
          </p:cNvCxnSpPr>
          <p:nvPr/>
        </p:nvCxnSpPr>
        <p:spPr>
          <a:xfrm flipH="1" flipV="1">
            <a:off x="10228119" y="2539042"/>
            <a:ext cx="20782" cy="237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6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909" y="1511125"/>
            <a:ext cx="3733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A(5:10,5:10)=1;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 diag(sum(A))-A;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[V,D] = eig(L)</a:t>
            </a:r>
          </a:p>
          <a:p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551614" y="3357159"/>
            <a:ext cx="6705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5    -1    -1    -1     0     0    -1     0    -1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-1     3    -1    -1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-1    -1     3    -1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-1    -1    -1     3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5    -1    -1    -1    -1    -1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-1     5    -1    -1    -1    -1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-1     0     0     0    -1    -1     6    -1    -1    -1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-1    -1    -1     5    -1    -1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-1     0     0     0    -1    -1    -1    -1     6    -1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-1    -1    -1    -1    -1     5</a:t>
            </a:r>
            <a:endParaRPr lang="en-US" sz="1300" dirty="0"/>
          </a:p>
        </p:txBody>
      </p:sp>
      <p:sp>
        <p:nvSpPr>
          <p:cNvPr id="5" name="Oval 4"/>
          <p:cNvSpPr/>
          <p:nvPr/>
        </p:nvSpPr>
        <p:spPr>
          <a:xfrm>
            <a:off x="7526482" y="2185419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785264" y="217262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6781800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544968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8808028" y="221036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9414164" y="18288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9971810" y="2195216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389919" y="316457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808028" y="276186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9992592" y="2777005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7" name="Straight Connector 16"/>
          <p:cNvCxnSpPr>
            <a:stCxn id="5" idx="3"/>
            <a:endCxn id="9" idx="7"/>
          </p:cNvCxnSpPr>
          <p:nvPr/>
        </p:nvCxnSpPr>
        <p:spPr>
          <a:xfrm flipH="1">
            <a:off x="7219347" y="2478893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7" idx="6"/>
          </p:cNvCxnSpPr>
          <p:nvPr/>
        </p:nvCxnSpPr>
        <p:spPr>
          <a:xfrm flipH="1" flipV="1">
            <a:off x="7297882" y="2344542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10" idx="0"/>
          </p:cNvCxnSpPr>
          <p:nvPr/>
        </p:nvCxnSpPr>
        <p:spPr>
          <a:xfrm>
            <a:off x="7782791" y="2529245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0" idx="1"/>
          </p:cNvCxnSpPr>
          <p:nvPr/>
        </p:nvCxnSpPr>
        <p:spPr>
          <a:xfrm>
            <a:off x="7222811" y="2466103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9" idx="0"/>
          </p:cNvCxnSpPr>
          <p:nvPr/>
        </p:nvCxnSpPr>
        <p:spPr>
          <a:xfrm flipH="1">
            <a:off x="7038109" y="2516455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6"/>
            <a:endCxn id="10" idx="2"/>
          </p:cNvCxnSpPr>
          <p:nvPr/>
        </p:nvCxnSpPr>
        <p:spPr>
          <a:xfrm>
            <a:off x="7294418" y="2863427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12" idx="3"/>
          </p:cNvCxnSpPr>
          <p:nvPr/>
        </p:nvCxnSpPr>
        <p:spPr>
          <a:xfrm flipV="1">
            <a:off x="9245575" y="2122275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3" idx="1"/>
          </p:cNvCxnSpPr>
          <p:nvPr/>
        </p:nvCxnSpPr>
        <p:spPr>
          <a:xfrm>
            <a:off x="9851711" y="2122275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6"/>
            <a:endCxn id="13" idx="2"/>
          </p:cNvCxnSpPr>
          <p:nvPr/>
        </p:nvCxnSpPr>
        <p:spPr>
          <a:xfrm flipV="1">
            <a:off x="9320646" y="2367129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6" idx="2"/>
          </p:cNvCxnSpPr>
          <p:nvPr/>
        </p:nvCxnSpPr>
        <p:spPr>
          <a:xfrm>
            <a:off x="9320646" y="2933774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4" idx="7"/>
          </p:cNvCxnSpPr>
          <p:nvPr/>
        </p:nvCxnSpPr>
        <p:spPr>
          <a:xfrm flipH="1">
            <a:off x="9827467" y="3070479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4" idx="1"/>
          </p:cNvCxnSpPr>
          <p:nvPr/>
        </p:nvCxnSpPr>
        <p:spPr>
          <a:xfrm>
            <a:off x="9245576" y="3055335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11" idx="2"/>
          </p:cNvCxnSpPr>
          <p:nvPr/>
        </p:nvCxnSpPr>
        <p:spPr>
          <a:xfrm>
            <a:off x="8039100" y="2357333"/>
            <a:ext cx="768928" cy="249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6"/>
            <a:endCxn id="15" idx="2"/>
          </p:cNvCxnSpPr>
          <p:nvPr/>
        </p:nvCxnSpPr>
        <p:spPr>
          <a:xfrm>
            <a:off x="8039100" y="2357332"/>
            <a:ext cx="768928" cy="5764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0"/>
            <a:endCxn id="11" idx="4"/>
          </p:cNvCxnSpPr>
          <p:nvPr/>
        </p:nvCxnSpPr>
        <p:spPr>
          <a:xfrm flipV="1">
            <a:off x="9064337" y="2554186"/>
            <a:ext cx="0" cy="2076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5" idx="7"/>
            <a:endCxn id="12" idx="4"/>
          </p:cNvCxnSpPr>
          <p:nvPr/>
        </p:nvCxnSpPr>
        <p:spPr>
          <a:xfrm flipV="1">
            <a:off x="9245575" y="2172628"/>
            <a:ext cx="424898" cy="6395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7"/>
            <a:endCxn id="13" idx="3"/>
          </p:cNvCxnSpPr>
          <p:nvPr/>
        </p:nvCxnSpPr>
        <p:spPr>
          <a:xfrm flipV="1">
            <a:off x="9245575" y="2488690"/>
            <a:ext cx="801306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0"/>
            <a:endCxn id="11" idx="5"/>
          </p:cNvCxnSpPr>
          <p:nvPr/>
        </p:nvCxnSpPr>
        <p:spPr>
          <a:xfrm flipH="1" flipV="1">
            <a:off x="9245576" y="2503835"/>
            <a:ext cx="400653" cy="6607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0"/>
            <a:endCxn id="12" idx="4"/>
          </p:cNvCxnSpPr>
          <p:nvPr/>
        </p:nvCxnSpPr>
        <p:spPr>
          <a:xfrm flipV="1">
            <a:off x="9646229" y="2172627"/>
            <a:ext cx="24245" cy="9919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0"/>
            <a:endCxn id="13" idx="3"/>
          </p:cNvCxnSpPr>
          <p:nvPr/>
        </p:nvCxnSpPr>
        <p:spPr>
          <a:xfrm flipV="1">
            <a:off x="9646229" y="2488691"/>
            <a:ext cx="400653" cy="675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2" idx="4"/>
          </p:cNvCxnSpPr>
          <p:nvPr/>
        </p:nvCxnSpPr>
        <p:spPr>
          <a:xfrm flipH="1" flipV="1">
            <a:off x="9670473" y="2172628"/>
            <a:ext cx="397190" cy="654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6" idx="1"/>
            <a:endCxn id="11" idx="5"/>
          </p:cNvCxnSpPr>
          <p:nvPr/>
        </p:nvCxnSpPr>
        <p:spPr>
          <a:xfrm flipH="1" flipV="1">
            <a:off x="9245575" y="2503834"/>
            <a:ext cx="822088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0"/>
            <a:endCxn id="13" idx="4"/>
          </p:cNvCxnSpPr>
          <p:nvPr/>
        </p:nvCxnSpPr>
        <p:spPr>
          <a:xfrm flipH="1" flipV="1">
            <a:off x="10228119" y="2539042"/>
            <a:ext cx="20782" cy="237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4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909" y="1511125"/>
            <a:ext cx="3733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A(5:10,5:10)=1;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 diag(sum(A))-A;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[V,D] = eig(L)</a:t>
            </a:r>
          </a:p>
          <a:p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1537855" y="3238531"/>
            <a:ext cx="10439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V =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-0.2025    0.0000   -0.0000    0.7628    0.0000   -0.0000    0.0000   -0.0000   -0.5265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-0.4363    0.1245   -0.8069   -0.1907   -0.0000    0.0000   -0.0000    0.0000    0.0814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-0.4363    0.6366    0.5113   -0.1907   -0.0000   -0.0000   -0.0000   -0.0000    0.0814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-0.4363   -0.7611    0.2956   -0.1907   -0.0000    0.0000   -0.0000   -0.0000    0.0814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0.2766   -0.0000   -0.0000   -0.1907   -0.5537   -0.6640    0.0508   -0.0000   -0.1927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0.2766    0.0000    0.0000   -0.1907    0.7826   -0.2555    0.2687    0.0000   -0.1927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0.2025    0.0000    0.0000    0.2860   -0.0000   -0.0000   -0.0000    0.7071    0.5265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0.2766    0.0000   -0.0000   -0.1907    0.0510    0.2712   -0.8209   -0.0000   -0.1927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0.2025   -0.0000   -0.0000    0.2860    0.0000    0.0000   -0.0000   -0.7071    0.5265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0.2766   -0.0000    0.0000   -0.1907   -0.2799    0.6483    0.5014   -0.0000   -0.1927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diag</a:t>
            </a:r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(D</a:t>
            </a:r>
            <a:r>
              <a:rPr lang="fr-FR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)' </a:t>
            </a:r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</a:p>
          <a:p>
            <a:endParaRPr lang="fr-F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-0.0000    0.5359    4.0000    4.0000    5.0000    6.0000    6.0000    6.0000    7.0000    7.4641</a:t>
            </a:r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26482" y="2185419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785264" y="217262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6781800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544968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8808028" y="221036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9414164" y="18288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9971810" y="2195216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389919" y="316457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808028" y="276186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9992592" y="2777005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7" name="Straight Connector 16"/>
          <p:cNvCxnSpPr>
            <a:stCxn id="5" idx="3"/>
            <a:endCxn id="9" idx="7"/>
          </p:cNvCxnSpPr>
          <p:nvPr/>
        </p:nvCxnSpPr>
        <p:spPr>
          <a:xfrm flipH="1">
            <a:off x="7219347" y="2478893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7" idx="6"/>
          </p:cNvCxnSpPr>
          <p:nvPr/>
        </p:nvCxnSpPr>
        <p:spPr>
          <a:xfrm flipH="1" flipV="1">
            <a:off x="7297882" y="2344542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10" idx="0"/>
          </p:cNvCxnSpPr>
          <p:nvPr/>
        </p:nvCxnSpPr>
        <p:spPr>
          <a:xfrm>
            <a:off x="7782791" y="2529245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0" idx="1"/>
          </p:cNvCxnSpPr>
          <p:nvPr/>
        </p:nvCxnSpPr>
        <p:spPr>
          <a:xfrm>
            <a:off x="7222811" y="2466103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9" idx="0"/>
          </p:cNvCxnSpPr>
          <p:nvPr/>
        </p:nvCxnSpPr>
        <p:spPr>
          <a:xfrm flipH="1">
            <a:off x="7038109" y="2516455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6"/>
            <a:endCxn id="10" idx="2"/>
          </p:cNvCxnSpPr>
          <p:nvPr/>
        </p:nvCxnSpPr>
        <p:spPr>
          <a:xfrm>
            <a:off x="7294418" y="2863427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12" idx="3"/>
          </p:cNvCxnSpPr>
          <p:nvPr/>
        </p:nvCxnSpPr>
        <p:spPr>
          <a:xfrm flipV="1">
            <a:off x="9245575" y="2122275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3" idx="1"/>
          </p:cNvCxnSpPr>
          <p:nvPr/>
        </p:nvCxnSpPr>
        <p:spPr>
          <a:xfrm>
            <a:off x="9851711" y="2122275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6"/>
            <a:endCxn id="13" idx="2"/>
          </p:cNvCxnSpPr>
          <p:nvPr/>
        </p:nvCxnSpPr>
        <p:spPr>
          <a:xfrm flipV="1">
            <a:off x="9320646" y="2367129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6" idx="2"/>
          </p:cNvCxnSpPr>
          <p:nvPr/>
        </p:nvCxnSpPr>
        <p:spPr>
          <a:xfrm>
            <a:off x="9320646" y="2933774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4" idx="7"/>
          </p:cNvCxnSpPr>
          <p:nvPr/>
        </p:nvCxnSpPr>
        <p:spPr>
          <a:xfrm flipH="1">
            <a:off x="9827467" y="3070479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4" idx="1"/>
          </p:cNvCxnSpPr>
          <p:nvPr/>
        </p:nvCxnSpPr>
        <p:spPr>
          <a:xfrm>
            <a:off x="9245576" y="3055335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11" idx="2"/>
          </p:cNvCxnSpPr>
          <p:nvPr/>
        </p:nvCxnSpPr>
        <p:spPr>
          <a:xfrm>
            <a:off x="8039100" y="2357333"/>
            <a:ext cx="768928" cy="249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6"/>
            <a:endCxn id="15" idx="2"/>
          </p:cNvCxnSpPr>
          <p:nvPr/>
        </p:nvCxnSpPr>
        <p:spPr>
          <a:xfrm>
            <a:off x="8039100" y="2357332"/>
            <a:ext cx="768928" cy="5764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0"/>
            <a:endCxn id="11" idx="4"/>
          </p:cNvCxnSpPr>
          <p:nvPr/>
        </p:nvCxnSpPr>
        <p:spPr>
          <a:xfrm flipV="1">
            <a:off x="9064337" y="2554186"/>
            <a:ext cx="0" cy="2076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5" idx="7"/>
            <a:endCxn id="12" idx="4"/>
          </p:cNvCxnSpPr>
          <p:nvPr/>
        </p:nvCxnSpPr>
        <p:spPr>
          <a:xfrm flipV="1">
            <a:off x="9245575" y="2172628"/>
            <a:ext cx="424898" cy="6395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7"/>
            <a:endCxn id="13" idx="3"/>
          </p:cNvCxnSpPr>
          <p:nvPr/>
        </p:nvCxnSpPr>
        <p:spPr>
          <a:xfrm flipV="1">
            <a:off x="9245575" y="2488690"/>
            <a:ext cx="801306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0"/>
            <a:endCxn id="11" idx="5"/>
          </p:cNvCxnSpPr>
          <p:nvPr/>
        </p:nvCxnSpPr>
        <p:spPr>
          <a:xfrm flipH="1" flipV="1">
            <a:off x="9245576" y="2503835"/>
            <a:ext cx="400653" cy="6607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" idx="0"/>
            <a:endCxn id="12" idx="4"/>
          </p:cNvCxnSpPr>
          <p:nvPr/>
        </p:nvCxnSpPr>
        <p:spPr>
          <a:xfrm flipV="1">
            <a:off x="9646229" y="2172627"/>
            <a:ext cx="24245" cy="9919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4" idx="0"/>
            <a:endCxn id="13" idx="3"/>
          </p:cNvCxnSpPr>
          <p:nvPr/>
        </p:nvCxnSpPr>
        <p:spPr>
          <a:xfrm flipV="1">
            <a:off x="9646229" y="2488691"/>
            <a:ext cx="400653" cy="675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6" idx="1"/>
            <a:endCxn id="12" idx="4"/>
          </p:cNvCxnSpPr>
          <p:nvPr/>
        </p:nvCxnSpPr>
        <p:spPr>
          <a:xfrm flipH="1" flipV="1">
            <a:off x="9670473" y="2172628"/>
            <a:ext cx="397190" cy="654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1"/>
            <a:endCxn id="11" idx="5"/>
          </p:cNvCxnSpPr>
          <p:nvPr/>
        </p:nvCxnSpPr>
        <p:spPr>
          <a:xfrm flipH="1" flipV="1">
            <a:off x="9245575" y="2503834"/>
            <a:ext cx="822088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6" idx="0"/>
            <a:endCxn id="13" idx="4"/>
          </p:cNvCxnSpPr>
          <p:nvPr/>
        </p:nvCxnSpPr>
        <p:spPr>
          <a:xfrm flipH="1" flipV="1">
            <a:off x="10228119" y="2539042"/>
            <a:ext cx="20782" cy="237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3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909" y="1511125"/>
            <a:ext cx="50776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A(5:7,5:7)=1; A(8:10,8:10)=1;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 diag(sum(A))-A;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[V,D] = eig(L)</a:t>
            </a:r>
          </a:p>
          <a:p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1537855" y="3238531"/>
            <a:ext cx="10439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V =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0.0000    0.2172   -0.0000    0.0000    0.3476    0.0000   -0.0000   -0.0000   -0.8556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0.0000    0.4277    0.0000    0.0000   -0.1549   -0.0000    0.4082   -0.7071    0.1625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0.0000    0.4277    0.0000   -0.0000   -0.1549   -0.0000    0.4082    0.7071    0.1625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0.0000    0.4277    0.0000   -0.0000   -0.1549    0.0000   -0.8165   -0.0000    0.1625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0.4440   -0.2991   -0.0224   -0.7068   -0.2395    0.2299    0.0000   -0.0000   -0.0564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0.4440   -0.2991    0.0224    0.7068   -0.2395    0.2299    0.0000    0.0000   -0.0564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0.3251   -0.1519   -0.0000    0.0000    0.5375   -0.6280   -0.0000    0.0000    0.2967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-0.4440   -0.2991   -0.7068    0.0224   -0.2395   -0.2299   -0.0000    0.0000   -0.0564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-0.3251   -0.1519   -0.0000    0.0000    0.5375    0.6280    0.0000   -0.0000    0.2967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-0.4440   -0.2991    0.7068   -0.0224   -0.2395   -0.2299   -0.0000         0   -0.0564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diag</a:t>
            </a:r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(D)' =</a:t>
            </a:r>
          </a:p>
          <a:p>
            <a:endParaRPr lang="fr-F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-0.0000    0.2679    0.4921    3.0000    3.0000    3.2444    3.7321    4.0000    4.0000    6.2635</a:t>
            </a:r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26482" y="2185419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6785264" y="217262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6781800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7544968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8808028" y="221036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6" name="Oval 35"/>
          <p:cNvSpPr/>
          <p:nvPr/>
        </p:nvSpPr>
        <p:spPr>
          <a:xfrm>
            <a:off x="9414164" y="18288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9971810" y="2195216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389919" y="316457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8808028" y="276186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0" name="Oval 39"/>
          <p:cNvSpPr/>
          <p:nvPr/>
        </p:nvSpPr>
        <p:spPr>
          <a:xfrm>
            <a:off x="9992592" y="2777005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41" name="Straight Connector 40"/>
          <p:cNvCxnSpPr>
            <a:stCxn id="31" idx="3"/>
            <a:endCxn id="33" idx="7"/>
          </p:cNvCxnSpPr>
          <p:nvPr/>
        </p:nvCxnSpPr>
        <p:spPr>
          <a:xfrm flipH="1">
            <a:off x="7219347" y="2478893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1" idx="2"/>
            <a:endCxn id="32" idx="6"/>
          </p:cNvCxnSpPr>
          <p:nvPr/>
        </p:nvCxnSpPr>
        <p:spPr>
          <a:xfrm flipH="1" flipV="1">
            <a:off x="7297882" y="2344542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1" idx="4"/>
            <a:endCxn id="34" idx="0"/>
          </p:cNvCxnSpPr>
          <p:nvPr/>
        </p:nvCxnSpPr>
        <p:spPr>
          <a:xfrm>
            <a:off x="7782791" y="2529245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2" idx="5"/>
            <a:endCxn id="34" idx="1"/>
          </p:cNvCxnSpPr>
          <p:nvPr/>
        </p:nvCxnSpPr>
        <p:spPr>
          <a:xfrm>
            <a:off x="7222811" y="2466103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2" idx="4"/>
            <a:endCxn id="33" idx="0"/>
          </p:cNvCxnSpPr>
          <p:nvPr/>
        </p:nvCxnSpPr>
        <p:spPr>
          <a:xfrm flipH="1">
            <a:off x="7038109" y="2516455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3" idx="6"/>
            <a:endCxn id="34" idx="2"/>
          </p:cNvCxnSpPr>
          <p:nvPr/>
        </p:nvCxnSpPr>
        <p:spPr>
          <a:xfrm>
            <a:off x="7294418" y="2863427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7"/>
            <a:endCxn id="36" idx="3"/>
          </p:cNvCxnSpPr>
          <p:nvPr/>
        </p:nvCxnSpPr>
        <p:spPr>
          <a:xfrm flipV="1">
            <a:off x="9245575" y="2122275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6" idx="5"/>
            <a:endCxn id="37" idx="1"/>
          </p:cNvCxnSpPr>
          <p:nvPr/>
        </p:nvCxnSpPr>
        <p:spPr>
          <a:xfrm>
            <a:off x="9851711" y="2122275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5" idx="6"/>
            <a:endCxn id="37" idx="2"/>
          </p:cNvCxnSpPr>
          <p:nvPr/>
        </p:nvCxnSpPr>
        <p:spPr>
          <a:xfrm flipV="1">
            <a:off x="9320646" y="2367129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6"/>
            <a:endCxn id="40" idx="2"/>
          </p:cNvCxnSpPr>
          <p:nvPr/>
        </p:nvCxnSpPr>
        <p:spPr>
          <a:xfrm>
            <a:off x="9320646" y="2933774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0" idx="3"/>
            <a:endCxn id="38" idx="7"/>
          </p:cNvCxnSpPr>
          <p:nvPr/>
        </p:nvCxnSpPr>
        <p:spPr>
          <a:xfrm flipH="1">
            <a:off x="9827467" y="3070479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9" idx="5"/>
            <a:endCxn id="38" idx="1"/>
          </p:cNvCxnSpPr>
          <p:nvPr/>
        </p:nvCxnSpPr>
        <p:spPr>
          <a:xfrm>
            <a:off x="9245576" y="3055335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1" idx="6"/>
            <a:endCxn id="35" idx="2"/>
          </p:cNvCxnSpPr>
          <p:nvPr/>
        </p:nvCxnSpPr>
        <p:spPr>
          <a:xfrm>
            <a:off x="8039100" y="2357333"/>
            <a:ext cx="768928" cy="249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1" idx="6"/>
            <a:endCxn id="39" idx="2"/>
          </p:cNvCxnSpPr>
          <p:nvPr/>
        </p:nvCxnSpPr>
        <p:spPr>
          <a:xfrm>
            <a:off x="8039100" y="2357332"/>
            <a:ext cx="768928" cy="5764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5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909" y="1511124"/>
            <a:ext cx="507769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A(5:7,5:7)=1; A(8:10,8:10)=1;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 diag(sum(A))-A;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[V,D] = eig(L)</a:t>
            </a:r>
          </a:p>
          <a:p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1537855" y="3238531"/>
            <a:ext cx="10439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V =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-0.2142   -0.0000         0         0   -0.3864    0.0000   -0.0000    0.8136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-0.3560    0.0000         0         0    0.1651   -0.7071    0.4082   -0.1909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-0.3560    0.0000         0         0    0.1651    0.7071    0.4082   -0.1909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-0.3560    0.0000         0         0    0.1651    0.0000   -0.8165   -0.1909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 0.4929   -0.7071         0         0    0.3207    0.0000    0.0000    0.1065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 0.4929    0.7071         0         0    0.3207   -0.0000   -0.0000    0.1065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 0.2966   -0.0000         0         0   -0.7505         0   -0.0000   -0.4539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0    0.5774         0         0    0.7634    0.2895         0         0         0         0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0    0.5774         0         0   -0.6325    0.5164         0         0         0         0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0    0.5774         0         0   -0.1310   -0.8059         0         0         0         0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diag</a:t>
            </a:r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(D)' =</a:t>
            </a:r>
          </a:p>
          <a:p>
            <a:endParaRPr lang="fr-F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-0.0000    0.0000    0.3983    3.0000    3.0000    3.0000    3.3399    4.0000    4.0000    5.2618</a:t>
            </a:r>
          </a:p>
        </p:txBody>
      </p:sp>
      <p:sp>
        <p:nvSpPr>
          <p:cNvPr id="5" name="Oval 4"/>
          <p:cNvSpPr/>
          <p:nvPr/>
        </p:nvSpPr>
        <p:spPr>
          <a:xfrm>
            <a:off x="7526482" y="2185419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785264" y="217262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6781800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544968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8808028" y="221036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9414164" y="18288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9971810" y="2195216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389919" y="316457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808028" y="276186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9992592" y="2777005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7" name="Straight Connector 16"/>
          <p:cNvCxnSpPr>
            <a:stCxn id="5" idx="3"/>
            <a:endCxn id="9" idx="7"/>
          </p:cNvCxnSpPr>
          <p:nvPr/>
        </p:nvCxnSpPr>
        <p:spPr>
          <a:xfrm flipH="1">
            <a:off x="7219347" y="2478893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7" idx="6"/>
          </p:cNvCxnSpPr>
          <p:nvPr/>
        </p:nvCxnSpPr>
        <p:spPr>
          <a:xfrm flipH="1" flipV="1">
            <a:off x="7297882" y="2344542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10" idx="0"/>
          </p:cNvCxnSpPr>
          <p:nvPr/>
        </p:nvCxnSpPr>
        <p:spPr>
          <a:xfrm>
            <a:off x="7782791" y="2529245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0" idx="1"/>
          </p:cNvCxnSpPr>
          <p:nvPr/>
        </p:nvCxnSpPr>
        <p:spPr>
          <a:xfrm>
            <a:off x="7222811" y="2466103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9" idx="0"/>
          </p:cNvCxnSpPr>
          <p:nvPr/>
        </p:nvCxnSpPr>
        <p:spPr>
          <a:xfrm flipH="1">
            <a:off x="7038109" y="2516455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6"/>
            <a:endCxn id="10" idx="2"/>
          </p:cNvCxnSpPr>
          <p:nvPr/>
        </p:nvCxnSpPr>
        <p:spPr>
          <a:xfrm>
            <a:off x="7294418" y="2863427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12" idx="3"/>
          </p:cNvCxnSpPr>
          <p:nvPr/>
        </p:nvCxnSpPr>
        <p:spPr>
          <a:xfrm flipV="1">
            <a:off x="9245575" y="2122275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3" idx="1"/>
          </p:cNvCxnSpPr>
          <p:nvPr/>
        </p:nvCxnSpPr>
        <p:spPr>
          <a:xfrm>
            <a:off x="9851711" y="2122275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6"/>
            <a:endCxn id="13" idx="2"/>
          </p:cNvCxnSpPr>
          <p:nvPr/>
        </p:nvCxnSpPr>
        <p:spPr>
          <a:xfrm flipV="1">
            <a:off x="9320646" y="2367129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6" idx="2"/>
          </p:cNvCxnSpPr>
          <p:nvPr/>
        </p:nvCxnSpPr>
        <p:spPr>
          <a:xfrm>
            <a:off x="9320646" y="2933774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4" idx="7"/>
          </p:cNvCxnSpPr>
          <p:nvPr/>
        </p:nvCxnSpPr>
        <p:spPr>
          <a:xfrm flipH="1">
            <a:off x="9827467" y="3070479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4" idx="1"/>
          </p:cNvCxnSpPr>
          <p:nvPr/>
        </p:nvCxnSpPr>
        <p:spPr>
          <a:xfrm>
            <a:off x="9245576" y="3055335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11" idx="2"/>
          </p:cNvCxnSpPr>
          <p:nvPr/>
        </p:nvCxnSpPr>
        <p:spPr>
          <a:xfrm>
            <a:off x="8039100" y="2357333"/>
            <a:ext cx="768928" cy="249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clustering methods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3714210"/>
            <a:ext cx="37338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Community finding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752600" y="1417639"/>
            <a:ext cx="8458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Maximize modularity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		     where,         is weighted adjacency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                                                          is degree of i 	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				    is cluster assignment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				    is total weights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Implementation: google search the following: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	    “google code community finding Louvain”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Key idea of the algorithm: greedy agglomerative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0" y="1640490"/>
                <a:ext cx="3563348" cy="797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640490"/>
                <a:ext cx="3563348" cy="797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19801" y="2560638"/>
                <a:ext cx="588045" cy="424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2560638"/>
                <a:ext cx="588045" cy="424796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35271" y="2955052"/>
                <a:ext cx="4790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271" y="2955052"/>
                <a:ext cx="479042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54659" y="3310661"/>
                <a:ext cx="5064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59" y="3310661"/>
                <a:ext cx="506421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54659" y="3635888"/>
                <a:ext cx="4743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59" y="3635888"/>
                <a:ext cx="47436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915401" y="3635889"/>
                <a:ext cx="1518301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1" y="3635889"/>
                <a:ext cx="1518301" cy="526939"/>
              </a:xfrm>
              <a:prstGeom prst="rect">
                <a:avLst/>
              </a:prstGeom>
              <a:blipFill>
                <a:blip r:embed="rId8"/>
                <a:stretch>
                  <a:fillRect t="-80460" r="-26104" b="-126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1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Community finding - Examples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8909" y="1183720"/>
            <a:ext cx="86590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A(5:10,5:10)=1;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 = [1 1 1 1 2 2 2 2 2 2 ]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2389909" y="2764572"/>
            <a:ext cx="69064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0     1     1     1     0     0     1     0     1     0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1     0     1     1     0     0     0     0     0     0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1     1     0     1     0     0     0     0     0     0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1     1     1     0     0     0     0     0     0     0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0     0     0     0     0     1     1     1     1     1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0     0     0     0     1     0     1     1     1     1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1     0     0     0     1     1     0     1     1     1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0     0     0     0     1     1     1     0     1     1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1     0     0     0     1     1     1     1     0     1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0     0     0     0     1     1     1     1     1     0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1     1     1     1     2     2     2     2     2     2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0.3388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27096" y="1308192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185878" y="12954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182414" y="181428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945582" y="181428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8967354" y="1070492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9573490" y="688933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0131136" y="105534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49245" y="202471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967354" y="1621993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10151918" y="163713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7" name="Straight Connector 16"/>
          <p:cNvCxnSpPr>
            <a:stCxn id="5" idx="3"/>
            <a:endCxn id="7" idx="7"/>
          </p:cNvCxnSpPr>
          <p:nvPr/>
        </p:nvCxnSpPr>
        <p:spPr>
          <a:xfrm flipH="1">
            <a:off x="7619961" y="1601666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6" idx="6"/>
          </p:cNvCxnSpPr>
          <p:nvPr/>
        </p:nvCxnSpPr>
        <p:spPr>
          <a:xfrm flipH="1" flipV="1">
            <a:off x="7698496" y="1467315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8" idx="0"/>
          </p:cNvCxnSpPr>
          <p:nvPr/>
        </p:nvCxnSpPr>
        <p:spPr>
          <a:xfrm>
            <a:off x="8183405" y="1652018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8" idx="1"/>
          </p:cNvCxnSpPr>
          <p:nvPr/>
        </p:nvCxnSpPr>
        <p:spPr>
          <a:xfrm>
            <a:off x="7623425" y="1588876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7" idx="0"/>
          </p:cNvCxnSpPr>
          <p:nvPr/>
        </p:nvCxnSpPr>
        <p:spPr>
          <a:xfrm flipH="1">
            <a:off x="7438723" y="1639228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6"/>
            <a:endCxn id="8" idx="2"/>
          </p:cNvCxnSpPr>
          <p:nvPr/>
        </p:nvCxnSpPr>
        <p:spPr>
          <a:xfrm>
            <a:off x="7695032" y="1986200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7"/>
            <a:endCxn id="11" idx="3"/>
          </p:cNvCxnSpPr>
          <p:nvPr/>
        </p:nvCxnSpPr>
        <p:spPr>
          <a:xfrm flipV="1">
            <a:off x="9404901" y="982407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3" idx="1"/>
          </p:cNvCxnSpPr>
          <p:nvPr/>
        </p:nvCxnSpPr>
        <p:spPr>
          <a:xfrm>
            <a:off x="10011037" y="982407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6"/>
            <a:endCxn id="13" idx="2"/>
          </p:cNvCxnSpPr>
          <p:nvPr/>
        </p:nvCxnSpPr>
        <p:spPr>
          <a:xfrm flipV="1">
            <a:off x="9479972" y="1227261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6" idx="2"/>
          </p:cNvCxnSpPr>
          <p:nvPr/>
        </p:nvCxnSpPr>
        <p:spPr>
          <a:xfrm>
            <a:off x="9479972" y="1793906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4" idx="7"/>
          </p:cNvCxnSpPr>
          <p:nvPr/>
        </p:nvCxnSpPr>
        <p:spPr>
          <a:xfrm flipH="1">
            <a:off x="9986793" y="1930611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4" idx="1"/>
          </p:cNvCxnSpPr>
          <p:nvPr/>
        </p:nvCxnSpPr>
        <p:spPr>
          <a:xfrm>
            <a:off x="9404902" y="1915467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9" idx="2"/>
          </p:cNvCxnSpPr>
          <p:nvPr/>
        </p:nvCxnSpPr>
        <p:spPr>
          <a:xfrm flipV="1">
            <a:off x="8439714" y="1242405"/>
            <a:ext cx="527640" cy="237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6"/>
            <a:endCxn id="15" idx="2"/>
          </p:cNvCxnSpPr>
          <p:nvPr/>
        </p:nvCxnSpPr>
        <p:spPr>
          <a:xfrm>
            <a:off x="8439714" y="1480106"/>
            <a:ext cx="527640" cy="313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0"/>
            <a:endCxn id="9" idx="4"/>
          </p:cNvCxnSpPr>
          <p:nvPr/>
        </p:nvCxnSpPr>
        <p:spPr>
          <a:xfrm flipV="1">
            <a:off x="9223663" y="1414318"/>
            <a:ext cx="0" cy="2076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5" idx="7"/>
            <a:endCxn id="11" idx="4"/>
          </p:cNvCxnSpPr>
          <p:nvPr/>
        </p:nvCxnSpPr>
        <p:spPr>
          <a:xfrm flipV="1">
            <a:off x="9404901" y="1032760"/>
            <a:ext cx="424898" cy="6395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7"/>
            <a:endCxn id="13" idx="3"/>
          </p:cNvCxnSpPr>
          <p:nvPr/>
        </p:nvCxnSpPr>
        <p:spPr>
          <a:xfrm flipV="1">
            <a:off x="9404901" y="1348822"/>
            <a:ext cx="801306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0"/>
            <a:endCxn id="9" idx="5"/>
          </p:cNvCxnSpPr>
          <p:nvPr/>
        </p:nvCxnSpPr>
        <p:spPr>
          <a:xfrm flipH="1" flipV="1">
            <a:off x="9404902" y="1363967"/>
            <a:ext cx="400653" cy="6607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0"/>
            <a:endCxn id="11" idx="4"/>
          </p:cNvCxnSpPr>
          <p:nvPr/>
        </p:nvCxnSpPr>
        <p:spPr>
          <a:xfrm flipV="1">
            <a:off x="9805555" y="1032759"/>
            <a:ext cx="24245" cy="9919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0"/>
            <a:endCxn id="13" idx="3"/>
          </p:cNvCxnSpPr>
          <p:nvPr/>
        </p:nvCxnSpPr>
        <p:spPr>
          <a:xfrm flipV="1">
            <a:off x="9805555" y="1348823"/>
            <a:ext cx="400653" cy="675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1" idx="4"/>
          </p:cNvCxnSpPr>
          <p:nvPr/>
        </p:nvCxnSpPr>
        <p:spPr>
          <a:xfrm flipH="1" flipV="1">
            <a:off x="9829799" y="1032760"/>
            <a:ext cx="397190" cy="654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6" idx="1"/>
            <a:endCxn id="9" idx="5"/>
          </p:cNvCxnSpPr>
          <p:nvPr/>
        </p:nvCxnSpPr>
        <p:spPr>
          <a:xfrm flipH="1" flipV="1">
            <a:off x="9404901" y="1363966"/>
            <a:ext cx="822088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0"/>
            <a:endCxn id="13" idx="4"/>
          </p:cNvCxnSpPr>
          <p:nvPr/>
        </p:nvCxnSpPr>
        <p:spPr>
          <a:xfrm flipH="1" flipV="1">
            <a:off x="10387445" y="1399174"/>
            <a:ext cx="20782" cy="237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2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Community finding - Examples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6454" y="1145620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1 1 2 2 2 2]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1787237" y="1654308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0.1838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24384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2 2 2 3 3 3]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1773383" y="29470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0.2037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8100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1 1 1 1 1 1]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7" name="Rectangle 16"/>
          <p:cNvSpPr/>
          <p:nvPr/>
        </p:nvSpPr>
        <p:spPr>
          <a:xfrm>
            <a:off x="1773383" y="43186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0.2765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600" y="51816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2 3 4 5 6 7 8 9 10]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9" name="Rectangle 18"/>
          <p:cNvSpPr/>
          <p:nvPr/>
        </p:nvSpPr>
        <p:spPr>
          <a:xfrm>
            <a:off x="1773383" y="56902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Community finding - Examples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8909" y="1183720"/>
            <a:ext cx="86590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A(5:7,5:7)=1; A(8:10,8:10)=1;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 = [1 1 1 1 2 2 2 3 3 3 ]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2389909" y="2764572"/>
            <a:ext cx="69064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0     1     1     1     0     0     1     0     1     0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1     0     1     1     0     0     0     0     0     0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1     1     0     1     0     0     0     0     0     0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1     1     1     0     0     0     0     0     0     0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0     0     0     0     0     1     1     0     0     0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0     0     0     0     1     0     1     0     0     0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1     0     0     0     1     1     0     0     0     0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0     0     0     0     0     0     0     0     1     1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1     0     0     0     0     0     0     1     0     1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0     0     0     0     0     0     0     1     1     0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1     1     1     1     2     2     2     3     3     3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0.3622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27096" y="1308192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185878" y="12954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182414" y="181428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945582" y="181428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8967354" y="1070492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9573490" y="688933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0131136" y="105534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49245" y="202471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967354" y="1621993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10151918" y="163713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7" name="Straight Connector 16"/>
          <p:cNvCxnSpPr>
            <a:stCxn id="5" idx="3"/>
            <a:endCxn id="7" idx="7"/>
          </p:cNvCxnSpPr>
          <p:nvPr/>
        </p:nvCxnSpPr>
        <p:spPr>
          <a:xfrm flipH="1">
            <a:off x="7619961" y="1601666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6" idx="6"/>
          </p:cNvCxnSpPr>
          <p:nvPr/>
        </p:nvCxnSpPr>
        <p:spPr>
          <a:xfrm flipH="1" flipV="1">
            <a:off x="7698496" y="1467315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8" idx="0"/>
          </p:cNvCxnSpPr>
          <p:nvPr/>
        </p:nvCxnSpPr>
        <p:spPr>
          <a:xfrm>
            <a:off x="8183405" y="1652018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8" idx="1"/>
          </p:cNvCxnSpPr>
          <p:nvPr/>
        </p:nvCxnSpPr>
        <p:spPr>
          <a:xfrm>
            <a:off x="7623425" y="1588876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7" idx="0"/>
          </p:cNvCxnSpPr>
          <p:nvPr/>
        </p:nvCxnSpPr>
        <p:spPr>
          <a:xfrm flipH="1">
            <a:off x="7438723" y="1639228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6"/>
            <a:endCxn id="8" idx="2"/>
          </p:cNvCxnSpPr>
          <p:nvPr/>
        </p:nvCxnSpPr>
        <p:spPr>
          <a:xfrm>
            <a:off x="7695032" y="1986200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7"/>
            <a:endCxn id="11" idx="3"/>
          </p:cNvCxnSpPr>
          <p:nvPr/>
        </p:nvCxnSpPr>
        <p:spPr>
          <a:xfrm flipV="1">
            <a:off x="9404901" y="982407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3" idx="1"/>
          </p:cNvCxnSpPr>
          <p:nvPr/>
        </p:nvCxnSpPr>
        <p:spPr>
          <a:xfrm>
            <a:off x="10011037" y="982407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6"/>
            <a:endCxn id="13" idx="2"/>
          </p:cNvCxnSpPr>
          <p:nvPr/>
        </p:nvCxnSpPr>
        <p:spPr>
          <a:xfrm flipV="1">
            <a:off x="9479972" y="1227261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6" idx="2"/>
          </p:cNvCxnSpPr>
          <p:nvPr/>
        </p:nvCxnSpPr>
        <p:spPr>
          <a:xfrm>
            <a:off x="9479972" y="1793906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4" idx="7"/>
          </p:cNvCxnSpPr>
          <p:nvPr/>
        </p:nvCxnSpPr>
        <p:spPr>
          <a:xfrm flipH="1">
            <a:off x="9986793" y="1930611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4" idx="1"/>
          </p:cNvCxnSpPr>
          <p:nvPr/>
        </p:nvCxnSpPr>
        <p:spPr>
          <a:xfrm>
            <a:off x="9404902" y="1915467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9" idx="2"/>
          </p:cNvCxnSpPr>
          <p:nvPr/>
        </p:nvCxnSpPr>
        <p:spPr>
          <a:xfrm flipV="1">
            <a:off x="8439714" y="1242405"/>
            <a:ext cx="527640" cy="237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6"/>
            <a:endCxn id="15" idx="2"/>
          </p:cNvCxnSpPr>
          <p:nvPr/>
        </p:nvCxnSpPr>
        <p:spPr>
          <a:xfrm>
            <a:off x="8439714" y="1480106"/>
            <a:ext cx="527640" cy="313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learning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792466" y="2060575"/>
            <a:ext cx="1905000" cy="2971800"/>
          </a:xfrm>
          <a:prstGeom prst="roundRect">
            <a:avLst>
              <a:gd name="adj" fmla="val 238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608316" y="2103438"/>
            <a:ext cx="0" cy="11430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Box 36"/>
          <p:cNvSpPr txBox="1">
            <a:spLocks noChangeArrowheads="1"/>
          </p:cNvSpPr>
          <p:nvPr/>
        </p:nvSpPr>
        <p:spPr bwMode="auto">
          <a:xfrm>
            <a:off x="1589142" y="2103439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features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933754" y="1962150"/>
            <a:ext cx="925512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38"/>
          <p:cNvSpPr txBox="1">
            <a:spLocks noChangeArrowheads="1"/>
          </p:cNvSpPr>
          <p:nvPr/>
        </p:nvSpPr>
        <p:spPr bwMode="auto">
          <a:xfrm>
            <a:off x="2841680" y="1634838"/>
            <a:ext cx="1246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examples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5154667" y="1829364"/>
            <a:ext cx="54197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+mn-lt"/>
              </a:rPr>
              <a:t>Goals </a:t>
            </a:r>
            <a:r>
              <a:rPr lang="en-US" altLang="en-US" sz="1800" b="1" dirty="0">
                <a:latin typeface="+mn-lt"/>
              </a:rPr>
              <a:t>of unsupervised learning</a:t>
            </a:r>
            <a:r>
              <a:rPr lang="en-US" altLang="en-US" sz="1800" dirty="0">
                <a:latin typeface="+mn-lt"/>
              </a:rPr>
              <a:t> are almost always: </a:t>
            </a:r>
            <a:endParaRPr lang="en-US" altLang="en-US" sz="1800" b="1" dirty="0">
              <a:latin typeface="+mn-lt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+mn-lt"/>
              </a:rPr>
              <a:t>Clustering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+mn-lt"/>
              </a:rPr>
              <a:t>Trajectory finding  </a:t>
            </a:r>
            <a:endParaRPr lang="en-US" altLang="en-US" sz="1800" dirty="0">
              <a:latin typeface="+mn-lt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+mn-lt"/>
              </a:rPr>
              <a:t>Dimension </a:t>
            </a:r>
            <a:r>
              <a:rPr lang="en-US" altLang="en-US" sz="1800" dirty="0" smtClean="0">
                <a:latin typeface="+mn-lt"/>
              </a:rPr>
              <a:t>Reduction / visualization</a:t>
            </a:r>
            <a:endParaRPr lang="en-US" altLang="en-US" sz="18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54668" y="3239242"/>
            <a:ext cx="29087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/>
              <a:t>Challenge/Issue:</a:t>
            </a:r>
          </a:p>
          <a:p>
            <a:r>
              <a:rPr lang="en-US" altLang="en-US" dirty="0"/>
              <a:t>     What is the ground truth?</a:t>
            </a:r>
          </a:p>
          <a:p>
            <a:r>
              <a:rPr lang="en-US" altLang="en-US" dirty="0"/>
              <a:t>     What is the right answer?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54668" y="4384424"/>
            <a:ext cx="6625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/>
              <a:t>Sad Reality:</a:t>
            </a:r>
          </a:p>
          <a:p>
            <a:r>
              <a:rPr lang="en-US" altLang="en-US" dirty="0"/>
              <a:t>     Impossible to guarantee the right </a:t>
            </a:r>
            <a:r>
              <a:rPr lang="en-US" altLang="en-US" dirty="0" smtClean="0"/>
              <a:t>answer </a:t>
            </a:r>
            <a:r>
              <a:rPr lang="en-US" altLang="en-US" dirty="0"/>
              <a:t>computationally</a:t>
            </a:r>
          </a:p>
          <a:p>
            <a:r>
              <a:rPr lang="en-US" dirty="0"/>
              <a:t>     There is no right 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54667" y="5521003"/>
            <a:ext cx="4975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/>
              <a:t>Sad Solution:</a:t>
            </a:r>
          </a:p>
          <a:p>
            <a:r>
              <a:rPr lang="en-US" altLang="en-US" dirty="0"/>
              <a:t>     Let’s leave the decisions to </a:t>
            </a:r>
            <a:r>
              <a:rPr lang="en-US" altLang="en-US" dirty="0" smtClean="0"/>
              <a:t>downstream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Community finding - Examples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6454" y="1145620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1 1 1 2 2 2]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1787237" y="1654308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0.3355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24384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2 2 2 1 1 1]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1773383" y="29470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0.3355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8100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1 1 1 1 1 1]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7" name="Rectangle 16"/>
          <p:cNvSpPr/>
          <p:nvPr/>
        </p:nvSpPr>
        <p:spPr>
          <a:xfrm>
            <a:off x="1773383" y="43186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0.2774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600" y="51816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2 3 4 5 6 7 8 9 10]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9" name="Rectangle 18"/>
          <p:cNvSpPr/>
          <p:nvPr/>
        </p:nvSpPr>
        <p:spPr>
          <a:xfrm>
            <a:off x="1773383" y="56902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clustering methods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 rot="10800000" flipV="1">
            <a:off x="2590800" y="4469676"/>
            <a:ext cx="3733800" cy="6858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DBSCAN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Box 9"/>
              <p:cNvSpPr txBox="1">
                <a:spLocks noChangeArrowheads="1"/>
              </p:cNvSpPr>
              <p:nvPr/>
            </p:nvSpPr>
            <p:spPr bwMode="auto">
              <a:xfrm>
                <a:off x="1676400" y="1600200"/>
                <a:ext cx="8839200" cy="457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 dirty="0"/>
                  <a:t>DBSCAN (1996, Ester et al, KDD proceeding, &gt;8000 citations)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200" dirty="0"/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200" dirty="0"/>
                  <a:t>Define: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sz="2200" dirty="0"/>
                  <a:t>-neighborhood of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200" dirty="0"/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200" dirty="0"/>
                  <a:t>	      directly density reachable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begChr m:val="{"/>
                        <m:endChr m:val=""/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altLang="en-US" sz="2200" dirty="0"/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200" dirty="0"/>
                  <a:t>	      density reachable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/>
                  <a:t>:  exist a sequence of directly 						 density reachable intermediate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200" dirty="0"/>
                  <a:t>					 points s.t.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200" dirty="0"/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200" dirty="0"/>
                  <a:t>	</a:t>
                </a:r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200" dirty="0"/>
                  <a:t>Cluster:  core points are density reachable from each other 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200" dirty="0"/>
                  <a:t>	        border points are density reachable from the core points</a:t>
                </a: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2200" dirty="0"/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200" dirty="0"/>
                  <a:t>MATLAB implementation: </a:t>
                </a:r>
              </a:p>
            </p:txBody>
          </p:sp>
        </mc:Choice>
        <mc:Fallback xmlns="">
          <p:sp>
            <p:nvSpPr>
              <p:cNvPr id="11267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600200"/>
                <a:ext cx="8839200" cy="4571636"/>
              </a:xfrm>
              <a:prstGeom prst="rect">
                <a:avLst/>
              </a:prstGeom>
              <a:blipFill>
                <a:blip r:embed="rId3"/>
                <a:stretch>
                  <a:fillRect l="-897" t="-801" b="-18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09800" y="617183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https://www.mathworks.com/help/stats/dbscan.html#d118e261580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DBSCAN matlab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617183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https://www.mathworks.com/help/stats/dbscan.html#d118e261580</a:t>
            </a:r>
            <a:endParaRPr lang="en-US" dirty="0"/>
          </a:p>
        </p:txBody>
      </p:sp>
      <p:pic>
        <p:nvPicPr>
          <p:cNvPr id="1026" name="Picture 2" descr="https://www.mathworks.com/help/examples/stats/win64/PerformDBSCANOnInputDataExample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7" y="2295737"/>
            <a:ext cx="3228975" cy="2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mathworks.com/help/examples/stats/win64/PerformDBSCANOnInputDataExample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302668"/>
            <a:ext cx="3228975" cy="2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www.mathworks.com/help/examples/stats/win64/PerformDBSCANOnInputDataExample_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65" y="2302668"/>
            <a:ext cx="3228975" cy="2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1672021"/>
            <a:ext cx="1505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Raw data (2D)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37054" y="1672021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DBSCAN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474218" y="1672021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/>
              <a:t>kmeans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Clustering by density peaks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Box 9"/>
              <p:cNvSpPr txBox="1">
                <a:spLocks noChangeArrowheads="1"/>
              </p:cNvSpPr>
              <p:nvPr/>
            </p:nvSpPr>
            <p:spPr bwMode="auto">
              <a:xfrm>
                <a:off x="1676400" y="1600200"/>
                <a:ext cx="8839200" cy="163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Density peaks (2014, Rodriguez &amp; </a:t>
                </a:r>
                <a:r>
                  <a:rPr lang="en-US" altLang="en-US" sz="2000" dirty="0" err="1"/>
                  <a:t>Laio</a:t>
                </a:r>
                <a:r>
                  <a:rPr lang="en-US" altLang="en-US" sz="2000" dirty="0"/>
                  <a:t>, Science)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 dirty="0"/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For each point, define two quantities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000" dirty="0"/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altLang="en-US" sz="2000" dirty="0"/>
                  <a:t> of neighbor within a small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sz="2000" dirty="0"/>
                  <a:t> / local density /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endParaRPr lang="en-US" altLang="en-US" sz="2000" dirty="0"/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000" dirty="0"/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en-US" sz="2000" dirty="0" err="1"/>
                  <a:t>dist</a:t>
                </a:r>
                <a:r>
                  <a:rPr lang="en-US" altLang="en-US" sz="2000" dirty="0"/>
                  <a:t> to the nearest point with higher density</a:t>
                </a:r>
              </a:p>
            </p:txBody>
          </p:sp>
        </mc:Choice>
        <mc:Fallback xmlns="">
          <p:sp>
            <p:nvSpPr>
              <p:cNvPr id="11267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600200"/>
                <a:ext cx="8839200" cy="1631216"/>
              </a:xfrm>
              <a:prstGeom prst="rect">
                <a:avLst/>
              </a:prstGeom>
              <a:blipFill>
                <a:blip r:embed="rId3"/>
                <a:stretch>
                  <a:fillRect l="-690" t="-1873" b="-59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733801"/>
            <a:ext cx="7086600" cy="256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Clustering by density peaks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Box 9"/>
              <p:cNvSpPr txBox="1">
                <a:spLocks noChangeArrowheads="1"/>
              </p:cNvSpPr>
              <p:nvPr/>
            </p:nvSpPr>
            <p:spPr bwMode="auto">
              <a:xfrm>
                <a:off x="1676400" y="1460242"/>
                <a:ext cx="8839200" cy="5016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Density peaks algorithm</a:t>
                </a: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2000" dirty="0"/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r>
                  <a:rPr lang="en-US" altLang="en-US" sz="2000" dirty="0"/>
                  <a:t>Draw the decision plot 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en-US" sz="2000" dirty="0"/>
                  <a:t>)</a:t>
                </a:r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endParaRPr lang="en-US" altLang="en-US" sz="2000" dirty="0"/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r>
                  <a:rPr lang="en-US" altLang="en-US" sz="2000" dirty="0"/>
                  <a:t>Identify cluster center and # of clusters:  user select manually</a:t>
                </a:r>
                <a:br>
                  <a:rPr lang="en-US" altLang="en-US" sz="2000" dirty="0"/>
                </a:br>
                <a:r>
                  <a:rPr lang="en-US" altLang="en-US" sz="2000" dirty="0"/>
                  <a:t>						sort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 and find elbow </a:t>
                </a:r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endParaRPr lang="en-US" altLang="en-US" sz="2000" dirty="0"/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r>
                  <a:rPr lang="en-US" altLang="en-US" sz="2000" dirty="0"/>
                  <a:t>Assign data points to clusters: 	each point assigned to the same 					cluster as its nearest neighbor 						with higher density</a:t>
                </a:r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endParaRPr lang="en-US" altLang="en-US" sz="2000" dirty="0"/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r>
                  <a:rPr lang="en-US" altLang="en-US" sz="2000" dirty="0"/>
                  <a:t>Find boarder of clusters: 	find boarder points within a cluster and 					within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sz="2000" dirty="0"/>
                  <a:t> distance of points in other clusters. 				Find the highest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en-US" sz="2000" dirty="0"/>
                  <a:t> among these boarder 				points. Points in this cluster with higher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en-US" sz="2000" dirty="0"/>
                  <a:t> 				are core points, and the others are halo	</a:t>
                </a:r>
              </a:p>
            </p:txBody>
          </p:sp>
        </mc:Choice>
        <mc:Fallback xmlns="">
          <p:sp>
            <p:nvSpPr>
              <p:cNvPr id="11267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460242"/>
                <a:ext cx="8839200" cy="5016758"/>
              </a:xfrm>
              <a:prstGeom prst="rect">
                <a:avLst/>
              </a:prstGeom>
              <a:blipFill>
                <a:blip r:embed="rId3"/>
                <a:stretch>
                  <a:fillRect l="-690" t="-608" b="-13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5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782" y="1905001"/>
            <a:ext cx="5010150" cy="2295525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Clustering by density peaks - Implementation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6324600"/>
            <a:ext cx="6019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https://people.sissa.it/~laio/Research/Res_clustering.php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298" y="1585119"/>
            <a:ext cx="2356902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9298" y="1585120"/>
            <a:ext cx="2356903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8897" y="2133600"/>
            <a:ext cx="1676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9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>
                <a:ea typeface="宋体" panose="02010600030101010101" pitchFamily="2" charset="-122"/>
              </a:rPr>
              <a:t>Take home messages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453810" y="1073426"/>
            <a:ext cx="3637247" cy="859877"/>
          </a:xfrm>
          <a:prstGeom prst="wedgeRoundRectCallout">
            <a:avLst>
              <a:gd name="adj1" fmla="val -57940"/>
              <a:gd name="adj2" fmla="val 4182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Great </a:t>
            </a:r>
            <a:r>
              <a:rPr lang="en-US" sz="1200" dirty="0">
                <a:solidFill>
                  <a:schemeClr val="tx1"/>
                </a:solidFill>
              </a:rPr>
              <a:t>tool to see patterns of genes and samples simultaneously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Often used to show signature genes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Often </a:t>
            </a:r>
            <a:r>
              <a:rPr lang="en-US" sz="1200" dirty="0">
                <a:solidFill>
                  <a:schemeClr val="tx1"/>
                </a:solidFill>
              </a:rPr>
              <a:t>used to show relationship between clusters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90801" y="2241863"/>
            <a:ext cx="3493075" cy="528727"/>
          </a:xfrm>
          <a:prstGeom prst="wedgeRoundRectCallout">
            <a:avLst>
              <a:gd name="adj1" fmla="val -59839"/>
              <a:gd name="adj2" fmla="val 1051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Simple and extremely cheap to compute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Assume clusters to be round and of similar size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551781" y="3677693"/>
            <a:ext cx="3891973" cy="952515"/>
          </a:xfrm>
          <a:prstGeom prst="wedgeRoundRectCallout">
            <a:avLst>
              <a:gd name="adj1" fmla="val -70153"/>
              <a:gd name="adj2" fmla="val -124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Works well if the graph is properly defined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Does not make assumptions on cluster shape/size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Able to catch rare clusters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Very popular in the </a:t>
            </a:r>
            <a:r>
              <a:rPr lang="en-US" sz="1200" dirty="0" smtClean="0">
                <a:solidFill>
                  <a:schemeClr val="tx1"/>
                </a:solidFill>
              </a:rPr>
              <a:t>literature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551782" y="5205927"/>
            <a:ext cx="3891973" cy="952515"/>
          </a:xfrm>
          <a:prstGeom prst="wedgeRoundRectCallout">
            <a:avLst>
              <a:gd name="adj1" fmla="val -62398"/>
              <a:gd name="adj2" fmla="val -5532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Works well when the dimensionality is relatively low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Does not make assumptions on cluster shape/size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Able to catch rare clusters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Also quite popular in the </a:t>
            </a:r>
            <a:r>
              <a:rPr lang="en-US" sz="1200" dirty="0" smtClean="0">
                <a:solidFill>
                  <a:schemeClr val="tx1"/>
                </a:solidFill>
              </a:rPr>
              <a:t>literature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clustering methods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1600201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Hierarchical clustering</a:t>
            </a:r>
          </a:p>
        </p:txBody>
      </p:sp>
      <p:pic>
        <p:nvPicPr>
          <p:cNvPr id="1026" name="Picture 2" descr="Image result for hierarchical clustering heat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9457"/>
            <a:ext cx="72009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6417747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http://genomicsclass.github.io/book/pages/clustering_and_heatmaps.html</a:t>
            </a:r>
          </a:p>
        </p:txBody>
      </p:sp>
    </p:spTree>
    <p:extLst>
      <p:ext uri="{BB962C8B-B14F-4D97-AF65-F5344CB8AC3E}">
        <p14:creationId xmlns:p14="http://schemas.microsoft.com/office/powerpoint/2010/main" val="30219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Agglomerative h</a:t>
            </a:r>
            <a:r>
              <a:rPr lang="en-US" altLang="zh-CN" sz="3200" dirty="0">
                <a:ea typeface="宋体" panose="02010600030101010101" pitchFamily="2" charset="-122"/>
              </a:rPr>
              <a:t>ierarchical clustering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362200" y="1524001"/>
            <a:ext cx="7848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Basic </a:t>
            </a:r>
            <a:r>
              <a:rPr lang="en-US" altLang="en-US" sz="2400" dirty="0"/>
              <a:t>algorithm: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(1) Start with each point in a cluster of its own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(2) Repeat the following until there is only one cluster left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(2.1) Find the “closest” pair of “clusters”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(2.2) Merge them 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(3) Return a tree structure of the merges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0" y="4078410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Distance metric </a:t>
            </a:r>
            <a:r>
              <a:rPr lang="en-US" altLang="zh-CN" sz="3200">
                <a:ea typeface="宋体" panose="02010600030101010101" pitchFamily="2" charset="-122"/>
              </a:rPr>
              <a:t>and Linkage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209801" y="1524000"/>
            <a:ext cx="496685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Distance metric: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L2 distance (Euclidean)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L1 distance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Correlation distance (1-corr)</a:t>
            </a:r>
          </a:p>
        </p:txBody>
      </p:sp>
    </p:spTree>
    <p:extLst>
      <p:ext uri="{BB962C8B-B14F-4D97-AF65-F5344CB8AC3E}">
        <p14:creationId xmlns:p14="http://schemas.microsoft.com/office/powerpoint/2010/main" val="33882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Distance metric and Linkage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981200" y="1430954"/>
            <a:ext cx="7239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Linkages: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b="1" dirty="0"/>
              <a:t>Single linkage</a:t>
            </a:r>
            <a:r>
              <a:rPr lang="en-US" altLang="en-US" sz="2400" dirty="0"/>
              <a:t> of two sets of points A &amp; B: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b="1" dirty="0"/>
              <a:t>Complete linkage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b="1" dirty="0"/>
              <a:t>Average linkage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b="1" dirty="0"/>
              <a:t>Ward’s linkage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05800" y="2116754"/>
                <a:ext cx="1447800" cy="740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116754"/>
                <a:ext cx="1447800" cy="740011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10200" y="3137766"/>
                <a:ext cx="1447800" cy="740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137766"/>
                <a:ext cx="1447800" cy="740011"/>
              </a:xfrm>
              <a:prstGeom prst="rect">
                <a:avLst/>
              </a:prstGeom>
              <a:blipFill>
                <a:blip r:embed="rId4"/>
                <a:stretch>
                  <a:fillRect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72992" y="4250353"/>
                <a:ext cx="2240037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992" y="4250353"/>
                <a:ext cx="2240037" cy="9380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4201" y="5715001"/>
                <a:ext cx="7291291" cy="98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∪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1" y="5715001"/>
                <a:ext cx="7291291" cy="981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0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Distance metric and Linkage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764351" y="1312439"/>
            <a:ext cx="477289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Effect of choice of linkage: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If the data form compact and well-separated clusters, all the linkages are equally good choices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In real data without cluster separations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Single linkage focus on connectedness/closeness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Complete linkage focus on compactness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The other two are in-between, and are popular choices </a:t>
            </a:r>
          </a:p>
        </p:txBody>
      </p:sp>
      <p:sp>
        <p:nvSpPr>
          <p:cNvPr id="4" name="Oval 3"/>
          <p:cNvSpPr/>
          <p:nvPr/>
        </p:nvSpPr>
        <p:spPr>
          <a:xfrm>
            <a:off x="6858000" y="2570018"/>
            <a:ext cx="1143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53400" y="2570018"/>
            <a:ext cx="1143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77398" y="2951018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391400" y="2057400"/>
            <a:ext cx="0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686800" y="2057400"/>
            <a:ext cx="0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91400" y="2057400"/>
            <a:ext cx="12954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01000" y="1600200"/>
            <a:ext cx="0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01000" y="1600200"/>
            <a:ext cx="18288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829798" y="1600200"/>
            <a:ext cx="0" cy="13716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858000" y="5323609"/>
            <a:ext cx="1143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153400" y="5323609"/>
            <a:ext cx="1143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677398" y="5704609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391398" y="4343400"/>
            <a:ext cx="0" cy="9144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686798" y="4800600"/>
            <a:ext cx="0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798" y="4800600"/>
            <a:ext cx="114299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220200" y="4343400"/>
            <a:ext cx="0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91398" y="4343400"/>
            <a:ext cx="18288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829796" y="4800600"/>
            <a:ext cx="0" cy="9144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874090" y="1214643"/>
            <a:ext cx="145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Single linkage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56440" y="3974706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Complete linkage</a:t>
            </a:r>
          </a:p>
        </p:txBody>
      </p:sp>
    </p:spTree>
    <p:extLst>
      <p:ext uri="{BB962C8B-B14F-4D97-AF65-F5344CB8AC3E}">
        <p14:creationId xmlns:p14="http://schemas.microsoft.com/office/powerpoint/2010/main" val="10525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26" grpId="0" animBg="1"/>
      <p:bldP spid="27" grpId="0" animBg="1"/>
      <p:bldP spid="28" grpId="0" animBg="1"/>
      <p:bldP spid="37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3884</Words>
  <Application>Microsoft Office PowerPoint</Application>
  <PresentationFormat>Widescreen</PresentationFormat>
  <Paragraphs>660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宋体</vt:lpstr>
      <vt:lpstr>Arial</vt:lpstr>
      <vt:lpstr>Calibri</vt:lpstr>
      <vt:lpstr>Calibri Light</vt:lpstr>
      <vt:lpstr>Cambria Math</vt:lpstr>
      <vt:lpstr>Courier New</vt:lpstr>
      <vt:lpstr>Office Theme</vt:lpstr>
      <vt:lpstr>Summer Institutes of Statistical Genetics, 2020  SISG Module 6: Gene Expression Profiling </vt:lpstr>
      <vt:lpstr>Supervised learning vs. Unsupervised learning</vt:lpstr>
      <vt:lpstr>Unsupervised learning</vt:lpstr>
      <vt:lpstr>Unsupervised clustering methods</vt:lpstr>
      <vt:lpstr>Hierarchical clustering</vt:lpstr>
      <vt:lpstr>Agglomerative hierarchical clustering</vt:lpstr>
      <vt:lpstr>Distance metric and Linkage</vt:lpstr>
      <vt:lpstr>Distance metric and Linkage</vt:lpstr>
      <vt:lpstr>Distance metric and Linkage</vt:lpstr>
      <vt:lpstr>Unsupervised clustering methods</vt:lpstr>
      <vt:lpstr>k-means </vt:lpstr>
      <vt:lpstr>Problems/Variations of k-means </vt:lpstr>
      <vt:lpstr>Gap statistics for k-means </vt:lpstr>
      <vt:lpstr>Gap statistics for k-means </vt:lpstr>
      <vt:lpstr>Gap statistics for k-means </vt:lpstr>
      <vt:lpstr>Unsupervised clustering methods</vt:lpstr>
      <vt:lpstr>Clustering by partitioning Graphs</vt:lpstr>
      <vt:lpstr>How to construct a graph?</vt:lpstr>
      <vt:lpstr>Spectral graph partitioning</vt:lpstr>
      <vt:lpstr>Spectral graph partitioning example</vt:lpstr>
      <vt:lpstr>Spectral graph partitioning example</vt:lpstr>
      <vt:lpstr>Spectral graph partitioning example</vt:lpstr>
      <vt:lpstr>Spectral graph partitioning example</vt:lpstr>
      <vt:lpstr>Spectral graph partitioning example</vt:lpstr>
      <vt:lpstr>Unsupervised clustering methods</vt:lpstr>
      <vt:lpstr>Community finding</vt:lpstr>
      <vt:lpstr>Community finding - Examples</vt:lpstr>
      <vt:lpstr>Community finding - Examples</vt:lpstr>
      <vt:lpstr>Community finding - Examples</vt:lpstr>
      <vt:lpstr>Community finding - Examples</vt:lpstr>
      <vt:lpstr>Unsupervised clustering methods</vt:lpstr>
      <vt:lpstr>DBSCAN</vt:lpstr>
      <vt:lpstr>DBSCAN matlab example</vt:lpstr>
      <vt:lpstr>Clustering by density peaks</vt:lpstr>
      <vt:lpstr>Clustering by density peaks</vt:lpstr>
      <vt:lpstr>Clustering by density peaks - Implementation</vt:lpstr>
      <vt:lpstr>Take home messages</vt:lpstr>
    </vt:vector>
  </TitlesOfParts>
  <Company>GT - Biomedical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 look at Drop-seq data</dc:title>
  <dc:creator>Qiu, Peng</dc:creator>
  <cp:lastModifiedBy>Qiu, Peng</cp:lastModifiedBy>
  <cp:revision>53</cp:revision>
  <dcterms:created xsi:type="dcterms:W3CDTF">2016-02-12T02:51:30Z</dcterms:created>
  <dcterms:modified xsi:type="dcterms:W3CDTF">2020-07-16T04:06:04Z</dcterms:modified>
</cp:coreProperties>
</file>