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6"/>
  </p:notesMasterIdLst>
  <p:sldIdLst>
    <p:sldId id="294" r:id="rId2"/>
    <p:sldId id="329" r:id="rId3"/>
    <p:sldId id="361" r:id="rId4"/>
    <p:sldId id="295" r:id="rId5"/>
    <p:sldId id="296" r:id="rId6"/>
    <p:sldId id="297" r:id="rId7"/>
    <p:sldId id="298" r:id="rId8"/>
    <p:sldId id="299" r:id="rId9"/>
    <p:sldId id="300" r:id="rId10"/>
    <p:sldId id="301" r:id="rId11"/>
    <p:sldId id="302" r:id="rId12"/>
    <p:sldId id="303" r:id="rId13"/>
    <p:sldId id="304" r:id="rId14"/>
    <p:sldId id="305" r:id="rId15"/>
    <p:sldId id="306" r:id="rId16"/>
    <p:sldId id="307" r:id="rId17"/>
    <p:sldId id="308" r:id="rId18"/>
    <p:sldId id="309" r:id="rId19"/>
    <p:sldId id="310" r:id="rId20"/>
    <p:sldId id="311" r:id="rId21"/>
    <p:sldId id="312" r:id="rId22"/>
    <p:sldId id="313" r:id="rId23"/>
    <p:sldId id="314" r:id="rId24"/>
    <p:sldId id="315" r:id="rId25"/>
    <p:sldId id="316" r:id="rId26"/>
    <p:sldId id="317" r:id="rId27"/>
    <p:sldId id="318" r:id="rId28"/>
    <p:sldId id="319" r:id="rId29"/>
    <p:sldId id="320" r:id="rId30"/>
    <p:sldId id="321" r:id="rId31"/>
    <p:sldId id="322" r:id="rId32"/>
    <p:sldId id="323" r:id="rId33"/>
    <p:sldId id="324" r:id="rId34"/>
    <p:sldId id="325" r:id="rId35"/>
    <p:sldId id="326" r:id="rId36"/>
    <p:sldId id="327" r:id="rId37"/>
    <p:sldId id="328" r:id="rId38"/>
    <p:sldId id="331" r:id="rId39"/>
    <p:sldId id="332" r:id="rId40"/>
    <p:sldId id="333" r:id="rId41"/>
    <p:sldId id="335" r:id="rId42"/>
    <p:sldId id="336" r:id="rId43"/>
    <p:sldId id="339" r:id="rId44"/>
    <p:sldId id="340" r:id="rId45"/>
    <p:sldId id="341" r:id="rId46"/>
    <p:sldId id="342" r:id="rId47"/>
    <p:sldId id="343" r:id="rId48"/>
    <p:sldId id="344" r:id="rId49"/>
    <p:sldId id="345" r:id="rId50"/>
    <p:sldId id="346" r:id="rId51"/>
    <p:sldId id="347" r:id="rId52"/>
    <p:sldId id="348" r:id="rId53"/>
    <p:sldId id="349" r:id="rId54"/>
    <p:sldId id="350" r:id="rId55"/>
    <p:sldId id="351" r:id="rId56"/>
    <p:sldId id="352" r:id="rId57"/>
    <p:sldId id="353" r:id="rId58"/>
    <p:sldId id="354" r:id="rId59"/>
    <p:sldId id="355" r:id="rId60"/>
    <p:sldId id="356" r:id="rId61"/>
    <p:sldId id="357" r:id="rId62"/>
    <p:sldId id="358" r:id="rId63"/>
    <p:sldId id="359" r:id="rId64"/>
    <p:sldId id="360" r:id="rId6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3" autoAdjust="0"/>
    <p:restoredTop sz="87101" autoAdjust="0"/>
  </p:normalViewPr>
  <p:slideViewPr>
    <p:cSldViewPr snapToGrid="0">
      <p:cViewPr varScale="1">
        <p:scale>
          <a:sx n="72" d="100"/>
          <a:sy n="72" d="100"/>
        </p:scale>
        <p:origin x="1013" y="5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F5568C-FFD9-4AAF-8A36-06F5571BC4B7}" type="datetimeFigureOut">
              <a:rPr lang="en-US" smtClean="0"/>
              <a:t>7/9/2022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94A105-4DE9-4B44-A85D-3E2DF6F1C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161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pdf/1802.03426.pdf" TargetMode="External"/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F3DC39B-E3B3-4879-88A7-69EC9DDC0746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43496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/>
              <a:t>There is theoretical</a:t>
            </a:r>
            <a:r>
              <a:rPr lang="en-US" altLang="en-US" baseline="0" dirty="0"/>
              <a:t> guarantee to converge</a:t>
            </a:r>
          </a:p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2778889-0288-4E3D-B6A5-0B1294554E57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11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2900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2778889-0288-4E3D-B6A5-0B1294554E57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12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34254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2778889-0288-4E3D-B6A5-0B1294554E57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13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45222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/>
              <a:t>Generate real</a:t>
            </a:r>
            <a:r>
              <a:rPr lang="en-US" altLang="en-US" baseline="0" dirty="0"/>
              <a:t> data with 3 clusters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baseline="0" dirty="0" err="1"/>
              <a:t>Kmeans</a:t>
            </a:r>
            <a:r>
              <a:rPr lang="en-US" altLang="en-US" baseline="0" dirty="0"/>
              <a:t> k=1~10, compute </a:t>
            </a:r>
            <a:r>
              <a:rPr lang="en-US" altLang="en-US" baseline="0" dirty="0" err="1"/>
              <a:t>W_k</a:t>
            </a:r>
            <a:endParaRPr lang="en-US" altLang="en-US" baseline="0" dirty="0"/>
          </a:p>
          <a:p>
            <a:pPr eaLnBrk="1" hangingPunct="1">
              <a:spcBef>
                <a:spcPct val="0"/>
              </a:spcBef>
            </a:pPr>
            <a:r>
              <a:rPr lang="en-US" altLang="en-US" baseline="0" dirty="0"/>
              <a:t>Generate random data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baseline="0" dirty="0" err="1"/>
              <a:t>Kmeans</a:t>
            </a:r>
            <a:r>
              <a:rPr lang="en-US" altLang="en-US" baseline="0" dirty="0"/>
              <a:t> k=1~10, compute </a:t>
            </a:r>
            <a:r>
              <a:rPr lang="en-US" altLang="en-US" baseline="0" dirty="0" err="1"/>
              <a:t>W_k</a:t>
            </a:r>
            <a:endParaRPr lang="en-US" altLang="en-US" baseline="0" dirty="0"/>
          </a:p>
          <a:p>
            <a:pPr eaLnBrk="1" hangingPunct="1">
              <a:spcBef>
                <a:spcPct val="0"/>
              </a:spcBef>
            </a:pPr>
            <a:r>
              <a:rPr lang="en-US" altLang="en-US" baseline="0" dirty="0"/>
              <a:t>Compare gap</a:t>
            </a:r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2778889-0288-4E3D-B6A5-0B1294554E57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14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63001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2778889-0288-4E3D-B6A5-0B1294554E57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15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84633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2778889-0288-4E3D-B6A5-0B1294554E57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16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87096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2778889-0288-4E3D-B6A5-0B1294554E57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17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76727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2778889-0288-4E3D-B6A5-0B1294554E57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18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40480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/>
              <a:t>Why</a:t>
            </a:r>
            <a:r>
              <a:rPr lang="en-US" altLang="en-US" baseline="0" dirty="0"/>
              <a:t> eigenvalue and eigenvectors?</a:t>
            </a:r>
            <a:endParaRPr lang="en-US" altLang="en-US" dirty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2778889-0288-4E3D-B6A5-0B1294554E57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19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209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2778889-0288-4E3D-B6A5-0B1294554E57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20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21036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2778889-0288-4E3D-B6A5-0B1294554E57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27854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2778889-0288-4E3D-B6A5-0B1294554E57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21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32083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2778889-0288-4E3D-B6A5-0B1294554E57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22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12952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2778889-0288-4E3D-B6A5-0B1294554E57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23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159560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2778889-0288-4E3D-B6A5-0B1294554E57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24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323518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2778889-0288-4E3D-B6A5-0B1294554E57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25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90331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2778889-0288-4E3D-B6A5-0B1294554E57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26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121494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2778889-0288-4E3D-B6A5-0B1294554E57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27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265417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2778889-0288-4E3D-B6A5-0B1294554E57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28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246672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2778889-0288-4E3D-B6A5-0B1294554E57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29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504514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2778889-0288-4E3D-B6A5-0B1294554E57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30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75824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2778889-0288-4E3D-B6A5-0B1294554E57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35828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2778889-0288-4E3D-B6A5-0B1294554E57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31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238438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/>
              <a:t>Why this is</a:t>
            </a:r>
            <a:r>
              <a:rPr lang="en-US" altLang="en-US" baseline="0" dirty="0"/>
              <a:t> good?  Can handle clusters with arbitrary shape</a:t>
            </a:r>
            <a:endParaRPr lang="en-US" altLang="en-US" dirty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2778889-0288-4E3D-B6A5-0B1294554E57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32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732966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/>
              <a:t>Why this is</a:t>
            </a:r>
            <a:r>
              <a:rPr lang="en-US" altLang="en-US" baseline="0" dirty="0"/>
              <a:t> good?  Can handle clusters with arbitrary shape</a:t>
            </a:r>
            <a:endParaRPr lang="en-US" altLang="en-US" dirty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2778889-0288-4E3D-B6A5-0B1294554E57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33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255708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2778889-0288-4E3D-B6A5-0B1294554E57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34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61974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2778889-0288-4E3D-B6A5-0B1294554E57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35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802998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2778889-0288-4E3D-B6A5-0B1294554E57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36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908521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2778889-0288-4E3D-B6A5-0B1294554E57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37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840442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 eaLnBrk="1" hangingPunct="1">
              <a:spcBef>
                <a:spcPct val="0"/>
              </a:spcBef>
              <a:buAutoNum type="arabicParenBoth"/>
            </a:pPr>
            <a:r>
              <a:rPr lang="en-US" altLang="en-US" dirty="0"/>
              <a:t>Visualization</a:t>
            </a:r>
          </a:p>
          <a:p>
            <a:pPr marL="228600" indent="-228600" eaLnBrk="1" hangingPunct="1">
              <a:spcBef>
                <a:spcPct val="0"/>
              </a:spcBef>
              <a:buAutoNum type="arabicParenBoth"/>
            </a:pPr>
            <a:r>
              <a:rPr lang="en-US" altLang="en-US" dirty="0"/>
              <a:t>Initial steps of a larger analysis</a:t>
            </a:r>
            <a:r>
              <a:rPr lang="en-US" altLang="en-US" baseline="0" dirty="0"/>
              <a:t> pipeline</a:t>
            </a:r>
            <a:endParaRPr lang="en-US" altLang="en-US" dirty="0"/>
          </a:p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2778889-0288-4E3D-B6A5-0B1294554E57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38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419698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2778889-0288-4E3D-B6A5-0B1294554E57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39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442746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2778889-0288-4E3D-B6A5-0B1294554E57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40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60687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/>
              <a:t>Just</a:t>
            </a:r>
            <a:r>
              <a:rPr lang="en-US" altLang="en-US" baseline="0" dirty="0"/>
              <a:t> a random hierarchical clustering </a:t>
            </a:r>
            <a:r>
              <a:rPr lang="en-US" altLang="en-US" baseline="0" dirty="0" err="1"/>
              <a:t>heatmap</a:t>
            </a:r>
            <a:r>
              <a:rPr lang="en-US" altLang="en-US" baseline="0" dirty="0"/>
              <a:t> found online</a:t>
            </a:r>
          </a:p>
          <a:p>
            <a:pPr eaLnBrk="1" hangingPunct="1">
              <a:spcBef>
                <a:spcPct val="0"/>
              </a:spcBef>
            </a:pPr>
            <a:endParaRPr lang="en-US" altLang="en-US" baseline="0" dirty="0"/>
          </a:p>
          <a:p>
            <a:pPr eaLnBrk="1" hangingPunct="1">
              <a:spcBef>
                <a:spcPct val="0"/>
              </a:spcBef>
            </a:pPr>
            <a:r>
              <a:rPr lang="en-US" altLang="en-US" baseline="0" dirty="0"/>
              <a:t>can cluster genes, or samples</a:t>
            </a:r>
            <a:endParaRPr lang="en-US" altLang="en-US" dirty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2778889-0288-4E3D-B6A5-0B1294554E57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412591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2778889-0288-4E3D-B6A5-0B1294554E57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41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015187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2778889-0288-4E3D-B6A5-0B1294554E57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42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39500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/>
              <a:t>High dimensional dataset, when performing PCA, need to decide the number of PC</a:t>
            </a:r>
          </a:p>
          <a:p>
            <a:pPr eaLnBrk="1" hangingPunct="1">
              <a:spcBef>
                <a:spcPct val="0"/>
              </a:spcBef>
            </a:pPr>
            <a:endParaRPr lang="en-US" altLang="en-US" dirty="0"/>
          </a:p>
          <a:p>
            <a:pPr eaLnBrk="1" hangingPunct="1">
              <a:spcBef>
                <a:spcPct val="0"/>
              </a:spcBef>
            </a:pPr>
            <a:r>
              <a:rPr lang="en-US" altLang="en-US" dirty="0"/>
              <a:t>For visualization purpose</a:t>
            </a:r>
            <a:r>
              <a:rPr lang="en-US" altLang="en-US" baseline="0" dirty="0"/>
              <a:t>, number of PC usually is 2 or 3</a:t>
            </a:r>
          </a:p>
          <a:p>
            <a:pPr eaLnBrk="1" hangingPunct="1">
              <a:spcBef>
                <a:spcPct val="0"/>
              </a:spcBef>
            </a:pPr>
            <a:endParaRPr lang="en-US" altLang="en-US" baseline="0" dirty="0"/>
          </a:p>
          <a:p>
            <a:pPr eaLnBrk="1" hangingPunct="1">
              <a:spcBef>
                <a:spcPct val="0"/>
              </a:spcBef>
            </a:pPr>
            <a:r>
              <a:rPr lang="en-US" altLang="en-US" baseline="0" dirty="0"/>
              <a:t>For dimension reduction purpose, number of PC needs to be determined</a:t>
            </a:r>
            <a:endParaRPr lang="en-US" altLang="en-US" dirty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2778889-0288-4E3D-B6A5-0B1294554E57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43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591468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/>
              <a:t>Number of PC = 15</a:t>
            </a:r>
          </a:p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2778889-0288-4E3D-B6A5-0B1294554E57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44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53861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/>
              <a:t>Number of PC = 9</a:t>
            </a:r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2778889-0288-4E3D-B6A5-0B1294554E57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45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314871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/>
              <a:t>Number</a:t>
            </a:r>
            <a:r>
              <a:rPr lang="en-US" altLang="en-US" baseline="0" dirty="0"/>
              <a:t> of PC = 6</a:t>
            </a:r>
            <a:endParaRPr lang="en-US" altLang="en-US" dirty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2778889-0288-4E3D-B6A5-0B1294554E57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46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671753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baseline="0" dirty="0"/>
              <a:t>This approach is special because it looks at gene loadings.  (</a:t>
            </a:r>
            <a:r>
              <a:rPr lang="en-US" altLang="en-US" dirty="0"/>
              <a:t>Number</a:t>
            </a:r>
            <a:r>
              <a:rPr lang="en-US" altLang="en-US" baseline="0" dirty="0"/>
              <a:t> of PC = 10 for this example)</a:t>
            </a:r>
          </a:p>
          <a:p>
            <a:pPr eaLnBrk="1" hangingPunct="1">
              <a:spcBef>
                <a:spcPct val="0"/>
              </a:spcBef>
            </a:pPr>
            <a:endParaRPr lang="en-US" altLang="en-US" baseline="0" dirty="0"/>
          </a:p>
          <a:p>
            <a:pPr eaLnBrk="1" hangingPunct="1">
              <a:spcBef>
                <a:spcPct val="0"/>
              </a:spcBef>
            </a:pPr>
            <a:r>
              <a:rPr lang="en-US" altLang="en-US" baseline="0" dirty="0"/>
              <a:t>Pseudo code of </a:t>
            </a:r>
            <a:r>
              <a:rPr lang="en-US" altLang="en-US" baseline="0" dirty="0" err="1"/>
              <a:t>JackStraw</a:t>
            </a:r>
            <a:r>
              <a:rPr lang="en-US" altLang="en-US" baseline="0" dirty="0"/>
              <a:t> procedure (</a:t>
            </a:r>
            <a:r>
              <a:rPr lang="en-US" altLang="en-US" baseline="0" dirty="0" err="1"/>
              <a:t>iter</a:t>
            </a:r>
            <a:r>
              <a:rPr lang="en-US" altLang="en-US" baseline="0" dirty="0"/>
              <a:t> = 100, percentage = 1%)</a:t>
            </a:r>
          </a:p>
          <a:p>
            <a:pPr marL="171450" indent="-171450" eaLnBrk="1" hangingPunct="1">
              <a:spcBef>
                <a:spcPct val="0"/>
              </a:spcBef>
              <a:buFontTx/>
              <a:buChar char="-"/>
            </a:pPr>
            <a:r>
              <a:rPr lang="en-US" altLang="en-US" baseline="0" dirty="0" err="1"/>
              <a:t>Orignial</a:t>
            </a:r>
            <a:r>
              <a:rPr lang="en-US" altLang="en-US" baseline="0" dirty="0"/>
              <a:t> input data (genes*cells, or features*samples), perform PCA</a:t>
            </a:r>
          </a:p>
          <a:p>
            <a:pPr marL="171450" indent="-171450" eaLnBrk="1" hangingPunct="1">
              <a:spcBef>
                <a:spcPct val="0"/>
              </a:spcBef>
              <a:buFontTx/>
              <a:buChar char="-"/>
            </a:pPr>
            <a:r>
              <a:rPr lang="en-US" altLang="en-US" baseline="0" dirty="0"/>
              <a:t>For iterations = 1:100</a:t>
            </a:r>
          </a:p>
          <a:p>
            <a:pPr marL="628650" lvl="1" indent="-171450" eaLnBrk="1" hangingPunct="1">
              <a:spcBef>
                <a:spcPct val="0"/>
              </a:spcBef>
              <a:buFontTx/>
              <a:buChar char="-"/>
            </a:pPr>
            <a:r>
              <a:rPr lang="en-US" altLang="en-US" baseline="0" dirty="0"/>
              <a:t>Randomly pick 1% of features, permute the data only for the selected features/rows, perform PCA</a:t>
            </a:r>
          </a:p>
          <a:p>
            <a:pPr marL="628650" lvl="1" indent="-171450" eaLnBrk="1" hangingPunct="1">
              <a:spcBef>
                <a:spcPct val="0"/>
              </a:spcBef>
              <a:buFontTx/>
              <a:buChar char="-"/>
            </a:pPr>
            <a:r>
              <a:rPr lang="en-US" altLang="en-US" baseline="0" dirty="0"/>
              <a:t>Remember the gene loading for the picked features for every PC (for both original and permuted data)</a:t>
            </a:r>
          </a:p>
          <a:p>
            <a:pPr marL="171450" lvl="0" indent="-171450" eaLnBrk="1" hangingPunct="1">
              <a:spcBef>
                <a:spcPct val="0"/>
              </a:spcBef>
              <a:buFontTx/>
              <a:buChar char="-"/>
            </a:pPr>
            <a:r>
              <a:rPr lang="en-US" altLang="en-US" baseline="0" dirty="0"/>
              <a:t>For each PC</a:t>
            </a:r>
          </a:p>
          <a:p>
            <a:pPr marL="628650" lvl="1" indent="-171450" eaLnBrk="1" hangingPunct="1">
              <a:spcBef>
                <a:spcPct val="0"/>
              </a:spcBef>
              <a:buFontTx/>
              <a:buChar char="-"/>
            </a:pPr>
            <a:r>
              <a:rPr lang="en-US" altLang="en-US" baseline="0" dirty="0"/>
              <a:t>Scatter plot of the absolute values of gene loadings for original vs permutated data</a:t>
            </a:r>
          </a:p>
          <a:p>
            <a:pPr marL="628650" lvl="1" indent="-171450" eaLnBrk="1" hangingPunct="1">
              <a:spcBef>
                <a:spcPct val="0"/>
              </a:spcBef>
              <a:buFontTx/>
              <a:buChar char="-"/>
            </a:pPr>
            <a:r>
              <a:rPr lang="en-US" altLang="en-US" baseline="0" dirty="0" err="1"/>
              <a:t>ttest</a:t>
            </a:r>
            <a:r>
              <a:rPr lang="en-US" altLang="en-US" baseline="0" dirty="0"/>
              <a:t> for </a:t>
            </a:r>
            <a:r>
              <a:rPr lang="en-US" altLang="en-US" baseline="0" dirty="0" err="1"/>
              <a:t>pvalue</a:t>
            </a:r>
            <a:r>
              <a:rPr lang="en-US" altLang="en-US" baseline="0" dirty="0"/>
              <a:t> significance</a:t>
            </a:r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2778889-0288-4E3D-B6A5-0B1294554E57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47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212706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2778889-0288-4E3D-B6A5-0B1294554E57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48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811540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2778889-0288-4E3D-B6A5-0B1294554E57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49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223192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2778889-0288-4E3D-B6A5-0B1294554E57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50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64970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/>
              <a:t>Draw a simple illustrative</a:t>
            </a:r>
            <a:r>
              <a:rPr lang="en-US" altLang="en-US" baseline="0" dirty="0"/>
              <a:t> </a:t>
            </a:r>
            <a:r>
              <a:rPr lang="en-US" altLang="en-US" dirty="0"/>
              <a:t>diagram on board</a:t>
            </a:r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2778889-0288-4E3D-B6A5-0B1294554E57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6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821009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2778889-0288-4E3D-B6A5-0B1294554E57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51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355888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2778889-0288-4E3D-B6A5-0B1294554E57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52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863119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2778889-0288-4E3D-B6A5-0B1294554E57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53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170954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 err="1"/>
              <a:t>Matlab</a:t>
            </a:r>
            <a:r>
              <a:rPr lang="en-US" altLang="en-US" dirty="0"/>
              <a:t> function:</a:t>
            </a:r>
            <a:r>
              <a:rPr lang="en-US" altLang="en-US" baseline="0" dirty="0"/>
              <a:t> </a:t>
            </a:r>
          </a:p>
          <a:p>
            <a:pPr eaLnBrk="1" hangingPunct="1">
              <a:spcBef>
                <a:spcPct val="0"/>
              </a:spcBef>
            </a:pPr>
            <a:endParaRPr lang="en-US" altLang="en-US" baseline="0" dirty="0"/>
          </a:p>
          <a:p>
            <a:pPr eaLnBrk="1" hangingPunct="1">
              <a:spcBef>
                <a:spcPct val="0"/>
              </a:spcBef>
            </a:pPr>
            <a:r>
              <a:rPr lang="en-US" altLang="en-US" dirty="0" err="1"/>
              <a:t>mdscale</a:t>
            </a:r>
            <a:endParaRPr lang="en-US" altLang="en-US" dirty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2778889-0288-4E3D-B6A5-0B1294554E57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54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3495810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2778889-0288-4E3D-B6A5-0B1294554E57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55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2512363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2778889-0288-4E3D-B6A5-0B1294554E57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56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6288187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2778889-0288-4E3D-B6A5-0B1294554E57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57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4758689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2778889-0288-4E3D-B6A5-0B1294554E57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58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9363250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2778889-0288-4E3D-B6A5-0B1294554E57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59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606397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Perplexity</a:t>
            </a:r>
            <a:r>
              <a:rPr lang="en-US" baseline="0" dirty="0"/>
              <a:t> parameter: (similar to the k in </a:t>
            </a:r>
            <a:r>
              <a:rPr lang="en-US" baseline="0"/>
              <a:t>KNN algorithm) </a:t>
            </a:r>
            <a:endParaRPr lang="en-US" baseline="0" dirty="0"/>
          </a:p>
          <a:p>
            <a:endParaRPr lang="en-US" baseline="0" dirty="0"/>
          </a:p>
          <a:p>
            <a:r>
              <a:rPr lang="en-US" baseline="0" dirty="0"/>
              <a:t>30~50 for large datasets with ~ 10^4 ~ 10^6 data points or more</a:t>
            </a:r>
          </a:p>
          <a:p>
            <a:endParaRPr lang="en-US" baseline="0" dirty="0"/>
          </a:p>
          <a:p>
            <a:r>
              <a:rPr lang="en-US" baseline="0" dirty="0"/>
              <a:t>5~10 for small datasets with ~ 100 data points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F3A2D5-8688-4A7C-9790-8488402D8D9B}" type="slidenum">
              <a:rPr lang="en-US" altLang="en-US" smtClean="0"/>
              <a:pPr>
                <a:defRPr/>
              </a:pPr>
              <a:t>60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80070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2778889-0288-4E3D-B6A5-0B1294554E57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7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0322746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2778889-0288-4E3D-B6A5-0B1294554E57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61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9631038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>
                <a:hlinkClick r:id="rId3"/>
              </a:rPr>
              <a:t>https://arxiv.org/pdf/1802.03426.pdf</a:t>
            </a:r>
            <a:endParaRPr lang="en-US" dirty="0"/>
          </a:p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2778889-0288-4E3D-B6A5-0B1294554E57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62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939776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F3A2D5-8688-4A7C-9790-8488402D8D9B}" type="slidenum">
              <a:rPr lang="en-US" altLang="en-US" smtClean="0"/>
              <a:pPr>
                <a:defRPr/>
              </a:pPr>
              <a:t>63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5093990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2778889-0288-4E3D-B6A5-0B1294554E57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64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17763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 eaLnBrk="1" hangingPunct="1">
              <a:spcBef>
                <a:spcPct val="0"/>
              </a:spcBef>
              <a:buAutoNum type="arabicParenBoth"/>
            </a:pPr>
            <a:r>
              <a:rPr lang="en-US" altLang="en-US" dirty="0"/>
              <a:t>Look at the distance b/w</a:t>
            </a:r>
            <a:r>
              <a:rPr lang="en-US" altLang="en-US" baseline="0" dirty="0"/>
              <a:t> all nodes in A and all nodes in B, pick the smallest (MST)</a:t>
            </a:r>
          </a:p>
          <a:p>
            <a:pPr marL="228600" indent="-228600" eaLnBrk="1" hangingPunct="1">
              <a:spcBef>
                <a:spcPct val="0"/>
              </a:spcBef>
              <a:buAutoNum type="arabicParenBoth"/>
            </a:pPr>
            <a:r>
              <a:rPr lang="en-US" altLang="en-US" baseline="0" dirty="0"/>
              <a:t>Pick the largest</a:t>
            </a:r>
          </a:p>
          <a:p>
            <a:pPr marL="228600" indent="-228600" eaLnBrk="1" hangingPunct="1">
              <a:spcBef>
                <a:spcPct val="0"/>
              </a:spcBef>
              <a:buAutoNum type="arabicParenBoth"/>
            </a:pPr>
            <a:r>
              <a:rPr lang="en-US" altLang="en-US" baseline="0" dirty="0"/>
              <a:t>Pick the average</a:t>
            </a:r>
          </a:p>
          <a:p>
            <a:pPr marL="228600" indent="-228600" eaLnBrk="1" hangingPunct="1">
              <a:spcBef>
                <a:spcPct val="0"/>
              </a:spcBef>
              <a:buAutoNum type="arabicParenBoth"/>
            </a:pPr>
            <a:r>
              <a:rPr lang="en-US" altLang="en-US" baseline="0" dirty="0"/>
              <a:t>Look at the increase of variance (sum of squares) before and after merge</a:t>
            </a:r>
            <a:endParaRPr lang="en-US" altLang="en-US" dirty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2778889-0288-4E3D-B6A5-0B1294554E57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8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69296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spcBef>
                <a:spcPct val="0"/>
              </a:spcBef>
              <a:buNone/>
            </a:pPr>
            <a:endParaRPr lang="en-US" altLang="en-US" dirty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2778889-0288-4E3D-B6A5-0B1294554E57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9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94547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2778889-0288-4E3D-B6A5-0B1294554E57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10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19185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A476A-6CD5-4D9D-BB85-6D1E725E6B64}" type="datetimeFigureOut">
              <a:rPr lang="en-US" smtClean="0"/>
              <a:t>7/9/2022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7BC8-3BF2-46CC-878E-FA218596C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171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A476A-6CD5-4D9D-BB85-6D1E725E6B64}" type="datetimeFigureOut">
              <a:rPr lang="en-US" smtClean="0"/>
              <a:t>7/9/2022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7BC8-3BF2-46CC-878E-FA218596C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568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A476A-6CD5-4D9D-BB85-6D1E725E6B64}" type="datetimeFigureOut">
              <a:rPr lang="en-US" smtClean="0"/>
              <a:t>7/9/2022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7BC8-3BF2-46CC-878E-FA218596C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528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A476A-6CD5-4D9D-BB85-6D1E725E6B64}" type="datetimeFigureOut">
              <a:rPr lang="en-US" smtClean="0"/>
              <a:t>7/9/2022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7BC8-3BF2-46CC-878E-FA218596C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619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A476A-6CD5-4D9D-BB85-6D1E725E6B64}" type="datetimeFigureOut">
              <a:rPr lang="en-US" smtClean="0"/>
              <a:t>7/9/2022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7BC8-3BF2-46CC-878E-FA218596C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814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A476A-6CD5-4D9D-BB85-6D1E725E6B64}" type="datetimeFigureOut">
              <a:rPr lang="en-US" smtClean="0"/>
              <a:t>7/9/2022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7BC8-3BF2-46CC-878E-FA218596C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013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A476A-6CD5-4D9D-BB85-6D1E725E6B64}" type="datetimeFigureOut">
              <a:rPr lang="en-US" smtClean="0"/>
              <a:t>7/9/2022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7BC8-3BF2-46CC-878E-FA218596C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278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A476A-6CD5-4D9D-BB85-6D1E725E6B64}" type="datetimeFigureOut">
              <a:rPr lang="en-US" smtClean="0"/>
              <a:t>7/9/2022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7BC8-3BF2-46CC-878E-FA218596C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725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A476A-6CD5-4D9D-BB85-6D1E725E6B64}" type="datetimeFigureOut">
              <a:rPr lang="en-US" smtClean="0"/>
              <a:t>7/9/2022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7BC8-3BF2-46CC-878E-FA218596C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094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A476A-6CD5-4D9D-BB85-6D1E725E6B64}" type="datetimeFigureOut">
              <a:rPr lang="en-US" smtClean="0"/>
              <a:t>7/9/2022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7BC8-3BF2-46CC-878E-FA218596C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850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A476A-6CD5-4D9D-BB85-6D1E725E6B64}" type="datetimeFigureOut">
              <a:rPr lang="en-US" smtClean="0"/>
              <a:t>7/9/2022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7BC8-3BF2-46CC-878E-FA218596C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553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FA476A-6CD5-4D9D-BB85-6D1E725E6B64}" type="datetimeFigureOut">
              <a:rPr lang="en-US" smtClean="0"/>
              <a:t>7/9/2022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E7BC8-3BF2-46CC-878E-FA218596C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000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mathworks.com/help/stats/dbscan.html#d118e261580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thworks.com/help/stats/dbscan.html#d118e261580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hyperlink" Target="https://people.sissa.it/~laio/Research/Res_clustering.php" TargetMode="Externa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0.png"/><Relationship Id="rId3" Type="http://schemas.openxmlformats.org/officeDocument/2006/relationships/image" Target="../media/image120.png"/><Relationship Id="rId7" Type="http://schemas.openxmlformats.org/officeDocument/2006/relationships/image" Target="../media/image160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0.png"/><Relationship Id="rId5" Type="http://schemas.openxmlformats.org/officeDocument/2006/relationships/image" Target="../media/image140.png"/><Relationship Id="rId4" Type="http://schemas.openxmlformats.org/officeDocument/2006/relationships/image" Target="../media/image130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0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0.png"/><Relationship Id="rId5" Type="http://schemas.openxmlformats.org/officeDocument/2006/relationships/image" Target="../media/image270.png"/><Relationship Id="rId4" Type="http://schemas.openxmlformats.org/officeDocument/2006/relationships/image" Target="../media/image260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0.png"/><Relationship Id="rId4" Type="http://schemas.openxmlformats.org/officeDocument/2006/relationships/image" Target="../media/image30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1854926"/>
          </a:xfrm>
          <a:solidFill>
            <a:srgbClr val="FFFF00"/>
          </a:solidFill>
        </p:spPr>
        <p:txBody>
          <a:bodyPr/>
          <a:lstStyle/>
          <a:p>
            <a:r>
              <a:rPr lang="en-US" sz="2800" dirty="0"/>
              <a:t>Summer Institutes of Statistical Genetics, 2022</a:t>
            </a:r>
            <a:br>
              <a:rPr lang="en-US" sz="2800" dirty="0"/>
            </a:br>
            <a:br>
              <a:rPr lang="en-US" sz="2800" dirty="0"/>
            </a:br>
            <a:r>
              <a:rPr lang="en-US" sz="2800" dirty="0"/>
              <a:t>SISG Module 6: Gene Expression Profiling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1417" y="2895600"/>
            <a:ext cx="9283337" cy="3581400"/>
          </a:xfrm>
        </p:spPr>
        <p:txBody>
          <a:bodyPr>
            <a:noAutofit/>
          </a:bodyPr>
          <a:lstStyle/>
          <a:p>
            <a:r>
              <a:rPr lang="en-US" dirty="0"/>
              <a:t>Lecture 03: Foundations of Clustering and Dimension Reduction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Peng Qiu and Greg Gibson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Georgia Institute of Technology</a:t>
            </a:r>
          </a:p>
        </p:txBody>
      </p:sp>
    </p:spTree>
    <p:extLst>
      <p:ext uri="{BB962C8B-B14F-4D97-AF65-F5344CB8AC3E}">
        <p14:creationId xmlns:p14="http://schemas.microsoft.com/office/powerpoint/2010/main" val="6794142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CN" sz="3200" dirty="0">
                <a:ea typeface="宋体" panose="02010600030101010101" pitchFamily="2" charset="-122"/>
              </a:rPr>
              <a:t>Unsupervised clustering methods</a:t>
            </a:r>
          </a:p>
        </p:txBody>
      </p:sp>
      <p:sp>
        <p:nvSpPr>
          <p:cNvPr id="11267" name="TextBox 9"/>
          <p:cNvSpPr txBox="1">
            <a:spLocks noChangeArrowheads="1"/>
          </p:cNvSpPr>
          <p:nvPr/>
        </p:nvSpPr>
        <p:spPr bwMode="auto">
          <a:xfrm>
            <a:off x="2590801" y="1600201"/>
            <a:ext cx="3746538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- Hierarchical clustering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- k-means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- Spectral graph analysis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- Community finding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- Density-based clustering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</p:txBody>
      </p:sp>
      <p:sp>
        <p:nvSpPr>
          <p:cNvPr id="4" name="Rounded Rectangle 3"/>
          <p:cNvSpPr/>
          <p:nvPr/>
        </p:nvSpPr>
        <p:spPr>
          <a:xfrm>
            <a:off x="2590800" y="2362201"/>
            <a:ext cx="3733800" cy="493591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835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CN" sz="3200" dirty="0">
                <a:ea typeface="宋体" panose="02010600030101010101" pitchFamily="2" charset="-122"/>
              </a:rPr>
              <a:t>k-means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9"/>
              <p:cNvSpPr txBox="1">
                <a:spLocks noChangeArrowheads="1"/>
              </p:cNvSpPr>
              <p:nvPr/>
            </p:nvSpPr>
            <p:spPr bwMode="auto">
              <a:xfrm>
                <a:off x="2133600" y="1447801"/>
                <a:ext cx="8001000" cy="48936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342900" indent="-342900">
                  <a:spcBef>
                    <a:spcPct val="0"/>
                  </a:spcBef>
                  <a:buFontTx/>
                  <a:buChar char="-"/>
                </a:pPr>
                <a:r>
                  <a:rPr lang="en-US" altLang="en-US" sz="2400" dirty="0"/>
                  <a:t>Initialize cluster center,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sz="24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en-US" sz="2400" dirty="0"/>
                  <a:t>, …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n-US" altLang="en-US" sz="2400" dirty="0"/>
              </a:p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 dirty="0"/>
              </a:p>
              <a:p>
                <a:pPr marL="342900" indent="-342900">
                  <a:spcBef>
                    <a:spcPct val="0"/>
                  </a:spcBef>
                  <a:buFontTx/>
                  <a:buChar char="-"/>
                </a:pPr>
                <a:r>
                  <a:rPr lang="en-US" altLang="en-US" sz="2400" dirty="0"/>
                  <a:t>Repeat the following until convergence:</a:t>
                </a:r>
              </a:p>
              <a:p>
                <a:pPr marL="342900" indent="-342900">
                  <a:spcBef>
                    <a:spcPct val="0"/>
                  </a:spcBef>
                  <a:buFontTx/>
                  <a:buChar char="-"/>
                </a:pPr>
                <a:endParaRPr lang="en-US" altLang="en-US" sz="2400" dirty="0"/>
              </a:p>
              <a:p>
                <a:pPr marL="1085850" lvl="1" indent="-342900">
                  <a:spcBef>
                    <a:spcPct val="0"/>
                  </a:spcBef>
                  <a:buFontTx/>
                  <a:buChar char="-"/>
                </a:pPr>
                <a:r>
                  <a:rPr lang="en-US" altLang="en-US" sz="2400" dirty="0"/>
                  <a:t>Update cluster assignment</a:t>
                </a:r>
              </a:p>
              <a:p>
                <a:pPr marL="1085850" lvl="1" indent="-342900">
                  <a:spcBef>
                    <a:spcPct val="0"/>
                  </a:spcBef>
                  <a:buFontTx/>
                  <a:buChar char="-"/>
                </a:pPr>
                <a:endParaRPr lang="en-US" altLang="en-US" sz="2400" dirty="0"/>
              </a:p>
              <a:p>
                <a:pPr lvl="1" indent="0">
                  <a:spcBef>
                    <a:spcPct val="0"/>
                  </a:spcBef>
                  <a:buNone/>
                </a:pPr>
                <a:r>
                  <a:rPr lang="en-US" altLang="en-US" sz="2400" dirty="0"/>
                  <a:t>						(assign to    							 nearest cluster)</a:t>
                </a:r>
              </a:p>
              <a:p>
                <a:pPr marL="1085850" lvl="1" indent="-342900">
                  <a:spcBef>
                    <a:spcPct val="0"/>
                  </a:spcBef>
                  <a:buFontTx/>
                  <a:buChar char="-"/>
                </a:pPr>
                <a:endParaRPr lang="en-US" altLang="en-US" sz="2400" dirty="0"/>
              </a:p>
              <a:p>
                <a:pPr marL="1085850" lvl="1" indent="-342900">
                  <a:spcBef>
                    <a:spcPct val="0"/>
                  </a:spcBef>
                  <a:buFontTx/>
                  <a:buChar char="-"/>
                </a:pPr>
                <a:r>
                  <a:rPr lang="en-US" altLang="en-US" sz="2400" dirty="0"/>
                  <a:t>Update cluster center</a:t>
                </a:r>
              </a:p>
              <a:p>
                <a:pPr marL="1085850" lvl="1" indent="-342900">
                  <a:spcBef>
                    <a:spcPct val="0"/>
                  </a:spcBef>
                  <a:buFontTx/>
                  <a:buChar char="-"/>
                </a:pPr>
                <a:endParaRPr lang="en-US" altLang="en-US" sz="2400" dirty="0"/>
              </a:p>
              <a:p>
                <a:pPr lvl="1" indent="0">
                  <a:spcBef>
                    <a:spcPct val="0"/>
                  </a:spcBef>
                  <a:buNone/>
                </a:pPr>
                <a:r>
                  <a:rPr lang="en-US" altLang="en-US" sz="2400" dirty="0"/>
                  <a:t>						(update center </a:t>
                </a:r>
              </a:p>
              <a:p>
                <a:pPr lvl="1" indent="0">
                  <a:spcBef>
                    <a:spcPct val="0"/>
                  </a:spcBef>
                  <a:buNone/>
                </a:pPr>
                <a:r>
                  <a:rPr lang="en-US" altLang="en-US" sz="2400" dirty="0"/>
                  <a:t>						 by the mean)</a:t>
                </a:r>
              </a:p>
            </p:txBody>
          </p:sp>
        </mc:Choice>
        <mc:Fallback xmlns="">
          <p:sp>
            <p:nvSpPr>
              <p:cNvPr id="4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33600" y="1447801"/>
                <a:ext cx="8001000" cy="4893647"/>
              </a:xfrm>
              <a:prstGeom prst="rect">
                <a:avLst/>
              </a:prstGeom>
              <a:blipFill>
                <a:blip r:embed="rId3"/>
                <a:stretch>
                  <a:fillRect l="-990" t="-873" b="-199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131490" y="3581401"/>
                <a:ext cx="3167021" cy="6226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 </m:t>
                      </m:r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argmin</m:t>
                              </m:r>
                            </m:e>
                            <m:lim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∈{1,2,…,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}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1490" y="3581401"/>
                <a:ext cx="3167021" cy="62267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089924" y="5287124"/>
                <a:ext cx="1925912" cy="8088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pHide m:val="on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m:rPr>
                                  <m:brk m:alnAt="7"/>
                                </m:rPr>
                                <a:rPr lang="en-US" sz="24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9924" y="5287124"/>
                <a:ext cx="1925912" cy="80887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94742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CN" sz="3200" dirty="0">
                <a:ea typeface="宋体" panose="02010600030101010101" pitchFamily="2" charset="-122"/>
              </a:rPr>
              <a:t>Problems/Variations of k-means </a:t>
            </a:r>
          </a:p>
        </p:txBody>
      </p:sp>
      <p:sp>
        <p:nvSpPr>
          <p:cNvPr id="4" name="TextBox 9"/>
          <p:cNvSpPr txBox="1">
            <a:spLocks noChangeArrowheads="1"/>
          </p:cNvSpPr>
          <p:nvPr/>
        </p:nvSpPr>
        <p:spPr bwMode="auto">
          <a:xfrm>
            <a:off x="1676400" y="1219201"/>
            <a:ext cx="9220200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indent="-342900">
              <a:spcBef>
                <a:spcPct val="0"/>
              </a:spcBef>
              <a:buFontTx/>
              <a:buChar char="-"/>
            </a:pPr>
            <a:r>
              <a:rPr lang="en-US" altLang="en-US" sz="2400" dirty="0"/>
              <a:t>Local optimal</a:t>
            </a:r>
          </a:p>
          <a:p>
            <a:pPr lvl="1" indent="0">
              <a:spcBef>
                <a:spcPct val="0"/>
              </a:spcBef>
              <a:buNone/>
            </a:pPr>
            <a:r>
              <a:rPr lang="en-US" altLang="en-US" sz="2400" dirty="0"/>
              <a:t>run it multiple times with different initial, and find consensus</a:t>
            </a:r>
          </a:p>
          <a:p>
            <a:pPr marL="342900" indent="-342900">
              <a:spcBef>
                <a:spcPct val="0"/>
              </a:spcBef>
              <a:buFontTx/>
              <a:buChar char="-"/>
            </a:pPr>
            <a:endParaRPr lang="en-US" altLang="en-US" sz="2400" dirty="0"/>
          </a:p>
          <a:p>
            <a:pPr marL="342900" indent="-342900">
              <a:spcBef>
                <a:spcPct val="0"/>
              </a:spcBef>
              <a:buFontTx/>
              <a:buChar char="-"/>
            </a:pPr>
            <a:r>
              <a:rPr lang="en-US" altLang="en-US" sz="2400" dirty="0"/>
              <a:t>Cluster can disappear</a:t>
            </a:r>
          </a:p>
          <a:p>
            <a:pPr lvl="1" indent="0">
              <a:spcBef>
                <a:spcPct val="0"/>
              </a:spcBef>
              <a:buNone/>
            </a:pPr>
            <a:r>
              <a:rPr lang="en-US" altLang="en-US" sz="2400" dirty="0"/>
              <a:t>drop it or re-initialize</a:t>
            </a:r>
          </a:p>
          <a:p>
            <a:pPr lvl="1" indent="0">
              <a:spcBef>
                <a:spcPct val="0"/>
              </a:spcBef>
              <a:buNone/>
            </a:pPr>
            <a:endParaRPr lang="en-US" altLang="en-US" sz="2400" dirty="0"/>
          </a:p>
          <a:p>
            <a:pPr marL="342900" indent="-342900">
              <a:spcBef>
                <a:spcPct val="0"/>
              </a:spcBef>
              <a:buFontTx/>
              <a:buChar char="-"/>
            </a:pPr>
            <a:r>
              <a:rPr lang="en-US" altLang="en-US" sz="2400" dirty="0"/>
              <a:t>Center outside data</a:t>
            </a:r>
          </a:p>
          <a:p>
            <a:pPr lvl="1" indent="0">
              <a:spcBef>
                <a:spcPct val="0"/>
              </a:spcBef>
              <a:buNone/>
            </a:pPr>
            <a:r>
              <a:rPr lang="en-US" altLang="en-US" sz="2400" dirty="0"/>
              <a:t>K-</a:t>
            </a:r>
            <a:r>
              <a:rPr lang="en-US" altLang="en-US" sz="2400" dirty="0" err="1"/>
              <a:t>medoids</a:t>
            </a:r>
            <a:endParaRPr lang="en-US" altLang="en-US" sz="2400" dirty="0"/>
          </a:p>
          <a:p>
            <a:pPr marL="342900" indent="-342900">
              <a:spcBef>
                <a:spcPct val="0"/>
              </a:spcBef>
              <a:buFontTx/>
              <a:buChar char="-"/>
            </a:pPr>
            <a:endParaRPr lang="en-US" altLang="en-US" sz="2400" dirty="0"/>
          </a:p>
          <a:p>
            <a:pPr marL="342900" indent="-342900">
              <a:spcBef>
                <a:spcPct val="0"/>
              </a:spcBef>
              <a:buFontTx/>
              <a:buChar char="-"/>
            </a:pPr>
            <a:r>
              <a:rPr lang="en-US" altLang="en-US" sz="2400" dirty="0"/>
              <a:t>Randomness</a:t>
            </a:r>
          </a:p>
          <a:p>
            <a:pPr lvl="1" indent="0">
              <a:spcBef>
                <a:spcPct val="0"/>
              </a:spcBef>
              <a:buNone/>
            </a:pPr>
            <a:r>
              <a:rPr lang="en-US" altLang="en-US" sz="2400" dirty="0"/>
              <a:t>Deterministic k-means</a:t>
            </a:r>
          </a:p>
          <a:p>
            <a:pPr>
              <a:spcBef>
                <a:spcPct val="0"/>
              </a:spcBef>
              <a:buNone/>
            </a:pPr>
            <a:endParaRPr lang="en-US" altLang="en-US" sz="2400" dirty="0"/>
          </a:p>
          <a:p>
            <a:pPr marL="342900" indent="-342900">
              <a:spcBef>
                <a:spcPct val="0"/>
              </a:spcBef>
              <a:buFontTx/>
              <a:buChar char="-"/>
            </a:pPr>
            <a:r>
              <a:rPr lang="en-US" altLang="en-US" sz="2400" dirty="0"/>
              <a:t># of clusters</a:t>
            </a:r>
          </a:p>
          <a:p>
            <a:pPr lvl="1" indent="0">
              <a:spcBef>
                <a:spcPct val="0"/>
              </a:spcBef>
              <a:buNone/>
            </a:pPr>
            <a:r>
              <a:rPr lang="en-US" altLang="en-US" sz="2400" dirty="0"/>
              <a:t>Gap statistics</a:t>
            </a:r>
          </a:p>
        </p:txBody>
      </p:sp>
    </p:spTree>
    <p:extLst>
      <p:ext uri="{BB962C8B-B14F-4D97-AF65-F5344CB8AC3E}">
        <p14:creationId xmlns:p14="http://schemas.microsoft.com/office/powerpoint/2010/main" val="35241617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CN" sz="3200" dirty="0">
                <a:ea typeface="宋体" panose="02010600030101010101" pitchFamily="2" charset="-122"/>
              </a:rPr>
              <a:t>Gap statistics for k-means </a:t>
            </a:r>
          </a:p>
        </p:txBody>
      </p:sp>
      <p:sp>
        <p:nvSpPr>
          <p:cNvPr id="4" name="TextBox 9"/>
          <p:cNvSpPr txBox="1">
            <a:spLocks noChangeArrowheads="1"/>
          </p:cNvSpPr>
          <p:nvPr/>
        </p:nvSpPr>
        <p:spPr bwMode="auto">
          <a:xfrm>
            <a:off x="1676400" y="1219201"/>
            <a:ext cx="7772400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indent="-342900">
              <a:spcBef>
                <a:spcPct val="0"/>
              </a:spcBef>
              <a:buFontTx/>
              <a:buChar char="-"/>
            </a:pPr>
            <a:r>
              <a:rPr lang="en-US" altLang="en-US" sz="2400" dirty="0"/>
              <a:t>Define within cluster distance as the total distances of all pairs of points in the sample cluster</a:t>
            </a:r>
          </a:p>
          <a:p>
            <a:pPr marL="342900" indent="-342900">
              <a:spcBef>
                <a:spcPct val="0"/>
              </a:spcBef>
              <a:buFontTx/>
              <a:buChar char="-"/>
            </a:pPr>
            <a:endParaRPr lang="en-US" altLang="en-US" sz="2400" dirty="0"/>
          </a:p>
          <a:p>
            <a:pPr marL="342900" indent="-342900">
              <a:spcBef>
                <a:spcPct val="0"/>
              </a:spcBef>
              <a:buFontTx/>
              <a:buChar char="-"/>
            </a:pPr>
            <a:endParaRPr lang="en-US" altLang="en-US" sz="2400" dirty="0"/>
          </a:p>
          <a:p>
            <a:pPr marL="342900" indent="-342900">
              <a:spcBef>
                <a:spcPct val="0"/>
              </a:spcBef>
              <a:buFontTx/>
              <a:buChar char="-"/>
            </a:pPr>
            <a:endParaRPr lang="en-US" altLang="en-US" sz="2400" dirty="0"/>
          </a:p>
          <a:p>
            <a:pPr marL="342900" indent="-342900">
              <a:spcBef>
                <a:spcPct val="0"/>
              </a:spcBef>
              <a:buFontTx/>
              <a:buChar char="-"/>
            </a:pPr>
            <a:endParaRPr lang="en-US" altLang="en-US" sz="2400" dirty="0"/>
          </a:p>
          <a:p>
            <a:pPr marL="342900" indent="-342900">
              <a:spcBef>
                <a:spcPct val="0"/>
              </a:spcBef>
              <a:buFontTx/>
              <a:buChar char="-"/>
            </a:pPr>
            <a:r>
              <a:rPr lang="en-US" altLang="en-US" sz="2400" dirty="0"/>
              <a:t>Run k-means with increasing k, and plot </a:t>
            </a:r>
          </a:p>
          <a:p>
            <a:pPr lvl="1" indent="0">
              <a:spcBef>
                <a:spcPct val="0"/>
              </a:spcBef>
              <a:buNone/>
            </a:pPr>
            <a:endParaRPr lang="en-US" altLang="en-US" sz="2400" dirty="0"/>
          </a:p>
          <a:p>
            <a:pPr marL="342900" indent="-342900">
              <a:spcBef>
                <a:spcPct val="0"/>
              </a:spcBef>
              <a:buFontTx/>
              <a:buChar char="-"/>
            </a:pPr>
            <a:r>
              <a:rPr lang="en-US" altLang="en-US" sz="2400" dirty="0"/>
              <a:t>Randomly generate uniformly distributed data from a rectangle containing the original data, run k-means with different k</a:t>
            </a:r>
          </a:p>
          <a:p>
            <a:pPr marL="342900" indent="-342900">
              <a:spcBef>
                <a:spcPct val="0"/>
              </a:spcBef>
              <a:buFontTx/>
              <a:buChar char="-"/>
            </a:pPr>
            <a:endParaRPr lang="en-US" altLang="en-US" sz="2400" dirty="0"/>
          </a:p>
          <a:p>
            <a:pPr marL="342900" indent="-342900">
              <a:spcBef>
                <a:spcPct val="0"/>
              </a:spcBef>
              <a:buFontTx/>
              <a:buChar char="-"/>
            </a:pPr>
            <a:r>
              <a:rPr lang="en-US" altLang="en-US" sz="2400" dirty="0"/>
              <a:t>Find the largest gap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476773" y="2133600"/>
                <a:ext cx="4171655" cy="108215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𝐾</m:t>
                          </m:r>
                        </m:sup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  <m:r>
                                <m:rPr>
                                  <m:brk m:alnAt="7"/>
                                </m:rPr>
                                <a:rPr lang="en-US" sz="24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/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  <m:d>
                                    <m:d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e>
                                  </m:d>
                                  <m:r>
                                    <m:rPr>
                                      <m:brk m:alnAt="7"/>
                                    </m:r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  <m:sup/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nary>
                            </m:e>
                          </m:nary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6773" y="2133600"/>
                <a:ext cx="4171655" cy="108215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668676" y="3286728"/>
                <a:ext cx="941925" cy="7518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8676" y="3286728"/>
                <a:ext cx="941925" cy="75187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40009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CN" sz="3200" dirty="0">
                <a:ea typeface="宋体" panose="02010600030101010101" pitchFamily="2" charset="-122"/>
              </a:rPr>
              <a:t>Gap statistics for k-means </a:t>
            </a:r>
          </a:p>
        </p:txBody>
      </p:sp>
      <p:sp>
        <p:nvSpPr>
          <p:cNvPr id="2" name="Rectangle 1"/>
          <p:cNvSpPr/>
          <p:nvPr/>
        </p:nvSpPr>
        <p:spPr>
          <a:xfrm>
            <a:off x="1676400" y="1219200"/>
            <a:ext cx="9525000" cy="5093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n-NO" sz="1300" dirty="0">
                <a:solidFill>
                  <a:srgbClr val="000000"/>
                </a:solidFill>
                <a:latin typeface="Courier New" panose="02070309020205020404" pitchFamily="49" charset="0"/>
              </a:rPr>
              <a:t>data = [randn(2,500)+[1;10], randn(2,500), randn(2,500)+[10;1]];</a:t>
            </a:r>
          </a:p>
          <a:p>
            <a:r>
              <a:rPr lang="en-US" sz="1300" dirty="0">
                <a:solidFill>
                  <a:srgbClr val="000000"/>
                </a:solidFill>
                <a:latin typeface="Courier New" panose="02070309020205020404" pitchFamily="49" charset="0"/>
              </a:rPr>
              <a:t>figure(1); plot(data(1,:),data(2,:),</a:t>
            </a:r>
            <a:r>
              <a:rPr lang="en-US" sz="1300" dirty="0">
                <a:solidFill>
                  <a:srgbClr val="A020F0"/>
                </a:solidFill>
                <a:latin typeface="Courier New" panose="02070309020205020404" pitchFamily="49" charset="0"/>
              </a:rPr>
              <a:t>'o'</a:t>
            </a:r>
            <a:r>
              <a:rPr lang="en-US" sz="1300" dirty="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</a:p>
          <a:p>
            <a:r>
              <a:rPr lang="en-US" sz="13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</a:p>
          <a:p>
            <a:r>
              <a:rPr lang="en-US" sz="1300" dirty="0">
                <a:solidFill>
                  <a:srgbClr val="0000FF"/>
                </a:solidFill>
                <a:latin typeface="Courier New" panose="02070309020205020404" pitchFamily="49" charset="0"/>
              </a:rPr>
              <a:t>for</a:t>
            </a:r>
            <a:r>
              <a:rPr lang="en-US" sz="1300" dirty="0">
                <a:solidFill>
                  <a:srgbClr val="000000"/>
                </a:solidFill>
                <a:latin typeface="Courier New" panose="02070309020205020404" pitchFamily="49" charset="0"/>
              </a:rPr>
              <a:t> k=1:10</a:t>
            </a:r>
          </a:p>
          <a:p>
            <a:r>
              <a:rPr lang="en-US" sz="1300" dirty="0">
                <a:solidFill>
                  <a:srgbClr val="000000"/>
                </a:solidFill>
                <a:latin typeface="Courier New" panose="02070309020205020404" pitchFamily="49" charset="0"/>
              </a:rPr>
              <a:t>    </a:t>
            </a:r>
            <a:r>
              <a:rPr lang="en-US" sz="1300" dirty="0" err="1">
                <a:solidFill>
                  <a:srgbClr val="000000"/>
                </a:solidFill>
                <a:latin typeface="Courier New" panose="02070309020205020404" pitchFamily="49" charset="0"/>
              </a:rPr>
              <a:t>idx</a:t>
            </a:r>
            <a:r>
              <a:rPr lang="en-US" sz="1300" dirty="0">
                <a:solidFill>
                  <a:srgbClr val="000000"/>
                </a:solidFill>
                <a:latin typeface="Courier New" panose="02070309020205020404" pitchFamily="49" charset="0"/>
              </a:rPr>
              <a:t> = </a:t>
            </a:r>
            <a:r>
              <a:rPr lang="en-US" sz="1300" dirty="0" err="1">
                <a:solidFill>
                  <a:srgbClr val="000000"/>
                </a:solidFill>
                <a:latin typeface="Courier New" panose="02070309020205020404" pitchFamily="49" charset="0"/>
              </a:rPr>
              <a:t>kmeans</a:t>
            </a:r>
            <a:r>
              <a:rPr lang="en-US" sz="1300" dirty="0">
                <a:solidFill>
                  <a:srgbClr val="000000"/>
                </a:solidFill>
                <a:latin typeface="Courier New" panose="02070309020205020404" pitchFamily="49" charset="0"/>
              </a:rPr>
              <a:t>(data',k,</a:t>
            </a:r>
            <a:r>
              <a:rPr lang="en-US" sz="1300" dirty="0">
                <a:solidFill>
                  <a:srgbClr val="A020F0"/>
                </a:solidFill>
                <a:latin typeface="Courier New" panose="02070309020205020404" pitchFamily="49" charset="0"/>
              </a:rPr>
              <a:t>'</a:t>
            </a:r>
            <a:r>
              <a:rPr lang="en-US" sz="1300" dirty="0" err="1">
                <a:solidFill>
                  <a:srgbClr val="A020F0"/>
                </a:solidFill>
                <a:latin typeface="Courier New" panose="02070309020205020404" pitchFamily="49" charset="0"/>
              </a:rPr>
              <a:t>OnlinePhase</a:t>
            </a:r>
            <a:r>
              <a:rPr lang="en-US" sz="1300" dirty="0">
                <a:solidFill>
                  <a:srgbClr val="A020F0"/>
                </a:solidFill>
                <a:latin typeface="Courier New" panose="02070309020205020404" pitchFamily="49" charset="0"/>
              </a:rPr>
              <a:t>'</a:t>
            </a:r>
            <a:r>
              <a:rPr lang="en-US" sz="1300" dirty="0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  <a:r>
              <a:rPr lang="en-US" sz="1300" dirty="0">
                <a:solidFill>
                  <a:srgbClr val="A020F0"/>
                </a:solidFill>
                <a:latin typeface="Courier New" panose="02070309020205020404" pitchFamily="49" charset="0"/>
              </a:rPr>
              <a:t>'off'</a:t>
            </a:r>
            <a:r>
              <a:rPr lang="en-US" sz="1300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</a:p>
          <a:p>
            <a:r>
              <a:rPr lang="en-US" sz="1300" dirty="0">
                <a:solidFill>
                  <a:srgbClr val="000000"/>
                </a:solidFill>
                <a:latin typeface="Courier New" panose="02070309020205020404" pitchFamily="49" charset="0"/>
              </a:rPr>
              <a:t>    W(k) = </a:t>
            </a:r>
            <a:r>
              <a:rPr lang="en-US" sz="1300" dirty="0" err="1">
                <a:solidFill>
                  <a:srgbClr val="000000"/>
                </a:solidFill>
                <a:latin typeface="Courier New" panose="02070309020205020404" pitchFamily="49" charset="0"/>
              </a:rPr>
              <a:t>compute_W</a:t>
            </a:r>
            <a:r>
              <a:rPr lang="en-US" sz="1300" dirty="0">
                <a:solidFill>
                  <a:srgbClr val="000000"/>
                </a:solidFill>
                <a:latin typeface="Courier New" panose="02070309020205020404" pitchFamily="49" charset="0"/>
              </a:rPr>
              <a:t>(data, </a:t>
            </a:r>
            <a:r>
              <a:rPr lang="en-US" sz="1300" dirty="0" err="1">
                <a:solidFill>
                  <a:srgbClr val="000000"/>
                </a:solidFill>
                <a:latin typeface="Courier New" panose="02070309020205020404" pitchFamily="49" charset="0"/>
              </a:rPr>
              <a:t>idx</a:t>
            </a:r>
            <a:r>
              <a:rPr lang="en-US" sz="1300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</a:p>
          <a:p>
            <a:r>
              <a:rPr lang="en-US" sz="1300" dirty="0">
                <a:solidFill>
                  <a:srgbClr val="0000FF"/>
                </a:solidFill>
                <a:latin typeface="Courier New" panose="02070309020205020404" pitchFamily="49" charset="0"/>
              </a:rPr>
              <a:t>end</a:t>
            </a:r>
          </a:p>
          <a:p>
            <a:r>
              <a:rPr lang="en-US" sz="1300" dirty="0">
                <a:solidFill>
                  <a:srgbClr val="000000"/>
                </a:solidFill>
                <a:latin typeface="Courier New" panose="02070309020205020404" pitchFamily="49" charset="0"/>
              </a:rPr>
              <a:t>figure(2); plot(1:length(W), log(W/W(1)),</a:t>
            </a:r>
            <a:r>
              <a:rPr lang="en-US" sz="1300" dirty="0">
                <a:solidFill>
                  <a:srgbClr val="A020F0"/>
                </a:solidFill>
                <a:latin typeface="Courier New" panose="02070309020205020404" pitchFamily="49" charset="0"/>
              </a:rPr>
              <a:t>'-o'</a:t>
            </a:r>
            <a:r>
              <a:rPr lang="en-US" sz="1300" dirty="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</a:p>
          <a:p>
            <a:endParaRPr lang="en-US" sz="13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sz="1300" dirty="0">
                <a:solidFill>
                  <a:srgbClr val="0000FF"/>
                </a:solidFill>
                <a:latin typeface="Courier New" panose="02070309020205020404" pitchFamily="49" charset="0"/>
              </a:rPr>
              <a:t>for</a:t>
            </a:r>
            <a:r>
              <a:rPr lang="en-US" sz="1300" dirty="0">
                <a:solidFill>
                  <a:srgbClr val="000000"/>
                </a:solidFill>
                <a:latin typeface="Courier New" panose="02070309020205020404" pitchFamily="49" charset="0"/>
              </a:rPr>
              <a:t> i=1:100</a:t>
            </a:r>
          </a:p>
          <a:p>
            <a:r>
              <a:rPr lang="en-US" sz="1300" dirty="0">
                <a:solidFill>
                  <a:srgbClr val="000000"/>
                </a:solidFill>
                <a:latin typeface="Courier New" panose="02070309020205020404" pitchFamily="49" charset="0"/>
              </a:rPr>
              <a:t>    </a:t>
            </a:r>
            <a:r>
              <a:rPr lang="en-US" sz="1300" dirty="0" err="1">
                <a:solidFill>
                  <a:srgbClr val="000000"/>
                </a:solidFill>
                <a:latin typeface="Courier New" panose="02070309020205020404" pitchFamily="49" charset="0"/>
              </a:rPr>
              <a:t>random_data</a:t>
            </a:r>
            <a:r>
              <a:rPr lang="en-US" sz="1300" dirty="0">
                <a:solidFill>
                  <a:srgbClr val="000000"/>
                </a:solidFill>
                <a:latin typeface="Courier New" panose="02070309020205020404" pitchFamily="49" charset="0"/>
              </a:rPr>
              <a:t> = [rand(1,size(data,2))*(max(data(1,:))-min(data(1,:)))+min(data(1,:)); </a:t>
            </a:r>
            <a:r>
              <a:rPr lang="en-US" sz="1300" dirty="0">
                <a:solidFill>
                  <a:srgbClr val="0000FF"/>
                </a:solidFill>
                <a:latin typeface="Courier New" panose="02070309020205020404" pitchFamily="49" charset="0"/>
              </a:rPr>
              <a:t>...</a:t>
            </a:r>
          </a:p>
          <a:p>
            <a:r>
              <a:rPr lang="en-US" sz="1300" dirty="0">
                <a:solidFill>
                  <a:srgbClr val="000000"/>
                </a:solidFill>
                <a:latin typeface="Courier New" panose="02070309020205020404" pitchFamily="49" charset="0"/>
              </a:rPr>
              <a:t>                   rand(1,size(data,2))*(max(data(2,:))-min(data(2,:)))+min(data(2,:))];</a:t>
            </a:r>
          </a:p>
          <a:p>
            <a:r>
              <a:rPr lang="en-US" sz="1300" dirty="0">
                <a:solidFill>
                  <a:srgbClr val="000000"/>
                </a:solidFill>
                <a:latin typeface="Courier New" panose="02070309020205020404" pitchFamily="49" charset="0"/>
              </a:rPr>
              <a:t>    </a:t>
            </a:r>
            <a:r>
              <a:rPr lang="en-US" sz="1300" dirty="0">
                <a:solidFill>
                  <a:srgbClr val="0000FF"/>
                </a:solidFill>
                <a:latin typeface="Courier New" panose="02070309020205020404" pitchFamily="49" charset="0"/>
              </a:rPr>
              <a:t>if</a:t>
            </a:r>
            <a:r>
              <a:rPr lang="en-US" sz="1300" dirty="0">
                <a:solidFill>
                  <a:srgbClr val="000000"/>
                </a:solidFill>
                <a:latin typeface="Courier New" panose="02070309020205020404" pitchFamily="49" charset="0"/>
              </a:rPr>
              <a:t> i==1</a:t>
            </a:r>
          </a:p>
          <a:p>
            <a:r>
              <a:rPr lang="en-US" sz="1300" dirty="0">
                <a:solidFill>
                  <a:srgbClr val="000000"/>
                </a:solidFill>
                <a:latin typeface="Courier New" panose="02070309020205020404" pitchFamily="49" charset="0"/>
              </a:rPr>
              <a:t>        figure(3); plot(</a:t>
            </a:r>
            <a:r>
              <a:rPr lang="en-US" sz="1300" dirty="0" err="1">
                <a:solidFill>
                  <a:srgbClr val="000000"/>
                </a:solidFill>
                <a:latin typeface="Courier New" panose="02070309020205020404" pitchFamily="49" charset="0"/>
              </a:rPr>
              <a:t>random_data</a:t>
            </a:r>
            <a:r>
              <a:rPr lang="en-US" sz="1300" dirty="0">
                <a:solidFill>
                  <a:srgbClr val="000000"/>
                </a:solidFill>
                <a:latin typeface="Courier New" panose="02070309020205020404" pitchFamily="49" charset="0"/>
              </a:rPr>
              <a:t>(1,:), </a:t>
            </a:r>
            <a:r>
              <a:rPr lang="en-US" sz="1300" dirty="0" err="1">
                <a:solidFill>
                  <a:srgbClr val="000000"/>
                </a:solidFill>
                <a:latin typeface="Courier New" panose="02070309020205020404" pitchFamily="49" charset="0"/>
              </a:rPr>
              <a:t>random_data</a:t>
            </a:r>
            <a:r>
              <a:rPr lang="en-US" sz="1300" dirty="0">
                <a:solidFill>
                  <a:srgbClr val="000000"/>
                </a:solidFill>
                <a:latin typeface="Courier New" panose="02070309020205020404" pitchFamily="49" charset="0"/>
              </a:rPr>
              <a:t>(2,:),</a:t>
            </a:r>
            <a:r>
              <a:rPr lang="en-US" sz="1300" dirty="0">
                <a:solidFill>
                  <a:srgbClr val="A020F0"/>
                </a:solidFill>
                <a:latin typeface="Courier New" panose="02070309020205020404" pitchFamily="49" charset="0"/>
              </a:rPr>
              <a:t>'o'</a:t>
            </a:r>
            <a:r>
              <a:rPr lang="en-US" sz="1300" dirty="0">
                <a:solidFill>
                  <a:srgbClr val="000000"/>
                </a:solidFill>
                <a:latin typeface="Courier New" panose="02070309020205020404" pitchFamily="49" charset="0"/>
              </a:rPr>
              <a:t>); axis([-10,20,-10,20])</a:t>
            </a:r>
          </a:p>
          <a:p>
            <a:r>
              <a:rPr lang="en-US" sz="1300" dirty="0">
                <a:solidFill>
                  <a:srgbClr val="000000"/>
                </a:solidFill>
                <a:latin typeface="Courier New" panose="02070309020205020404" pitchFamily="49" charset="0"/>
              </a:rPr>
              <a:t>    </a:t>
            </a:r>
            <a:r>
              <a:rPr lang="en-US" sz="1300" dirty="0">
                <a:solidFill>
                  <a:srgbClr val="0000FF"/>
                </a:solidFill>
                <a:latin typeface="Courier New" panose="02070309020205020404" pitchFamily="49" charset="0"/>
              </a:rPr>
              <a:t>end</a:t>
            </a:r>
          </a:p>
          <a:p>
            <a:r>
              <a:rPr lang="en-US" sz="1300" dirty="0">
                <a:solidFill>
                  <a:srgbClr val="000000"/>
                </a:solidFill>
                <a:latin typeface="Courier New" panose="02070309020205020404" pitchFamily="49" charset="0"/>
              </a:rPr>
              <a:t>    </a:t>
            </a:r>
            <a:r>
              <a:rPr lang="en-US" sz="1300" dirty="0">
                <a:solidFill>
                  <a:srgbClr val="0000FF"/>
                </a:solidFill>
                <a:latin typeface="Courier New" panose="02070309020205020404" pitchFamily="49" charset="0"/>
              </a:rPr>
              <a:t>for</a:t>
            </a:r>
            <a:r>
              <a:rPr lang="en-US" sz="1300" dirty="0">
                <a:solidFill>
                  <a:srgbClr val="000000"/>
                </a:solidFill>
                <a:latin typeface="Courier New" panose="02070309020205020404" pitchFamily="49" charset="0"/>
              </a:rPr>
              <a:t> k=1:10</a:t>
            </a:r>
          </a:p>
          <a:p>
            <a:r>
              <a:rPr lang="en-US" sz="1300" dirty="0">
                <a:solidFill>
                  <a:srgbClr val="000000"/>
                </a:solidFill>
                <a:latin typeface="Courier New" panose="02070309020205020404" pitchFamily="49" charset="0"/>
              </a:rPr>
              <a:t>        </a:t>
            </a:r>
            <a:r>
              <a:rPr lang="en-US" sz="1300" dirty="0" err="1">
                <a:solidFill>
                  <a:srgbClr val="000000"/>
                </a:solidFill>
                <a:latin typeface="Courier New" panose="02070309020205020404" pitchFamily="49" charset="0"/>
              </a:rPr>
              <a:t>idx</a:t>
            </a:r>
            <a:r>
              <a:rPr lang="en-US" sz="1300" dirty="0">
                <a:solidFill>
                  <a:srgbClr val="000000"/>
                </a:solidFill>
                <a:latin typeface="Courier New" panose="02070309020205020404" pitchFamily="49" charset="0"/>
              </a:rPr>
              <a:t> = </a:t>
            </a:r>
            <a:r>
              <a:rPr lang="en-US" sz="1300" dirty="0" err="1">
                <a:solidFill>
                  <a:srgbClr val="000000"/>
                </a:solidFill>
                <a:latin typeface="Courier New" panose="02070309020205020404" pitchFamily="49" charset="0"/>
              </a:rPr>
              <a:t>kmeans</a:t>
            </a:r>
            <a:r>
              <a:rPr lang="en-US" sz="1300" dirty="0">
                <a:solidFill>
                  <a:srgbClr val="000000"/>
                </a:solidFill>
                <a:latin typeface="Courier New" panose="02070309020205020404" pitchFamily="49" charset="0"/>
              </a:rPr>
              <a:t>(random_data',k,</a:t>
            </a:r>
            <a:r>
              <a:rPr lang="en-US" sz="1300" dirty="0">
                <a:solidFill>
                  <a:srgbClr val="A020F0"/>
                </a:solidFill>
                <a:latin typeface="Courier New" panose="02070309020205020404" pitchFamily="49" charset="0"/>
              </a:rPr>
              <a:t>'</a:t>
            </a:r>
            <a:r>
              <a:rPr lang="en-US" sz="1300" dirty="0" err="1">
                <a:solidFill>
                  <a:srgbClr val="A020F0"/>
                </a:solidFill>
                <a:latin typeface="Courier New" panose="02070309020205020404" pitchFamily="49" charset="0"/>
              </a:rPr>
              <a:t>OnlinePhase</a:t>
            </a:r>
            <a:r>
              <a:rPr lang="en-US" sz="1300" dirty="0">
                <a:solidFill>
                  <a:srgbClr val="A020F0"/>
                </a:solidFill>
                <a:latin typeface="Courier New" panose="02070309020205020404" pitchFamily="49" charset="0"/>
              </a:rPr>
              <a:t>'</a:t>
            </a:r>
            <a:r>
              <a:rPr lang="en-US" sz="1300" dirty="0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  <a:r>
              <a:rPr lang="en-US" sz="1300" dirty="0">
                <a:solidFill>
                  <a:srgbClr val="A020F0"/>
                </a:solidFill>
                <a:latin typeface="Courier New" panose="02070309020205020404" pitchFamily="49" charset="0"/>
              </a:rPr>
              <a:t>'off'</a:t>
            </a:r>
            <a:r>
              <a:rPr lang="en-US" sz="1300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</a:p>
          <a:p>
            <a:r>
              <a:rPr lang="en-US" sz="1300" dirty="0">
                <a:solidFill>
                  <a:srgbClr val="000000"/>
                </a:solidFill>
                <a:latin typeface="Courier New" panose="02070309020205020404" pitchFamily="49" charset="0"/>
              </a:rPr>
              <a:t>        </a:t>
            </a:r>
            <a:r>
              <a:rPr lang="en-US" sz="1300" dirty="0" err="1">
                <a:solidFill>
                  <a:srgbClr val="000000"/>
                </a:solidFill>
                <a:latin typeface="Courier New" panose="02070309020205020404" pitchFamily="49" charset="0"/>
              </a:rPr>
              <a:t>W_rand</a:t>
            </a:r>
            <a:r>
              <a:rPr lang="en-US" sz="1300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sz="1300" dirty="0" err="1">
                <a:solidFill>
                  <a:srgbClr val="000000"/>
                </a:solidFill>
                <a:latin typeface="Courier New" panose="02070309020205020404" pitchFamily="49" charset="0"/>
              </a:rPr>
              <a:t>i,k</a:t>
            </a:r>
            <a:r>
              <a:rPr lang="en-US" sz="1300" dirty="0">
                <a:solidFill>
                  <a:srgbClr val="000000"/>
                </a:solidFill>
                <a:latin typeface="Courier New" panose="02070309020205020404" pitchFamily="49" charset="0"/>
              </a:rPr>
              <a:t>) = </a:t>
            </a:r>
            <a:r>
              <a:rPr lang="en-US" sz="1300" dirty="0" err="1">
                <a:solidFill>
                  <a:srgbClr val="000000"/>
                </a:solidFill>
                <a:latin typeface="Courier New" panose="02070309020205020404" pitchFamily="49" charset="0"/>
              </a:rPr>
              <a:t>compute_W</a:t>
            </a:r>
            <a:r>
              <a:rPr lang="en-US" sz="1300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sz="1300" dirty="0" err="1">
                <a:solidFill>
                  <a:srgbClr val="000000"/>
                </a:solidFill>
                <a:latin typeface="Courier New" panose="02070309020205020404" pitchFamily="49" charset="0"/>
              </a:rPr>
              <a:t>random_data</a:t>
            </a:r>
            <a:r>
              <a:rPr lang="en-US" sz="1300" dirty="0">
                <a:solidFill>
                  <a:srgbClr val="000000"/>
                </a:solidFill>
                <a:latin typeface="Courier New" panose="02070309020205020404" pitchFamily="49" charset="0"/>
              </a:rPr>
              <a:t>, </a:t>
            </a:r>
            <a:r>
              <a:rPr lang="en-US" sz="1300" dirty="0" err="1">
                <a:solidFill>
                  <a:srgbClr val="000000"/>
                </a:solidFill>
                <a:latin typeface="Courier New" panose="02070309020205020404" pitchFamily="49" charset="0"/>
              </a:rPr>
              <a:t>idx</a:t>
            </a:r>
            <a:r>
              <a:rPr lang="en-US" sz="1300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</a:p>
          <a:p>
            <a:r>
              <a:rPr lang="en-US" sz="1300" dirty="0">
                <a:solidFill>
                  <a:srgbClr val="000000"/>
                </a:solidFill>
                <a:latin typeface="Courier New" panose="02070309020205020404" pitchFamily="49" charset="0"/>
              </a:rPr>
              <a:t>    </a:t>
            </a:r>
            <a:r>
              <a:rPr lang="en-US" sz="1300" dirty="0">
                <a:solidFill>
                  <a:srgbClr val="0000FF"/>
                </a:solidFill>
                <a:latin typeface="Courier New" panose="02070309020205020404" pitchFamily="49" charset="0"/>
              </a:rPr>
              <a:t>end</a:t>
            </a:r>
          </a:p>
          <a:p>
            <a:r>
              <a:rPr lang="en-US" sz="1300" dirty="0">
                <a:solidFill>
                  <a:srgbClr val="0000FF"/>
                </a:solidFill>
                <a:latin typeface="Courier New" panose="02070309020205020404" pitchFamily="49" charset="0"/>
              </a:rPr>
              <a:t>end</a:t>
            </a:r>
          </a:p>
          <a:p>
            <a:r>
              <a:rPr lang="en-US" sz="1300" dirty="0">
                <a:solidFill>
                  <a:srgbClr val="000000"/>
                </a:solidFill>
                <a:latin typeface="Courier New" panose="02070309020205020404" pitchFamily="49" charset="0"/>
              </a:rPr>
              <a:t>figure(2); hold </a:t>
            </a:r>
            <a:r>
              <a:rPr lang="en-US" sz="1300" dirty="0">
                <a:solidFill>
                  <a:srgbClr val="A020F0"/>
                </a:solidFill>
                <a:latin typeface="Courier New" panose="02070309020205020404" pitchFamily="49" charset="0"/>
              </a:rPr>
              <a:t>on</a:t>
            </a:r>
            <a:r>
              <a:rPr lang="en-US" sz="1300" dirty="0">
                <a:solidFill>
                  <a:srgbClr val="000000"/>
                </a:solidFill>
                <a:latin typeface="Courier New" panose="02070309020205020404" pitchFamily="49" charset="0"/>
              </a:rPr>
              <a:t>; </a:t>
            </a:r>
          </a:p>
          <a:p>
            <a:r>
              <a:rPr lang="pl-PL" sz="1300" dirty="0">
                <a:solidFill>
                  <a:srgbClr val="000000"/>
                </a:solidFill>
                <a:latin typeface="Courier New" panose="02070309020205020404" pitchFamily="49" charset="0"/>
              </a:rPr>
              <a:t>errorbar(mean(log(W_rand./W_rand(:,1))), std(log(W_rand./W_rand(:,1))))</a:t>
            </a:r>
          </a:p>
          <a:p>
            <a:r>
              <a:rPr lang="en-US" sz="1300" dirty="0">
                <a:solidFill>
                  <a:srgbClr val="000000"/>
                </a:solidFill>
                <a:latin typeface="Courier New" panose="02070309020205020404" pitchFamily="49" charset="0"/>
              </a:rPr>
              <a:t>hold </a:t>
            </a:r>
            <a:r>
              <a:rPr lang="en-US" sz="1300" dirty="0">
                <a:solidFill>
                  <a:srgbClr val="A020F0"/>
                </a:solidFill>
                <a:latin typeface="Courier New" panose="02070309020205020404" pitchFamily="49" charset="0"/>
              </a:rPr>
              <a:t>off; </a:t>
            </a:r>
            <a:r>
              <a:rPr lang="en-US" sz="1300" dirty="0">
                <a:solidFill>
                  <a:srgbClr val="000000"/>
                </a:solidFill>
                <a:latin typeface="Courier New" panose="02070309020205020404" pitchFamily="49" charset="0"/>
              </a:rPr>
              <a:t>title(</a:t>
            </a:r>
            <a:r>
              <a:rPr lang="en-US" sz="1300" dirty="0">
                <a:solidFill>
                  <a:srgbClr val="A020F0"/>
                </a:solidFill>
                <a:latin typeface="Courier New" panose="02070309020205020404" pitchFamily="49" charset="0"/>
              </a:rPr>
              <a:t>'log(</a:t>
            </a:r>
            <a:r>
              <a:rPr lang="en-US" sz="1300" dirty="0" err="1">
                <a:solidFill>
                  <a:srgbClr val="A020F0"/>
                </a:solidFill>
                <a:latin typeface="Courier New" panose="02070309020205020404" pitchFamily="49" charset="0"/>
              </a:rPr>
              <a:t>W_k</a:t>
            </a:r>
            <a:r>
              <a:rPr lang="en-US" sz="1300" dirty="0">
                <a:solidFill>
                  <a:srgbClr val="A020F0"/>
                </a:solidFill>
                <a:latin typeface="Courier New" panose="02070309020205020404" pitchFamily="49" charset="0"/>
              </a:rPr>
              <a:t>/W_1)'</a:t>
            </a:r>
            <a:r>
              <a:rPr lang="en-US" sz="1300" dirty="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</a:p>
          <a:p>
            <a:r>
              <a:rPr lang="en-US" sz="13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</a:p>
          <a:p>
            <a:r>
              <a:rPr lang="en-US" sz="1300" dirty="0">
                <a:solidFill>
                  <a:srgbClr val="000000"/>
                </a:solidFill>
                <a:latin typeface="Courier New" panose="02070309020205020404" pitchFamily="49" charset="0"/>
              </a:rPr>
              <a:t>figure(4); </a:t>
            </a:r>
            <a:r>
              <a:rPr lang="pl-PL" sz="1300" dirty="0">
                <a:solidFill>
                  <a:srgbClr val="000000"/>
                </a:solidFill>
                <a:latin typeface="Courier New" panose="02070309020205020404" pitchFamily="49" charset="0"/>
              </a:rPr>
              <a:t>plot(mean(log(W_rand./W_rand(:,1)))-log(W/W(1)),</a:t>
            </a:r>
            <a:r>
              <a:rPr lang="pl-PL" sz="1300" dirty="0">
                <a:solidFill>
                  <a:srgbClr val="A020F0"/>
                </a:solidFill>
                <a:latin typeface="Courier New" panose="02070309020205020404" pitchFamily="49" charset="0"/>
              </a:rPr>
              <a:t>'o-'</a:t>
            </a:r>
            <a:r>
              <a:rPr lang="pl-PL" sz="1300" dirty="0">
                <a:solidFill>
                  <a:srgbClr val="000000"/>
                </a:solidFill>
                <a:latin typeface="Courier New" panose="02070309020205020404" pitchFamily="49" charset="0"/>
              </a:rPr>
              <a:t>); title(</a:t>
            </a:r>
            <a:r>
              <a:rPr lang="pl-PL" sz="1300" dirty="0">
                <a:solidFill>
                  <a:srgbClr val="A020F0"/>
                </a:solidFill>
                <a:latin typeface="Courier New" panose="02070309020205020404" pitchFamily="49" charset="0"/>
              </a:rPr>
              <a:t>'gap'</a:t>
            </a:r>
            <a:r>
              <a:rPr lang="pl-PL" sz="1300" dirty="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6553948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CN" sz="3200" dirty="0">
                <a:ea typeface="宋体" panose="02010600030101010101" pitchFamily="2" charset="-122"/>
              </a:rPr>
              <a:t>Gap statistics for k-means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6755" y="3733801"/>
            <a:ext cx="2124075" cy="190319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3963" y="3733801"/>
            <a:ext cx="2124075" cy="190319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0800" y="1428402"/>
            <a:ext cx="2147738" cy="192439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01242" y="1409685"/>
            <a:ext cx="2189516" cy="19618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20001" y="3733801"/>
            <a:ext cx="2178663" cy="1952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720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CN" sz="3200" dirty="0">
                <a:ea typeface="宋体" panose="02010600030101010101" pitchFamily="2" charset="-122"/>
              </a:rPr>
              <a:t>Unsupervised clustering methods</a:t>
            </a:r>
          </a:p>
        </p:txBody>
      </p:sp>
      <p:sp>
        <p:nvSpPr>
          <p:cNvPr id="11267" name="TextBox 9"/>
          <p:cNvSpPr txBox="1">
            <a:spLocks noChangeArrowheads="1"/>
          </p:cNvSpPr>
          <p:nvPr/>
        </p:nvSpPr>
        <p:spPr bwMode="auto">
          <a:xfrm>
            <a:off x="2590801" y="1600201"/>
            <a:ext cx="3746538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- Hierarchical clustering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- k-means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- Spectral graph analysis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- Community finding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- Density-based clustering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</p:txBody>
      </p:sp>
      <p:sp>
        <p:nvSpPr>
          <p:cNvPr id="4" name="Rounded Rectangle 3"/>
          <p:cNvSpPr/>
          <p:nvPr/>
        </p:nvSpPr>
        <p:spPr>
          <a:xfrm>
            <a:off x="2590800" y="3071953"/>
            <a:ext cx="3733800" cy="1295399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9743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CN" sz="3200" dirty="0">
                <a:ea typeface="宋体" panose="02010600030101010101" pitchFamily="2" charset="-122"/>
              </a:rPr>
              <a:t>Clustering by partitioning Graphs</a:t>
            </a:r>
          </a:p>
        </p:txBody>
      </p:sp>
      <p:sp>
        <p:nvSpPr>
          <p:cNvPr id="4" name="TextBox 9"/>
          <p:cNvSpPr txBox="1">
            <a:spLocks noChangeArrowheads="1"/>
          </p:cNvSpPr>
          <p:nvPr/>
        </p:nvSpPr>
        <p:spPr bwMode="auto">
          <a:xfrm>
            <a:off x="2286000" y="1676400"/>
            <a:ext cx="792480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indent="-342900">
              <a:spcBef>
                <a:spcPct val="0"/>
              </a:spcBef>
              <a:buFontTx/>
              <a:buChar char="-"/>
            </a:pPr>
            <a:r>
              <a:rPr lang="en-US" altLang="en-US" sz="2400" dirty="0"/>
              <a:t>Basic idea:</a:t>
            </a:r>
          </a:p>
          <a:p>
            <a:pPr marL="342900" indent="-342900">
              <a:spcBef>
                <a:spcPct val="0"/>
              </a:spcBef>
              <a:buFontTx/>
              <a:buChar char="-"/>
            </a:pPr>
            <a:endParaRPr lang="en-US" altLang="en-US" sz="2400" dirty="0"/>
          </a:p>
          <a:p>
            <a:pPr>
              <a:spcBef>
                <a:spcPct val="0"/>
              </a:spcBef>
              <a:buNone/>
            </a:pPr>
            <a:r>
              <a:rPr lang="en-US" altLang="en-US" sz="2400" dirty="0"/>
              <a:t>	Construct a graph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sz="2400" dirty="0"/>
              <a:t>	    - Each node is one sample / data point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sz="2400" dirty="0"/>
              <a:t>	    - Each edge connects two samples, with 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sz="2400" dirty="0"/>
              <a:t>	      weights representing similarities</a:t>
            </a:r>
          </a:p>
          <a:p>
            <a:pPr>
              <a:spcBef>
                <a:spcPct val="0"/>
              </a:spcBef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None/>
            </a:pPr>
            <a:r>
              <a:rPr lang="en-US" altLang="en-US" sz="2400" dirty="0"/>
              <a:t>	Cut it into smaller pieces</a:t>
            </a:r>
          </a:p>
          <a:p>
            <a:pPr>
              <a:spcBef>
                <a:spcPct val="0"/>
              </a:spcBef>
              <a:buNone/>
            </a:pP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1441777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CN" sz="3200" dirty="0">
                <a:ea typeface="宋体" panose="02010600030101010101" pitchFamily="2" charset="-122"/>
              </a:rPr>
              <a:t>How to construct a graph?</a:t>
            </a:r>
          </a:p>
        </p:txBody>
      </p:sp>
      <p:sp>
        <p:nvSpPr>
          <p:cNvPr id="4" name="TextBox 9"/>
          <p:cNvSpPr txBox="1">
            <a:spLocks noChangeArrowheads="1"/>
          </p:cNvSpPr>
          <p:nvPr/>
        </p:nvSpPr>
        <p:spPr bwMode="auto">
          <a:xfrm>
            <a:off x="1828800" y="1636217"/>
            <a:ext cx="80010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457200" indent="-457200">
              <a:spcBef>
                <a:spcPct val="0"/>
              </a:spcBef>
              <a:buAutoNum type="arabicParenBoth"/>
            </a:pPr>
            <a:r>
              <a:rPr lang="en-US" altLang="en-US" sz="2400" dirty="0"/>
              <a:t>Weight by negative of L2 distance</a:t>
            </a:r>
          </a:p>
          <a:p>
            <a:pPr marL="457200" indent="-457200">
              <a:spcBef>
                <a:spcPct val="0"/>
              </a:spcBef>
              <a:buAutoNum type="arabicParenBoth"/>
            </a:pPr>
            <a:endParaRPr lang="en-US" altLang="en-US" sz="2400" dirty="0"/>
          </a:p>
          <a:p>
            <a:pPr marL="457200" indent="-457200">
              <a:spcBef>
                <a:spcPct val="0"/>
              </a:spcBef>
              <a:buAutoNum type="arabicParenBoth"/>
            </a:pPr>
            <a:r>
              <a:rPr lang="en-US" altLang="en-US" sz="2400" dirty="0"/>
              <a:t>Weight by inverse of L2 distance</a:t>
            </a:r>
          </a:p>
          <a:p>
            <a:pPr marL="457200" indent="-457200">
              <a:spcBef>
                <a:spcPct val="0"/>
              </a:spcBef>
              <a:buAutoNum type="arabicParenBoth"/>
            </a:pPr>
            <a:endParaRPr lang="en-US" altLang="en-US" sz="2400" dirty="0"/>
          </a:p>
          <a:p>
            <a:pPr marL="457200" indent="-457200">
              <a:spcBef>
                <a:spcPct val="0"/>
              </a:spcBef>
              <a:buAutoNum type="arabicParenBoth"/>
            </a:pPr>
            <a:r>
              <a:rPr lang="en-US" altLang="en-US" sz="2400" dirty="0"/>
              <a:t>Threshold the weights to get a sparse graph</a:t>
            </a:r>
          </a:p>
          <a:p>
            <a:pPr marL="457200" indent="-457200">
              <a:spcBef>
                <a:spcPct val="0"/>
              </a:spcBef>
              <a:buAutoNum type="arabicParenBoth"/>
            </a:pPr>
            <a:endParaRPr lang="en-US" altLang="en-US" sz="2400" dirty="0"/>
          </a:p>
          <a:p>
            <a:pPr marL="457200" indent="-457200">
              <a:spcBef>
                <a:spcPct val="0"/>
              </a:spcBef>
              <a:buAutoNum type="arabicParenBoth"/>
            </a:pPr>
            <a:r>
              <a:rPr lang="en-US" altLang="en-US" sz="2400" dirty="0"/>
              <a:t>Use L2 distance to construct a </a:t>
            </a:r>
            <a:r>
              <a:rPr lang="en-US" altLang="en-US" sz="2400" dirty="0" err="1"/>
              <a:t>kNN</a:t>
            </a:r>
            <a:r>
              <a:rPr lang="en-US" altLang="en-US" sz="2400" dirty="0"/>
              <a:t> graph</a:t>
            </a:r>
          </a:p>
          <a:p>
            <a:pPr marL="457200" indent="-457200">
              <a:spcBef>
                <a:spcPct val="0"/>
              </a:spcBef>
              <a:buAutoNum type="arabicParenBoth"/>
            </a:pPr>
            <a:endParaRPr lang="en-US" altLang="en-US" sz="2400" dirty="0"/>
          </a:p>
          <a:p>
            <a:pPr marL="457200" indent="-457200">
              <a:spcBef>
                <a:spcPct val="0"/>
              </a:spcBef>
              <a:buAutoNum type="arabicParenBoth"/>
            </a:pPr>
            <a:r>
              <a:rPr lang="en-US" altLang="en-US" sz="2400" dirty="0" err="1"/>
              <a:t>Jaccard</a:t>
            </a:r>
            <a:r>
              <a:rPr lang="en-US" altLang="en-US" sz="2400" dirty="0"/>
              <a:t>: </a:t>
            </a:r>
            <a:r>
              <a:rPr lang="en-US" altLang="en-US" sz="2400" dirty="0" err="1"/>
              <a:t>kNN</a:t>
            </a:r>
            <a:r>
              <a:rPr lang="en-US" altLang="en-US" sz="2400" dirty="0"/>
              <a:t> +</a:t>
            </a:r>
          </a:p>
          <a:p>
            <a:pPr marL="457200" indent="-457200">
              <a:spcBef>
                <a:spcPct val="0"/>
              </a:spcBef>
              <a:buAutoNum type="arabicParenBoth"/>
            </a:pPr>
            <a:endParaRPr lang="en-US" altLang="en-US" sz="2400" dirty="0"/>
          </a:p>
          <a:p>
            <a:pPr marL="457200" indent="-457200">
              <a:spcBef>
                <a:spcPct val="0"/>
              </a:spcBef>
              <a:buAutoNum type="arabicParenBoth"/>
            </a:pPr>
            <a:r>
              <a:rPr lang="en-US" altLang="en-US" sz="2400" dirty="0"/>
              <a:t>more …</a:t>
            </a:r>
          </a:p>
          <a:p>
            <a:pPr>
              <a:spcBef>
                <a:spcPct val="0"/>
              </a:spcBef>
              <a:buNone/>
            </a:pPr>
            <a:endParaRPr lang="en-US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7404006" y="1597480"/>
                <a:ext cx="2806794" cy="3545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begChr m:val="‖"/>
                          <m:endChr m:val="‖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4006" y="1597480"/>
                <a:ext cx="2806794" cy="354584"/>
              </a:xfrm>
              <a:prstGeom prst="rect">
                <a:avLst/>
              </a:prstGeom>
              <a:blipFill>
                <a:blip r:embed="rId3"/>
                <a:stretch>
                  <a:fillRect l="-652" b="-24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410933" y="2199509"/>
                <a:ext cx="3064172" cy="8626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𝑖𝑗</m:t>
                                      </m:r>
                                    </m:sub>
                                  </m:s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unc>
                                    <m:func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limLow>
                                        <m:limLow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limLow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000">
                                              <a:latin typeface="Cambria Math" panose="02040503050406030204" pitchFamily="18" charset="0"/>
                                            </a:rPr>
                                            <m:t>min</m:t>
                                          </m:r>
                                        </m:e>
                                        <m:lim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lim>
                                      </m:limLow>
                                    </m:fName>
                                    <m:e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𝑑</m:t>
                                          </m:r>
                                        </m:e>
                                        <m:sub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𝑖𝑗</m:t>
                                          </m:r>
                                        </m:sub>
                                      </m:sSub>
                                    </m:e>
                                  </m:func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0933" y="2199509"/>
                <a:ext cx="3064172" cy="86267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572000" y="4444067"/>
                <a:ext cx="6095964" cy="649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)∩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)∪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den>
                      </m:f>
                      <m:r>
                        <a:rPr lang="en-US" sz="2000" i="1"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𝑖𝑠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𝑡h𝑒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𝑛𝑒𝑖𝑔h𝑏𝑜𝑟h𝑜𝑜𝑑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𝑜𝑓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444067"/>
                <a:ext cx="6095964" cy="649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31355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3200" dirty="0"/>
              <a:t>Spectral graph </a:t>
            </a:r>
            <a:r>
              <a:rPr lang="en-US" altLang="zh-CN" sz="3200" dirty="0">
                <a:ea typeface="宋体" panose="02010600030101010101" pitchFamily="2" charset="-122"/>
              </a:rPr>
              <a:t>partitioning</a:t>
            </a:r>
          </a:p>
        </p:txBody>
      </p:sp>
      <p:sp>
        <p:nvSpPr>
          <p:cNvPr id="4" name="TextBox 9"/>
          <p:cNvSpPr txBox="1">
            <a:spLocks noChangeArrowheads="1"/>
          </p:cNvSpPr>
          <p:nvPr/>
        </p:nvSpPr>
        <p:spPr bwMode="auto">
          <a:xfrm>
            <a:off x="1752600" y="1417638"/>
            <a:ext cx="8001000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None/>
            </a:pPr>
            <a:r>
              <a:rPr lang="en-US" altLang="en-US" sz="2400" dirty="0"/>
              <a:t>Construct graph Laplacian (L)</a:t>
            </a:r>
          </a:p>
          <a:p>
            <a:pPr>
              <a:spcBef>
                <a:spcPct val="0"/>
              </a:spcBef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None/>
            </a:pPr>
            <a:r>
              <a:rPr lang="en-US" altLang="en-US" sz="2400" dirty="0"/>
              <a:t>Compute e-value and e-vectors of L</a:t>
            </a:r>
          </a:p>
          <a:p>
            <a:pPr>
              <a:spcBef>
                <a:spcPct val="0"/>
              </a:spcBef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None/>
            </a:pPr>
            <a:r>
              <a:rPr lang="en-US" altLang="en-US" sz="2400" dirty="0"/>
              <a:t>Assume the graph is connected:</a:t>
            </a:r>
          </a:p>
          <a:p>
            <a:pPr marL="342900" indent="-342900">
              <a:spcBef>
                <a:spcPct val="0"/>
              </a:spcBef>
              <a:buFontTx/>
              <a:buChar char="-"/>
            </a:pPr>
            <a:r>
              <a:rPr lang="en-US" altLang="en-US" sz="2400" dirty="0"/>
              <a:t>all e-values are non-negative, </a:t>
            </a:r>
          </a:p>
          <a:p>
            <a:pPr marL="342900" indent="-342900">
              <a:spcBef>
                <a:spcPct val="0"/>
              </a:spcBef>
              <a:buFontTx/>
              <a:buChar char="-"/>
            </a:pPr>
            <a:r>
              <a:rPr lang="en-US" altLang="en-US" sz="2400" dirty="0"/>
              <a:t>one e-value is exactly 0</a:t>
            </a:r>
          </a:p>
          <a:p>
            <a:pPr marL="342900" indent="-342900">
              <a:spcBef>
                <a:spcPct val="0"/>
              </a:spcBef>
              <a:buFontTx/>
              <a:buChar char="-"/>
            </a:pPr>
            <a:r>
              <a:rPr lang="en-US" altLang="en-US" sz="2400" dirty="0"/>
              <a:t>In the e-vector of the 2</a:t>
            </a:r>
            <a:r>
              <a:rPr lang="en-US" altLang="en-US" sz="2400" baseline="30000" dirty="0"/>
              <a:t>nd</a:t>
            </a:r>
            <a:r>
              <a:rPr lang="en-US" altLang="en-US" sz="2400" dirty="0"/>
              <a:t> smallest e-value, the +/- sign divides the graph into two pieces</a:t>
            </a:r>
          </a:p>
          <a:p>
            <a:pPr>
              <a:spcBef>
                <a:spcPct val="0"/>
              </a:spcBef>
              <a:buNone/>
            </a:pPr>
            <a:endParaRPr lang="en-US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477001" y="1295401"/>
                <a:ext cx="2688685" cy="11396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        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𝑖𝑓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≠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e>
                            <m:e>
                              <m:nary>
                                <m:naryPr>
                                  <m:chr m:val="∑"/>
                                  <m:limLoc m:val="subSup"/>
                                  <m:supHide m:val="on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9"/>
                                    </m:r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𝑖𝑢</m:t>
                                      </m:r>
                                    </m:sub>
                                  </m:sSub>
                                </m:e>
                              </m:nary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𝑖𝑓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001" y="1295401"/>
                <a:ext cx="2688685" cy="113967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77563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CN" sz="3200" dirty="0">
                <a:ea typeface="宋体" panose="02010600030101010101" pitchFamily="2" charset="-122"/>
              </a:rPr>
              <a:t>Unsupervised learning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2792466" y="2060575"/>
            <a:ext cx="1905000" cy="2971800"/>
          </a:xfrm>
          <a:prstGeom prst="roundRect">
            <a:avLst>
              <a:gd name="adj" fmla="val 2381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2608316" y="2103438"/>
            <a:ext cx="0" cy="1143000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3" name="TextBox 36"/>
          <p:cNvSpPr txBox="1">
            <a:spLocks noChangeArrowheads="1"/>
          </p:cNvSpPr>
          <p:nvPr/>
        </p:nvSpPr>
        <p:spPr bwMode="auto">
          <a:xfrm>
            <a:off x="1589142" y="2103439"/>
            <a:ext cx="10191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features</a:t>
            </a:r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2933754" y="1962150"/>
            <a:ext cx="925512" cy="0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5" name="TextBox 38"/>
          <p:cNvSpPr txBox="1">
            <a:spLocks noChangeArrowheads="1"/>
          </p:cNvSpPr>
          <p:nvPr/>
        </p:nvSpPr>
        <p:spPr bwMode="auto">
          <a:xfrm>
            <a:off x="2841680" y="1634838"/>
            <a:ext cx="12461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/>
              <a:t>examples</a:t>
            </a:r>
          </a:p>
        </p:txBody>
      </p:sp>
      <p:sp>
        <p:nvSpPr>
          <p:cNvPr id="18" name="TextBox 9"/>
          <p:cNvSpPr txBox="1">
            <a:spLocks noChangeArrowheads="1"/>
          </p:cNvSpPr>
          <p:nvPr/>
        </p:nvSpPr>
        <p:spPr bwMode="auto">
          <a:xfrm>
            <a:off x="5154667" y="1829364"/>
            <a:ext cx="541971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+mn-lt"/>
              </a:rPr>
              <a:t>Goals of unsupervised learning</a:t>
            </a:r>
            <a:r>
              <a:rPr lang="en-US" altLang="en-US" sz="1800" dirty="0">
                <a:latin typeface="+mn-lt"/>
              </a:rPr>
              <a:t> are almost always: </a:t>
            </a:r>
            <a:endParaRPr lang="en-US" altLang="en-US" sz="1800" b="1" dirty="0">
              <a:latin typeface="+mn-lt"/>
            </a:endParaRPr>
          </a:p>
          <a:p>
            <a:pPr marL="342900" indent="-342900">
              <a:spcBef>
                <a:spcPct val="0"/>
              </a:spcBef>
              <a:buFontTx/>
              <a:buChar char="-"/>
            </a:pPr>
            <a:r>
              <a:rPr lang="en-US" altLang="en-US" sz="1800" dirty="0">
                <a:latin typeface="+mn-lt"/>
              </a:rPr>
              <a:t>Clustering</a:t>
            </a:r>
          </a:p>
          <a:p>
            <a:pPr marL="342900" indent="-342900">
              <a:spcBef>
                <a:spcPct val="0"/>
              </a:spcBef>
              <a:buFontTx/>
              <a:buChar char="-"/>
            </a:pPr>
            <a:r>
              <a:rPr lang="en-US" altLang="en-US" sz="1800" dirty="0">
                <a:latin typeface="+mn-lt"/>
              </a:rPr>
              <a:t>Trajectory finding  </a:t>
            </a:r>
          </a:p>
          <a:p>
            <a:pPr marL="342900" indent="-342900">
              <a:spcBef>
                <a:spcPct val="0"/>
              </a:spcBef>
              <a:buFontTx/>
              <a:buChar char="-"/>
            </a:pPr>
            <a:r>
              <a:rPr lang="en-US" altLang="en-US" sz="1800" dirty="0">
                <a:latin typeface="+mn-lt"/>
              </a:rPr>
              <a:t>Dimension reduction / visualization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5154668" y="3239242"/>
            <a:ext cx="290874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/>
              <a:t>Challenge/Issue:</a:t>
            </a:r>
          </a:p>
          <a:p>
            <a:r>
              <a:rPr lang="en-US" altLang="en-US" dirty="0"/>
              <a:t>     What is the ground truth?</a:t>
            </a:r>
          </a:p>
          <a:p>
            <a:r>
              <a:rPr lang="en-US" altLang="en-US" dirty="0"/>
              <a:t>     What is the right answer?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154668" y="4384424"/>
            <a:ext cx="66255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b="1" dirty="0"/>
              <a:t>Sad Reality:</a:t>
            </a:r>
          </a:p>
          <a:p>
            <a:r>
              <a:rPr lang="en-US" altLang="en-US" dirty="0"/>
              <a:t>     Impossible to guarantee the right answer computationally</a:t>
            </a:r>
          </a:p>
          <a:p>
            <a:r>
              <a:rPr lang="en-US" dirty="0"/>
              <a:t>     There typically is no right answer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154667" y="5521003"/>
            <a:ext cx="49758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/>
              <a:t>Sad Solution:</a:t>
            </a:r>
          </a:p>
          <a:p>
            <a:r>
              <a:rPr lang="en-US" altLang="en-US" dirty="0"/>
              <a:t>     Let’s leave the decisions to downstream analysis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0228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3200" dirty="0"/>
              <a:t>Spectral graph </a:t>
            </a:r>
            <a:r>
              <a:rPr lang="en-US" altLang="zh-CN" sz="3200" dirty="0">
                <a:ea typeface="宋体" panose="02010600030101010101" pitchFamily="2" charset="-122"/>
              </a:rPr>
              <a:t>partitioning example</a:t>
            </a:r>
          </a:p>
        </p:txBody>
      </p:sp>
      <p:sp>
        <p:nvSpPr>
          <p:cNvPr id="6" name="Rectangle 5"/>
          <p:cNvSpPr/>
          <p:nvPr/>
        </p:nvSpPr>
        <p:spPr>
          <a:xfrm>
            <a:off x="2008909" y="1511125"/>
            <a:ext cx="373380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A = zeros(10,10);</a:t>
            </a:r>
          </a:p>
          <a:p>
            <a:r>
              <a:rPr lang="pt-B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A(1:4,1:4) = 1; A(5:10,5:10)=1;</a:t>
            </a:r>
          </a:p>
          <a:p>
            <a:r>
              <a:rPr lang="pt-B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A(1,9)=1; A(9,1)=1;</a:t>
            </a:r>
          </a:p>
          <a:p>
            <a:r>
              <a:rPr lang="pt-B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A(1,7)=1; A(7,1)=1;</a:t>
            </a:r>
          </a:p>
          <a:p>
            <a:r>
              <a:rPr lang="pt-B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A = A-diag(diag(A));</a:t>
            </a:r>
          </a:p>
          <a:p>
            <a:r>
              <a:rPr lang="pt-B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L = diag(sum(A))-A;</a:t>
            </a:r>
          </a:p>
          <a:p>
            <a:r>
              <a:rPr lang="pt-B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[V,D] = eig(L)</a:t>
            </a:r>
          </a:p>
          <a:p>
            <a:endParaRPr lang="en-US" sz="1300" dirty="0"/>
          </a:p>
        </p:txBody>
      </p:sp>
      <p:sp>
        <p:nvSpPr>
          <p:cNvPr id="8" name="Rectangle 7"/>
          <p:cNvSpPr/>
          <p:nvPr/>
        </p:nvSpPr>
        <p:spPr>
          <a:xfrm>
            <a:off x="2552699" y="3354223"/>
            <a:ext cx="670560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A =</a:t>
            </a:r>
          </a:p>
          <a:p>
            <a:endParaRPr lang="pt-BR" sz="13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pt-B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     0     1     1     1     0     0     1     0     1     0</a:t>
            </a:r>
          </a:p>
          <a:p>
            <a:r>
              <a:rPr lang="pt-B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     1     0     1     1     0     0     0     0     0     0</a:t>
            </a:r>
          </a:p>
          <a:p>
            <a:r>
              <a:rPr lang="pt-B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     1     1     0     1     0     0     0     0     0     0</a:t>
            </a:r>
          </a:p>
          <a:p>
            <a:r>
              <a:rPr lang="pt-B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     1     1     1     0     0     0     0     0     0     0</a:t>
            </a:r>
          </a:p>
          <a:p>
            <a:r>
              <a:rPr lang="pt-B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     0     0     0     0     0     1     1     1     1     1</a:t>
            </a:r>
          </a:p>
          <a:p>
            <a:r>
              <a:rPr lang="pt-B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     0     0     0     0     1     0     1     1     1     1</a:t>
            </a:r>
          </a:p>
          <a:p>
            <a:r>
              <a:rPr lang="pt-B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     1     0     0     0     1     1     0     1     1     1</a:t>
            </a:r>
          </a:p>
          <a:p>
            <a:r>
              <a:rPr lang="pt-B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     0     0     0     0     1     1     1     0     1     1</a:t>
            </a:r>
          </a:p>
          <a:p>
            <a:r>
              <a:rPr lang="pt-B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     1     0     0     0     1     1     1     1     0     1</a:t>
            </a:r>
          </a:p>
          <a:p>
            <a:r>
              <a:rPr lang="pt-B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     0     0     0     0     1     1     1     1     1     0</a:t>
            </a:r>
            <a:endParaRPr lang="en-US" sz="1300" dirty="0"/>
          </a:p>
        </p:txBody>
      </p:sp>
      <p:sp>
        <p:nvSpPr>
          <p:cNvPr id="83" name="Oval 82"/>
          <p:cNvSpPr/>
          <p:nvPr/>
        </p:nvSpPr>
        <p:spPr>
          <a:xfrm>
            <a:off x="7526482" y="2185419"/>
            <a:ext cx="512618" cy="343827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84" name="Oval 83"/>
          <p:cNvSpPr/>
          <p:nvPr/>
        </p:nvSpPr>
        <p:spPr>
          <a:xfrm>
            <a:off x="6785264" y="2172628"/>
            <a:ext cx="512618" cy="343827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85" name="Oval 84"/>
          <p:cNvSpPr/>
          <p:nvPr/>
        </p:nvSpPr>
        <p:spPr>
          <a:xfrm>
            <a:off x="6781800" y="2691514"/>
            <a:ext cx="512618" cy="343827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86" name="Oval 85"/>
          <p:cNvSpPr/>
          <p:nvPr/>
        </p:nvSpPr>
        <p:spPr>
          <a:xfrm>
            <a:off x="7544968" y="2691514"/>
            <a:ext cx="512618" cy="343827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87" name="Oval 86"/>
          <p:cNvSpPr/>
          <p:nvPr/>
        </p:nvSpPr>
        <p:spPr>
          <a:xfrm>
            <a:off x="8808028" y="2210360"/>
            <a:ext cx="512618" cy="343827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88" name="Oval 87"/>
          <p:cNvSpPr/>
          <p:nvPr/>
        </p:nvSpPr>
        <p:spPr>
          <a:xfrm>
            <a:off x="9414164" y="1828801"/>
            <a:ext cx="512618" cy="343827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89" name="Oval 88"/>
          <p:cNvSpPr/>
          <p:nvPr/>
        </p:nvSpPr>
        <p:spPr>
          <a:xfrm>
            <a:off x="9971810" y="2195216"/>
            <a:ext cx="512618" cy="343827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90" name="Oval 89"/>
          <p:cNvSpPr/>
          <p:nvPr/>
        </p:nvSpPr>
        <p:spPr>
          <a:xfrm>
            <a:off x="9389919" y="3164578"/>
            <a:ext cx="512618" cy="343827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91" name="Oval 90"/>
          <p:cNvSpPr/>
          <p:nvPr/>
        </p:nvSpPr>
        <p:spPr>
          <a:xfrm>
            <a:off x="8808028" y="2761861"/>
            <a:ext cx="512618" cy="343827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92" name="Oval 91"/>
          <p:cNvSpPr/>
          <p:nvPr/>
        </p:nvSpPr>
        <p:spPr>
          <a:xfrm>
            <a:off x="9992592" y="2777005"/>
            <a:ext cx="512618" cy="343827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10</a:t>
            </a:r>
          </a:p>
        </p:txBody>
      </p:sp>
      <p:cxnSp>
        <p:nvCxnSpPr>
          <p:cNvPr id="93" name="Straight Connector 92"/>
          <p:cNvCxnSpPr>
            <a:stCxn id="83" idx="3"/>
            <a:endCxn id="85" idx="7"/>
          </p:cNvCxnSpPr>
          <p:nvPr/>
        </p:nvCxnSpPr>
        <p:spPr>
          <a:xfrm flipH="1">
            <a:off x="7219347" y="2478893"/>
            <a:ext cx="382206" cy="26297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>
            <a:stCxn id="83" idx="2"/>
            <a:endCxn id="84" idx="6"/>
          </p:cNvCxnSpPr>
          <p:nvPr/>
        </p:nvCxnSpPr>
        <p:spPr>
          <a:xfrm flipH="1" flipV="1">
            <a:off x="7297882" y="2344542"/>
            <a:ext cx="228600" cy="1279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>
            <a:stCxn id="83" idx="4"/>
            <a:endCxn id="86" idx="0"/>
          </p:cNvCxnSpPr>
          <p:nvPr/>
        </p:nvCxnSpPr>
        <p:spPr>
          <a:xfrm>
            <a:off x="7782791" y="2529245"/>
            <a:ext cx="18486" cy="16226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>
            <a:stCxn id="84" idx="5"/>
            <a:endCxn id="86" idx="1"/>
          </p:cNvCxnSpPr>
          <p:nvPr/>
        </p:nvCxnSpPr>
        <p:spPr>
          <a:xfrm>
            <a:off x="7222811" y="2466103"/>
            <a:ext cx="397228" cy="27576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>
            <a:stCxn id="84" idx="4"/>
            <a:endCxn id="85" idx="0"/>
          </p:cNvCxnSpPr>
          <p:nvPr/>
        </p:nvCxnSpPr>
        <p:spPr>
          <a:xfrm flipH="1">
            <a:off x="7038109" y="2516455"/>
            <a:ext cx="3464" cy="17505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>
            <a:stCxn id="85" idx="6"/>
            <a:endCxn id="86" idx="2"/>
          </p:cNvCxnSpPr>
          <p:nvPr/>
        </p:nvCxnSpPr>
        <p:spPr>
          <a:xfrm>
            <a:off x="7294418" y="2863427"/>
            <a:ext cx="25055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>
            <a:stCxn id="87" idx="7"/>
            <a:endCxn id="88" idx="3"/>
          </p:cNvCxnSpPr>
          <p:nvPr/>
        </p:nvCxnSpPr>
        <p:spPr>
          <a:xfrm flipV="1">
            <a:off x="9245575" y="2122275"/>
            <a:ext cx="243660" cy="13843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>
            <a:stCxn id="88" idx="5"/>
            <a:endCxn id="89" idx="1"/>
          </p:cNvCxnSpPr>
          <p:nvPr/>
        </p:nvCxnSpPr>
        <p:spPr>
          <a:xfrm>
            <a:off x="9851711" y="2122275"/>
            <a:ext cx="195170" cy="12329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>
            <a:stCxn id="87" idx="6"/>
            <a:endCxn id="89" idx="2"/>
          </p:cNvCxnSpPr>
          <p:nvPr/>
        </p:nvCxnSpPr>
        <p:spPr>
          <a:xfrm flipV="1">
            <a:off x="9320646" y="2367129"/>
            <a:ext cx="651164" cy="15144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>
            <a:stCxn id="91" idx="6"/>
            <a:endCxn id="92" idx="2"/>
          </p:cNvCxnSpPr>
          <p:nvPr/>
        </p:nvCxnSpPr>
        <p:spPr>
          <a:xfrm>
            <a:off x="9320646" y="2933774"/>
            <a:ext cx="671946" cy="15144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>
            <a:stCxn id="92" idx="3"/>
            <a:endCxn id="90" idx="7"/>
          </p:cNvCxnSpPr>
          <p:nvPr/>
        </p:nvCxnSpPr>
        <p:spPr>
          <a:xfrm flipH="1">
            <a:off x="9827467" y="3070479"/>
            <a:ext cx="240197" cy="14445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>
            <a:stCxn id="91" idx="5"/>
            <a:endCxn id="90" idx="1"/>
          </p:cNvCxnSpPr>
          <p:nvPr/>
        </p:nvCxnSpPr>
        <p:spPr>
          <a:xfrm>
            <a:off x="9245576" y="3055335"/>
            <a:ext cx="219415" cy="159594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>
            <a:stCxn id="83" idx="6"/>
            <a:endCxn id="87" idx="2"/>
          </p:cNvCxnSpPr>
          <p:nvPr/>
        </p:nvCxnSpPr>
        <p:spPr>
          <a:xfrm>
            <a:off x="8039100" y="2357333"/>
            <a:ext cx="768928" cy="2494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>
            <a:stCxn id="83" idx="6"/>
            <a:endCxn id="91" idx="2"/>
          </p:cNvCxnSpPr>
          <p:nvPr/>
        </p:nvCxnSpPr>
        <p:spPr>
          <a:xfrm>
            <a:off x="8039100" y="2357332"/>
            <a:ext cx="768928" cy="57644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>
            <a:stCxn id="91" idx="0"/>
            <a:endCxn id="87" idx="4"/>
          </p:cNvCxnSpPr>
          <p:nvPr/>
        </p:nvCxnSpPr>
        <p:spPr>
          <a:xfrm flipV="1">
            <a:off x="9064337" y="2554186"/>
            <a:ext cx="0" cy="207674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>
            <a:stCxn id="91" idx="7"/>
            <a:endCxn id="88" idx="4"/>
          </p:cNvCxnSpPr>
          <p:nvPr/>
        </p:nvCxnSpPr>
        <p:spPr>
          <a:xfrm flipV="1">
            <a:off x="9245575" y="2172628"/>
            <a:ext cx="424898" cy="63958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>
            <a:stCxn id="91" idx="7"/>
            <a:endCxn id="89" idx="3"/>
          </p:cNvCxnSpPr>
          <p:nvPr/>
        </p:nvCxnSpPr>
        <p:spPr>
          <a:xfrm flipV="1">
            <a:off x="9245575" y="2488690"/>
            <a:ext cx="801306" cy="32352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>
            <a:stCxn id="90" idx="0"/>
            <a:endCxn id="87" idx="5"/>
          </p:cNvCxnSpPr>
          <p:nvPr/>
        </p:nvCxnSpPr>
        <p:spPr>
          <a:xfrm flipH="1" flipV="1">
            <a:off x="9245576" y="2503835"/>
            <a:ext cx="400653" cy="66074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>
            <a:stCxn id="90" idx="0"/>
            <a:endCxn id="88" idx="4"/>
          </p:cNvCxnSpPr>
          <p:nvPr/>
        </p:nvCxnSpPr>
        <p:spPr>
          <a:xfrm flipV="1">
            <a:off x="9646229" y="2172627"/>
            <a:ext cx="24245" cy="99195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>
            <a:stCxn id="90" idx="0"/>
            <a:endCxn id="89" idx="3"/>
          </p:cNvCxnSpPr>
          <p:nvPr/>
        </p:nvCxnSpPr>
        <p:spPr>
          <a:xfrm flipV="1">
            <a:off x="9646229" y="2488691"/>
            <a:ext cx="400653" cy="67588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>
            <a:stCxn id="92" idx="1"/>
            <a:endCxn id="88" idx="4"/>
          </p:cNvCxnSpPr>
          <p:nvPr/>
        </p:nvCxnSpPr>
        <p:spPr>
          <a:xfrm flipH="1" flipV="1">
            <a:off x="9670473" y="2172628"/>
            <a:ext cx="397190" cy="65472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>
            <a:stCxn id="92" idx="1"/>
            <a:endCxn id="87" idx="5"/>
          </p:cNvCxnSpPr>
          <p:nvPr/>
        </p:nvCxnSpPr>
        <p:spPr>
          <a:xfrm flipH="1" flipV="1">
            <a:off x="9245575" y="2503834"/>
            <a:ext cx="822088" cy="32352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>
            <a:stCxn id="92" idx="0"/>
            <a:endCxn id="89" idx="4"/>
          </p:cNvCxnSpPr>
          <p:nvPr/>
        </p:nvCxnSpPr>
        <p:spPr>
          <a:xfrm flipH="1" flipV="1">
            <a:off x="10228119" y="2539042"/>
            <a:ext cx="20782" cy="23796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86502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3200" dirty="0"/>
              <a:t>Spectral graph </a:t>
            </a:r>
            <a:r>
              <a:rPr lang="en-US" altLang="zh-CN" sz="3200" dirty="0">
                <a:ea typeface="宋体" panose="02010600030101010101" pitchFamily="2" charset="-122"/>
              </a:rPr>
              <a:t>partitioning example</a:t>
            </a:r>
          </a:p>
        </p:txBody>
      </p:sp>
      <p:sp>
        <p:nvSpPr>
          <p:cNvPr id="6" name="Rectangle 5"/>
          <p:cNvSpPr/>
          <p:nvPr/>
        </p:nvSpPr>
        <p:spPr>
          <a:xfrm>
            <a:off x="2008909" y="1511125"/>
            <a:ext cx="373380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A = zeros(10,10);</a:t>
            </a:r>
          </a:p>
          <a:p>
            <a:r>
              <a:rPr lang="pt-B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A(1:4,1:4) = 1; A(5:10,5:10)=1;</a:t>
            </a:r>
          </a:p>
          <a:p>
            <a:r>
              <a:rPr lang="pt-B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A(1,9)=1; A(9,1)=1;</a:t>
            </a:r>
          </a:p>
          <a:p>
            <a:r>
              <a:rPr lang="pt-B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A(1,7)=1; A(7,1)=1;</a:t>
            </a:r>
          </a:p>
          <a:p>
            <a:r>
              <a:rPr lang="pt-B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A = A-diag(diag(A));</a:t>
            </a:r>
          </a:p>
          <a:p>
            <a:r>
              <a:rPr lang="pt-B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L = diag(sum(A))-A;</a:t>
            </a:r>
          </a:p>
          <a:p>
            <a:r>
              <a:rPr lang="pt-B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[V,D] = eig(L)</a:t>
            </a:r>
          </a:p>
          <a:p>
            <a:endParaRPr lang="en-US" sz="1300" dirty="0"/>
          </a:p>
        </p:txBody>
      </p:sp>
      <p:sp>
        <p:nvSpPr>
          <p:cNvPr id="8" name="Rectangle 7"/>
          <p:cNvSpPr/>
          <p:nvPr/>
        </p:nvSpPr>
        <p:spPr>
          <a:xfrm>
            <a:off x="2551614" y="3357159"/>
            <a:ext cx="670560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L =</a:t>
            </a:r>
          </a:p>
          <a:p>
            <a:endParaRPr lang="pt-BR" sz="13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pt-B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     5    -1    -1    -1     0     0    -1     0    -1     0</a:t>
            </a:r>
          </a:p>
          <a:p>
            <a:r>
              <a:rPr lang="pt-B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    -1     3    -1    -1     0     0     0     0     0     0</a:t>
            </a:r>
          </a:p>
          <a:p>
            <a:r>
              <a:rPr lang="pt-B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    -1    -1     3    -1     0     0     0     0     0     0</a:t>
            </a:r>
          </a:p>
          <a:p>
            <a:r>
              <a:rPr lang="pt-B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    -1    -1    -1     3     0     0     0     0     0     0</a:t>
            </a:r>
          </a:p>
          <a:p>
            <a:r>
              <a:rPr lang="pt-B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     0     0     0     0     5    -1    -1    -1    -1    -1</a:t>
            </a:r>
          </a:p>
          <a:p>
            <a:r>
              <a:rPr lang="pt-B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     0     0     0     0    -1     5    -1    -1    -1    -1</a:t>
            </a:r>
          </a:p>
          <a:p>
            <a:r>
              <a:rPr lang="pt-B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    -1     0     0     0    -1    -1     6    -1    -1    -1</a:t>
            </a:r>
          </a:p>
          <a:p>
            <a:r>
              <a:rPr lang="pt-B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     0     0     0     0    -1    -1    -1     5    -1    -1</a:t>
            </a:r>
          </a:p>
          <a:p>
            <a:r>
              <a:rPr lang="pt-B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    -1     0     0     0    -1    -1    -1    -1     6    -1</a:t>
            </a:r>
          </a:p>
          <a:p>
            <a:r>
              <a:rPr lang="pt-B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     0     0     0     0    -1    -1    -1    -1    -1     5</a:t>
            </a:r>
            <a:endParaRPr lang="en-US" sz="1300" dirty="0"/>
          </a:p>
        </p:txBody>
      </p:sp>
      <p:sp>
        <p:nvSpPr>
          <p:cNvPr id="5" name="Oval 4"/>
          <p:cNvSpPr/>
          <p:nvPr/>
        </p:nvSpPr>
        <p:spPr>
          <a:xfrm>
            <a:off x="7526482" y="2185419"/>
            <a:ext cx="512618" cy="343827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7" name="Oval 6"/>
          <p:cNvSpPr/>
          <p:nvPr/>
        </p:nvSpPr>
        <p:spPr>
          <a:xfrm>
            <a:off x="6785264" y="2172628"/>
            <a:ext cx="512618" cy="343827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9" name="Oval 8"/>
          <p:cNvSpPr/>
          <p:nvPr/>
        </p:nvSpPr>
        <p:spPr>
          <a:xfrm>
            <a:off x="6781800" y="2691514"/>
            <a:ext cx="512618" cy="343827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0" name="Oval 9"/>
          <p:cNvSpPr/>
          <p:nvPr/>
        </p:nvSpPr>
        <p:spPr>
          <a:xfrm>
            <a:off x="7544968" y="2691514"/>
            <a:ext cx="512618" cy="343827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1" name="Oval 10"/>
          <p:cNvSpPr/>
          <p:nvPr/>
        </p:nvSpPr>
        <p:spPr>
          <a:xfrm>
            <a:off x="8808028" y="2210360"/>
            <a:ext cx="512618" cy="343827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12" name="Oval 11"/>
          <p:cNvSpPr/>
          <p:nvPr/>
        </p:nvSpPr>
        <p:spPr>
          <a:xfrm>
            <a:off x="9414164" y="1828801"/>
            <a:ext cx="512618" cy="343827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13" name="Oval 12"/>
          <p:cNvSpPr/>
          <p:nvPr/>
        </p:nvSpPr>
        <p:spPr>
          <a:xfrm>
            <a:off x="9971810" y="2195216"/>
            <a:ext cx="512618" cy="343827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4" name="Oval 13"/>
          <p:cNvSpPr/>
          <p:nvPr/>
        </p:nvSpPr>
        <p:spPr>
          <a:xfrm>
            <a:off x="9389919" y="3164578"/>
            <a:ext cx="512618" cy="343827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15" name="Oval 14"/>
          <p:cNvSpPr/>
          <p:nvPr/>
        </p:nvSpPr>
        <p:spPr>
          <a:xfrm>
            <a:off x="8808028" y="2761861"/>
            <a:ext cx="512618" cy="343827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16" name="Oval 15"/>
          <p:cNvSpPr/>
          <p:nvPr/>
        </p:nvSpPr>
        <p:spPr>
          <a:xfrm>
            <a:off x="9992592" y="2777005"/>
            <a:ext cx="512618" cy="343827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10</a:t>
            </a:r>
          </a:p>
        </p:txBody>
      </p:sp>
      <p:cxnSp>
        <p:nvCxnSpPr>
          <p:cNvPr id="17" name="Straight Connector 16"/>
          <p:cNvCxnSpPr>
            <a:stCxn id="5" idx="3"/>
            <a:endCxn id="9" idx="7"/>
          </p:cNvCxnSpPr>
          <p:nvPr/>
        </p:nvCxnSpPr>
        <p:spPr>
          <a:xfrm flipH="1">
            <a:off x="7219347" y="2478893"/>
            <a:ext cx="382206" cy="26297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5" idx="2"/>
            <a:endCxn id="7" idx="6"/>
          </p:cNvCxnSpPr>
          <p:nvPr/>
        </p:nvCxnSpPr>
        <p:spPr>
          <a:xfrm flipH="1" flipV="1">
            <a:off x="7297882" y="2344542"/>
            <a:ext cx="228600" cy="1279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5" idx="4"/>
            <a:endCxn id="10" idx="0"/>
          </p:cNvCxnSpPr>
          <p:nvPr/>
        </p:nvCxnSpPr>
        <p:spPr>
          <a:xfrm>
            <a:off x="7782791" y="2529245"/>
            <a:ext cx="18486" cy="16226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7" idx="5"/>
            <a:endCxn id="10" idx="1"/>
          </p:cNvCxnSpPr>
          <p:nvPr/>
        </p:nvCxnSpPr>
        <p:spPr>
          <a:xfrm>
            <a:off x="7222811" y="2466103"/>
            <a:ext cx="397228" cy="27576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7" idx="4"/>
            <a:endCxn id="9" idx="0"/>
          </p:cNvCxnSpPr>
          <p:nvPr/>
        </p:nvCxnSpPr>
        <p:spPr>
          <a:xfrm flipH="1">
            <a:off x="7038109" y="2516455"/>
            <a:ext cx="3464" cy="17505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9" idx="6"/>
            <a:endCxn id="10" idx="2"/>
          </p:cNvCxnSpPr>
          <p:nvPr/>
        </p:nvCxnSpPr>
        <p:spPr>
          <a:xfrm>
            <a:off x="7294418" y="2863427"/>
            <a:ext cx="25055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1" idx="7"/>
            <a:endCxn id="12" idx="3"/>
          </p:cNvCxnSpPr>
          <p:nvPr/>
        </p:nvCxnSpPr>
        <p:spPr>
          <a:xfrm flipV="1">
            <a:off x="9245575" y="2122275"/>
            <a:ext cx="243660" cy="13843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2" idx="5"/>
            <a:endCxn id="13" idx="1"/>
          </p:cNvCxnSpPr>
          <p:nvPr/>
        </p:nvCxnSpPr>
        <p:spPr>
          <a:xfrm>
            <a:off x="9851711" y="2122275"/>
            <a:ext cx="195170" cy="12329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1" idx="6"/>
            <a:endCxn id="13" idx="2"/>
          </p:cNvCxnSpPr>
          <p:nvPr/>
        </p:nvCxnSpPr>
        <p:spPr>
          <a:xfrm flipV="1">
            <a:off x="9320646" y="2367129"/>
            <a:ext cx="651164" cy="15144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15" idx="6"/>
            <a:endCxn id="16" idx="2"/>
          </p:cNvCxnSpPr>
          <p:nvPr/>
        </p:nvCxnSpPr>
        <p:spPr>
          <a:xfrm>
            <a:off x="9320646" y="2933774"/>
            <a:ext cx="671946" cy="15144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16" idx="3"/>
            <a:endCxn id="14" idx="7"/>
          </p:cNvCxnSpPr>
          <p:nvPr/>
        </p:nvCxnSpPr>
        <p:spPr>
          <a:xfrm flipH="1">
            <a:off x="9827467" y="3070479"/>
            <a:ext cx="240197" cy="14445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15" idx="5"/>
            <a:endCxn id="14" idx="1"/>
          </p:cNvCxnSpPr>
          <p:nvPr/>
        </p:nvCxnSpPr>
        <p:spPr>
          <a:xfrm>
            <a:off x="9245576" y="3055335"/>
            <a:ext cx="219415" cy="159594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5" idx="6"/>
            <a:endCxn id="11" idx="2"/>
          </p:cNvCxnSpPr>
          <p:nvPr/>
        </p:nvCxnSpPr>
        <p:spPr>
          <a:xfrm>
            <a:off x="8039100" y="2357333"/>
            <a:ext cx="768928" cy="2494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5" idx="6"/>
            <a:endCxn id="15" idx="2"/>
          </p:cNvCxnSpPr>
          <p:nvPr/>
        </p:nvCxnSpPr>
        <p:spPr>
          <a:xfrm>
            <a:off x="8039100" y="2357332"/>
            <a:ext cx="768928" cy="57644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15" idx="0"/>
            <a:endCxn id="11" idx="4"/>
          </p:cNvCxnSpPr>
          <p:nvPr/>
        </p:nvCxnSpPr>
        <p:spPr>
          <a:xfrm flipV="1">
            <a:off x="9064337" y="2554186"/>
            <a:ext cx="0" cy="207674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15" idx="7"/>
            <a:endCxn id="12" idx="4"/>
          </p:cNvCxnSpPr>
          <p:nvPr/>
        </p:nvCxnSpPr>
        <p:spPr>
          <a:xfrm flipV="1">
            <a:off x="9245575" y="2172628"/>
            <a:ext cx="424898" cy="63958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15" idx="7"/>
            <a:endCxn id="13" idx="3"/>
          </p:cNvCxnSpPr>
          <p:nvPr/>
        </p:nvCxnSpPr>
        <p:spPr>
          <a:xfrm flipV="1">
            <a:off x="9245575" y="2488690"/>
            <a:ext cx="801306" cy="32352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14" idx="0"/>
            <a:endCxn id="11" idx="5"/>
          </p:cNvCxnSpPr>
          <p:nvPr/>
        </p:nvCxnSpPr>
        <p:spPr>
          <a:xfrm flipH="1" flipV="1">
            <a:off x="9245576" y="2503835"/>
            <a:ext cx="400653" cy="66074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14" idx="0"/>
            <a:endCxn id="12" idx="4"/>
          </p:cNvCxnSpPr>
          <p:nvPr/>
        </p:nvCxnSpPr>
        <p:spPr>
          <a:xfrm flipV="1">
            <a:off x="9646229" y="2172627"/>
            <a:ext cx="24245" cy="99195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14" idx="0"/>
            <a:endCxn id="13" idx="3"/>
          </p:cNvCxnSpPr>
          <p:nvPr/>
        </p:nvCxnSpPr>
        <p:spPr>
          <a:xfrm flipV="1">
            <a:off x="9646229" y="2488691"/>
            <a:ext cx="400653" cy="67588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16" idx="1"/>
            <a:endCxn id="12" idx="4"/>
          </p:cNvCxnSpPr>
          <p:nvPr/>
        </p:nvCxnSpPr>
        <p:spPr>
          <a:xfrm flipH="1" flipV="1">
            <a:off x="9670473" y="2172628"/>
            <a:ext cx="397190" cy="65472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16" idx="1"/>
            <a:endCxn id="11" idx="5"/>
          </p:cNvCxnSpPr>
          <p:nvPr/>
        </p:nvCxnSpPr>
        <p:spPr>
          <a:xfrm flipH="1" flipV="1">
            <a:off x="9245575" y="2503834"/>
            <a:ext cx="822088" cy="32352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16" idx="0"/>
            <a:endCxn id="13" idx="4"/>
          </p:cNvCxnSpPr>
          <p:nvPr/>
        </p:nvCxnSpPr>
        <p:spPr>
          <a:xfrm flipH="1" flipV="1">
            <a:off x="10228119" y="2539042"/>
            <a:ext cx="20782" cy="23796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14200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3200" dirty="0"/>
              <a:t>Spectral graph </a:t>
            </a:r>
            <a:r>
              <a:rPr lang="en-US" altLang="zh-CN" sz="3200" dirty="0">
                <a:ea typeface="宋体" panose="02010600030101010101" pitchFamily="2" charset="-122"/>
              </a:rPr>
              <a:t>partitioning example</a:t>
            </a:r>
          </a:p>
        </p:txBody>
      </p:sp>
      <p:sp>
        <p:nvSpPr>
          <p:cNvPr id="6" name="Rectangle 5"/>
          <p:cNvSpPr/>
          <p:nvPr/>
        </p:nvSpPr>
        <p:spPr>
          <a:xfrm>
            <a:off x="2008909" y="1511125"/>
            <a:ext cx="373380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A = zeros(10,10);</a:t>
            </a:r>
          </a:p>
          <a:p>
            <a:r>
              <a:rPr lang="pt-B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A(1:4,1:4) = 1; A(5:10,5:10)=1;</a:t>
            </a:r>
          </a:p>
          <a:p>
            <a:r>
              <a:rPr lang="pt-B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A(1,9)=1; A(9,1)=1;</a:t>
            </a:r>
          </a:p>
          <a:p>
            <a:r>
              <a:rPr lang="pt-B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A(1,7)=1; A(7,1)=1;</a:t>
            </a:r>
          </a:p>
          <a:p>
            <a:r>
              <a:rPr lang="pt-B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A = A-diag(diag(A));</a:t>
            </a:r>
          </a:p>
          <a:p>
            <a:r>
              <a:rPr lang="pt-B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L = diag(sum(A))-A;</a:t>
            </a:r>
          </a:p>
          <a:p>
            <a:r>
              <a:rPr lang="pt-B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[V,D] = eig(L)</a:t>
            </a:r>
          </a:p>
          <a:p>
            <a:endParaRPr lang="en-US" sz="1300" dirty="0"/>
          </a:p>
        </p:txBody>
      </p:sp>
      <p:sp>
        <p:nvSpPr>
          <p:cNvPr id="8" name="Rectangle 7"/>
          <p:cNvSpPr/>
          <p:nvPr/>
        </p:nvSpPr>
        <p:spPr>
          <a:xfrm>
            <a:off x="1537855" y="3238531"/>
            <a:ext cx="1043940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>
                <a:solidFill>
                  <a:srgbClr val="000000"/>
                </a:solidFill>
                <a:latin typeface="Courier New" panose="02070309020205020404" pitchFamily="49" charset="0"/>
              </a:rPr>
              <a:t>V =</a:t>
            </a:r>
          </a:p>
          <a:p>
            <a:endParaRPr lang="pt-BR" sz="12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pt-BR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   0.3162   -0.2025    0.0000   -0.0000    0.7628    0.0000   -0.0000    0.0000   -0.0000   -0.5265</a:t>
            </a:r>
          </a:p>
          <a:p>
            <a:r>
              <a:rPr lang="pt-BR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   0.3162   -0.4363    0.1245   -0.8069   -0.1907   -0.0000    0.0000   -0.0000    0.0000    0.0814</a:t>
            </a:r>
          </a:p>
          <a:p>
            <a:r>
              <a:rPr lang="pt-BR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   0.3162   -0.4363    0.6366    0.5113   -0.1907   -0.0000   -0.0000   -0.0000   -0.0000    0.0814</a:t>
            </a:r>
          </a:p>
          <a:p>
            <a:r>
              <a:rPr lang="pt-BR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   0.3162   -0.4363   -0.7611    0.2956   -0.1907   -0.0000    0.0000   -0.0000   -0.0000    0.0814</a:t>
            </a:r>
          </a:p>
          <a:p>
            <a:r>
              <a:rPr lang="pt-BR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   0.3162    0.2766   -0.0000   -0.0000   -0.1907   -0.5537   -0.6640    0.0508   -0.0000   -0.1927</a:t>
            </a:r>
          </a:p>
          <a:p>
            <a:r>
              <a:rPr lang="pt-BR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   0.3162    0.2766    0.0000    0.0000   -0.1907    0.7826   -0.2555    0.2687    0.0000   -0.1927</a:t>
            </a:r>
          </a:p>
          <a:p>
            <a:r>
              <a:rPr lang="pt-BR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   0.3162    0.2025    0.0000    0.0000    0.2860   -0.0000   -0.0000   -0.0000    0.7071    0.5265</a:t>
            </a:r>
          </a:p>
          <a:p>
            <a:r>
              <a:rPr lang="pt-BR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   0.3162    0.2766    0.0000   -0.0000   -0.1907    0.0510    0.2712   -0.8209   -0.0000   -0.1927</a:t>
            </a:r>
          </a:p>
          <a:p>
            <a:r>
              <a:rPr lang="pt-BR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   0.3162    0.2025   -0.0000   -0.0000    0.2860    0.0000    0.0000   -0.0000   -0.7071    0.5265</a:t>
            </a:r>
          </a:p>
          <a:p>
            <a:r>
              <a:rPr lang="pt-BR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   0.3162    0.2766   -0.0000    0.0000   -0.1907   -0.2799    0.6483    0.5014   -0.0000   -0.1927</a:t>
            </a:r>
          </a:p>
          <a:p>
            <a:endParaRPr lang="pt-BR" sz="12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endParaRPr lang="pt-BR" sz="12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fr-FR" sz="1200" dirty="0" err="1">
                <a:solidFill>
                  <a:srgbClr val="000000"/>
                </a:solidFill>
                <a:latin typeface="Courier New" panose="02070309020205020404" pitchFamily="49" charset="0"/>
              </a:rPr>
              <a:t>diag</a:t>
            </a:r>
            <a:r>
              <a:rPr lang="fr-FR" sz="1200" dirty="0">
                <a:solidFill>
                  <a:srgbClr val="000000"/>
                </a:solidFill>
                <a:latin typeface="Courier New" panose="02070309020205020404" pitchFamily="49" charset="0"/>
              </a:rPr>
              <a:t>(D)' =</a:t>
            </a:r>
          </a:p>
          <a:p>
            <a:endParaRPr lang="fr-FR" sz="12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fr-FR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  -0.0000    0.5359    4.0000    4.0000    5.0000    6.0000    6.0000    6.0000    7.0000    7.4641</a:t>
            </a:r>
            <a:endParaRPr lang="pt-BR" sz="1200" dirty="0">
              <a:solidFill>
                <a:srgbClr val="000000"/>
              </a:solidFill>
              <a:latin typeface="Courier New" panose="02070309020205020404" pitchFamily="49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7526482" y="2185419"/>
            <a:ext cx="512618" cy="343827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7" name="Oval 6"/>
          <p:cNvSpPr/>
          <p:nvPr/>
        </p:nvSpPr>
        <p:spPr>
          <a:xfrm>
            <a:off x="6785264" y="2172628"/>
            <a:ext cx="512618" cy="343827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9" name="Oval 8"/>
          <p:cNvSpPr/>
          <p:nvPr/>
        </p:nvSpPr>
        <p:spPr>
          <a:xfrm>
            <a:off x="6781800" y="2691514"/>
            <a:ext cx="512618" cy="343827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0" name="Oval 9"/>
          <p:cNvSpPr/>
          <p:nvPr/>
        </p:nvSpPr>
        <p:spPr>
          <a:xfrm>
            <a:off x="7544968" y="2691514"/>
            <a:ext cx="512618" cy="343827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1" name="Oval 10"/>
          <p:cNvSpPr/>
          <p:nvPr/>
        </p:nvSpPr>
        <p:spPr>
          <a:xfrm>
            <a:off x="8808028" y="2210360"/>
            <a:ext cx="512618" cy="343827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12" name="Oval 11"/>
          <p:cNvSpPr/>
          <p:nvPr/>
        </p:nvSpPr>
        <p:spPr>
          <a:xfrm>
            <a:off x="9414164" y="1828801"/>
            <a:ext cx="512618" cy="343827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13" name="Oval 12"/>
          <p:cNvSpPr/>
          <p:nvPr/>
        </p:nvSpPr>
        <p:spPr>
          <a:xfrm>
            <a:off x="9971810" y="2195216"/>
            <a:ext cx="512618" cy="343827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4" name="Oval 13"/>
          <p:cNvSpPr/>
          <p:nvPr/>
        </p:nvSpPr>
        <p:spPr>
          <a:xfrm>
            <a:off x="9389919" y="3164578"/>
            <a:ext cx="512618" cy="343827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15" name="Oval 14"/>
          <p:cNvSpPr/>
          <p:nvPr/>
        </p:nvSpPr>
        <p:spPr>
          <a:xfrm>
            <a:off x="8808028" y="2761861"/>
            <a:ext cx="512618" cy="343827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16" name="Oval 15"/>
          <p:cNvSpPr/>
          <p:nvPr/>
        </p:nvSpPr>
        <p:spPr>
          <a:xfrm>
            <a:off x="9992592" y="2777005"/>
            <a:ext cx="512618" cy="343827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10</a:t>
            </a:r>
          </a:p>
        </p:txBody>
      </p:sp>
      <p:cxnSp>
        <p:nvCxnSpPr>
          <p:cNvPr id="17" name="Straight Connector 16"/>
          <p:cNvCxnSpPr>
            <a:stCxn id="5" idx="3"/>
            <a:endCxn id="9" idx="7"/>
          </p:cNvCxnSpPr>
          <p:nvPr/>
        </p:nvCxnSpPr>
        <p:spPr>
          <a:xfrm flipH="1">
            <a:off x="7219347" y="2478893"/>
            <a:ext cx="382206" cy="26297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5" idx="2"/>
            <a:endCxn id="7" idx="6"/>
          </p:cNvCxnSpPr>
          <p:nvPr/>
        </p:nvCxnSpPr>
        <p:spPr>
          <a:xfrm flipH="1" flipV="1">
            <a:off x="7297882" y="2344542"/>
            <a:ext cx="228600" cy="1279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5" idx="4"/>
            <a:endCxn id="10" idx="0"/>
          </p:cNvCxnSpPr>
          <p:nvPr/>
        </p:nvCxnSpPr>
        <p:spPr>
          <a:xfrm>
            <a:off x="7782791" y="2529245"/>
            <a:ext cx="18486" cy="16226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7" idx="5"/>
            <a:endCxn id="10" idx="1"/>
          </p:cNvCxnSpPr>
          <p:nvPr/>
        </p:nvCxnSpPr>
        <p:spPr>
          <a:xfrm>
            <a:off x="7222811" y="2466103"/>
            <a:ext cx="397228" cy="27576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7" idx="4"/>
            <a:endCxn id="9" idx="0"/>
          </p:cNvCxnSpPr>
          <p:nvPr/>
        </p:nvCxnSpPr>
        <p:spPr>
          <a:xfrm flipH="1">
            <a:off x="7038109" y="2516455"/>
            <a:ext cx="3464" cy="17505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9" idx="6"/>
            <a:endCxn id="10" idx="2"/>
          </p:cNvCxnSpPr>
          <p:nvPr/>
        </p:nvCxnSpPr>
        <p:spPr>
          <a:xfrm>
            <a:off x="7294418" y="2863427"/>
            <a:ext cx="25055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1" idx="7"/>
            <a:endCxn id="12" idx="3"/>
          </p:cNvCxnSpPr>
          <p:nvPr/>
        </p:nvCxnSpPr>
        <p:spPr>
          <a:xfrm flipV="1">
            <a:off x="9245575" y="2122275"/>
            <a:ext cx="243660" cy="13843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2" idx="5"/>
            <a:endCxn id="13" idx="1"/>
          </p:cNvCxnSpPr>
          <p:nvPr/>
        </p:nvCxnSpPr>
        <p:spPr>
          <a:xfrm>
            <a:off x="9851711" y="2122275"/>
            <a:ext cx="195170" cy="12329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1" idx="6"/>
            <a:endCxn id="13" idx="2"/>
          </p:cNvCxnSpPr>
          <p:nvPr/>
        </p:nvCxnSpPr>
        <p:spPr>
          <a:xfrm flipV="1">
            <a:off x="9320646" y="2367129"/>
            <a:ext cx="651164" cy="15144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15" idx="6"/>
            <a:endCxn id="16" idx="2"/>
          </p:cNvCxnSpPr>
          <p:nvPr/>
        </p:nvCxnSpPr>
        <p:spPr>
          <a:xfrm>
            <a:off x="9320646" y="2933774"/>
            <a:ext cx="671946" cy="15144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16" idx="3"/>
            <a:endCxn id="14" idx="7"/>
          </p:cNvCxnSpPr>
          <p:nvPr/>
        </p:nvCxnSpPr>
        <p:spPr>
          <a:xfrm flipH="1">
            <a:off x="9827467" y="3070479"/>
            <a:ext cx="240197" cy="14445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15" idx="5"/>
            <a:endCxn id="14" idx="1"/>
          </p:cNvCxnSpPr>
          <p:nvPr/>
        </p:nvCxnSpPr>
        <p:spPr>
          <a:xfrm>
            <a:off x="9245576" y="3055335"/>
            <a:ext cx="219415" cy="159594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5" idx="6"/>
            <a:endCxn id="11" idx="2"/>
          </p:cNvCxnSpPr>
          <p:nvPr/>
        </p:nvCxnSpPr>
        <p:spPr>
          <a:xfrm>
            <a:off x="8039100" y="2357333"/>
            <a:ext cx="768928" cy="2494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5" idx="6"/>
            <a:endCxn id="15" idx="2"/>
          </p:cNvCxnSpPr>
          <p:nvPr/>
        </p:nvCxnSpPr>
        <p:spPr>
          <a:xfrm>
            <a:off x="8039100" y="2357332"/>
            <a:ext cx="768928" cy="57644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15" idx="0"/>
            <a:endCxn id="11" idx="4"/>
          </p:cNvCxnSpPr>
          <p:nvPr/>
        </p:nvCxnSpPr>
        <p:spPr>
          <a:xfrm flipV="1">
            <a:off x="9064337" y="2554186"/>
            <a:ext cx="0" cy="207674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15" idx="7"/>
            <a:endCxn id="12" idx="4"/>
          </p:cNvCxnSpPr>
          <p:nvPr/>
        </p:nvCxnSpPr>
        <p:spPr>
          <a:xfrm flipV="1">
            <a:off x="9245575" y="2172628"/>
            <a:ext cx="424898" cy="63958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15" idx="7"/>
            <a:endCxn id="13" idx="3"/>
          </p:cNvCxnSpPr>
          <p:nvPr/>
        </p:nvCxnSpPr>
        <p:spPr>
          <a:xfrm flipV="1">
            <a:off x="9245575" y="2488690"/>
            <a:ext cx="801306" cy="32352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14" idx="0"/>
            <a:endCxn id="11" idx="5"/>
          </p:cNvCxnSpPr>
          <p:nvPr/>
        </p:nvCxnSpPr>
        <p:spPr>
          <a:xfrm flipH="1" flipV="1">
            <a:off x="9245576" y="2503835"/>
            <a:ext cx="400653" cy="66074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14" idx="0"/>
            <a:endCxn id="12" idx="4"/>
          </p:cNvCxnSpPr>
          <p:nvPr/>
        </p:nvCxnSpPr>
        <p:spPr>
          <a:xfrm flipV="1">
            <a:off x="9646229" y="2172627"/>
            <a:ext cx="24245" cy="99195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14" idx="0"/>
            <a:endCxn id="13" idx="3"/>
          </p:cNvCxnSpPr>
          <p:nvPr/>
        </p:nvCxnSpPr>
        <p:spPr>
          <a:xfrm flipV="1">
            <a:off x="9646229" y="2488691"/>
            <a:ext cx="400653" cy="67588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16" idx="1"/>
            <a:endCxn id="12" idx="4"/>
          </p:cNvCxnSpPr>
          <p:nvPr/>
        </p:nvCxnSpPr>
        <p:spPr>
          <a:xfrm flipH="1" flipV="1">
            <a:off x="9670473" y="2172628"/>
            <a:ext cx="397190" cy="65472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16" idx="1"/>
            <a:endCxn id="11" idx="5"/>
          </p:cNvCxnSpPr>
          <p:nvPr/>
        </p:nvCxnSpPr>
        <p:spPr>
          <a:xfrm flipH="1" flipV="1">
            <a:off x="9245575" y="2503834"/>
            <a:ext cx="822088" cy="32352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16" idx="0"/>
            <a:endCxn id="13" idx="4"/>
          </p:cNvCxnSpPr>
          <p:nvPr/>
        </p:nvCxnSpPr>
        <p:spPr>
          <a:xfrm flipH="1" flipV="1">
            <a:off x="10228119" y="2539042"/>
            <a:ext cx="20782" cy="23796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53939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3200" dirty="0"/>
              <a:t>Spectral graph </a:t>
            </a:r>
            <a:r>
              <a:rPr lang="en-US" altLang="zh-CN" sz="3200" dirty="0">
                <a:ea typeface="宋体" panose="02010600030101010101" pitchFamily="2" charset="-122"/>
              </a:rPr>
              <a:t>partitioning example</a:t>
            </a:r>
          </a:p>
        </p:txBody>
      </p:sp>
      <p:sp>
        <p:nvSpPr>
          <p:cNvPr id="6" name="Rectangle 5"/>
          <p:cNvSpPr/>
          <p:nvPr/>
        </p:nvSpPr>
        <p:spPr>
          <a:xfrm>
            <a:off x="2008909" y="1511125"/>
            <a:ext cx="5077691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A = zeros(10,10);</a:t>
            </a:r>
          </a:p>
          <a:p>
            <a:r>
              <a:rPr lang="pt-B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A(1:4,1:4) = 1; A(5:7,5:7)=1; A(8:10,8:10)=1;</a:t>
            </a:r>
          </a:p>
          <a:p>
            <a:r>
              <a:rPr lang="pt-B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A(1,9)=1; A(9,1)=1;</a:t>
            </a:r>
          </a:p>
          <a:p>
            <a:r>
              <a:rPr lang="pt-B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A(1,7)=1; A(7,1)=1;</a:t>
            </a:r>
          </a:p>
          <a:p>
            <a:r>
              <a:rPr lang="pt-B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A = A-diag(diag(A));</a:t>
            </a:r>
          </a:p>
          <a:p>
            <a:r>
              <a:rPr lang="pt-B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L = diag(sum(A))-A;</a:t>
            </a:r>
          </a:p>
          <a:p>
            <a:r>
              <a:rPr lang="pt-B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[V,D] = eig(L)</a:t>
            </a:r>
          </a:p>
          <a:p>
            <a:endParaRPr lang="en-US" sz="1300" dirty="0"/>
          </a:p>
        </p:txBody>
      </p:sp>
      <p:sp>
        <p:nvSpPr>
          <p:cNvPr id="8" name="Rectangle 7"/>
          <p:cNvSpPr/>
          <p:nvPr/>
        </p:nvSpPr>
        <p:spPr>
          <a:xfrm>
            <a:off x="1537855" y="3238531"/>
            <a:ext cx="1043940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>
                <a:solidFill>
                  <a:srgbClr val="000000"/>
                </a:solidFill>
                <a:latin typeface="Courier New" panose="02070309020205020404" pitchFamily="49" charset="0"/>
              </a:rPr>
              <a:t>V =</a:t>
            </a:r>
          </a:p>
          <a:p>
            <a:endParaRPr lang="pt-BR" sz="12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pt-BR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   0.3162    0.0000    0.2172   -0.0000    0.0000    0.3476    0.0000   -0.0000   -0.0000   -0.8556</a:t>
            </a:r>
          </a:p>
          <a:p>
            <a:r>
              <a:rPr lang="pt-BR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   0.3162    0.0000    0.4277    0.0000    0.0000   -0.1549   -0.0000    0.4082   -0.7071    0.1625</a:t>
            </a:r>
          </a:p>
          <a:p>
            <a:r>
              <a:rPr lang="pt-BR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   0.3162    0.0000    0.4277    0.0000   -0.0000   -0.1549   -0.0000    0.4082    0.7071    0.1625</a:t>
            </a:r>
          </a:p>
          <a:p>
            <a:r>
              <a:rPr lang="pt-BR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   0.3162    0.0000    0.4277    0.0000   -0.0000   -0.1549    0.0000   -0.8165   -0.0000    0.1625</a:t>
            </a:r>
          </a:p>
          <a:p>
            <a:r>
              <a:rPr lang="pt-BR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   0.3162    0.4440   -0.2991   -0.0224   -0.7068   -0.2395    0.2299    0.0000   -0.0000   -0.0564</a:t>
            </a:r>
          </a:p>
          <a:p>
            <a:r>
              <a:rPr lang="pt-BR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   0.3162    0.4440   -0.2991    0.0224    0.7068   -0.2395    0.2299    0.0000    0.0000   -0.0564</a:t>
            </a:r>
          </a:p>
          <a:p>
            <a:r>
              <a:rPr lang="pt-BR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   0.3162    0.3251   -0.1519   -0.0000    0.0000    0.5375   -0.6280   -0.0000    0.0000    0.2967</a:t>
            </a:r>
          </a:p>
          <a:p>
            <a:r>
              <a:rPr lang="pt-BR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   0.3162   -0.4440   -0.2991   -0.7068    0.0224   -0.2395   -0.2299   -0.0000    0.0000   -0.0564</a:t>
            </a:r>
          </a:p>
          <a:p>
            <a:r>
              <a:rPr lang="pt-BR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   0.3162   -0.3251   -0.1519   -0.0000    0.0000    0.5375    0.6280    0.0000   -0.0000    0.2967</a:t>
            </a:r>
          </a:p>
          <a:p>
            <a:r>
              <a:rPr lang="pt-BR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   0.3162   -0.4440   -0.2991    0.7068   -0.0224   -0.2395   -0.2299   -0.0000         0   -0.0564</a:t>
            </a:r>
          </a:p>
          <a:p>
            <a:endParaRPr lang="pt-BR" sz="12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endParaRPr lang="pt-BR" sz="12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fr-FR" sz="1200" dirty="0" err="1">
                <a:solidFill>
                  <a:srgbClr val="000000"/>
                </a:solidFill>
                <a:latin typeface="Courier New" panose="02070309020205020404" pitchFamily="49" charset="0"/>
              </a:rPr>
              <a:t>diag</a:t>
            </a:r>
            <a:r>
              <a:rPr lang="fr-FR" sz="1200" dirty="0">
                <a:solidFill>
                  <a:srgbClr val="000000"/>
                </a:solidFill>
                <a:latin typeface="Courier New" panose="02070309020205020404" pitchFamily="49" charset="0"/>
              </a:rPr>
              <a:t>(D)' =</a:t>
            </a:r>
          </a:p>
          <a:p>
            <a:endParaRPr lang="fr-FR" sz="12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fr-FR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  -0.0000    0.2679    0.4921    3.0000    3.0000    3.2444    3.7321    4.0000    4.0000    6.2635</a:t>
            </a:r>
            <a:endParaRPr lang="pt-BR" sz="1200" dirty="0">
              <a:solidFill>
                <a:srgbClr val="000000"/>
              </a:solidFill>
              <a:latin typeface="Courier New" panose="02070309020205020404" pitchFamily="49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7526482" y="2185419"/>
            <a:ext cx="512618" cy="343827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2" name="Oval 31"/>
          <p:cNvSpPr/>
          <p:nvPr/>
        </p:nvSpPr>
        <p:spPr>
          <a:xfrm>
            <a:off x="6785264" y="2172628"/>
            <a:ext cx="512618" cy="343827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3" name="Oval 32"/>
          <p:cNvSpPr/>
          <p:nvPr/>
        </p:nvSpPr>
        <p:spPr>
          <a:xfrm>
            <a:off x="6781800" y="2691514"/>
            <a:ext cx="512618" cy="343827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4" name="Oval 33"/>
          <p:cNvSpPr/>
          <p:nvPr/>
        </p:nvSpPr>
        <p:spPr>
          <a:xfrm>
            <a:off x="7544968" y="2691514"/>
            <a:ext cx="512618" cy="343827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5" name="Oval 34"/>
          <p:cNvSpPr/>
          <p:nvPr/>
        </p:nvSpPr>
        <p:spPr>
          <a:xfrm>
            <a:off x="8808028" y="2210360"/>
            <a:ext cx="512618" cy="343827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36" name="Oval 35"/>
          <p:cNvSpPr/>
          <p:nvPr/>
        </p:nvSpPr>
        <p:spPr>
          <a:xfrm>
            <a:off x="9414164" y="1828801"/>
            <a:ext cx="512618" cy="343827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37" name="Oval 36"/>
          <p:cNvSpPr/>
          <p:nvPr/>
        </p:nvSpPr>
        <p:spPr>
          <a:xfrm>
            <a:off x="9971810" y="2195216"/>
            <a:ext cx="512618" cy="343827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38" name="Oval 37"/>
          <p:cNvSpPr/>
          <p:nvPr/>
        </p:nvSpPr>
        <p:spPr>
          <a:xfrm>
            <a:off x="9389919" y="3164578"/>
            <a:ext cx="512618" cy="343827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39" name="Oval 38"/>
          <p:cNvSpPr/>
          <p:nvPr/>
        </p:nvSpPr>
        <p:spPr>
          <a:xfrm>
            <a:off x="8808028" y="2761861"/>
            <a:ext cx="512618" cy="343827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40" name="Oval 39"/>
          <p:cNvSpPr/>
          <p:nvPr/>
        </p:nvSpPr>
        <p:spPr>
          <a:xfrm>
            <a:off x="9992592" y="2777005"/>
            <a:ext cx="512618" cy="343827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10</a:t>
            </a:r>
          </a:p>
        </p:txBody>
      </p:sp>
      <p:cxnSp>
        <p:nvCxnSpPr>
          <p:cNvPr id="41" name="Straight Connector 40"/>
          <p:cNvCxnSpPr>
            <a:stCxn id="31" idx="3"/>
            <a:endCxn id="33" idx="7"/>
          </p:cNvCxnSpPr>
          <p:nvPr/>
        </p:nvCxnSpPr>
        <p:spPr>
          <a:xfrm flipH="1">
            <a:off x="7219347" y="2478893"/>
            <a:ext cx="382206" cy="26297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31" idx="2"/>
            <a:endCxn id="32" idx="6"/>
          </p:cNvCxnSpPr>
          <p:nvPr/>
        </p:nvCxnSpPr>
        <p:spPr>
          <a:xfrm flipH="1" flipV="1">
            <a:off x="7297882" y="2344542"/>
            <a:ext cx="228600" cy="1279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31" idx="4"/>
            <a:endCxn id="34" idx="0"/>
          </p:cNvCxnSpPr>
          <p:nvPr/>
        </p:nvCxnSpPr>
        <p:spPr>
          <a:xfrm>
            <a:off x="7782791" y="2529245"/>
            <a:ext cx="18486" cy="16226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32" idx="5"/>
            <a:endCxn id="34" idx="1"/>
          </p:cNvCxnSpPr>
          <p:nvPr/>
        </p:nvCxnSpPr>
        <p:spPr>
          <a:xfrm>
            <a:off x="7222811" y="2466103"/>
            <a:ext cx="397228" cy="27576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32" idx="4"/>
            <a:endCxn id="33" idx="0"/>
          </p:cNvCxnSpPr>
          <p:nvPr/>
        </p:nvCxnSpPr>
        <p:spPr>
          <a:xfrm flipH="1">
            <a:off x="7038109" y="2516455"/>
            <a:ext cx="3464" cy="17505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33" idx="6"/>
            <a:endCxn id="34" idx="2"/>
          </p:cNvCxnSpPr>
          <p:nvPr/>
        </p:nvCxnSpPr>
        <p:spPr>
          <a:xfrm>
            <a:off x="7294418" y="2863427"/>
            <a:ext cx="25055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35" idx="7"/>
            <a:endCxn id="36" idx="3"/>
          </p:cNvCxnSpPr>
          <p:nvPr/>
        </p:nvCxnSpPr>
        <p:spPr>
          <a:xfrm flipV="1">
            <a:off x="9245575" y="2122275"/>
            <a:ext cx="243660" cy="13843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36" idx="5"/>
            <a:endCxn id="37" idx="1"/>
          </p:cNvCxnSpPr>
          <p:nvPr/>
        </p:nvCxnSpPr>
        <p:spPr>
          <a:xfrm>
            <a:off x="9851711" y="2122275"/>
            <a:ext cx="195170" cy="12329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35" idx="6"/>
            <a:endCxn id="37" idx="2"/>
          </p:cNvCxnSpPr>
          <p:nvPr/>
        </p:nvCxnSpPr>
        <p:spPr>
          <a:xfrm flipV="1">
            <a:off x="9320646" y="2367129"/>
            <a:ext cx="651164" cy="15144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39" idx="6"/>
            <a:endCxn id="40" idx="2"/>
          </p:cNvCxnSpPr>
          <p:nvPr/>
        </p:nvCxnSpPr>
        <p:spPr>
          <a:xfrm>
            <a:off x="9320646" y="2933774"/>
            <a:ext cx="671946" cy="15144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40" idx="3"/>
            <a:endCxn id="38" idx="7"/>
          </p:cNvCxnSpPr>
          <p:nvPr/>
        </p:nvCxnSpPr>
        <p:spPr>
          <a:xfrm flipH="1">
            <a:off x="9827467" y="3070479"/>
            <a:ext cx="240197" cy="14445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39" idx="5"/>
            <a:endCxn id="38" idx="1"/>
          </p:cNvCxnSpPr>
          <p:nvPr/>
        </p:nvCxnSpPr>
        <p:spPr>
          <a:xfrm>
            <a:off x="9245576" y="3055335"/>
            <a:ext cx="219415" cy="159594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31" idx="6"/>
            <a:endCxn id="35" idx="2"/>
          </p:cNvCxnSpPr>
          <p:nvPr/>
        </p:nvCxnSpPr>
        <p:spPr>
          <a:xfrm>
            <a:off x="8039100" y="2357333"/>
            <a:ext cx="768928" cy="2494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31" idx="6"/>
            <a:endCxn id="39" idx="2"/>
          </p:cNvCxnSpPr>
          <p:nvPr/>
        </p:nvCxnSpPr>
        <p:spPr>
          <a:xfrm>
            <a:off x="8039100" y="2357332"/>
            <a:ext cx="768928" cy="57644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45156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3200" dirty="0"/>
              <a:t>Spectral graph </a:t>
            </a:r>
            <a:r>
              <a:rPr lang="en-US" altLang="zh-CN" sz="3200" dirty="0">
                <a:ea typeface="宋体" panose="02010600030101010101" pitchFamily="2" charset="-122"/>
              </a:rPr>
              <a:t>partitioning example</a:t>
            </a:r>
          </a:p>
        </p:txBody>
      </p:sp>
      <p:sp>
        <p:nvSpPr>
          <p:cNvPr id="6" name="Rectangle 5"/>
          <p:cNvSpPr/>
          <p:nvPr/>
        </p:nvSpPr>
        <p:spPr>
          <a:xfrm>
            <a:off x="2008909" y="1511124"/>
            <a:ext cx="5077691" cy="149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A = zeros(10,10);</a:t>
            </a:r>
          </a:p>
          <a:p>
            <a:r>
              <a:rPr lang="pt-B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A(1:4,1:4) = 1; A(5:7,5:7)=1; A(8:10,8:10)=1;</a:t>
            </a:r>
          </a:p>
          <a:p>
            <a:r>
              <a:rPr lang="pt-B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A(1,7)=1; A(7,1)=1;</a:t>
            </a:r>
          </a:p>
          <a:p>
            <a:r>
              <a:rPr lang="pt-B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A = A-diag(diag(A));</a:t>
            </a:r>
          </a:p>
          <a:p>
            <a:r>
              <a:rPr lang="pt-B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L = diag(sum(A))-A;</a:t>
            </a:r>
          </a:p>
          <a:p>
            <a:r>
              <a:rPr lang="pt-B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[V,D] = eig(L)</a:t>
            </a:r>
          </a:p>
          <a:p>
            <a:endParaRPr lang="en-US" sz="1300" dirty="0"/>
          </a:p>
        </p:txBody>
      </p:sp>
      <p:sp>
        <p:nvSpPr>
          <p:cNvPr id="8" name="Rectangle 7"/>
          <p:cNvSpPr/>
          <p:nvPr/>
        </p:nvSpPr>
        <p:spPr>
          <a:xfrm>
            <a:off x="1537855" y="3238531"/>
            <a:ext cx="1043940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>
                <a:solidFill>
                  <a:srgbClr val="000000"/>
                </a:solidFill>
                <a:latin typeface="Courier New" panose="02070309020205020404" pitchFamily="49" charset="0"/>
              </a:rPr>
              <a:t>V =</a:t>
            </a:r>
          </a:p>
          <a:p>
            <a:endParaRPr lang="pt-BR" sz="12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pt-BR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  -0.3780         0   -0.2142   -0.0000         0         0   -0.3864    0.0000   -0.0000    0.8136</a:t>
            </a:r>
          </a:p>
          <a:p>
            <a:r>
              <a:rPr lang="pt-BR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  -0.3780         0   -0.3560    0.0000         0         0    0.1651   -0.7071    0.4082   -0.1909</a:t>
            </a:r>
          </a:p>
          <a:p>
            <a:r>
              <a:rPr lang="pt-BR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  -0.3780         0   -0.3560    0.0000         0         0    0.1651    0.7071    0.4082   -0.1909</a:t>
            </a:r>
          </a:p>
          <a:p>
            <a:r>
              <a:rPr lang="pt-BR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  -0.3780         0   -0.3560    0.0000         0         0    0.1651    0.0000   -0.8165   -0.1909</a:t>
            </a:r>
          </a:p>
          <a:p>
            <a:r>
              <a:rPr lang="pt-BR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  -0.3780         0    0.4929   -0.7071         0         0    0.3207    0.0000    0.0000    0.1065</a:t>
            </a:r>
          </a:p>
          <a:p>
            <a:r>
              <a:rPr lang="pt-BR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  -0.3780         0    0.4929    0.7071         0         0    0.3207   -0.0000   -0.0000    0.1065</a:t>
            </a:r>
          </a:p>
          <a:p>
            <a:r>
              <a:rPr lang="pt-BR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  -0.3780         0    0.2966   -0.0000         0         0   -0.7505         0   -0.0000   -0.4539</a:t>
            </a:r>
          </a:p>
          <a:p>
            <a:r>
              <a:rPr lang="pt-BR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        0    0.5774         0         0    0.7634    0.2895         0         0         0         0</a:t>
            </a:r>
          </a:p>
          <a:p>
            <a:r>
              <a:rPr lang="pt-BR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        0    0.5774         0         0   -0.6325    0.5164         0         0         0         0</a:t>
            </a:r>
          </a:p>
          <a:p>
            <a:r>
              <a:rPr lang="pt-BR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        0    0.5774         0         0   -0.1310   -0.8059         0         0         0         0</a:t>
            </a:r>
          </a:p>
          <a:p>
            <a:endParaRPr lang="pt-BR" sz="12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endParaRPr lang="pt-BR" sz="12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fr-FR" sz="1200" dirty="0" err="1">
                <a:solidFill>
                  <a:srgbClr val="000000"/>
                </a:solidFill>
                <a:latin typeface="Courier New" panose="02070309020205020404" pitchFamily="49" charset="0"/>
              </a:rPr>
              <a:t>diag</a:t>
            </a:r>
            <a:r>
              <a:rPr lang="fr-FR" sz="1200" dirty="0">
                <a:solidFill>
                  <a:srgbClr val="000000"/>
                </a:solidFill>
                <a:latin typeface="Courier New" panose="02070309020205020404" pitchFamily="49" charset="0"/>
              </a:rPr>
              <a:t>(D)' =</a:t>
            </a:r>
          </a:p>
          <a:p>
            <a:endParaRPr lang="fr-FR" sz="12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fr-FR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  -0.0000    0.0000    0.3983    3.0000    3.0000    3.0000    3.3399    4.0000    4.0000    5.2618</a:t>
            </a:r>
          </a:p>
        </p:txBody>
      </p:sp>
      <p:sp>
        <p:nvSpPr>
          <p:cNvPr id="5" name="Oval 4"/>
          <p:cNvSpPr/>
          <p:nvPr/>
        </p:nvSpPr>
        <p:spPr>
          <a:xfrm>
            <a:off x="7526482" y="2185419"/>
            <a:ext cx="512618" cy="343827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7" name="Oval 6"/>
          <p:cNvSpPr/>
          <p:nvPr/>
        </p:nvSpPr>
        <p:spPr>
          <a:xfrm>
            <a:off x="6785264" y="2172628"/>
            <a:ext cx="512618" cy="343827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9" name="Oval 8"/>
          <p:cNvSpPr/>
          <p:nvPr/>
        </p:nvSpPr>
        <p:spPr>
          <a:xfrm>
            <a:off x="6781800" y="2691514"/>
            <a:ext cx="512618" cy="343827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0" name="Oval 9"/>
          <p:cNvSpPr/>
          <p:nvPr/>
        </p:nvSpPr>
        <p:spPr>
          <a:xfrm>
            <a:off x="7544968" y="2691514"/>
            <a:ext cx="512618" cy="343827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1" name="Oval 10"/>
          <p:cNvSpPr/>
          <p:nvPr/>
        </p:nvSpPr>
        <p:spPr>
          <a:xfrm>
            <a:off x="8808028" y="2210360"/>
            <a:ext cx="512618" cy="343827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12" name="Oval 11"/>
          <p:cNvSpPr/>
          <p:nvPr/>
        </p:nvSpPr>
        <p:spPr>
          <a:xfrm>
            <a:off x="9414164" y="1828801"/>
            <a:ext cx="512618" cy="343827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13" name="Oval 12"/>
          <p:cNvSpPr/>
          <p:nvPr/>
        </p:nvSpPr>
        <p:spPr>
          <a:xfrm>
            <a:off x="9971810" y="2195216"/>
            <a:ext cx="512618" cy="343827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4" name="Oval 13"/>
          <p:cNvSpPr/>
          <p:nvPr/>
        </p:nvSpPr>
        <p:spPr>
          <a:xfrm>
            <a:off x="9389919" y="3164578"/>
            <a:ext cx="512618" cy="343827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15" name="Oval 14"/>
          <p:cNvSpPr/>
          <p:nvPr/>
        </p:nvSpPr>
        <p:spPr>
          <a:xfrm>
            <a:off x="8808028" y="2761861"/>
            <a:ext cx="512618" cy="343827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16" name="Oval 15"/>
          <p:cNvSpPr/>
          <p:nvPr/>
        </p:nvSpPr>
        <p:spPr>
          <a:xfrm>
            <a:off x="9992592" y="2777005"/>
            <a:ext cx="512618" cy="343827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10</a:t>
            </a:r>
          </a:p>
        </p:txBody>
      </p:sp>
      <p:cxnSp>
        <p:nvCxnSpPr>
          <p:cNvPr id="17" name="Straight Connector 16"/>
          <p:cNvCxnSpPr>
            <a:stCxn id="5" idx="3"/>
            <a:endCxn id="9" idx="7"/>
          </p:cNvCxnSpPr>
          <p:nvPr/>
        </p:nvCxnSpPr>
        <p:spPr>
          <a:xfrm flipH="1">
            <a:off x="7219347" y="2478893"/>
            <a:ext cx="382206" cy="26297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5" idx="2"/>
            <a:endCxn id="7" idx="6"/>
          </p:cNvCxnSpPr>
          <p:nvPr/>
        </p:nvCxnSpPr>
        <p:spPr>
          <a:xfrm flipH="1" flipV="1">
            <a:off x="7297882" y="2344542"/>
            <a:ext cx="228600" cy="1279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5" idx="4"/>
            <a:endCxn id="10" idx="0"/>
          </p:cNvCxnSpPr>
          <p:nvPr/>
        </p:nvCxnSpPr>
        <p:spPr>
          <a:xfrm>
            <a:off x="7782791" y="2529245"/>
            <a:ext cx="18486" cy="16226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7" idx="5"/>
            <a:endCxn id="10" idx="1"/>
          </p:cNvCxnSpPr>
          <p:nvPr/>
        </p:nvCxnSpPr>
        <p:spPr>
          <a:xfrm>
            <a:off x="7222811" y="2466103"/>
            <a:ext cx="397228" cy="27576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7" idx="4"/>
            <a:endCxn id="9" idx="0"/>
          </p:cNvCxnSpPr>
          <p:nvPr/>
        </p:nvCxnSpPr>
        <p:spPr>
          <a:xfrm flipH="1">
            <a:off x="7038109" y="2516455"/>
            <a:ext cx="3464" cy="17505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9" idx="6"/>
            <a:endCxn id="10" idx="2"/>
          </p:cNvCxnSpPr>
          <p:nvPr/>
        </p:nvCxnSpPr>
        <p:spPr>
          <a:xfrm>
            <a:off x="7294418" y="2863427"/>
            <a:ext cx="25055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1" idx="7"/>
            <a:endCxn id="12" idx="3"/>
          </p:cNvCxnSpPr>
          <p:nvPr/>
        </p:nvCxnSpPr>
        <p:spPr>
          <a:xfrm flipV="1">
            <a:off x="9245575" y="2122275"/>
            <a:ext cx="243660" cy="13843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2" idx="5"/>
            <a:endCxn id="13" idx="1"/>
          </p:cNvCxnSpPr>
          <p:nvPr/>
        </p:nvCxnSpPr>
        <p:spPr>
          <a:xfrm>
            <a:off x="9851711" y="2122275"/>
            <a:ext cx="195170" cy="12329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1" idx="6"/>
            <a:endCxn id="13" idx="2"/>
          </p:cNvCxnSpPr>
          <p:nvPr/>
        </p:nvCxnSpPr>
        <p:spPr>
          <a:xfrm flipV="1">
            <a:off x="9320646" y="2367129"/>
            <a:ext cx="651164" cy="15144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15" idx="6"/>
            <a:endCxn id="16" idx="2"/>
          </p:cNvCxnSpPr>
          <p:nvPr/>
        </p:nvCxnSpPr>
        <p:spPr>
          <a:xfrm>
            <a:off x="9320646" y="2933774"/>
            <a:ext cx="671946" cy="15144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16" idx="3"/>
            <a:endCxn id="14" idx="7"/>
          </p:cNvCxnSpPr>
          <p:nvPr/>
        </p:nvCxnSpPr>
        <p:spPr>
          <a:xfrm flipH="1">
            <a:off x="9827467" y="3070479"/>
            <a:ext cx="240197" cy="14445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15" idx="5"/>
            <a:endCxn id="14" idx="1"/>
          </p:cNvCxnSpPr>
          <p:nvPr/>
        </p:nvCxnSpPr>
        <p:spPr>
          <a:xfrm>
            <a:off x="9245576" y="3055335"/>
            <a:ext cx="219415" cy="159594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5" idx="6"/>
            <a:endCxn id="11" idx="2"/>
          </p:cNvCxnSpPr>
          <p:nvPr/>
        </p:nvCxnSpPr>
        <p:spPr>
          <a:xfrm>
            <a:off x="8039100" y="2357333"/>
            <a:ext cx="768928" cy="2494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12064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CN" sz="3200" dirty="0">
                <a:ea typeface="宋体" panose="02010600030101010101" pitchFamily="2" charset="-122"/>
              </a:rPr>
              <a:t>Unsupervised clustering methods</a:t>
            </a:r>
          </a:p>
        </p:txBody>
      </p:sp>
      <p:sp>
        <p:nvSpPr>
          <p:cNvPr id="11267" name="TextBox 9"/>
          <p:cNvSpPr txBox="1">
            <a:spLocks noChangeArrowheads="1"/>
          </p:cNvSpPr>
          <p:nvPr/>
        </p:nvSpPr>
        <p:spPr bwMode="auto">
          <a:xfrm>
            <a:off x="2590801" y="1600201"/>
            <a:ext cx="3746538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- Hierarchical clustering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- k-means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- Spectral graph analysis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- Community finding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- Density-based clustering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</p:txBody>
      </p:sp>
      <p:sp>
        <p:nvSpPr>
          <p:cNvPr id="4" name="Rounded Rectangle 3"/>
          <p:cNvSpPr/>
          <p:nvPr/>
        </p:nvSpPr>
        <p:spPr>
          <a:xfrm>
            <a:off x="2590800" y="3714210"/>
            <a:ext cx="3733800" cy="6858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0152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3200" dirty="0"/>
              <a:t>Community finding</a:t>
            </a:r>
            <a:endParaRPr lang="en-US" altLang="zh-CN" sz="3200" dirty="0">
              <a:ea typeface="宋体" panose="02010600030101010101" pitchFamily="2" charset="-122"/>
            </a:endParaRPr>
          </a:p>
        </p:txBody>
      </p:sp>
      <p:sp>
        <p:nvSpPr>
          <p:cNvPr id="4" name="TextBox 9"/>
          <p:cNvSpPr txBox="1">
            <a:spLocks noChangeArrowheads="1"/>
          </p:cNvSpPr>
          <p:nvPr/>
        </p:nvSpPr>
        <p:spPr bwMode="auto">
          <a:xfrm>
            <a:off x="1752600" y="1417639"/>
            <a:ext cx="84582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400" dirty="0"/>
              <a:t>Maximize modularity</a:t>
            </a:r>
          </a:p>
          <a:p>
            <a:pPr>
              <a:spcBef>
                <a:spcPct val="0"/>
              </a:spcBef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None/>
            </a:pPr>
            <a:r>
              <a:rPr lang="en-US" altLang="en-US" sz="2400" dirty="0"/>
              <a:t>			     where,         is weighted adjacency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sz="2400" dirty="0"/>
              <a:t>                                                          is degree of i 	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sz="2400" dirty="0"/>
              <a:t>					    is cluster assignment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sz="2400" dirty="0"/>
              <a:t>					    is total weights</a:t>
            </a:r>
          </a:p>
          <a:p>
            <a:pPr>
              <a:spcBef>
                <a:spcPct val="0"/>
              </a:spcBef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None/>
            </a:pPr>
            <a:r>
              <a:rPr lang="en-US" altLang="en-US" sz="2400" dirty="0"/>
              <a:t>Implementation: google search the following: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sz="2400" dirty="0"/>
              <a:t>		    “google code community finding Louvain”</a:t>
            </a:r>
          </a:p>
          <a:p>
            <a:pPr>
              <a:spcBef>
                <a:spcPct val="0"/>
              </a:spcBef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None/>
            </a:pPr>
            <a:r>
              <a:rPr lang="en-US" altLang="en-US" sz="2400" dirty="0"/>
              <a:t>Key idea of the algorithm: greedy agglomerative procedure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953000" y="1640490"/>
                <a:ext cx="3563348" cy="7979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den>
                              </m:f>
                            </m:e>
                          </m:d>
                        </m:e>
                      </m:nary>
                      <m:r>
                        <a:rPr lang="en-US" sz="2000" i="1">
                          <a:latin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0" y="1640490"/>
                <a:ext cx="3563348" cy="79791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6019801" y="2560638"/>
                <a:ext cx="588045" cy="4247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9801" y="2560638"/>
                <a:ext cx="588045" cy="424796"/>
              </a:xfrm>
              <a:prstGeom prst="rect">
                <a:avLst/>
              </a:prstGeom>
              <a:blipFill>
                <a:blip r:embed="rId4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6035271" y="2955052"/>
                <a:ext cx="47904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5271" y="2955052"/>
                <a:ext cx="479042" cy="400110"/>
              </a:xfrm>
              <a:prstGeom prst="rect">
                <a:avLst/>
              </a:prstGeom>
              <a:blipFill>
                <a:blip r:embed="rId5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6054659" y="3310661"/>
                <a:ext cx="50642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4659" y="3310661"/>
                <a:ext cx="506421" cy="400110"/>
              </a:xfrm>
              <a:prstGeom prst="rect">
                <a:avLst/>
              </a:prstGeom>
              <a:blipFill>
                <a:blip r:embed="rId6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6054659" y="3635888"/>
                <a:ext cx="47436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4659" y="3635888"/>
                <a:ext cx="474361" cy="4001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8915401" y="3635889"/>
                <a:ext cx="1518301" cy="5269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2000" dirty="0"/>
                  <a:t> </a:t>
                </a: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5401" y="3635889"/>
                <a:ext cx="1518301" cy="526939"/>
              </a:xfrm>
              <a:prstGeom prst="rect">
                <a:avLst/>
              </a:prstGeom>
              <a:blipFill>
                <a:blip r:embed="rId8"/>
                <a:stretch>
                  <a:fillRect t="-80460" r="-26104" b="-1264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81300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3200" dirty="0"/>
              <a:t>Community finding - Examples</a:t>
            </a:r>
            <a:endParaRPr lang="en-US" altLang="zh-CN" sz="3200" dirty="0">
              <a:ea typeface="宋体" panose="02010600030101010101" pitchFamily="2" charset="-122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08909" y="1183720"/>
            <a:ext cx="8659092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A = zeros(10,10);</a:t>
            </a:r>
          </a:p>
          <a:p>
            <a:r>
              <a:rPr lang="pt-B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A(1:4,1:4) = 1; A(5:10,5:10)=1;</a:t>
            </a:r>
          </a:p>
          <a:p>
            <a:r>
              <a:rPr lang="pt-B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A(1,9)=1; A(9,1)=1;</a:t>
            </a:r>
          </a:p>
          <a:p>
            <a:r>
              <a:rPr lang="pt-B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A(1,7)=1; A(7,1)=1;</a:t>
            </a:r>
          </a:p>
          <a:p>
            <a:r>
              <a:rPr lang="pt-B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A = A-diag(diag(A));</a:t>
            </a:r>
          </a:p>
          <a:p>
            <a:r>
              <a:rPr lang="pt-B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C = [1 1 1 1 2 2 2 2 2 2 ]</a:t>
            </a:r>
          </a:p>
          <a:p>
            <a:r>
              <a:rPr lang="pt-B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Q = sum(sum((A-sum(A)'*sum(A)/(2*sum(A(:)))).*((C'==C)-eye(size(A)))))/(2*sum(A(:)))</a:t>
            </a:r>
          </a:p>
          <a:p>
            <a:endParaRPr lang="pt-BR" sz="13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endParaRPr lang="en-US" sz="1300" dirty="0"/>
          </a:p>
          <a:p>
            <a:endParaRPr lang="en-US" sz="1300" dirty="0"/>
          </a:p>
        </p:txBody>
      </p:sp>
      <p:sp>
        <p:nvSpPr>
          <p:cNvPr id="12" name="Rectangle 11"/>
          <p:cNvSpPr/>
          <p:nvPr/>
        </p:nvSpPr>
        <p:spPr>
          <a:xfrm>
            <a:off x="2389909" y="2764572"/>
            <a:ext cx="6906491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A =</a:t>
            </a:r>
          </a:p>
          <a:p>
            <a:endParaRPr lang="pt-BR" sz="13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pt-B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     0     1     1     1     0     0     1     0     1     0</a:t>
            </a:r>
          </a:p>
          <a:p>
            <a:r>
              <a:rPr lang="pt-B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     1     0     1     1     0     0     0     0     0     0</a:t>
            </a:r>
          </a:p>
          <a:p>
            <a:r>
              <a:rPr lang="pt-B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     1     1     0     1     0     0     0     0     0     0</a:t>
            </a:r>
          </a:p>
          <a:p>
            <a:r>
              <a:rPr lang="pt-B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     1     1     1     0     0     0     0     0     0     0</a:t>
            </a:r>
          </a:p>
          <a:p>
            <a:r>
              <a:rPr lang="pt-B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     0     0     0     0     0     1     1     1     1     1</a:t>
            </a:r>
          </a:p>
          <a:p>
            <a:r>
              <a:rPr lang="pt-B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     0     0     0     0     1     0     1     1     1     1</a:t>
            </a:r>
          </a:p>
          <a:p>
            <a:r>
              <a:rPr lang="pt-B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     1     0     0     0     1     1     0     1     1     1</a:t>
            </a:r>
          </a:p>
          <a:p>
            <a:r>
              <a:rPr lang="pt-B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     0     0     0     0     1     1     1     0     1     1</a:t>
            </a:r>
          </a:p>
          <a:p>
            <a:r>
              <a:rPr lang="pt-B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     1     0     0     0     1     1     1     1     0     1</a:t>
            </a:r>
          </a:p>
          <a:p>
            <a:r>
              <a:rPr lang="pt-B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     0     0     0     0     1     1     1     1     1     0</a:t>
            </a:r>
          </a:p>
          <a:p>
            <a:endParaRPr lang="fr-FR" sz="13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fr-F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C =</a:t>
            </a:r>
          </a:p>
          <a:p>
            <a:endParaRPr lang="fr-FR" sz="13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fr-F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     1     1     1     1     2     2     2     2     2     2</a:t>
            </a:r>
          </a:p>
          <a:p>
            <a:endParaRPr lang="fr-FR" sz="13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fr-F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Q =</a:t>
            </a:r>
          </a:p>
          <a:p>
            <a:endParaRPr lang="fr-FR" sz="13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fr-F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    0.3388</a:t>
            </a:r>
            <a:endParaRPr lang="pt-BR" sz="1300" dirty="0">
              <a:solidFill>
                <a:srgbClr val="000000"/>
              </a:solidFill>
              <a:latin typeface="Courier New" panose="02070309020205020404" pitchFamily="49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7927096" y="1308192"/>
            <a:ext cx="512618" cy="343827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6" name="Oval 5"/>
          <p:cNvSpPr/>
          <p:nvPr/>
        </p:nvSpPr>
        <p:spPr>
          <a:xfrm>
            <a:off x="7185878" y="1295401"/>
            <a:ext cx="512618" cy="343827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7" name="Oval 6"/>
          <p:cNvSpPr/>
          <p:nvPr/>
        </p:nvSpPr>
        <p:spPr>
          <a:xfrm>
            <a:off x="7182414" y="1814287"/>
            <a:ext cx="512618" cy="343827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8" name="Oval 7"/>
          <p:cNvSpPr/>
          <p:nvPr/>
        </p:nvSpPr>
        <p:spPr>
          <a:xfrm>
            <a:off x="7945582" y="1814287"/>
            <a:ext cx="512618" cy="343827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9" name="Oval 8"/>
          <p:cNvSpPr/>
          <p:nvPr/>
        </p:nvSpPr>
        <p:spPr>
          <a:xfrm>
            <a:off x="8967354" y="1070492"/>
            <a:ext cx="512618" cy="343827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11" name="Oval 10"/>
          <p:cNvSpPr/>
          <p:nvPr/>
        </p:nvSpPr>
        <p:spPr>
          <a:xfrm>
            <a:off x="9573490" y="688933"/>
            <a:ext cx="512618" cy="343827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13" name="Oval 12"/>
          <p:cNvSpPr/>
          <p:nvPr/>
        </p:nvSpPr>
        <p:spPr>
          <a:xfrm>
            <a:off x="10131136" y="1055348"/>
            <a:ext cx="512618" cy="343827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4" name="Oval 13"/>
          <p:cNvSpPr/>
          <p:nvPr/>
        </p:nvSpPr>
        <p:spPr>
          <a:xfrm>
            <a:off x="9549245" y="2024710"/>
            <a:ext cx="512618" cy="343827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15" name="Oval 14"/>
          <p:cNvSpPr/>
          <p:nvPr/>
        </p:nvSpPr>
        <p:spPr>
          <a:xfrm>
            <a:off x="8967354" y="1621993"/>
            <a:ext cx="512618" cy="343827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16" name="Oval 15"/>
          <p:cNvSpPr/>
          <p:nvPr/>
        </p:nvSpPr>
        <p:spPr>
          <a:xfrm>
            <a:off x="10151918" y="1637137"/>
            <a:ext cx="512618" cy="343827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10</a:t>
            </a:r>
          </a:p>
        </p:txBody>
      </p:sp>
      <p:cxnSp>
        <p:nvCxnSpPr>
          <p:cNvPr id="17" name="Straight Connector 16"/>
          <p:cNvCxnSpPr>
            <a:stCxn id="5" idx="3"/>
            <a:endCxn id="7" idx="7"/>
          </p:cNvCxnSpPr>
          <p:nvPr/>
        </p:nvCxnSpPr>
        <p:spPr>
          <a:xfrm flipH="1">
            <a:off x="7619961" y="1601666"/>
            <a:ext cx="382206" cy="26297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5" idx="2"/>
            <a:endCxn id="6" idx="6"/>
          </p:cNvCxnSpPr>
          <p:nvPr/>
        </p:nvCxnSpPr>
        <p:spPr>
          <a:xfrm flipH="1" flipV="1">
            <a:off x="7698496" y="1467315"/>
            <a:ext cx="228600" cy="1279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5" idx="4"/>
            <a:endCxn id="8" idx="0"/>
          </p:cNvCxnSpPr>
          <p:nvPr/>
        </p:nvCxnSpPr>
        <p:spPr>
          <a:xfrm>
            <a:off x="8183405" y="1652018"/>
            <a:ext cx="18486" cy="16226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6" idx="5"/>
            <a:endCxn id="8" idx="1"/>
          </p:cNvCxnSpPr>
          <p:nvPr/>
        </p:nvCxnSpPr>
        <p:spPr>
          <a:xfrm>
            <a:off x="7623425" y="1588876"/>
            <a:ext cx="397228" cy="27576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6" idx="4"/>
            <a:endCxn id="7" idx="0"/>
          </p:cNvCxnSpPr>
          <p:nvPr/>
        </p:nvCxnSpPr>
        <p:spPr>
          <a:xfrm flipH="1">
            <a:off x="7438723" y="1639228"/>
            <a:ext cx="3464" cy="17505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7" idx="6"/>
            <a:endCxn id="8" idx="2"/>
          </p:cNvCxnSpPr>
          <p:nvPr/>
        </p:nvCxnSpPr>
        <p:spPr>
          <a:xfrm>
            <a:off x="7695032" y="1986200"/>
            <a:ext cx="25055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9" idx="7"/>
            <a:endCxn id="11" idx="3"/>
          </p:cNvCxnSpPr>
          <p:nvPr/>
        </p:nvCxnSpPr>
        <p:spPr>
          <a:xfrm flipV="1">
            <a:off x="9404901" y="982407"/>
            <a:ext cx="243660" cy="13843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1" idx="5"/>
            <a:endCxn id="13" idx="1"/>
          </p:cNvCxnSpPr>
          <p:nvPr/>
        </p:nvCxnSpPr>
        <p:spPr>
          <a:xfrm>
            <a:off x="10011037" y="982407"/>
            <a:ext cx="195170" cy="12329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9" idx="6"/>
            <a:endCxn id="13" idx="2"/>
          </p:cNvCxnSpPr>
          <p:nvPr/>
        </p:nvCxnSpPr>
        <p:spPr>
          <a:xfrm flipV="1">
            <a:off x="9479972" y="1227261"/>
            <a:ext cx="651164" cy="15144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15" idx="6"/>
            <a:endCxn id="16" idx="2"/>
          </p:cNvCxnSpPr>
          <p:nvPr/>
        </p:nvCxnSpPr>
        <p:spPr>
          <a:xfrm>
            <a:off x="9479972" y="1793906"/>
            <a:ext cx="671946" cy="15144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16" idx="3"/>
            <a:endCxn id="14" idx="7"/>
          </p:cNvCxnSpPr>
          <p:nvPr/>
        </p:nvCxnSpPr>
        <p:spPr>
          <a:xfrm flipH="1">
            <a:off x="9986793" y="1930611"/>
            <a:ext cx="240197" cy="14445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15" idx="5"/>
            <a:endCxn id="14" idx="1"/>
          </p:cNvCxnSpPr>
          <p:nvPr/>
        </p:nvCxnSpPr>
        <p:spPr>
          <a:xfrm>
            <a:off x="9404902" y="1915467"/>
            <a:ext cx="219415" cy="159594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5" idx="6"/>
            <a:endCxn id="9" idx="2"/>
          </p:cNvCxnSpPr>
          <p:nvPr/>
        </p:nvCxnSpPr>
        <p:spPr>
          <a:xfrm flipV="1">
            <a:off x="8439714" y="1242405"/>
            <a:ext cx="527640" cy="2377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5" idx="6"/>
            <a:endCxn id="15" idx="2"/>
          </p:cNvCxnSpPr>
          <p:nvPr/>
        </p:nvCxnSpPr>
        <p:spPr>
          <a:xfrm>
            <a:off x="8439714" y="1480106"/>
            <a:ext cx="527640" cy="31380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15" idx="0"/>
            <a:endCxn id="9" idx="4"/>
          </p:cNvCxnSpPr>
          <p:nvPr/>
        </p:nvCxnSpPr>
        <p:spPr>
          <a:xfrm flipV="1">
            <a:off x="9223663" y="1414318"/>
            <a:ext cx="0" cy="207674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15" idx="7"/>
            <a:endCxn id="11" idx="4"/>
          </p:cNvCxnSpPr>
          <p:nvPr/>
        </p:nvCxnSpPr>
        <p:spPr>
          <a:xfrm flipV="1">
            <a:off x="9404901" y="1032760"/>
            <a:ext cx="424898" cy="63958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15" idx="7"/>
            <a:endCxn id="13" idx="3"/>
          </p:cNvCxnSpPr>
          <p:nvPr/>
        </p:nvCxnSpPr>
        <p:spPr>
          <a:xfrm flipV="1">
            <a:off x="9404901" y="1348822"/>
            <a:ext cx="801306" cy="32352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14" idx="0"/>
            <a:endCxn id="9" idx="5"/>
          </p:cNvCxnSpPr>
          <p:nvPr/>
        </p:nvCxnSpPr>
        <p:spPr>
          <a:xfrm flipH="1" flipV="1">
            <a:off x="9404902" y="1363967"/>
            <a:ext cx="400653" cy="66074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14" idx="0"/>
            <a:endCxn id="11" idx="4"/>
          </p:cNvCxnSpPr>
          <p:nvPr/>
        </p:nvCxnSpPr>
        <p:spPr>
          <a:xfrm flipV="1">
            <a:off x="9805555" y="1032759"/>
            <a:ext cx="24245" cy="99195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14" idx="0"/>
            <a:endCxn id="13" idx="3"/>
          </p:cNvCxnSpPr>
          <p:nvPr/>
        </p:nvCxnSpPr>
        <p:spPr>
          <a:xfrm flipV="1">
            <a:off x="9805555" y="1348823"/>
            <a:ext cx="400653" cy="67588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16" idx="1"/>
            <a:endCxn id="11" idx="4"/>
          </p:cNvCxnSpPr>
          <p:nvPr/>
        </p:nvCxnSpPr>
        <p:spPr>
          <a:xfrm flipH="1" flipV="1">
            <a:off x="9829799" y="1032760"/>
            <a:ext cx="397190" cy="65472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16" idx="1"/>
            <a:endCxn id="9" idx="5"/>
          </p:cNvCxnSpPr>
          <p:nvPr/>
        </p:nvCxnSpPr>
        <p:spPr>
          <a:xfrm flipH="1" flipV="1">
            <a:off x="9404901" y="1363966"/>
            <a:ext cx="822088" cy="32352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16" idx="0"/>
            <a:endCxn id="13" idx="4"/>
          </p:cNvCxnSpPr>
          <p:nvPr/>
        </p:nvCxnSpPr>
        <p:spPr>
          <a:xfrm flipH="1" flipV="1">
            <a:off x="10387445" y="1399174"/>
            <a:ext cx="20782" cy="23796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32548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3200" dirty="0"/>
              <a:t>Community finding - Examples</a:t>
            </a:r>
            <a:endParaRPr lang="en-US" altLang="zh-CN" sz="3200" dirty="0">
              <a:ea typeface="宋体" panose="02010600030101010101" pitchFamily="2" charset="-122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66454" y="1145620"/>
            <a:ext cx="9282546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&gt;&gt; C = [1 1 1 1 1 1 2 2 2 2]</a:t>
            </a:r>
          </a:p>
          <a:p>
            <a:r>
              <a:rPr lang="pt-B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&gt;&gt; Q = sum(sum((A-sum(A)'*sum(A)/(2*sum(A(:)))).*((C'==C)-eye(size(A)))))/(2*sum(A(:)))</a:t>
            </a:r>
          </a:p>
          <a:p>
            <a:endParaRPr lang="pt-BR" sz="13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endParaRPr lang="en-US" sz="1300" dirty="0"/>
          </a:p>
          <a:p>
            <a:endParaRPr lang="en-US" sz="1300" dirty="0"/>
          </a:p>
        </p:txBody>
      </p:sp>
      <p:sp>
        <p:nvSpPr>
          <p:cNvPr id="12" name="Rectangle 11"/>
          <p:cNvSpPr/>
          <p:nvPr/>
        </p:nvSpPr>
        <p:spPr>
          <a:xfrm>
            <a:off x="1787237" y="1654308"/>
            <a:ext cx="6906491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Q =</a:t>
            </a:r>
          </a:p>
          <a:p>
            <a:endParaRPr lang="fr-FR" sz="13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fr-F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    0.1838</a:t>
            </a:r>
            <a:endParaRPr lang="pt-BR" sz="1300" dirty="0">
              <a:solidFill>
                <a:srgbClr val="000000"/>
              </a:solidFill>
              <a:latin typeface="Courier New" panose="02070309020205020404" pitchFamily="49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752600" y="2438401"/>
            <a:ext cx="9282546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&gt;&gt; C = [1 1 1 1 2 2 2 3 3 3]</a:t>
            </a:r>
          </a:p>
          <a:p>
            <a:r>
              <a:rPr lang="pt-B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&gt;&gt; Q = sum(sum((A-sum(A)'*sum(A)/(2*sum(A(:)))).*((C'==C)-eye(size(A)))))/(2*sum(A(:)))</a:t>
            </a:r>
          </a:p>
          <a:p>
            <a:endParaRPr lang="pt-BR" sz="13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endParaRPr lang="en-US" sz="1300" dirty="0"/>
          </a:p>
          <a:p>
            <a:endParaRPr lang="en-US" sz="1300" dirty="0"/>
          </a:p>
        </p:txBody>
      </p:sp>
      <p:sp>
        <p:nvSpPr>
          <p:cNvPr id="15" name="Rectangle 14"/>
          <p:cNvSpPr/>
          <p:nvPr/>
        </p:nvSpPr>
        <p:spPr>
          <a:xfrm>
            <a:off x="1773383" y="2947089"/>
            <a:ext cx="6906491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Q =</a:t>
            </a:r>
          </a:p>
          <a:p>
            <a:endParaRPr lang="fr-FR" sz="13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fr-F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    0.2037</a:t>
            </a:r>
            <a:endParaRPr lang="pt-BR" sz="1300" dirty="0">
              <a:solidFill>
                <a:srgbClr val="000000"/>
              </a:solidFill>
              <a:latin typeface="Courier New" panose="02070309020205020404" pitchFamily="49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752600" y="3810001"/>
            <a:ext cx="9282546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&gt;&gt; C = [1 1 1 1 1 1 1 1 1 1]</a:t>
            </a:r>
          </a:p>
          <a:p>
            <a:r>
              <a:rPr lang="pt-B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&gt;&gt; Q = sum(sum((A-sum(A)'*sum(A)/(2*sum(A(:)))).*((C'==C)-eye(size(A)))))/(2*sum(A(:)))</a:t>
            </a:r>
          </a:p>
          <a:p>
            <a:endParaRPr lang="pt-BR" sz="13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endParaRPr lang="en-US" sz="1300" dirty="0"/>
          </a:p>
          <a:p>
            <a:endParaRPr lang="en-US" sz="1300" dirty="0"/>
          </a:p>
        </p:txBody>
      </p:sp>
      <p:sp>
        <p:nvSpPr>
          <p:cNvPr id="17" name="Rectangle 16"/>
          <p:cNvSpPr/>
          <p:nvPr/>
        </p:nvSpPr>
        <p:spPr>
          <a:xfrm>
            <a:off x="1773383" y="4318689"/>
            <a:ext cx="6906491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Q =</a:t>
            </a:r>
          </a:p>
          <a:p>
            <a:endParaRPr lang="fr-FR" sz="13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fr-F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    0.2765</a:t>
            </a:r>
            <a:endParaRPr lang="pt-BR" sz="1300" dirty="0">
              <a:solidFill>
                <a:srgbClr val="000000"/>
              </a:solidFill>
              <a:latin typeface="Courier New" panose="02070309020205020404" pitchFamily="49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752600" y="5181601"/>
            <a:ext cx="9282546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&gt;&gt; C = [1 2 3 4 5 6 7 8 9 10]</a:t>
            </a:r>
          </a:p>
          <a:p>
            <a:r>
              <a:rPr lang="pt-B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&gt;&gt; Q = sum(sum((A-sum(A)'*sum(A)/(2*sum(A(:)))).*((C'==C)-eye(size(A)))))/(2*sum(A(:)))</a:t>
            </a:r>
          </a:p>
          <a:p>
            <a:endParaRPr lang="pt-BR" sz="13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endParaRPr lang="en-US" sz="1300" dirty="0"/>
          </a:p>
          <a:p>
            <a:endParaRPr lang="en-US" sz="1300" dirty="0"/>
          </a:p>
        </p:txBody>
      </p:sp>
      <p:sp>
        <p:nvSpPr>
          <p:cNvPr id="19" name="Rectangle 18"/>
          <p:cNvSpPr/>
          <p:nvPr/>
        </p:nvSpPr>
        <p:spPr>
          <a:xfrm>
            <a:off x="1773383" y="5690289"/>
            <a:ext cx="6906491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Q =</a:t>
            </a:r>
          </a:p>
          <a:p>
            <a:endParaRPr lang="fr-FR" sz="13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fr-F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    0</a:t>
            </a:r>
            <a:endParaRPr lang="pt-BR" sz="1300" dirty="0">
              <a:solidFill>
                <a:srgbClr val="000000"/>
              </a:solidFill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46766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3200" dirty="0"/>
              <a:t>Community finding - Examples</a:t>
            </a:r>
            <a:endParaRPr lang="en-US" altLang="zh-CN" sz="3200" dirty="0">
              <a:ea typeface="宋体" panose="02010600030101010101" pitchFamily="2" charset="-122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08909" y="1183720"/>
            <a:ext cx="8659092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A = zeros(10,10);</a:t>
            </a:r>
          </a:p>
          <a:p>
            <a:r>
              <a:rPr lang="pt-B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A(1:4,1:4) = 1; A(5:7,5:7)=1; A(8:10,8:10)=1;</a:t>
            </a:r>
          </a:p>
          <a:p>
            <a:r>
              <a:rPr lang="pt-B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A(1,9)=1; A(9,1)=1;</a:t>
            </a:r>
          </a:p>
          <a:p>
            <a:r>
              <a:rPr lang="pt-B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A(1,7)=1; A(7,1)=1;</a:t>
            </a:r>
          </a:p>
          <a:p>
            <a:r>
              <a:rPr lang="pt-B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A = A-diag(diag(A));</a:t>
            </a:r>
          </a:p>
          <a:p>
            <a:r>
              <a:rPr lang="pt-B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C = [1 1 1 1 2 2 2 3 3 3 ]</a:t>
            </a:r>
          </a:p>
          <a:p>
            <a:r>
              <a:rPr lang="pt-B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Q = sum(sum((A-sum(A)'*sum(A)/(2*sum(A(:)))).*((C'==C)-eye(size(A)))))/(2*sum(A(:)))</a:t>
            </a:r>
          </a:p>
          <a:p>
            <a:endParaRPr lang="pt-BR" sz="13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endParaRPr lang="en-US" sz="1300" dirty="0"/>
          </a:p>
          <a:p>
            <a:endParaRPr lang="en-US" sz="1300" dirty="0"/>
          </a:p>
        </p:txBody>
      </p:sp>
      <p:sp>
        <p:nvSpPr>
          <p:cNvPr id="12" name="Rectangle 11"/>
          <p:cNvSpPr/>
          <p:nvPr/>
        </p:nvSpPr>
        <p:spPr>
          <a:xfrm>
            <a:off x="2389909" y="2764572"/>
            <a:ext cx="6906491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A =</a:t>
            </a:r>
          </a:p>
          <a:p>
            <a:endParaRPr lang="pt-BR" sz="13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pt-B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     0     1     1     1     0     0     1     0     1     0</a:t>
            </a:r>
          </a:p>
          <a:p>
            <a:r>
              <a:rPr lang="pt-B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     1     0     1     1     0     0     0     0     0     0</a:t>
            </a:r>
          </a:p>
          <a:p>
            <a:r>
              <a:rPr lang="pt-B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     1     1     0     1     0     0     0     0     0     0</a:t>
            </a:r>
          </a:p>
          <a:p>
            <a:r>
              <a:rPr lang="pt-B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     1     1     1     0     0     0     0     0     0     0</a:t>
            </a:r>
          </a:p>
          <a:p>
            <a:r>
              <a:rPr lang="pt-B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     0     0     0     0     0     1     1     0     0     0</a:t>
            </a:r>
          </a:p>
          <a:p>
            <a:r>
              <a:rPr lang="pt-B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     0     0     0     0     1     0     1     0     0     0</a:t>
            </a:r>
          </a:p>
          <a:p>
            <a:r>
              <a:rPr lang="pt-B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     1     0     0     0     1     1     0     0     0     0</a:t>
            </a:r>
          </a:p>
          <a:p>
            <a:r>
              <a:rPr lang="pt-B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     0     0     0     0     0     0     0     0     1     1</a:t>
            </a:r>
          </a:p>
          <a:p>
            <a:r>
              <a:rPr lang="pt-B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     1     0     0     0     0     0     0     1     0     1</a:t>
            </a:r>
          </a:p>
          <a:p>
            <a:r>
              <a:rPr lang="pt-B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     0     0     0     0     0     0     0     1     1     0</a:t>
            </a:r>
          </a:p>
          <a:p>
            <a:endParaRPr lang="pt-BR" sz="13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fr-F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C =</a:t>
            </a:r>
          </a:p>
          <a:p>
            <a:endParaRPr lang="fr-FR" sz="13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fr-F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     1     1     1     1     2     2     2     3     3     3</a:t>
            </a:r>
          </a:p>
          <a:p>
            <a:endParaRPr lang="fr-FR" sz="13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fr-F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Q =</a:t>
            </a:r>
          </a:p>
          <a:p>
            <a:endParaRPr lang="fr-FR" sz="13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fr-F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    0.3622</a:t>
            </a:r>
            <a:endParaRPr lang="pt-BR" sz="1300" dirty="0">
              <a:solidFill>
                <a:srgbClr val="000000"/>
              </a:solidFill>
              <a:latin typeface="Courier New" panose="02070309020205020404" pitchFamily="49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7927096" y="1308192"/>
            <a:ext cx="512618" cy="343827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6" name="Oval 5"/>
          <p:cNvSpPr/>
          <p:nvPr/>
        </p:nvSpPr>
        <p:spPr>
          <a:xfrm>
            <a:off x="7185878" y="1295401"/>
            <a:ext cx="512618" cy="343827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7" name="Oval 6"/>
          <p:cNvSpPr/>
          <p:nvPr/>
        </p:nvSpPr>
        <p:spPr>
          <a:xfrm>
            <a:off x="7182414" y="1814287"/>
            <a:ext cx="512618" cy="343827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8" name="Oval 7"/>
          <p:cNvSpPr/>
          <p:nvPr/>
        </p:nvSpPr>
        <p:spPr>
          <a:xfrm>
            <a:off x="7945582" y="1814287"/>
            <a:ext cx="512618" cy="343827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9" name="Oval 8"/>
          <p:cNvSpPr/>
          <p:nvPr/>
        </p:nvSpPr>
        <p:spPr>
          <a:xfrm>
            <a:off x="8967354" y="1070492"/>
            <a:ext cx="512618" cy="343827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11" name="Oval 10"/>
          <p:cNvSpPr/>
          <p:nvPr/>
        </p:nvSpPr>
        <p:spPr>
          <a:xfrm>
            <a:off x="9573490" y="688933"/>
            <a:ext cx="512618" cy="343827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13" name="Oval 12"/>
          <p:cNvSpPr/>
          <p:nvPr/>
        </p:nvSpPr>
        <p:spPr>
          <a:xfrm>
            <a:off x="10131136" y="1055348"/>
            <a:ext cx="512618" cy="343827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4" name="Oval 13"/>
          <p:cNvSpPr/>
          <p:nvPr/>
        </p:nvSpPr>
        <p:spPr>
          <a:xfrm>
            <a:off x="9549245" y="2024710"/>
            <a:ext cx="512618" cy="343827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15" name="Oval 14"/>
          <p:cNvSpPr/>
          <p:nvPr/>
        </p:nvSpPr>
        <p:spPr>
          <a:xfrm>
            <a:off x="8967354" y="1621993"/>
            <a:ext cx="512618" cy="343827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16" name="Oval 15"/>
          <p:cNvSpPr/>
          <p:nvPr/>
        </p:nvSpPr>
        <p:spPr>
          <a:xfrm>
            <a:off x="10151918" y="1637137"/>
            <a:ext cx="512618" cy="343827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10</a:t>
            </a:r>
          </a:p>
        </p:txBody>
      </p:sp>
      <p:cxnSp>
        <p:nvCxnSpPr>
          <p:cNvPr id="17" name="Straight Connector 16"/>
          <p:cNvCxnSpPr>
            <a:stCxn id="5" idx="3"/>
            <a:endCxn id="7" idx="7"/>
          </p:cNvCxnSpPr>
          <p:nvPr/>
        </p:nvCxnSpPr>
        <p:spPr>
          <a:xfrm flipH="1">
            <a:off x="7619961" y="1601666"/>
            <a:ext cx="382206" cy="26297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5" idx="2"/>
            <a:endCxn id="6" idx="6"/>
          </p:cNvCxnSpPr>
          <p:nvPr/>
        </p:nvCxnSpPr>
        <p:spPr>
          <a:xfrm flipH="1" flipV="1">
            <a:off x="7698496" y="1467315"/>
            <a:ext cx="228600" cy="1279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5" idx="4"/>
            <a:endCxn id="8" idx="0"/>
          </p:cNvCxnSpPr>
          <p:nvPr/>
        </p:nvCxnSpPr>
        <p:spPr>
          <a:xfrm>
            <a:off x="8183405" y="1652018"/>
            <a:ext cx="18486" cy="16226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6" idx="5"/>
            <a:endCxn id="8" idx="1"/>
          </p:cNvCxnSpPr>
          <p:nvPr/>
        </p:nvCxnSpPr>
        <p:spPr>
          <a:xfrm>
            <a:off x="7623425" y="1588876"/>
            <a:ext cx="397228" cy="27576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6" idx="4"/>
            <a:endCxn id="7" idx="0"/>
          </p:cNvCxnSpPr>
          <p:nvPr/>
        </p:nvCxnSpPr>
        <p:spPr>
          <a:xfrm flipH="1">
            <a:off x="7438723" y="1639228"/>
            <a:ext cx="3464" cy="17505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7" idx="6"/>
            <a:endCxn id="8" idx="2"/>
          </p:cNvCxnSpPr>
          <p:nvPr/>
        </p:nvCxnSpPr>
        <p:spPr>
          <a:xfrm>
            <a:off x="7695032" y="1986200"/>
            <a:ext cx="25055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9" idx="7"/>
            <a:endCxn id="11" idx="3"/>
          </p:cNvCxnSpPr>
          <p:nvPr/>
        </p:nvCxnSpPr>
        <p:spPr>
          <a:xfrm flipV="1">
            <a:off x="9404901" y="982407"/>
            <a:ext cx="243660" cy="13843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1" idx="5"/>
            <a:endCxn id="13" idx="1"/>
          </p:cNvCxnSpPr>
          <p:nvPr/>
        </p:nvCxnSpPr>
        <p:spPr>
          <a:xfrm>
            <a:off x="10011037" y="982407"/>
            <a:ext cx="195170" cy="12329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9" idx="6"/>
            <a:endCxn id="13" idx="2"/>
          </p:cNvCxnSpPr>
          <p:nvPr/>
        </p:nvCxnSpPr>
        <p:spPr>
          <a:xfrm flipV="1">
            <a:off x="9479972" y="1227261"/>
            <a:ext cx="651164" cy="15144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15" idx="6"/>
            <a:endCxn id="16" idx="2"/>
          </p:cNvCxnSpPr>
          <p:nvPr/>
        </p:nvCxnSpPr>
        <p:spPr>
          <a:xfrm>
            <a:off x="9479972" y="1793906"/>
            <a:ext cx="671946" cy="15144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16" idx="3"/>
            <a:endCxn id="14" idx="7"/>
          </p:cNvCxnSpPr>
          <p:nvPr/>
        </p:nvCxnSpPr>
        <p:spPr>
          <a:xfrm flipH="1">
            <a:off x="9986793" y="1930611"/>
            <a:ext cx="240197" cy="14445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15" idx="5"/>
            <a:endCxn id="14" idx="1"/>
          </p:cNvCxnSpPr>
          <p:nvPr/>
        </p:nvCxnSpPr>
        <p:spPr>
          <a:xfrm>
            <a:off x="9404902" y="1915467"/>
            <a:ext cx="219415" cy="159594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5" idx="6"/>
            <a:endCxn id="9" idx="2"/>
          </p:cNvCxnSpPr>
          <p:nvPr/>
        </p:nvCxnSpPr>
        <p:spPr>
          <a:xfrm flipV="1">
            <a:off x="8439714" y="1242405"/>
            <a:ext cx="527640" cy="2377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5" idx="6"/>
            <a:endCxn id="15" idx="2"/>
          </p:cNvCxnSpPr>
          <p:nvPr/>
        </p:nvCxnSpPr>
        <p:spPr>
          <a:xfrm>
            <a:off x="8439714" y="1480106"/>
            <a:ext cx="527640" cy="31380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03455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 sz="3200" dirty="0"/>
              <a:t>Clustering Methods                             Dimension Reduction </a:t>
            </a:r>
            <a:endParaRPr lang="en-US" altLang="zh-CN" sz="3200" dirty="0">
              <a:ea typeface="宋体" panose="02010600030101010101" pitchFamily="2" charset="-122"/>
            </a:endParaRPr>
          </a:p>
        </p:txBody>
      </p:sp>
      <p:sp>
        <p:nvSpPr>
          <p:cNvPr id="11267" name="TextBox 9"/>
          <p:cNvSpPr txBox="1">
            <a:spLocks noChangeArrowheads="1"/>
          </p:cNvSpPr>
          <p:nvPr/>
        </p:nvSpPr>
        <p:spPr bwMode="auto">
          <a:xfrm>
            <a:off x="1064742" y="1690688"/>
            <a:ext cx="3746538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- Hierarchical clustering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- k-means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- Spectral graph analysis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- Community finding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- Density-based clustering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</p:txBody>
      </p:sp>
      <p:sp>
        <p:nvSpPr>
          <p:cNvPr id="5" name="TextBox 9">
            <a:extLst>
              <a:ext uri="{FF2B5EF4-FFF2-40B4-BE49-F238E27FC236}">
                <a16:creationId xmlns:a16="http://schemas.microsoft.com/office/drawing/2014/main" id="{89C858F9-C069-4214-AA41-CACD865201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9805" y="1690688"/>
            <a:ext cx="138211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- PCA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- MDS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- </a:t>
            </a:r>
            <a:r>
              <a:rPr lang="en-US" altLang="en-US" sz="2400" dirty="0" err="1"/>
              <a:t>Isomap</a:t>
            </a: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- tSNE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- UMAP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8043841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3200" dirty="0"/>
              <a:t>Community finding - Examples</a:t>
            </a:r>
            <a:endParaRPr lang="en-US" altLang="zh-CN" sz="3200" dirty="0">
              <a:ea typeface="宋体" panose="02010600030101010101" pitchFamily="2" charset="-122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66454" y="1145620"/>
            <a:ext cx="9282546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&gt;&gt; C = [1 1 1 1 1 1 1 2 2 2]</a:t>
            </a:r>
          </a:p>
          <a:p>
            <a:r>
              <a:rPr lang="pt-B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&gt;&gt; Q = sum(sum((A-sum(A)'*sum(A)/(2*sum(A(:)))).*((C'==C)-eye(size(A)))))/(2*sum(A(:)))</a:t>
            </a:r>
          </a:p>
          <a:p>
            <a:endParaRPr lang="pt-BR" sz="13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endParaRPr lang="en-US" sz="1300" dirty="0"/>
          </a:p>
          <a:p>
            <a:endParaRPr lang="en-US" sz="1300" dirty="0"/>
          </a:p>
        </p:txBody>
      </p:sp>
      <p:sp>
        <p:nvSpPr>
          <p:cNvPr id="12" name="Rectangle 11"/>
          <p:cNvSpPr/>
          <p:nvPr/>
        </p:nvSpPr>
        <p:spPr>
          <a:xfrm>
            <a:off x="1787237" y="1654308"/>
            <a:ext cx="6906491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Q =</a:t>
            </a:r>
          </a:p>
          <a:p>
            <a:endParaRPr lang="fr-FR" sz="13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fr-F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    0.3355</a:t>
            </a:r>
            <a:endParaRPr lang="pt-BR" sz="1300" dirty="0">
              <a:solidFill>
                <a:srgbClr val="000000"/>
              </a:solidFill>
              <a:latin typeface="Courier New" panose="02070309020205020404" pitchFamily="49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752600" y="2438401"/>
            <a:ext cx="9282546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&gt;&gt; C = [1 1 1 1 2 2 2 1 1 1]</a:t>
            </a:r>
          </a:p>
          <a:p>
            <a:r>
              <a:rPr lang="pt-B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&gt;&gt; Q = sum(sum((A-sum(A)'*sum(A)/(2*sum(A(:)))).*((C'==C)-eye(size(A)))))/(2*sum(A(:)))</a:t>
            </a:r>
          </a:p>
          <a:p>
            <a:endParaRPr lang="pt-BR" sz="13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endParaRPr lang="en-US" sz="1300" dirty="0"/>
          </a:p>
          <a:p>
            <a:endParaRPr lang="en-US" sz="1300" dirty="0"/>
          </a:p>
        </p:txBody>
      </p:sp>
      <p:sp>
        <p:nvSpPr>
          <p:cNvPr id="15" name="Rectangle 14"/>
          <p:cNvSpPr/>
          <p:nvPr/>
        </p:nvSpPr>
        <p:spPr>
          <a:xfrm>
            <a:off x="1773383" y="2947089"/>
            <a:ext cx="6906491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Q =</a:t>
            </a:r>
          </a:p>
          <a:p>
            <a:endParaRPr lang="fr-FR" sz="13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fr-F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    0.3355</a:t>
            </a:r>
            <a:endParaRPr lang="pt-BR" sz="1300" dirty="0">
              <a:solidFill>
                <a:srgbClr val="000000"/>
              </a:solidFill>
              <a:latin typeface="Courier New" panose="02070309020205020404" pitchFamily="49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752600" y="3810001"/>
            <a:ext cx="9282546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&gt;&gt; C = [1 1 1 1 1 1 1 1 1 1]</a:t>
            </a:r>
          </a:p>
          <a:p>
            <a:r>
              <a:rPr lang="pt-B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&gt;&gt; Q = sum(sum((A-sum(A)'*sum(A)/(2*sum(A(:)))).*((C'==C)-eye(size(A)))))/(2*sum(A(:)))</a:t>
            </a:r>
          </a:p>
          <a:p>
            <a:endParaRPr lang="pt-BR" sz="13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endParaRPr lang="en-US" sz="1300" dirty="0"/>
          </a:p>
          <a:p>
            <a:endParaRPr lang="en-US" sz="1300" dirty="0"/>
          </a:p>
        </p:txBody>
      </p:sp>
      <p:sp>
        <p:nvSpPr>
          <p:cNvPr id="17" name="Rectangle 16"/>
          <p:cNvSpPr/>
          <p:nvPr/>
        </p:nvSpPr>
        <p:spPr>
          <a:xfrm>
            <a:off x="1773383" y="4318689"/>
            <a:ext cx="6906491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Q =</a:t>
            </a:r>
          </a:p>
          <a:p>
            <a:endParaRPr lang="fr-FR" sz="13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fr-F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    0.2774</a:t>
            </a:r>
            <a:endParaRPr lang="pt-BR" sz="1300" dirty="0">
              <a:solidFill>
                <a:srgbClr val="000000"/>
              </a:solidFill>
              <a:latin typeface="Courier New" panose="02070309020205020404" pitchFamily="49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752600" y="5181601"/>
            <a:ext cx="9282546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&gt;&gt; C = [1 2 3 4 5 6 7 8 9 10]</a:t>
            </a:r>
          </a:p>
          <a:p>
            <a:r>
              <a:rPr lang="pt-B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&gt;&gt; Q = sum(sum((A-sum(A)'*sum(A)/(2*sum(A(:)))).*((C'==C)-eye(size(A)))))/(2*sum(A(:)))</a:t>
            </a:r>
          </a:p>
          <a:p>
            <a:endParaRPr lang="pt-BR" sz="13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endParaRPr lang="en-US" sz="1300" dirty="0"/>
          </a:p>
          <a:p>
            <a:endParaRPr lang="en-US" sz="1300" dirty="0"/>
          </a:p>
        </p:txBody>
      </p:sp>
      <p:sp>
        <p:nvSpPr>
          <p:cNvPr id="19" name="Rectangle 18"/>
          <p:cNvSpPr/>
          <p:nvPr/>
        </p:nvSpPr>
        <p:spPr>
          <a:xfrm>
            <a:off x="1773383" y="5690289"/>
            <a:ext cx="6906491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Q =</a:t>
            </a:r>
          </a:p>
          <a:p>
            <a:endParaRPr lang="fr-FR" sz="13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fr-F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    0</a:t>
            </a:r>
            <a:endParaRPr lang="pt-BR" sz="1300" dirty="0">
              <a:solidFill>
                <a:srgbClr val="000000"/>
              </a:solidFill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12422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CN" sz="3200" dirty="0">
                <a:ea typeface="宋体" panose="02010600030101010101" pitchFamily="2" charset="-122"/>
              </a:rPr>
              <a:t>Unsupervised clustering methods</a:t>
            </a:r>
          </a:p>
        </p:txBody>
      </p:sp>
      <p:sp>
        <p:nvSpPr>
          <p:cNvPr id="11267" name="TextBox 9"/>
          <p:cNvSpPr txBox="1">
            <a:spLocks noChangeArrowheads="1"/>
          </p:cNvSpPr>
          <p:nvPr/>
        </p:nvSpPr>
        <p:spPr bwMode="auto">
          <a:xfrm>
            <a:off x="2590801" y="1600201"/>
            <a:ext cx="3746538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- Hierarchical clustering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- k-means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- Spectral graph analysis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- Community finding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- Density-based clustering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</p:txBody>
      </p:sp>
      <p:sp>
        <p:nvSpPr>
          <p:cNvPr id="4" name="Rounded Rectangle 3"/>
          <p:cNvSpPr/>
          <p:nvPr/>
        </p:nvSpPr>
        <p:spPr>
          <a:xfrm rot="10800000" flipV="1">
            <a:off x="2590800" y="4469676"/>
            <a:ext cx="3733800" cy="685801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4931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CN" sz="3200" dirty="0">
                <a:ea typeface="宋体" panose="02010600030101010101" pitchFamily="2" charset="-122"/>
              </a:rPr>
              <a:t>DBSCAN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67" name="TextBox 9"/>
              <p:cNvSpPr txBox="1">
                <a:spLocks noChangeArrowheads="1"/>
              </p:cNvSpPr>
              <p:nvPr/>
            </p:nvSpPr>
            <p:spPr bwMode="auto">
              <a:xfrm>
                <a:off x="1676400" y="1600200"/>
                <a:ext cx="8839200" cy="45716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200" dirty="0"/>
                  <a:t>DBSCAN (1996, Ester et al, KDD proceeding, &gt;8000 citations)</a:t>
                </a:r>
              </a:p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200" dirty="0"/>
              </a:p>
              <a:p>
                <a:pPr marL="342900" indent="-342900">
                  <a:spcBef>
                    <a:spcPct val="0"/>
                  </a:spcBef>
                  <a:buFontTx/>
                  <a:buChar char="-"/>
                </a:pPr>
                <a:r>
                  <a:rPr lang="en-US" altLang="en-US" sz="2200" dirty="0"/>
                  <a:t>Define: </a:t>
                </a:r>
                <a14:m>
                  <m:oMath xmlns:m="http://schemas.openxmlformats.org/officeDocument/2006/math">
                    <m:r>
                      <a:rPr lang="en-US" altLang="en-US" sz="2200" i="1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altLang="en-US" sz="2200" dirty="0"/>
                  <a:t>-neighborhood of a point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2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en-US" sz="2200" i="1">
                            <a:latin typeface="Cambria Math" panose="02040503050406030204" pitchFamily="18" charset="0"/>
                          </a:rPr>
                          <m:t>𝜖</m:t>
                        </m:r>
                      </m:sub>
                    </m:sSub>
                    <m:d>
                      <m:dPr>
                        <m:ctrlPr>
                          <a:rPr lang="en-US" alt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2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altLang="en-US" sz="22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|"/>
                        <m:ctrlPr>
                          <a:rPr lang="en-US" alt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200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altLang="en-US" sz="2200" i="1">
                        <a:latin typeface="Cambria Math" panose="02040503050406030204" pitchFamily="18" charset="0"/>
                      </a:rPr>
                      <m:t>𝑑𝑖𝑠𝑡</m:t>
                    </m:r>
                    <m:d>
                      <m:dPr>
                        <m:ctrlPr>
                          <a:rPr lang="en-US" alt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200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altLang="en-US" sz="22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2200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altLang="en-US" sz="2200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en-US" sz="2200" i="1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altLang="en-US" sz="2200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altLang="en-US" sz="2200" dirty="0"/>
              </a:p>
              <a:p>
                <a:pPr>
                  <a:spcBef>
                    <a:spcPct val="0"/>
                  </a:spcBef>
                  <a:buNone/>
                </a:pPr>
                <a:r>
                  <a:rPr lang="en-US" altLang="en-US" sz="2200" dirty="0"/>
                  <a:t>	      directly density reachable </a:t>
                </a:r>
                <a14:m>
                  <m:oMath xmlns:m="http://schemas.openxmlformats.org/officeDocument/2006/math">
                    <m:r>
                      <a:rPr lang="en-US" altLang="en-US" sz="2200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en-US" sz="2200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en-US" sz="2200" i="1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altLang="en-US" sz="2200" i="1">
                        <a:latin typeface="Cambria Math" panose="02040503050406030204" pitchFamily="18" charset="0"/>
                      </a:rPr>
                      <m:t> : </m:t>
                    </m:r>
                    <m:d>
                      <m:dPr>
                        <m:begChr m:val="{"/>
                        <m:endChr m:val=""/>
                        <m:ctrlPr>
                          <a:rPr lang="en-US" alt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en-US" sz="22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altLang="en-US" sz="2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en-US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sz="2200" i="1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en-US" altLang="en-US" sz="2200" i="1">
                                        <a:latin typeface="Cambria Math" panose="02040503050406030204" pitchFamily="18" charset="0"/>
                                      </a:rPr>
                                      <m:t>𝜖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altLang="en-US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en-US" sz="2200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</m:d>
                              </m:e>
                            </m:d>
                            <m:r>
                              <a:rPr lang="en-US" altLang="en-US" sz="2200" i="1">
                                <a:latin typeface="Cambria Math" panose="02040503050406030204" pitchFamily="18" charset="0"/>
                              </a:rPr>
                              <m:t>&gt;</m:t>
                            </m:r>
                            <m:r>
                              <a:rPr lang="en-US" altLang="en-US" sz="2200" i="1">
                                <a:latin typeface="Cambria Math" panose="02040503050406030204" pitchFamily="18" charset="0"/>
                              </a:rPr>
                              <m:t>𝑡h𝑟𝑒𝑠h𝑜𝑙𝑑</m:t>
                            </m:r>
                          </m:e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  <m:sSub>
                              <m:sSubPr>
                                <m:ctrlPr>
                                  <a:rPr lang="en-US" altLang="en-US" sz="2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sz="2200" i="1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altLang="en-US" sz="2200" i="1">
                                    <a:latin typeface="Cambria Math" panose="02040503050406030204" pitchFamily="18" charset="0"/>
                                  </a:rPr>
                                  <m:t>𝜖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altLang="en-US" sz="2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en-US" sz="22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d>
                          </m:e>
                        </m:eqArr>
                      </m:e>
                    </m:d>
                  </m:oMath>
                </a14:m>
                <a:endParaRPr lang="en-US" altLang="en-US" sz="2200" dirty="0"/>
              </a:p>
              <a:p>
                <a:pPr>
                  <a:spcBef>
                    <a:spcPct val="0"/>
                  </a:spcBef>
                  <a:buNone/>
                </a:pPr>
                <a:r>
                  <a:rPr lang="en-US" altLang="en-US" sz="2200" dirty="0"/>
                  <a:t>	      density reachable </a:t>
                </a:r>
                <a14:m>
                  <m:oMath xmlns:m="http://schemas.openxmlformats.org/officeDocument/2006/math">
                    <m:r>
                      <a:rPr lang="en-US" altLang="en-US" sz="2200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en-US" sz="2200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en-US" sz="2200" i="1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altLang="en-US" sz="22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2200" dirty="0"/>
                  <a:t>:  exist a sequence of directly 						 density reachable intermediate</a:t>
                </a:r>
              </a:p>
              <a:p>
                <a:pPr>
                  <a:spcBef>
                    <a:spcPct val="0"/>
                  </a:spcBef>
                  <a:buNone/>
                </a:pPr>
                <a:r>
                  <a:rPr lang="en-US" altLang="en-US" sz="2200" dirty="0"/>
                  <a:t>					 points s.t. </a:t>
                </a:r>
                <a14:m>
                  <m:oMath xmlns:m="http://schemas.openxmlformats.org/officeDocument/2006/math">
                    <m:r>
                      <a:rPr lang="en-US" altLang="en-US" sz="2200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en-US" sz="2200" i="1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alt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2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en-US" sz="22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sz="2200" i="1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alt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2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en-US" sz="22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en-US" sz="2200" i="1">
                        <a:latin typeface="Cambria Math" panose="02040503050406030204" pitchFamily="18" charset="0"/>
                      </a:rPr>
                      <m:t>→…→</m:t>
                    </m:r>
                    <m:r>
                      <a:rPr lang="en-US" altLang="en-US" sz="2200" i="1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altLang="en-US" sz="22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altLang="en-US" sz="2200" dirty="0"/>
              </a:p>
              <a:p>
                <a:pPr>
                  <a:spcBef>
                    <a:spcPct val="0"/>
                  </a:spcBef>
                  <a:buNone/>
                </a:pPr>
                <a:r>
                  <a:rPr lang="en-US" altLang="en-US" sz="2200" dirty="0"/>
                  <a:t>	</a:t>
                </a:r>
              </a:p>
              <a:p>
                <a:pPr marL="342900" indent="-342900">
                  <a:spcBef>
                    <a:spcPct val="0"/>
                  </a:spcBef>
                  <a:buFontTx/>
                  <a:buChar char="-"/>
                </a:pPr>
                <a:r>
                  <a:rPr lang="en-US" altLang="en-US" sz="2200" dirty="0"/>
                  <a:t>Cluster:  core points are density reachable from each other </a:t>
                </a:r>
              </a:p>
              <a:p>
                <a:pPr>
                  <a:spcBef>
                    <a:spcPct val="0"/>
                  </a:spcBef>
                  <a:buNone/>
                </a:pPr>
                <a:r>
                  <a:rPr lang="en-US" altLang="en-US" sz="2200" dirty="0"/>
                  <a:t>	        border points are density reachable from the core points</a:t>
                </a:r>
              </a:p>
              <a:p>
                <a:pPr>
                  <a:spcBef>
                    <a:spcPct val="0"/>
                  </a:spcBef>
                  <a:buNone/>
                </a:pPr>
                <a:endParaRPr lang="en-US" altLang="en-US" sz="2200" dirty="0"/>
              </a:p>
              <a:p>
                <a:pPr marL="342900" indent="-342900">
                  <a:spcBef>
                    <a:spcPct val="0"/>
                  </a:spcBef>
                  <a:buFontTx/>
                  <a:buChar char="-"/>
                </a:pPr>
                <a:r>
                  <a:rPr lang="en-US" altLang="en-US" sz="2200" dirty="0"/>
                  <a:t>MATLAB implementation: </a:t>
                </a:r>
              </a:p>
            </p:txBody>
          </p:sp>
        </mc:Choice>
        <mc:Fallback xmlns="">
          <p:sp>
            <p:nvSpPr>
              <p:cNvPr id="11267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76400" y="1600200"/>
                <a:ext cx="8839200" cy="4571636"/>
              </a:xfrm>
              <a:prstGeom prst="rect">
                <a:avLst/>
              </a:prstGeom>
              <a:blipFill>
                <a:blip r:embed="rId3"/>
                <a:stretch>
                  <a:fillRect l="-897" t="-801" b="-186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2209800" y="6171836"/>
            <a:ext cx="7467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https://www.mathworks.com/help/stats/dbscan.html#d118e261580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16019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CN" sz="3200">
                <a:ea typeface="宋体" panose="02010600030101010101" pitchFamily="2" charset="-122"/>
              </a:rPr>
              <a:t>DBSCAN matlab example</a:t>
            </a:r>
            <a:endParaRPr lang="en-US" altLang="zh-CN" sz="3200" dirty="0">
              <a:ea typeface="宋体" panose="02010600030101010101" pitchFamily="2" charset="-12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09800" y="6171836"/>
            <a:ext cx="7467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https://www.mathworks.com/help/stats/dbscan.html#d118e261580</a:t>
            </a:r>
            <a:endParaRPr lang="en-US" dirty="0"/>
          </a:p>
        </p:txBody>
      </p:sp>
      <p:pic>
        <p:nvPicPr>
          <p:cNvPr id="1026" name="Picture 2" descr="https://www.mathworks.com/help/examples/stats/win64/PerformDBSCANOnInputDataExample_0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637" y="2295737"/>
            <a:ext cx="3228975" cy="2421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s://www.mathworks.com/help/examples/stats/win64/PerformDBSCANOnInputDataExample_0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1" y="2302668"/>
            <a:ext cx="3228975" cy="2421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s://www.mathworks.com/help/examples/stats/win64/PerformDBSCANOnInputDataExample_0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2965" y="2302668"/>
            <a:ext cx="3228975" cy="2421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438400" y="1672021"/>
            <a:ext cx="1505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/>
              <a:t>Raw data (2D)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537054" y="1672021"/>
            <a:ext cx="9637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/>
              <a:t>DBSCAN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8474218" y="1672021"/>
            <a:ext cx="9108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 err="1"/>
              <a:t>kmeans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7366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CN" sz="3200" dirty="0">
                <a:ea typeface="宋体" panose="02010600030101010101" pitchFamily="2" charset="-122"/>
              </a:rPr>
              <a:t>Clustering by density peaks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67" name="TextBox 9"/>
              <p:cNvSpPr txBox="1">
                <a:spLocks noChangeArrowheads="1"/>
              </p:cNvSpPr>
              <p:nvPr/>
            </p:nvSpPr>
            <p:spPr bwMode="auto">
              <a:xfrm>
                <a:off x="1676400" y="1600200"/>
                <a:ext cx="8839200" cy="1631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000" dirty="0"/>
                  <a:t>Density peaks (2014, Rodriguez &amp; </a:t>
                </a:r>
                <a:r>
                  <a:rPr lang="en-US" altLang="en-US" sz="2000" dirty="0" err="1"/>
                  <a:t>Laio</a:t>
                </a:r>
                <a:r>
                  <a:rPr lang="en-US" altLang="en-US" sz="2000" dirty="0"/>
                  <a:t>, Science)</a:t>
                </a:r>
              </a:p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000" dirty="0"/>
              </a:p>
              <a:p>
                <a:pPr marL="342900" indent="-342900">
                  <a:spcBef>
                    <a:spcPct val="0"/>
                  </a:spcBef>
                  <a:buFontTx/>
                  <a:buChar char="-"/>
                </a:pPr>
                <a:r>
                  <a:rPr lang="en-US" altLang="en-US" sz="2000" dirty="0"/>
                  <a:t>For each point, define two quantities</a:t>
                </a:r>
              </a:p>
              <a:p>
                <a:pPr>
                  <a:spcBef>
                    <a:spcPct val="0"/>
                  </a:spcBef>
                  <a:buNone/>
                </a:pPr>
                <a:r>
                  <a:rPr lang="en-US" altLang="en-US" sz="2000" dirty="0"/>
                  <a:t>	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i="1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alt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en-US" sz="2000" i="1">
                        <a:latin typeface="Cambria Math" panose="02040503050406030204" pitchFamily="18" charset="0"/>
                      </a:rPr>
                      <m:t>=#</m:t>
                    </m:r>
                  </m:oMath>
                </a14:m>
                <a:r>
                  <a:rPr lang="en-US" altLang="en-US" sz="2000" dirty="0"/>
                  <a:t> of neighbor within a small </a:t>
                </a:r>
                <a14:m>
                  <m:oMath xmlns:m="http://schemas.openxmlformats.org/officeDocument/2006/math">
                    <m:r>
                      <a:rPr lang="en-US" altLang="en-US" sz="2000" i="1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altLang="en-US" sz="2000" dirty="0"/>
                  <a:t> / local density /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0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altLang="en-US" sz="2000" i="1">
                                <a:latin typeface="Cambria Math" panose="02040503050406030204" pitchFamily="18" charset="0"/>
                              </a:rPr>
                              <m:t>𝜖</m:t>
                            </m:r>
                          </m:sub>
                        </m:sSub>
                        <m:d>
                          <m:dPr>
                            <m:ctrlPr>
                              <a:rPr lang="en-US" alt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en-US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</m:e>
                    </m:d>
                  </m:oMath>
                </a14:m>
                <a:endParaRPr lang="en-US" altLang="en-US" sz="2000" dirty="0"/>
              </a:p>
              <a:p>
                <a:pPr>
                  <a:spcBef>
                    <a:spcPct val="0"/>
                  </a:spcBef>
                  <a:buNone/>
                </a:pPr>
                <a:r>
                  <a:rPr lang="en-US" altLang="en-US" sz="2000" dirty="0"/>
                  <a:t>	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i="1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alt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en-US" sz="2000" i="1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altLang="en-US" sz="2000" dirty="0" err="1"/>
                  <a:t>dist</a:t>
                </a:r>
                <a:r>
                  <a:rPr lang="en-US" altLang="en-US" sz="2000" dirty="0"/>
                  <a:t> to the nearest point with higher density</a:t>
                </a:r>
              </a:p>
            </p:txBody>
          </p:sp>
        </mc:Choice>
        <mc:Fallback xmlns="">
          <p:sp>
            <p:nvSpPr>
              <p:cNvPr id="11267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76400" y="1600200"/>
                <a:ext cx="8839200" cy="1631216"/>
              </a:xfrm>
              <a:prstGeom prst="rect">
                <a:avLst/>
              </a:prstGeom>
              <a:blipFill>
                <a:blip r:embed="rId3"/>
                <a:stretch>
                  <a:fillRect l="-690" t="-1873" b="-599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8400" y="3733801"/>
            <a:ext cx="7086600" cy="2566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1877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CN" sz="3200" dirty="0">
                <a:ea typeface="宋体" panose="02010600030101010101" pitchFamily="2" charset="-122"/>
              </a:rPr>
              <a:t>Clustering by density peaks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67" name="TextBox 9"/>
              <p:cNvSpPr txBox="1">
                <a:spLocks noChangeArrowheads="1"/>
              </p:cNvSpPr>
              <p:nvPr/>
            </p:nvSpPr>
            <p:spPr bwMode="auto">
              <a:xfrm>
                <a:off x="1676400" y="1460242"/>
                <a:ext cx="8839200" cy="50167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000" dirty="0"/>
                  <a:t>Density peaks algorithm</a:t>
                </a:r>
              </a:p>
              <a:p>
                <a:pPr>
                  <a:spcBef>
                    <a:spcPct val="0"/>
                  </a:spcBef>
                  <a:buNone/>
                </a:pPr>
                <a:endParaRPr lang="en-US" altLang="en-US" sz="2000" dirty="0"/>
              </a:p>
              <a:p>
                <a:pPr marL="457200" indent="-457200">
                  <a:spcBef>
                    <a:spcPct val="0"/>
                  </a:spcBef>
                  <a:buAutoNum type="arabicParenBoth"/>
                </a:pPr>
                <a:r>
                  <a:rPr lang="en-US" altLang="en-US" sz="2000" dirty="0"/>
                  <a:t>Draw the decision plot (</a:t>
                </a:r>
                <a14:m>
                  <m:oMath xmlns:m="http://schemas.openxmlformats.org/officeDocument/2006/math">
                    <m:r>
                      <a:rPr lang="en-US" altLang="en-US" sz="2000" i="1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altLang="en-US" sz="2000" dirty="0"/>
                  <a:t>, </a:t>
                </a:r>
                <a14:m>
                  <m:oMath xmlns:m="http://schemas.openxmlformats.org/officeDocument/2006/math">
                    <m:r>
                      <a:rPr lang="en-US" altLang="en-US" sz="2000" i="1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altLang="en-US" sz="2000" dirty="0"/>
                  <a:t>)</a:t>
                </a:r>
              </a:p>
              <a:p>
                <a:pPr marL="457200" indent="-457200">
                  <a:spcBef>
                    <a:spcPct val="0"/>
                  </a:spcBef>
                  <a:buAutoNum type="arabicParenBoth"/>
                </a:pPr>
                <a:endParaRPr lang="en-US" altLang="en-US" sz="2000" dirty="0"/>
              </a:p>
              <a:p>
                <a:pPr marL="457200" indent="-457200">
                  <a:spcBef>
                    <a:spcPct val="0"/>
                  </a:spcBef>
                  <a:buAutoNum type="arabicParenBoth"/>
                </a:pPr>
                <a:r>
                  <a:rPr lang="en-US" altLang="en-US" sz="2000" dirty="0"/>
                  <a:t>Identify cluster center and # of clusters:  user select manually</a:t>
                </a:r>
                <a:br>
                  <a:rPr lang="en-US" altLang="en-US" sz="2000" dirty="0"/>
                </a:br>
                <a:r>
                  <a:rPr lang="en-US" altLang="en-US" sz="2000" dirty="0"/>
                  <a:t>						sort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i="1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alt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alt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i="1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alt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en-US" sz="2000" dirty="0"/>
                  <a:t> and find elbow </a:t>
                </a:r>
              </a:p>
              <a:p>
                <a:pPr marL="457200" indent="-457200">
                  <a:spcBef>
                    <a:spcPct val="0"/>
                  </a:spcBef>
                  <a:buAutoNum type="arabicParenBoth"/>
                </a:pPr>
                <a:endParaRPr lang="en-US" altLang="en-US" sz="2000" dirty="0"/>
              </a:p>
              <a:p>
                <a:pPr marL="457200" indent="-457200">
                  <a:spcBef>
                    <a:spcPct val="0"/>
                  </a:spcBef>
                  <a:buAutoNum type="arabicParenBoth"/>
                </a:pPr>
                <a:r>
                  <a:rPr lang="en-US" altLang="en-US" sz="2000" dirty="0"/>
                  <a:t>Assign data points to clusters: 	each point assigned to the same 					cluster as its nearest neighbor 						with higher density</a:t>
                </a:r>
              </a:p>
              <a:p>
                <a:pPr marL="457200" indent="-457200">
                  <a:spcBef>
                    <a:spcPct val="0"/>
                  </a:spcBef>
                  <a:buAutoNum type="arabicParenBoth"/>
                </a:pPr>
                <a:endParaRPr lang="en-US" altLang="en-US" sz="2000" dirty="0"/>
              </a:p>
              <a:p>
                <a:pPr marL="457200" indent="-457200">
                  <a:spcBef>
                    <a:spcPct val="0"/>
                  </a:spcBef>
                  <a:buAutoNum type="arabicParenBoth"/>
                </a:pPr>
                <a:r>
                  <a:rPr lang="en-US" altLang="en-US" sz="2000" dirty="0"/>
                  <a:t>Find boarder of clusters: 	find boarder points within a cluster and 					within </a:t>
                </a:r>
                <a14:m>
                  <m:oMath xmlns:m="http://schemas.openxmlformats.org/officeDocument/2006/math">
                    <m:r>
                      <a:rPr lang="en-US" altLang="en-US" sz="2000" i="1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altLang="en-US" sz="2000" dirty="0"/>
                  <a:t> distance of points in other clusters. 				Find the highest </a:t>
                </a:r>
                <a14:m>
                  <m:oMath xmlns:m="http://schemas.openxmlformats.org/officeDocument/2006/math">
                    <m:r>
                      <a:rPr lang="en-US" altLang="en-US" sz="2000" i="1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altLang="en-US" sz="2000" dirty="0"/>
                  <a:t> among these boarder 				points. Points in this cluster with higher </a:t>
                </a:r>
                <a14:m>
                  <m:oMath xmlns:m="http://schemas.openxmlformats.org/officeDocument/2006/math">
                    <m:r>
                      <a:rPr lang="en-US" altLang="en-US" sz="2000" i="1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altLang="en-US" sz="2000" dirty="0"/>
                  <a:t> 				are core points, and the others are halo	</a:t>
                </a:r>
              </a:p>
            </p:txBody>
          </p:sp>
        </mc:Choice>
        <mc:Fallback xmlns="">
          <p:sp>
            <p:nvSpPr>
              <p:cNvPr id="11267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76400" y="1460242"/>
                <a:ext cx="8839200" cy="5016758"/>
              </a:xfrm>
              <a:prstGeom prst="rect">
                <a:avLst/>
              </a:prstGeom>
              <a:blipFill>
                <a:blip r:embed="rId3"/>
                <a:stretch>
                  <a:fillRect l="-690" t="-608" b="-133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757896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9782" y="1905001"/>
            <a:ext cx="5010150" cy="2295525"/>
          </a:xfrm>
          <a:prstGeom prst="rect">
            <a:avLst/>
          </a:prstGeom>
        </p:spPr>
      </p:pic>
      <p:sp>
        <p:nvSpPr>
          <p:cNvPr id="1126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CN" sz="3200" dirty="0">
                <a:ea typeface="宋体" panose="02010600030101010101" pitchFamily="2" charset="-122"/>
              </a:rPr>
              <a:t>Clustering by density peaks - Implementation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4495800" y="6324600"/>
            <a:ext cx="6019800" cy="381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>
                <a:hlinkClick r:id="rId4"/>
              </a:rPr>
              <a:t>https://people.sissa.it/~laio/Research/Res_clustering.php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6298" y="1585119"/>
            <a:ext cx="2356902" cy="4572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39298" y="1585120"/>
            <a:ext cx="2356903" cy="4572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948897" y="2133600"/>
            <a:ext cx="1676400" cy="1219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197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CN" sz="3200" dirty="0">
                <a:ea typeface="宋体" panose="02010600030101010101" pitchFamily="2" charset="-122"/>
              </a:rPr>
              <a:t>Take home messages</a:t>
            </a:r>
          </a:p>
        </p:txBody>
      </p:sp>
      <p:sp>
        <p:nvSpPr>
          <p:cNvPr id="11267" name="TextBox 9"/>
          <p:cNvSpPr txBox="1">
            <a:spLocks noChangeArrowheads="1"/>
          </p:cNvSpPr>
          <p:nvPr/>
        </p:nvSpPr>
        <p:spPr bwMode="auto">
          <a:xfrm>
            <a:off x="2590801" y="1600201"/>
            <a:ext cx="3746538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- Hierarchical clustering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- k-means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- Spectral graph analysis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- Community finding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- Density-based clustering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</p:txBody>
      </p:sp>
      <p:sp>
        <p:nvSpPr>
          <p:cNvPr id="3" name="Rounded Rectangular Callout 2"/>
          <p:cNvSpPr/>
          <p:nvPr/>
        </p:nvSpPr>
        <p:spPr>
          <a:xfrm>
            <a:off x="6453810" y="1073426"/>
            <a:ext cx="3637247" cy="859877"/>
          </a:xfrm>
          <a:prstGeom prst="wedgeRoundRectCallout">
            <a:avLst>
              <a:gd name="adj1" fmla="val -57940"/>
              <a:gd name="adj2" fmla="val 41821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en-US" sz="1200" dirty="0">
                <a:solidFill>
                  <a:schemeClr val="tx1"/>
                </a:solidFill>
              </a:rPr>
              <a:t>Great tool to see patterns of genes and samples simultaneously</a:t>
            </a:r>
          </a:p>
          <a:p>
            <a:pPr marL="285750" indent="-285750">
              <a:buFontTx/>
              <a:buChar char="-"/>
            </a:pPr>
            <a:r>
              <a:rPr lang="en-US" sz="1200" dirty="0">
                <a:solidFill>
                  <a:schemeClr val="tx1"/>
                </a:solidFill>
              </a:rPr>
              <a:t>Often used to show signature genes</a:t>
            </a:r>
          </a:p>
          <a:p>
            <a:pPr marL="285750" indent="-285750">
              <a:buFontTx/>
              <a:buChar char="-"/>
            </a:pPr>
            <a:r>
              <a:rPr lang="en-US" sz="1200" dirty="0">
                <a:solidFill>
                  <a:schemeClr val="tx1"/>
                </a:solidFill>
              </a:rPr>
              <a:t>Often used to show relationship between clusters 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4590801" y="2241863"/>
            <a:ext cx="3493075" cy="528727"/>
          </a:xfrm>
          <a:prstGeom prst="wedgeRoundRectCallout">
            <a:avLst>
              <a:gd name="adj1" fmla="val -59839"/>
              <a:gd name="adj2" fmla="val 10510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en-US" sz="1200" dirty="0">
                <a:solidFill>
                  <a:schemeClr val="tx1"/>
                </a:solidFill>
              </a:rPr>
              <a:t>Simple and extremely cheap to compute</a:t>
            </a:r>
          </a:p>
          <a:p>
            <a:pPr marL="285750" indent="-285750">
              <a:buFontTx/>
              <a:buChar char="-"/>
            </a:pPr>
            <a:r>
              <a:rPr lang="en-US" sz="1200" dirty="0">
                <a:solidFill>
                  <a:schemeClr val="tx1"/>
                </a:solidFill>
              </a:rPr>
              <a:t>Assume clusters to be round and of similar size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6551781" y="3677693"/>
            <a:ext cx="3891973" cy="952515"/>
          </a:xfrm>
          <a:prstGeom prst="wedgeRoundRectCallout">
            <a:avLst>
              <a:gd name="adj1" fmla="val -70153"/>
              <a:gd name="adj2" fmla="val -12494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en-US" sz="1200" dirty="0">
                <a:solidFill>
                  <a:schemeClr val="tx1"/>
                </a:solidFill>
              </a:rPr>
              <a:t>Works well if the graph is properly defined</a:t>
            </a:r>
          </a:p>
          <a:p>
            <a:pPr marL="285750" indent="-285750">
              <a:buFontTx/>
              <a:buChar char="-"/>
            </a:pPr>
            <a:r>
              <a:rPr lang="en-US" sz="1200" dirty="0">
                <a:solidFill>
                  <a:schemeClr val="tx1"/>
                </a:solidFill>
              </a:rPr>
              <a:t>Does not make assumptions on cluster shape/size</a:t>
            </a:r>
          </a:p>
          <a:p>
            <a:pPr marL="285750" indent="-285750">
              <a:buFontTx/>
              <a:buChar char="-"/>
            </a:pPr>
            <a:r>
              <a:rPr lang="en-US" sz="1200" dirty="0">
                <a:solidFill>
                  <a:schemeClr val="tx1"/>
                </a:solidFill>
              </a:rPr>
              <a:t>Able to catch rare clusters</a:t>
            </a:r>
          </a:p>
          <a:p>
            <a:pPr marL="285750" indent="-285750">
              <a:buFontTx/>
              <a:buChar char="-"/>
            </a:pPr>
            <a:r>
              <a:rPr lang="en-US" sz="1200" dirty="0">
                <a:solidFill>
                  <a:schemeClr val="tx1"/>
                </a:solidFill>
              </a:rPr>
              <a:t>Very popular in the literature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6551782" y="5205927"/>
            <a:ext cx="3891973" cy="952515"/>
          </a:xfrm>
          <a:prstGeom prst="wedgeRoundRectCallout">
            <a:avLst>
              <a:gd name="adj1" fmla="val -62398"/>
              <a:gd name="adj2" fmla="val -55327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en-US" sz="1200" dirty="0">
                <a:solidFill>
                  <a:schemeClr val="tx1"/>
                </a:solidFill>
              </a:rPr>
              <a:t>Works well when the dimensionality is relatively low</a:t>
            </a:r>
          </a:p>
          <a:p>
            <a:pPr marL="285750" indent="-285750">
              <a:buFontTx/>
              <a:buChar char="-"/>
            </a:pPr>
            <a:r>
              <a:rPr lang="en-US" sz="1200" dirty="0">
                <a:solidFill>
                  <a:schemeClr val="tx1"/>
                </a:solidFill>
              </a:rPr>
              <a:t>Does not make assumptions on cluster shape/size</a:t>
            </a:r>
          </a:p>
          <a:p>
            <a:pPr marL="285750" indent="-285750">
              <a:buFontTx/>
              <a:buChar char="-"/>
            </a:pPr>
            <a:r>
              <a:rPr lang="en-US" sz="1200" dirty="0">
                <a:solidFill>
                  <a:schemeClr val="tx1"/>
                </a:solidFill>
              </a:rPr>
              <a:t>Able to catch rare clusters</a:t>
            </a:r>
          </a:p>
          <a:p>
            <a:pPr marL="285750" indent="-285750">
              <a:buFontTx/>
              <a:buChar char="-"/>
            </a:pPr>
            <a:r>
              <a:rPr lang="en-US" sz="1200" dirty="0">
                <a:solidFill>
                  <a:schemeClr val="tx1"/>
                </a:solidFill>
              </a:rPr>
              <a:t>Also quite popular in the literature</a:t>
            </a:r>
          </a:p>
        </p:txBody>
      </p:sp>
    </p:spTree>
    <p:extLst>
      <p:ext uri="{BB962C8B-B14F-4D97-AF65-F5344CB8AC3E}">
        <p14:creationId xmlns:p14="http://schemas.microsoft.com/office/powerpoint/2010/main" val="398833002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CN" sz="3200" dirty="0">
                <a:ea typeface="宋体" panose="02010600030101010101" pitchFamily="2" charset="-122"/>
              </a:rPr>
              <a:t>Goals of Dimension Reduction</a:t>
            </a:r>
          </a:p>
        </p:txBody>
      </p:sp>
      <p:sp>
        <p:nvSpPr>
          <p:cNvPr id="11267" name="TextBox 9"/>
          <p:cNvSpPr txBox="1">
            <a:spLocks noChangeArrowheads="1"/>
          </p:cNvSpPr>
          <p:nvPr/>
        </p:nvSpPr>
        <p:spPr bwMode="auto">
          <a:xfrm>
            <a:off x="2590800" y="1600200"/>
            <a:ext cx="6629400" cy="4278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The goals of dimension reduction are: 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	(1) Visualization: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/>
              <a:t>	Reduce </a:t>
            </a:r>
            <a:r>
              <a:rPr lang="en-US" altLang="en-US" sz="2000" u="sng" dirty="0"/>
              <a:t>high-dimensional</a:t>
            </a:r>
            <a:r>
              <a:rPr lang="en-US" altLang="en-US" sz="2000" dirty="0"/>
              <a:t> data down to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/>
              <a:t>	</a:t>
            </a:r>
            <a:r>
              <a:rPr lang="en-US" altLang="en-US" sz="2000" u="sng" dirty="0"/>
              <a:t>2D or 3D</a:t>
            </a:r>
            <a:r>
              <a:rPr lang="en-US" altLang="en-US" sz="2000" dirty="0"/>
              <a:t>, so that we can see the data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	(2) Preprocessing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/>
              <a:t>	Reduce </a:t>
            </a:r>
            <a:r>
              <a:rPr lang="en-US" altLang="en-US" sz="2000" u="sng" dirty="0"/>
              <a:t>high-dimensional</a:t>
            </a:r>
            <a:r>
              <a:rPr lang="en-US" altLang="en-US" sz="2000" dirty="0"/>
              <a:t> data down to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/>
              <a:t>	</a:t>
            </a:r>
            <a:r>
              <a:rPr lang="en-US" altLang="en-US" sz="2000" u="sng" dirty="0"/>
              <a:t>low-dimensional space</a:t>
            </a:r>
            <a:r>
              <a:rPr lang="en-US" altLang="en-US" sz="2000" dirty="0"/>
              <a:t>, so that the data		become easier to analyze with other 	algorithms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52215678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CN" sz="3200" dirty="0">
                <a:ea typeface="宋体" panose="02010600030101010101" pitchFamily="2" charset="-122"/>
              </a:rPr>
              <a:t>Dimension Reduction and Visualization</a:t>
            </a:r>
          </a:p>
        </p:txBody>
      </p:sp>
      <p:sp>
        <p:nvSpPr>
          <p:cNvPr id="11267" name="TextBox 9"/>
          <p:cNvSpPr txBox="1">
            <a:spLocks noChangeArrowheads="1"/>
          </p:cNvSpPr>
          <p:nvPr/>
        </p:nvSpPr>
        <p:spPr bwMode="auto">
          <a:xfrm>
            <a:off x="2590800" y="1600201"/>
            <a:ext cx="138211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- PCA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- MDS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- </a:t>
            </a:r>
            <a:r>
              <a:rPr lang="en-US" altLang="en-US" sz="2400" dirty="0" err="1"/>
              <a:t>Isomap</a:t>
            </a: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- tSNE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- UMAP</a:t>
            </a:r>
          </a:p>
          <a:p>
            <a:pPr>
              <a:spcBef>
                <a:spcPct val="0"/>
              </a:spcBef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</p:txBody>
      </p:sp>
      <p:sp>
        <p:nvSpPr>
          <p:cNvPr id="4" name="Rounded Rectangle 3"/>
          <p:cNvSpPr/>
          <p:nvPr/>
        </p:nvSpPr>
        <p:spPr>
          <a:xfrm>
            <a:off x="2590800" y="1600201"/>
            <a:ext cx="3733800" cy="493591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1906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CN" sz="3200" dirty="0">
                <a:ea typeface="宋体" panose="02010600030101010101" pitchFamily="2" charset="-122"/>
              </a:rPr>
              <a:t>Unsupervised clustering methods</a:t>
            </a:r>
          </a:p>
        </p:txBody>
      </p:sp>
      <p:sp>
        <p:nvSpPr>
          <p:cNvPr id="11267" name="TextBox 9"/>
          <p:cNvSpPr txBox="1">
            <a:spLocks noChangeArrowheads="1"/>
          </p:cNvSpPr>
          <p:nvPr/>
        </p:nvSpPr>
        <p:spPr bwMode="auto">
          <a:xfrm>
            <a:off x="2590801" y="1600201"/>
            <a:ext cx="3746538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- Hierarchical clustering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- k-means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- Spectral graph analysis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- Community finding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- Density-based clustering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</p:txBody>
      </p:sp>
      <p:sp>
        <p:nvSpPr>
          <p:cNvPr id="4" name="Rounded Rectangle 3"/>
          <p:cNvSpPr/>
          <p:nvPr/>
        </p:nvSpPr>
        <p:spPr>
          <a:xfrm>
            <a:off x="2590800" y="1600201"/>
            <a:ext cx="3733800" cy="493591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52153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CN" sz="3200" dirty="0">
                <a:ea typeface="宋体" panose="02010600030101010101" pitchFamily="2" charset="-122"/>
              </a:rPr>
              <a:t>PCA</a:t>
            </a:r>
          </a:p>
        </p:txBody>
      </p:sp>
      <p:sp>
        <p:nvSpPr>
          <p:cNvPr id="16" name="TextBox 9"/>
          <p:cNvSpPr txBox="1">
            <a:spLocks noChangeArrowheads="1"/>
          </p:cNvSpPr>
          <p:nvPr/>
        </p:nvSpPr>
        <p:spPr bwMode="auto">
          <a:xfrm>
            <a:off x="2286000" y="1676400"/>
            <a:ext cx="83058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indent="-342900">
              <a:spcBef>
                <a:spcPct val="0"/>
              </a:spcBef>
              <a:buFontTx/>
              <a:buChar char="-"/>
            </a:pPr>
            <a:r>
              <a:rPr lang="en-US" altLang="en-US" sz="2400" dirty="0"/>
              <a:t>PCA is a linear operation</a:t>
            </a:r>
          </a:p>
          <a:p>
            <a:pPr marL="342900" indent="-342900">
              <a:spcBef>
                <a:spcPct val="0"/>
              </a:spcBef>
              <a:buFontTx/>
              <a:buChar char="-"/>
            </a:pPr>
            <a:endParaRPr lang="en-US" altLang="en-US" sz="2400" dirty="0"/>
          </a:p>
          <a:p>
            <a:pPr marL="342900" indent="-342900">
              <a:spcBef>
                <a:spcPct val="0"/>
              </a:spcBef>
              <a:buFontTx/>
              <a:buChar char="-"/>
            </a:pPr>
            <a:endParaRPr lang="en-US" altLang="en-US" sz="2400" dirty="0"/>
          </a:p>
          <a:p>
            <a:pPr marL="342900" indent="-342900">
              <a:spcBef>
                <a:spcPct val="0"/>
              </a:spcBef>
              <a:buFontTx/>
              <a:buChar char="-"/>
            </a:pPr>
            <a:r>
              <a:rPr lang="en-US" altLang="en-US" sz="2400" dirty="0"/>
              <a:t>Intuition: projection that maximally preserves variance</a:t>
            </a:r>
          </a:p>
          <a:p>
            <a:pPr marL="342900" indent="-342900">
              <a:spcBef>
                <a:spcPct val="0"/>
              </a:spcBef>
              <a:buFontTx/>
              <a:buChar char="-"/>
            </a:pPr>
            <a:endParaRPr lang="en-US" altLang="en-US" sz="2400" dirty="0"/>
          </a:p>
          <a:p>
            <a:pPr marL="342900" indent="-342900">
              <a:spcBef>
                <a:spcPct val="0"/>
              </a:spcBef>
              <a:buFontTx/>
              <a:buChar char="-"/>
            </a:pPr>
            <a:endParaRPr lang="en-US" altLang="en-US" sz="2400" dirty="0"/>
          </a:p>
          <a:p>
            <a:pPr marL="342900" indent="-342900">
              <a:spcBef>
                <a:spcPct val="0"/>
              </a:spcBef>
              <a:buFontTx/>
              <a:buChar char="-"/>
            </a:pPr>
            <a:r>
              <a:rPr lang="en-US" altLang="en-US" sz="2400" dirty="0"/>
              <a:t>Intuition: low rank approximation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62059014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CN" sz="3200" dirty="0">
                <a:ea typeface="宋体" panose="02010600030101010101" pitchFamily="2" charset="-122"/>
              </a:rPr>
              <a:t>Example</a:t>
            </a:r>
          </a:p>
        </p:txBody>
      </p:sp>
      <p:sp>
        <p:nvSpPr>
          <p:cNvPr id="2" name="Rectangle 1"/>
          <p:cNvSpPr/>
          <p:nvPr/>
        </p:nvSpPr>
        <p:spPr>
          <a:xfrm>
            <a:off x="2286000" y="1066800"/>
            <a:ext cx="79248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n-NO" sz="1400" dirty="0">
                <a:solidFill>
                  <a:srgbClr val="000000"/>
                </a:solidFill>
                <a:latin typeface="Courier New" panose="02070309020205020404" pitchFamily="49" charset="0"/>
              </a:rPr>
              <a:t>data = [[randn(2,500)+[1;10], randn(2,500), randn(2,500)+[10;1]];</a:t>
            </a:r>
            <a:r>
              <a:rPr lang="nn-NO" sz="1400" dirty="0">
                <a:solidFill>
                  <a:srgbClr val="0000FF"/>
                </a:solidFill>
                <a:latin typeface="Courier New" panose="02070309020205020404" pitchFamily="49" charset="0"/>
              </a:rPr>
              <a:t>...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       rand(1,1500)*2];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figure(1); subplot(1,2,1)</a:t>
            </a:r>
          </a:p>
          <a:p>
            <a:r>
              <a:rPr lang="it-IT" sz="1400" dirty="0">
                <a:solidFill>
                  <a:srgbClr val="000000"/>
                </a:solidFill>
                <a:latin typeface="Courier New" panose="02070309020205020404" pitchFamily="49" charset="0"/>
              </a:rPr>
              <a:t>plot3(data(1,:),data(2,:),data(3,:),</a:t>
            </a:r>
            <a:r>
              <a:rPr lang="it-IT" sz="1400" dirty="0">
                <a:solidFill>
                  <a:srgbClr val="A020F0"/>
                </a:solidFill>
                <a:latin typeface="Courier New" panose="02070309020205020404" pitchFamily="49" charset="0"/>
              </a:rPr>
              <a:t>'o'</a:t>
            </a:r>
            <a:r>
              <a:rPr lang="it-IT" sz="1400" dirty="0">
                <a:solidFill>
                  <a:srgbClr val="000000"/>
                </a:solidFill>
                <a:latin typeface="Courier New" panose="02070309020205020404" pitchFamily="49" charset="0"/>
              </a:rPr>
              <a:t>); title(</a:t>
            </a:r>
            <a:r>
              <a:rPr lang="it-IT" sz="1400" dirty="0">
                <a:solidFill>
                  <a:srgbClr val="A020F0"/>
                </a:solidFill>
                <a:latin typeface="Courier New" panose="02070309020205020404" pitchFamily="49" charset="0"/>
              </a:rPr>
              <a:t>'data'</a:t>
            </a:r>
            <a:r>
              <a:rPr lang="it-IT" sz="1400" dirty="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axis([-5,15,-5,15,-5,15])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</a:p>
          <a:p>
            <a:r>
              <a:rPr lang="en-US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num_PC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= 2; </a:t>
            </a:r>
          </a:p>
          <a:p>
            <a:r>
              <a:rPr lang="pt-BR" sz="1400" dirty="0">
                <a:solidFill>
                  <a:srgbClr val="000000"/>
                </a:solidFill>
                <a:latin typeface="Courier New" panose="02070309020205020404" pitchFamily="49" charset="0"/>
              </a:rPr>
              <a:t>[U,S,V] = svds(data, num_PC);   </a:t>
            </a:r>
            <a:r>
              <a:rPr lang="pt-BR" sz="1400" dirty="0">
                <a:solidFill>
                  <a:srgbClr val="228B22"/>
                </a:solidFill>
                <a:latin typeface="Courier New" panose="02070309020205020404" pitchFamily="49" charset="0"/>
              </a:rPr>
              <a:t>% data is M features * N samples</a:t>
            </a:r>
          </a:p>
          <a:p>
            <a:r>
              <a:rPr lang="en-US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PCA_gene_loadings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= U(:,:);           </a:t>
            </a:r>
          </a:p>
          <a:p>
            <a:r>
              <a:rPr lang="en-US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PCA_cell_embeddings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= V(:,:)*S;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figure(1); subplot(1,2,2)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plot(</a:t>
            </a:r>
            <a:r>
              <a:rPr lang="en-US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PCA_cell_embeddings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(:,1),</a:t>
            </a:r>
            <a:r>
              <a:rPr lang="en-US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PCA_cell_embeddings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(:,2),</a:t>
            </a:r>
            <a:r>
              <a:rPr lang="en-US" sz="1400" dirty="0">
                <a:solidFill>
                  <a:srgbClr val="A020F0"/>
                </a:solidFill>
                <a:latin typeface="Courier New" panose="02070309020205020404" pitchFamily="49" charset="0"/>
              </a:rPr>
              <a:t>'o'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);title(</a:t>
            </a:r>
            <a:r>
              <a:rPr lang="en-US" sz="1400" dirty="0">
                <a:solidFill>
                  <a:srgbClr val="A020F0"/>
                </a:solidFill>
                <a:latin typeface="Courier New" panose="02070309020205020404" pitchFamily="49" charset="0"/>
              </a:rPr>
              <a:t>'PCA'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0" y="3962401"/>
            <a:ext cx="5029200" cy="2777939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133600" y="1066801"/>
            <a:ext cx="7696200" cy="46894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001000" y="5105401"/>
            <a:ext cx="24384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PCA_gene_loadings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=</a:t>
            </a:r>
          </a:p>
          <a:p>
            <a:endParaRPr lang="en-US" sz="14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  -0.6996   -0.7089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  -0.7032    0.7054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  -0.1266   -0.0006</a:t>
            </a:r>
          </a:p>
        </p:txBody>
      </p:sp>
    </p:spTree>
    <p:extLst>
      <p:ext uri="{BB962C8B-B14F-4D97-AF65-F5344CB8AC3E}">
        <p14:creationId xmlns:p14="http://schemas.microsoft.com/office/powerpoint/2010/main" val="375593613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CN" sz="3200" dirty="0">
                <a:ea typeface="宋体" panose="02010600030101010101" pitchFamily="2" charset="-122"/>
              </a:rPr>
              <a:t>Example</a:t>
            </a:r>
          </a:p>
        </p:txBody>
      </p:sp>
      <p:sp>
        <p:nvSpPr>
          <p:cNvPr id="3" name="Rectangle 2"/>
          <p:cNvSpPr/>
          <p:nvPr/>
        </p:nvSpPr>
        <p:spPr>
          <a:xfrm>
            <a:off x="2286000" y="1066800"/>
            <a:ext cx="8077200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n-NO" sz="1400" dirty="0">
                <a:solidFill>
                  <a:srgbClr val="000000"/>
                </a:solidFill>
                <a:latin typeface="Courier New" panose="02070309020205020404" pitchFamily="49" charset="0"/>
              </a:rPr>
              <a:t>data = [[randn(2,500)+[1;10], randn(2,500), randn(2,500)+[10;1]];</a:t>
            </a:r>
            <a:r>
              <a:rPr lang="nn-NO" sz="1400" dirty="0">
                <a:solidFill>
                  <a:srgbClr val="0000FF"/>
                </a:solidFill>
                <a:latin typeface="Courier New" panose="02070309020205020404" pitchFamily="49" charset="0"/>
              </a:rPr>
              <a:t>...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       rand(1,1500)*20];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figure(2); subplot(1,2,1);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plot3(data(1,:),data(2,:),data(3,:),</a:t>
            </a:r>
            <a:r>
              <a:rPr lang="en-US" sz="1400" dirty="0">
                <a:solidFill>
                  <a:srgbClr val="A020F0"/>
                </a:solidFill>
                <a:latin typeface="Courier New" panose="02070309020205020404" pitchFamily="49" charset="0"/>
              </a:rPr>
              <a:t>'o'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); title('data')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axis([-5,15,-5,15,-5,15])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</a:p>
          <a:p>
            <a:r>
              <a:rPr lang="en-US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num_PC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= 2; </a:t>
            </a:r>
          </a:p>
          <a:p>
            <a:r>
              <a:rPr lang="pt-BR" sz="1400" dirty="0">
                <a:solidFill>
                  <a:srgbClr val="000000"/>
                </a:solidFill>
                <a:latin typeface="Courier New" panose="02070309020205020404" pitchFamily="49" charset="0"/>
              </a:rPr>
              <a:t>[U,S,V] = svds(data, num_PC);   </a:t>
            </a:r>
            <a:r>
              <a:rPr lang="pt-BR" sz="1400" dirty="0">
                <a:solidFill>
                  <a:srgbClr val="228B22"/>
                </a:solidFill>
                <a:latin typeface="Courier New" panose="02070309020205020404" pitchFamily="49" charset="0"/>
              </a:rPr>
              <a:t>% data is M features * N samples</a:t>
            </a:r>
          </a:p>
          <a:p>
            <a:r>
              <a:rPr lang="en-US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PCA_gene_loadings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= U(:,:);           </a:t>
            </a:r>
          </a:p>
          <a:p>
            <a:r>
              <a:rPr lang="en-US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PCA_cell_embeddings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= V(:,:)*S;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figure(2); subplot(1,2,2)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plot(</a:t>
            </a:r>
            <a:r>
              <a:rPr lang="en-US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PCA_cell_embeddings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(:,1),</a:t>
            </a:r>
            <a:r>
              <a:rPr lang="en-US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PCA_cell_embeddings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(:,2),</a:t>
            </a:r>
            <a:r>
              <a:rPr lang="en-US" sz="1400" dirty="0">
                <a:solidFill>
                  <a:srgbClr val="A020F0"/>
                </a:solidFill>
                <a:latin typeface="Courier New" panose="02070309020205020404" pitchFamily="49" charset="0"/>
              </a:rPr>
              <a:t>'o'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);title(</a:t>
            </a:r>
            <a:r>
              <a:rPr lang="en-US" sz="1400" dirty="0">
                <a:solidFill>
                  <a:srgbClr val="A020F0"/>
                </a:solidFill>
                <a:latin typeface="Courier New" panose="02070309020205020404" pitchFamily="49" charset="0"/>
              </a:rPr>
              <a:t>'PCA'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</a:p>
          <a:p>
            <a:endParaRPr lang="en-US" sz="1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0" y="3962401"/>
            <a:ext cx="5029200" cy="2766733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133600" y="1066801"/>
            <a:ext cx="7696200" cy="46894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001000" y="5105401"/>
            <a:ext cx="24384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PCA_gene_loadings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=</a:t>
            </a:r>
          </a:p>
          <a:p>
            <a:endParaRPr lang="en-US" sz="14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  -0.2934    0.7209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  -0.2988   -0.6931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  -0.9081   -0.0049</a:t>
            </a:r>
          </a:p>
        </p:txBody>
      </p:sp>
    </p:spTree>
    <p:extLst>
      <p:ext uri="{BB962C8B-B14F-4D97-AF65-F5344CB8AC3E}">
        <p14:creationId xmlns:p14="http://schemas.microsoft.com/office/powerpoint/2010/main" val="367201341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CN" sz="3200" dirty="0">
                <a:ea typeface="宋体" panose="02010600030101010101" pitchFamily="2" charset="-122"/>
              </a:rPr>
              <a:t>Determine the number of significant PC</a:t>
            </a:r>
          </a:p>
        </p:txBody>
      </p:sp>
      <p:sp>
        <p:nvSpPr>
          <p:cNvPr id="11267" name="TextBox 9"/>
          <p:cNvSpPr txBox="1">
            <a:spLocks noChangeArrowheads="1"/>
          </p:cNvSpPr>
          <p:nvPr/>
        </p:nvSpPr>
        <p:spPr bwMode="auto">
          <a:xfrm>
            <a:off x="2590800" y="1600200"/>
            <a:ext cx="42672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- Total variance explained 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- Random permutation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- Elbow of e-values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- </a:t>
            </a:r>
            <a:r>
              <a:rPr lang="en-US" altLang="en-US" sz="2400" dirty="0" err="1"/>
              <a:t>JackStraw</a:t>
            </a: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None/>
            </a:pPr>
            <a:r>
              <a:rPr lang="en-US" altLang="en-US" sz="2400" dirty="0"/>
              <a:t>- …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49090433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CN" sz="3200" dirty="0">
                <a:ea typeface="宋体" panose="02010600030101010101" pitchFamily="2" charset="-122"/>
              </a:rPr>
              <a:t>Determine the number of significant PC</a:t>
            </a:r>
          </a:p>
        </p:txBody>
      </p:sp>
      <p:sp>
        <p:nvSpPr>
          <p:cNvPr id="11267" name="TextBox 9"/>
          <p:cNvSpPr txBox="1">
            <a:spLocks noChangeArrowheads="1"/>
          </p:cNvSpPr>
          <p:nvPr/>
        </p:nvSpPr>
        <p:spPr bwMode="auto">
          <a:xfrm>
            <a:off x="2590800" y="1600200"/>
            <a:ext cx="42672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/>
              <a:t>- Total variance explained 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- Random permutation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- Elbow of e-values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- </a:t>
            </a:r>
            <a:r>
              <a:rPr lang="en-US" altLang="en-US" sz="2400" dirty="0" err="1"/>
              <a:t>JackStraw</a:t>
            </a: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None/>
            </a:pPr>
            <a:r>
              <a:rPr lang="en-US" altLang="en-US" sz="2400" dirty="0"/>
              <a:t>- …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</p:txBody>
      </p:sp>
      <p:sp>
        <p:nvSpPr>
          <p:cNvPr id="2" name="Rectangle 1"/>
          <p:cNvSpPr/>
          <p:nvPr/>
        </p:nvSpPr>
        <p:spPr>
          <a:xfrm>
            <a:off x="6781801" y="6477001"/>
            <a:ext cx="334431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200" i="1" dirty="0"/>
              <a:t>PBMC </a:t>
            </a:r>
            <a:r>
              <a:rPr lang="en-US" altLang="en-US" sz="1200" i="1" dirty="0" err="1"/>
              <a:t>scRNAseq</a:t>
            </a:r>
            <a:r>
              <a:rPr lang="en-US" altLang="en-US" sz="1200" i="1" dirty="0"/>
              <a:t> data of 2700 cells (</a:t>
            </a:r>
            <a:r>
              <a:rPr lang="en-US" sz="1200" i="1" dirty="0"/>
              <a:t>10X Genomics)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7014" y="1417639"/>
            <a:ext cx="3124200" cy="471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89280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8065" y="1417639"/>
            <a:ext cx="3124200" cy="471861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8065" y="1417638"/>
            <a:ext cx="3124200" cy="471861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08065" y="1417638"/>
            <a:ext cx="3124200" cy="4718619"/>
          </a:xfrm>
          <a:prstGeom prst="rect">
            <a:avLst/>
          </a:prstGeom>
        </p:spPr>
      </p:pic>
      <p:sp>
        <p:nvSpPr>
          <p:cNvPr id="1126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CN" sz="3200" dirty="0">
                <a:ea typeface="宋体" panose="02010600030101010101" pitchFamily="2" charset="-122"/>
              </a:rPr>
              <a:t>Determine the number of significant PC</a:t>
            </a:r>
          </a:p>
        </p:txBody>
      </p:sp>
      <p:sp>
        <p:nvSpPr>
          <p:cNvPr id="11267" name="TextBox 9"/>
          <p:cNvSpPr txBox="1">
            <a:spLocks noChangeArrowheads="1"/>
          </p:cNvSpPr>
          <p:nvPr/>
        </p:nvSpPr>
        <p:spPr bwMode="auto">
          <a:xfrm>
            <a:off x="2590800" y="1600200"/>
            <a:ext cx="42672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- Total variance explained</a:t>
            </a:r>
            <a:r>
              <a:rPr lang="en-US" altLang="en-US" sz="2400" b="1" dirty="0"/>
              <a:t> 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/>
              <a:t>- Random permutation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- Elbow of e-values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- </a:t>
            </a:r>
            <a:r>
              <a:rPr lang="en-US" altLang="en-US" sz="2400" dirty="0" err="1"/>
              <a:t>JackStraw</a:t>
            </a: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None/>
            </a:pPr>
            <a:r>
              <a:rPr lang="en-US" altLang="en-US" sz="2400" dirty="0"/>
              <a:t>- …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</p:txBody>
      </p:sp>
      <p:sp>
        <p:nvSpPr>
          <p:cNvPr id="2" name="Rectangle 1"/>
          <p:cNvSpPr/>
          <p:nvPr/>
        </p:nvSpPr>
        <p:spPr>
          <a:xfrm>
            <a:off x="6781801" y="6477001"/>
            <a:ext cx="334431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200" i="1" dirty="0"/>
              <a:t>PBMC </a:t>
            </a:r>
            <a:r>
              <a:rPr lang="en-US" altLang="en-US" sz="1200" i="1" dirty="0" err="1"/>
              <a:t>scRNAseq</a:t>
            </a:r>
            <a:r>
              <a:rPr lang="en-US" altLang="en-US" sz="1200" i="1" dirty="0"/>
              <a:t> data of 2700 cells (</a:t>
            </a:r>
            <a:r>
              <a:rPr lang="en-US" sz="1200" i="1" dirty="0"/>
              <a:t>10X Genomics)</a:t>
            </a:r>
          </a:p>
        </p:txBody>
      </p:sp>
      <p:sp>
        <p:nvSpPr>
          <p:cNvPr id="16" name="Line Callout 1 15"/>
          <p:cNvSpPr/>
          <p:nvPr/>
        </p:nvSpPr>
        <p:spPr>
          <a:xfrm flipH="1">
            <a:off x="5507866" y="3750732"/>
            <a:ext cx="1475167" cy="393174"/>
          </a:xfrm>
          <a:prstGeom prst="borderCallout1">
            <a:avLst>
              <a:gd name="adj1" fmla="val 36766"/>
              <a:gd name="adj2" fmla="val -39"/>
              <a:gd name="adj3" fmla="val -69297"/>
              <a:gd name="adj4" fmla="val -3658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000000"/>
                </a:solidFill>
              </a:rPr>
              <a:t>Highest variance from PCA of permuted data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202869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CN" sz="3200" dirty="0">
                <a:ea typeface="宋体" panose="02010600030101010101" pitchFamily="2" charset="-122"/>
              </a:rPr>
              <a:t>Determine the number of significant PC</a:t>
            </a:r>
          </a:p>
        </p:txBody>
      </p:sp>
      <p:sp>
        <p:nvSpPr>
          <p:cNvPr id="11267" name="TextBox 9"/>
          <p:cNvSpPr txBox="1">
            <a:spLocks noChangeArrowheads="1"/>
          </p:cNvSpPr>
          <p:nvPr/>
        </p:nvSpPr>
        <p:spPr bwMode="auto">
          <a:xfrm>
            <a:off x="2590800" y="1600200"/>
            <a:ext cx="42672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- Total variance explained 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- Random permutation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/>
              <a:t>- Elbow of e-values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- </a:t>
            </a:r>
            <a:r>
              <a:rPr lang="en-US" altLang="en-US" sz="2400" dirty="0" err="1"/>
              <a:t>JackStraw</a:t>
            </a: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None/>
            </a:pPr>
            <a:r>
              <a:rPr lang="en-US" altLang="en-US" sz="2400" dirty="0"/>
              <a:t>- …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8914" y="1515895"/>
            <a:ext cx="3200400" cy="48006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781801" y="6477001"/>
            <a:ext cx="334431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200" i="1" dirty="0"/>
              <a:t>PBMC </a:t>
            </a:r>
            <a:r>
              <a:rPr lang="en-US" altLang="en-US" sz="1200" i="1" dirty="0" err="1"/>
              <a:t>scRNAseq</a:t>
            </a:r>
            <a:r>
              <a:rPr lang="en-US" altLang="en-US" sz="1200" i="1" dirty="0"/>
              <a:t> data of 2700 cells (</a:t>
            </a:r>
            <a:r>
              <a:rPr lang="en-US" sz="1200" i="1" dirty="0"/>
              <a:t>10X Genomics)</a:t>
            </a:r>
          </a:p>
        </p:txBody>
      </p:sp>
    </p:spTree>
    <p:extLst>
      <p:ext uri="{BB962C8B-B14F-4D97-AF65-F5344CB8AC3E}">
        <p14:creationId xmlns:p14="http://schemas.microsoft.com/office/powerpoint/2010/main" val="378164644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CN" sz="3200" dirty="0">
                <a:ea typeface="宋体" panose="02010600030101010101" pitchFamily="2" charset="-122"/>
              </a:rPr>
              <a:t>Determine the number of significant PC</a:t>
            </a:r>
          </a:p>
        </p:txBody>
      </p:sp>
      <p:sp>
        <p:nvSpPr>
          <p:cNvPr id="11267" name="TextBox 9"/>
          <p:cNvSpPr txBox="1">
            <a:spLocks noChangeArrowheads="1"/>
          </p:cNvSpPr>
          <p:nvPr/>
        </p:nvSpPr>
        <p:spPr bwMode="auto">
          <a:xfrm>
            <a:off x="2590800" y="1600200"/>
            <a:ext cx="42672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- Total variance explained 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- Random permutation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- Elbow of e-values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/>
              <a:t>- </a:t>
            </a:r>
            <a:r>
              <a:rPr lang="en-US" altLang="en-US" sz="2400" b="1" dirty="0" err="1"/>
              <a:t>JackStraw</a:t>
            </a:r>
            <a:endParaRPr lang="en-US" altLang="en-US" sz="2400" b="1" dirty="0"/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None/>
            </a:pPr>
            <a:r>
              <a:rPr lang="en-US" altLang="en-US" sz="2400" dirty="0"/>
              <a:t>- …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6781801" y="6477001"/>
            <a:ext cx="334431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200" i="1" dirty="0"/>
              <a:t>PBMC </a:t>
            </a:r>
            <a:r>
              <a:rPr lang="en-US" altLang="en-US" sz="1200" i="1" dirty="0" err="1"/>
              <a:t>scRNAseq</a:t>
            </a:r>
            <a:r>
              <a:rPr lang="en-US" altLang="en-US" sz="1200" i="1" dirty="0"/>
              <a:t> data of 2700 cells (</a:t>
            </a:r>
            <a:r>
              <a:rPr lang="en-US" sz="1200" i="1" dirty="0"/>
              <a:t>10X Genomics)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1" y="2590801"/>
            <a:ext cx="4328029" cy="3759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45776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 idx="4294967295"/>
          </p:nvPr>
        </p:nvSpPr>
        <p:spPr>
          <a:xfrm>
            <a:off x="1676400" y="274638"/>
            <a:ext cx="8839200" cy="1143000"/>
          </a:xfrm>
        </p:spPr>
        <p:txBody>
          <a:bodyPr/>
          <a:lstStyle/>
          <a:p>
            <a:pPr eaLnBrk="1" hangingPunct="1"/>
            <a:r>
              <a:rPr lang="en-US" altLang="zh-CN" sz="3200" dirty="0">
                <a:ea typeface="宋体" panose="02010600030101010101" pitchFamily="2" charset="-122"/>
              </a:rPr>
              <a:t>Nonlinear Techniques for Dimension Reduction</a:t>
            </a:r>
          </a:p>
        </p:txBody>
      </p:sp>
      <p:sp>
        <p:nvSpPr>
          <p:cNvPr id="11267" name="TextBox 9"/>
          <p:cNvSpPr txBox="1">
            <a:spLocks noChangeArrowheads="1"/>
          </p:cNvSpPr>
          <p:nvPr/>
        </p:nvSpPr>
        <p:spPr bwMode="auto">
          <a:xfrm>
            <a:off x="2590800" y="1600201"/>
            <a:ext cx="138211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- PCA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- MDS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- </a:t>
            </a:r>
            <a:r>
              <a:rPr lang="en-US" altLang="en-US" sz="2400" dirty="0" err="1"/>
              <a:t>Isomap</a:t>
            </a: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- tSNE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- UMAP</a:t>
            </a:r>
          </a:p>
          <a:p>
            <a:pPr>
              <a:spcBef>
                <a:spcPct val="0"/>
              </a:spcBef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</p:txBody>
      </p:sp>
      <p:sp>
        <p:nvSpPr>
          <p:cNvPr id="5" name="Rounded Rectangle 4"/>
          <p:cNvSpPr/>
          <p:nvPr/>
        </p:nvSpPr>
        <p:spPr>
          <a:xfrm rot="10800000" flipV="1">
            <a:off x="2514601" y="2133601"/>
            <a:ext cx="3733800" cy="2971800"/>
          </a:xfrm>
          <a:prstGeom prst="roundRect">
            <a:avLst>
              <a:gd name="adj" fmla="val 6603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0318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CN" sz="3200" dirty="0">
                <a:ea typeface="宋体" panose="02010600030101010101" pitchFamily="2" charset="-122"/>
              </a:rPr>
              <a:t>Nonlinear Dimension Reduction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2438401" y="1375960"/>
            <a:ext cx="3412557" cy="3680602"/>
            <a:chOff x="914400" y="1375959"/>
            <a:chExt cx="3412557" cy="3680602"/>
          </a:xfrm>
        </p:grpSpPr>
        <p:sp>
          <p:nvSpPr>
            <p:cNvPr id="5" name="Rounded Rectangle 4"/>
            <p:cNvSpPr/>
            <p:nvPr/>
          </p:nvSpPr>
          <p:spPr>
            <a:xfrm>
              <a:off x="2117725" y="1831975"/>
              <a:ext cx="1752601" cy="2357437"/>
            </a:xfrm>
            <a:prstGeom prst="roundRect">
              <a:avLst>
                <a:gd name="adj" fmla="val 2381"/>
              </a:avLst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6" name="Straight Arrow Connector 5"/>
            <p:cNvCxnSpPr/>
            <p:nvPr/>
          </p:nvCxnSpPr>
          <p:spPr>
            <a:xfrm>
              <a:off x="1933575" y="1874838"/>
              <a:ext cx="0" cy="1143000"/>
            </a:xfrm>
            <a:prstGeom prst="straightConnector1">
              <a:avLst/>
            </a:prstGeom>
            <a:ln w="38100">
              <a:solidFill>
                <a:schemeClr val="bg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36"/>
            <p:cNvSpPr txBox="1">
              <a:spLocks noChangeArrowheads="1"/>
            </p:cNvSpPr>
            <p:nvPr/>
          </p:nvSpPr>
          <p:spPr bwMode="auto">
            <a:xfrm>
              <a:off x="914400" y="1874838"/>
              <a:ext cx="1019175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features</a:t>
              </a:r>
            </a:p>
          </p:txBody>
        </p:sp>
        <p:cxnSp>
          <p:nvCxnSpPr>
            <p:cNvPr id="8" name="Straight Arrow Connector 7"/>
            <p:cNvCxnSpPr/>
            <p:nvPr/>
          </p:nvCxnSpPr>
          <p:spPr>
            <a:xfrm>
              <a:off x="2259013" y="1733550"/>
              <a:ext cx="925512" cy="0"/>
            </a:xfrm>
            <a:prstGeom prst="straightConnector1">
              <a:avLst/>
            </a:prstGeom>
            <a:ln w="38100">
              <a:solidFill>
                <a:schemeClr val="bg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38"/>
            <p:cNvSpPr txBox="1">
              <a:spLocks noChangeArrowheads="1"/>
            </p:cNvSpPr>
            <p:nvPr/>
          </p:nvSpPr>
          <p:spPr bwMode="auto">
            <a:xfrm>
              <a:off x="2166938" y="1375959"/>
              <a:ext cx="1246187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dirty="0"/>
                <a:t>examples</a:t>
              </a:r>
            </a:p>
          </p:txBody>
        </p:sp>
        <p:sp>
          <p:nvSpPr>
            <p:cNvPr id="12" name="TextBox 38"/>
            <p:cNvSpPr txBox="1">
              <a:spLocks noChangeArrowheads="1"/>
            </p:cNvSpPr>
            <p:nvPr/>
          </p:nvSpPr>
          <p:spPr bwMode="auto">
            <a:xfrm>
              <a:off x="3641157" y="3997480"/>
              <a:ext cx="6858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dirty="0"/>
                <a:t>M*N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842233" y="4410230"/>
              <a:ext cx="248472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en-US" dirty="0"/>
                <a:t>Original data in high-D </a:t>
              </a:r>
              <a:r>
                <a:rPr lang="en-US" altLang="en-US" b="1" dirty="0"/>
                <a:t>data space</a:t>
              </a:r>
              <a:endParaRPr lang="en-US" b="1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705600" y="2616034"/>
            <a:ext cx="2819400" cy="1466109"/>
            <a:chOff x="5181600" y="2616033"/>
            <a:chExt cx="2819400" cy="1466109"/>
          </a:xfrm>
        </p:grpSpPr>
        <p:sp>
          <p:nvSpPr>
            <p:cNvPr id="11" name="Rounded Rectangle 10"/>
            <p:cNvSpPr/>
            <p:nvPr/>
          </p:nvSpPr>
          <p:spPr>
            <a:xfrm>
              <a:off x="5181600" y="2616033"/>
              <a:ext cx="2362200" cy="566737"/>
            </a:xfrm>
            <a:prstGeom prst="roundRect">
              <a:avLst>
                <a:gd name="adj" fmla="val 2381"/>
              </a:avLst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TextBox 38"/>
            <p:cNvSpPr txBox="1">
              <a:spLocks noChangeArrowheads="1"/>
            </p:cNvSpPr>
            <p:nvPr/>
          </p:nvSpPr>
          <p:spPr bwMode="auto">
            <a:xfrm>
              <a:off x="7315200" y="2998104"/>
              <a:ext cx="6858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dirty="0"/>
                <a:t>k*N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5257800" y="3435811"/>
              <a:ext cx="22860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en-US" dirty="0"/>
                <a:t>Reduced data in 2D  </a:t>
              </a:r>
              <a:r>
                <a:rPr lang="en-US" altLang="en-US" b="1" dirty="0"/>
                <a:t>visualization space</a:t>
              </a:r>
              <a:endParaRPr lang="en-US" b="1" dirty="0"/>
            </a:p>
          </p:txBody>
        </p:sp>
      </p:grpSp>
      <p:sp>
        <p:nvSpPr>
          <p:cNvPr id="27" name="Rectangle 26"/>
          <p:cNvSpPr/>
          <p:nvPr/>
        </p:nvSpPr>
        <p:spPr>
          <a:xfrm>
            <a:off x="2600384" y="5363628"/>
            <a:ext cx="74580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/>
              <a:t>We would like the interpretation of the visualization to be similar to the interpretation of the original data (clusters, trajectories).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17670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CN" sz="3200" dirty="0">
                <a:ea typeface="宋体" panose="02010600030101010101" pitchFamily="2" charset="-122"/>
              </a:rPr>
              <a:t>Hierarchical clustering</a:t>
            </a:r>
          </a:p>
        </p:txBody>
      </p:sp>
      <p:pic>
        <p:nvPicPr>
          <p:cNvPr id="1026" name="Picture 2" descr="Image result for hierarchical clustering heatm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099457"/>
            <a:ext cx="7200900" cy="3600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895600" y="6417747"/>
            <a:ext cx="8153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http://genomicsclass.github.io/book/pages/clustering_and_heatmaps.html</a:t>
            </a:r>
          </a:p>
        </p:txBody>
      </p:sp>
    </p:spTree>
    <p:extLst>
      <p:ext uri="{BB962C8B-B14F-4D97-AF65-F5344CB8AC3E}">
        <p14:creationId xmlns:p14="http://schemas.microsoft.com/office/powerpoint/2010/main" val="302198158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CN" sz="3200" dirty="0">
                <a:ea typeface="宋体" panose="02010600030101010101" pitchFamily="2" charset="-122"/>
              </a:rPr>
              <a:t>Nonlinear Dimension Reduction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2438401" y="1447801"/>
            <a:ext cx="3412557" cy="3608761"/>
            <a:chOff x="914400" y="1447800"/>
            <a:chExt cx="3412557" cy="3608761"/>
          </a:xfrm>
        </p:grpSpPr>
        <p:sp>
          <p:nvSpPr>
            <p:cNvPr id="5" name="Rounded Rectangle 4"/>
            <p:cNvSpPr/>
            <p:nvPr/>
          </p:nvSpPr>
          <p:spPr>
            <a:xfrm>
              <a:off x="2117725" y="1831975"/>
              <a:ext cx="1752601" cy="2357437"/>
            </a:xfrm>
            <a:prstGeom prst="roundRect">
              <a:avLst>
                <a:gd name="adj" fmla="val 2381"/>
              </a:avLst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6" name="Straight Arrow Connector 5"/>
            <p:cNvCxnSpPr/>
            <p:nvPr/>
          </p:nvCxnSpPr>
          <p:spPr>
            <a:xfrm>
              <a:off x="1933575" y="1874838"/>
              <a:ext cx="0" cy="1143000"/>
            </a:xfrm>
            <a:prstGeom prst="straightConnector1">
              <a:avLst/>
            </a:prstGeom>
            <a:ln w="38100">
              <a:solidFill>
                <a:schemeClr val="bg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36"/>
            <p:cNvSpPr txBox="1">
              <a:spLocks noChangeArrowheads="1"/>
            </p:cNvSpPr>
            <p:nvPr/>
          </p:nvSpPr>
          <p:spPr bwMode="auto">
            <a:xfrm>
              <a:off x="914400" y="1874838"/>
              <a:ext cx="1019175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features</a:t>
              </a:r>
            </a:p>
          </p:txBody>
        </p:sp>
        <p:cxnSp>
          <p:nvCxnSpPr>
            <p:cNvPr id="8" name="Straight Arrow Connector 7"/>
            <p:cNvCxnSpPr/>
            <p:nvPr/>
          </p:nvCxnSpPr>
          <p:spPr>
            <a:xfrm>
              <a:off x="2259013" y="1733550"/>
              <a:ext cx="925512" cy="0"/>
            </a:xfrm>
            <a:prstGeom prst="straightConnector1">
              <a:avLst/>
            </a:prstGeom>
            <a:ln w="38100">
              <a:solidFill>
                <a:schemeClr val="bg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38"/>
            <p:cNvSpPr txBox="1">
              <a:spLocks noChangeArrowheads="1"/>
            </p:cNvSpPr>
            <p:nvPr/>
          </p:nvSpPr>
          <p:spPr bwMode="auto">
            <a:xfrm>
              <a:off x="2166938" y="1447800"/>
              <a:ext cx="1246187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dirty="0"/>
                <a:t>examples</a:t>
              </a:r>
            </a:p>
          </p:txBody>
        </p:sp>
        <p:sp>
          <p:nvSpPr>
            <p:cNvPr id="12" name="TextBox 38"/>
            <p:cNvSpPr txBox="1">
              <a:spLocks noChangeArrowheads="1"/>
            </p:cNvSpPr>
            <p:nvPr/>
          </p:nvSpPr>
          <p:spPr bwMode="auto">
            <a:xfrm>
              <a:off x="3641157" y="3997480"/>
              <a:ext cx="6858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dirty="0"/>
                <a:t>M*N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842233" y="4410230"/>
              <a:ext cx="248472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en-US" dirty="0"/>
                <a:t>Original data in high-D </a:t>
              </a:r>
              <a:r>
                <a:rPr lang="en-US" altLang="en-US" b="1" dirty="0"/>
                <a:t>data space</a:t>
              </a:r>
              <a:endParaRPr lang="en-US" b="1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705600" y="2616034"/>
            <a:ext cx="2819400" cy="1466109"/>
            <a:chOff x="5181600" y="2616033"/>
            <a:chExt cx="2819400" cy="1466109"/>
          </a:xfrm>
        </p:grpSpPr>
        <p:sp>
          <p:nvSpPr>
            <p:cNvPr id="11" name="Rounded Rectangle 10"/>
            <p:cNvSpPr/>
            <p:nvPr/>
          </p:nvSpPr>
          <p:spPr>
            <a:xfrm>
              <a:off x="5181600" y="2616033"/>
              <a:ext cx="2362200" cy="566737"/>
            </a:xfrm>
            <a:prstGeom prst="roundRect">
              <a:avLst>
                <a:gd name="adj" fmla="val 2381"/>
              </a:avLst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TextBox 38"/>
            <p:cNvSpPr txBox="1">
              <a:spLocks noChangeArrowheads="1"/>
            </p:cNvSpPr>
            <p:nvPr/>
          </p:nvSpPr>
          <p:spPr bwMode="auto">
            <a:xfrm>
              <a:off x="7315200" y="2998104"/>
              <a:ext cx="6858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dirty="0"/>
                <a:t>k*N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5257800" y="3435811"/>
              <a:ext cx="22860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en-US" dirty="0"/>
                <a:t>Reduced data in 2D  </a:t>
              </a:r>
              <a:r>
                <a:rPr lang="en-US" altLang="en-US" b="1" dirty="0"/>
                <a:t>visualization space</a:t>
              </a:r>
              <a:endParaRPr lang="en-US" b="1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Oval 21"/>
              <p:cNvSpPr/>
              <p:nvPr/>
            </p:nvSpPr>
            <p:spPr>
              <a:xfrm>
                <a:off x="4245769" y="1447800"/>
                <a:ext cx="272256" cy="296243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Oval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5769" y="1447800"/>
                <a:ext cx="272256" cy="2962430"/>
              </a:xfrm>
              <a:prstGeom prst="ellipse">
                <a:avLst/>
              </a:prstGeom>
              <a:blipFill>
                <a:blip r:embed="rId3"/>
                <a:stretch>
                  <a:fillRect l="-31915" r="-6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Oval 24"/>
              <p:cNvSpPr/>
              <p:nvPr/>
            </p:nvSpPr>
            <p:spPr>
              <a:xfrm>
                <a:off x="7712301" y="2438400"/>
                <a:ext cx="250598" cy="92903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Oval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2301" y="2438400"/>
                <a:ext cx="250598" cy="929036"/>
              </a:xfrm>
              <a:prstGeom prst="ellipse">
                <a:avLst/>
              </a:prstGeom>
              <a:blipFill>
                <a:blip r:embed="rId4"/>
                <a:stretch>
                  <a:fillRect l="-53488" r="-9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7239001" y="6145261"/>
                <a:ext cx="2243115" cy="5119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‖"/>
                          <m:endChr m:val="‖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9001" y="6145261"/>
                <a:ext cx="2243115" cy="51193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3737174" y="6142167"/>
                <a:ext cx="2216504" cy="5119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‖"/>
                          <m:endChr m:val="‖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7174" y="6142167"/>
                <a:ext cx="2216504" cy="51193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3052792" y="5416223"/>
                <a:ext cx="2890808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en-US" dirty="0"/>
                  <a:t>Distance between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en-US" dirty="0"/>
                  <a:t> and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b="1" dirty="0"/>
                  <a:t> </a:t>
                </a:r>
              </a:p>
              <a:p>
                <a:r>
                  <a:rPr lang="en-US" dirty="0"/>
                  <a:t>in the data space</a:t>
                </a:r>
                <a:endParaRPr lang="en-US" b="1" dirty="0"/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2792" y="5416223"/>
                <a:ext cx="2890808" cy="646331"/>
              </a:xfrm>
              <a:prstGeom prst="rect">
                <a:avLst/>
              </a:prstGeom>
              <a:blipFill>
                <a:blip r:embed="rId7"/>
                <a:stretch>
                  <a:fillRect l="-1899" t="-4673" b="-130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6755642" y="5416223"/>
                <a:ext cx="2890808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en-US" dirty="0"/>
                  <a:t>Distance between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en-US" dirty="0"/>
                  <a:t> and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b="1" dirty="0"/>
                  <a:t> </a:t>
                </a:r>
              </a:p>
              <a:p>
                <a:r>
                  <a:rPr lang="en-US" dirty="0"/>
                  <a:t>in the visualization space</a:t>
                </a:r>
                <a:endParaRPr lang="en-US" b="1" dirty="0"/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5642" y="5416223"/>
                <a:ext cx="2890808" cy="646331"/>
              </a:xfrm>
              <a:prstGeom prst="rect">
                <a:avLst/>
              </a:prstGeom>
              <a:blipFill>
                <a:blip r:embed="rId8"/>
                <a:stretch>
                  <a:fillRect l="-1688" t="-4673" b="-130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1949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3" grpId="0"/>
      <p:bldP spid="24" grpId="0"/>
      <p:bldP spid="26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CN" sz="3200" dirty="0">
                <a:ea typeface="宋体" panose="02010600030101010101" pitchFamily="2" charset="-122"/>
              </a:rPr>
              <a:t>Dimension Reduction and Visualization</a:t>
            </a:r>
          </a:p>
        </p:txBody>
      </p:sp>
      <p:sp>
        <p:nvSpPr>
          <p:cNvPr id="11267" name="TextBox 9"/>
          <p:cNvSpPr txBox="1">
            <a:spLocks noChangeArrowheads="1"/>
          </p:cNvSpPr>
          <p:nvPr/>
        </p:nvSpPr>
        <p:spPr bwMode="auto">
          <a:xfrm>
            <a:off x="2590800" y="1600200"/>
            <a:ext cx="138211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- PCA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- MDS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- </a:t>
            </a:r>
            <a:r>
              <a:rPr lang="en-US" altLang="en-US" sz="2400" dirty="0" err="1"/>
              <a:t>Isomap</a:t>
            </a: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- tSNE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- UMAP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</p:txBody>
      </p:sp>
      <p:sp>
        <p:nvSpPr>
          <p:cNvPr id="4" name="Rounded Rectangle 3"/>
          <p:cNvSpPr/>
          <p:nvPr/>
        </p:nvSpPr>
        <p:spPr>
          <a:xfrm>
            <a:off x="2590800" y="2286001"/>
            <a:ext cx="3733800" cy="493591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3289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CN" sz="3200" dirty="0">
                <a:ea typeface="宋体" panose="02010600030101010101" pitchFamily="2" charset="-122"/>
              </a:rPr>
              <a:t>Classic MDS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812576" y="1981200"/>
                <a:ext cx="4005968" cy="10833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eqArr>
                                <m:eqArr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=1,2,…,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</m:eqAr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nary>
                                <m:naryPr>
                                  <m:chr m:val="∑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sup>
                                <m:e>
                                  <m:sSup>
                                    <m:sSup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‖"/>
                                          <m:endChr m:val="‖"/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Sup>
                                            <m:sSubSupPr>
                                              <m:ctrlP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  <m:t>𝛿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  <m:t>𝑖𝑗</m:t>
                                              </m:r>
                                            </m:sub>
                                            <m:sup>
                                              <m: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  <m:t>(</m:t>
                                              </m:r>
                                              <m: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  <m: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  <m:t>)</m:t>
                                              </m:r>
                                            </m:sup>
                                          </m:sSubSup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Sup>
                                            <m:sSubSupPr>
                                              <m:ctrlP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  <m:t>𝑑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  <m:t>𝑖𝑗</m:t>
                                              </m:r>
                                            </m:sub>
                                            <m:sup>
                                              <m: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  <m:t>(</m:t>
                                              </m:r>
                                              <m: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  <m: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  <m:t>)</m:t>
                                              </m:r>
                                            </m:sup>
                                          </m:sSubSup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nary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2576" y="1981200"/>
                <a:ext cx="4005968" cy="10833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3094778" y="3537973"/>
            <a:ext cx="600244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 dirty="0"/>
              <a:t>Sounds perfectly reasonable,</a:t>
            </a:r>
          </a:p>
          <a:p>
            <a:endParaRPr lang="en-US" altLang="en-US" sz="2400" dirty="0"/>
          </a:p>
          <a:p>
            <a:r>
              <a:rPr lang="en-US" altLang="en-US" sz="2400" dirty="0"/>
              <a:t>But not a good idea, because</a:t>
            </a:r>
          </a:p>
          <a:p>
            <a:endParaRPr lang="en-US" altLang="en-US" sz="2400" dirty="0"/>
          </a:p>
          <a:p>
            <a:r>
              <a:rPr lang="en-US" altLang="en-US" sz="2400" dirty="0"/>
              <a:t>    (1) not always possible, </a:t>
            </a:r>
          </a:p>
          <a:p>
            <a:endParaRPr lang="en-US" altLang="en-US" sz="2400" dirty="0"/>
          </a:p>
          <a:p>
            <a:r>
              <a:rPr lang="en-US" altLang="en-US" sz="2400" dirty="0"/>
              <a:t>    (2) emphasize too much on large </a:t>
            </a:r>
          </a:p>
          <a:p>
            <a:r>
              <a:rPr lang="en-US" altLang="en-US" sz="2400" dirty="0"/>
              <a:t>         distances.</a:t>
            </a:r>
            <a:endParaRPr lang="en-US" sz="2400" b="1" dirty="0"/>
          </a:p>
        </p:txBody>
      </p:sp>
      <p:grpSp>
        <p:nvGrpSpPr>
          <p:cNvPr id="23" name="Group 22"/>
          <p:cNvGrpSpPr/>
          <p:nvPr/>
        </p:nvGrpSpPr>
        <p:grpSpPr>
          <a:xfrm>
            <a:off x="8473914" y="1447801"/>
            <a:ext cx="1932645" cy="1877277"/>
            <a:chOff x="6949913" y="2270296"/>
            <a:chExt cx="1932645" cy="1877277"/>
          </a:xfrm>
        </p:grpSpPr>
        <p:grpSp>
          <p:nvGrpSpPr>
            <p:cNvPr id="21" name="Group 20"/>
            <p:cNvGrpSpPr/>
            <p:nvPr/>
          </p:nvGrpSpPr>
          <p:grpSpPr>
            <a:xfrm>
              <a:off x="7329905" y="3200400"/>
              <a:ext cx="1363579" cy="947173"/>
              <a:chOff x="6781800" y="3886199"/>
              <a:chExt cx="2057400" cy="1371601"/>
            </a:xfrm>
          </p:grpSpPr>
          <p:cxnSp>
            <p:nvCxnSpPr>
              <p:cNvPr id="4" name="Straight Connector 3"/>
              <p:cNvCxnSpPr/>
              <p:nvPr/>
            </p:nvCxnSpPr>
            <p:spPr>
              <a:xfrm flipH="1">
                <a:off x="6781800" y="3886200"/>
                <a:ext cx="914400" cy="1371600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>
                <a:off x="7696200" y="3886200"/>
                <a:ext cx="1143000" cy="1371600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>
                <a:off x="6781800" y="5257800"/>
                <a:ext cx="20574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7696200" y="3886199"/>
                <a:ext cx="457200" cy="1066801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flipV="1">
                <a:off x="6781800" y="4953000"/>
                <a:ext cx="1371600" cy="30480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flipH="1" flipV="1">
                <a:off x="8153400" y="4953000"/>
                <a:ext cx="685800" cy="30480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" name="Rectangle 21"/>
            <p:cNvSpPr/>
            <p:nvPr/>
          </p:nvSpPr>
          <p:spPr>
            <a:xfrm>
              <a:off x="6949913" y="2270296"/>
              <a:ext cx="1932645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en-US" sz="1200" dirty="0" err="1"/>
                <a:t>Eg</a:t>
              </a:r>
              <a:r>
                <a:rPr lang="en-US" altLang="en-US" sz="1200" dirty="0"/>
                <a:t>. four points with equal </a:t>
              </a:r>
            </a:p>
            <a:p>
              <a:r>
                <a:rPr lang="en-US" altLang="en-US" sz="1200" dirty="0"/>
                <a:t>distance to each other,</a:t>
              </a:r>
            </a:p>
            <a:p>
              <a:r>
                <a:rPr lang="en-US" sz="1200" dirty="0"/>
                <a:t>possible in 3D and higher-D,</a:t>
              </a:r>
            </a:p>
            <a:p>
              <a:r>
                <a:rPr lang="en-US" sz="1200" dirty="0"/>
                <a:t>but impossible in 2D</a:t>
              </a:r>
            </a:p>
          </p:txBody>
        </p:sp>
      </p:grpSp>
      <p:sp>
        <p:nvSpPr>
          <p:cNvPr id="25" name="Rectangle 24"/>
          <p:cNvSpPr/>
          <p:nvPr/>
        </p:nvSpPr>
        <p:spPr>
          <a:xfrm>
            <a:off x="8473912" y="3851284"/>
            <a:ext cx="21940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1200" dirty="0" err="1"/>
              <a:t>Eg</a:t>
            </a:r>
            <a:r>
              <a:rPr lang="en-US" altLang="en-US" sz="1200" dirty="0"/>
              <a:t>. Short distances matter more for interpretation</a:t>
            </a:r>
            <a:endParaRPr lang="en-US" sz="1200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58134" y="4309736"/>
            <a:ext cx="2025645" cy="79566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07128" y="5838216"/>
            <a:ext cx="1070272" cy="878873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8503334" y="5152684"/>
            <a:ext cx="23170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1200" dirty="0"/>
              <a:t>But there are more long distances than short ones in the pairwise distance matrix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821523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5" grpId="0"/>
      <p:bldP spid="28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CN" sz="3200" dirty="0">
                <a:ea typeface="宋体" panose="02010600030101010101" pitchFamily="2" charset="-122"/>
              </a:rPr>
              <a:t>Modified MDS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812576" y="1905001"/>
                <a:ext cx="4005968" cy="11989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eqArr>
                                <m:eqArr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=1,2,…,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</m:eqAr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nary>
                                <m:naryPr>
                                  <m:chr m:val="∑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sup>
                                <m:e>
                                  <m:f>
                                    <m:f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begChr m:val="‖"/>
                                              <m:endChr m:val="‖"/>
                                              <m:ctrlP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Sup>
                                                <m:sSubSupPr>
                                                  <m:ctrlPr>
                                                    <a:rPr lang="en-US" sz="24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SupPr>
                                                <m:e>
                                                  <m:r>
                                                    <a:rPr lang="en-US" sz="2400" i="1">
                                                      <a:latin typeface="Cambria Math" panose="02040503050406030204" pitchFamily="18" charset="0"/>
                                                    </a:rPr>
                                                    <m:t>𝛿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24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𝑖𝑗</m:t>
                                                  </m:r>
                                                </m:sub>
                                                <m:sup>
                                                  <m:r>
                                                    <a:rPr lang="en-US" sz="2400" i="1">
                                                      <a:latin typeface="Cambria Math" panose="02040503050406030204" pitchFamily="18" charset="0"/>
                                                    </a:rPr>
                                                    <m:t>(</m:t>
                                                  </m:r>
                                                  <m:r>
                                                    <a:rPr lang="en-US" sz="24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𝑥</m:t>
                                                  </m:r>
                                                  <m:r>
                                                    <a:rPr lang="en-US" sz="2400" i="1">
                                                      <a:latin typeface="Cambria Math" panose="02040503050406030204" pitchFamily="18" charset="0"/>
                                                    </a:rPr>
                                                    <m:t>)</m:t>
                                                  </m:r>
                                                </m:sup>
                                              </m:sSubSup>
                                              <m: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  <m:t>−</m:t>
                                              </m:r>
                                              <m:sSubSup>
                                                <m:sSubSupPr>
                                                  <m:ctrlPr>
                                                    <a:rPr lang="en-US" sz="24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SupPr>
                                                <m:e>
                                                  <m:r>
                                                    <a:rPr lang="en-US" sz="24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𝑑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24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𝑖𝑗</m:t>
                                                  </m:r>
                                                </m:sub>
                                                <m:sup>
                                                  <m:r>
                                                    <a:rPr lang="en-US" sz="2400" i="1">
                                                      <a:latin typeface="Cambria Math" panose="02040503050406030204" pitchFamily="18" charset="0"/>
                                                    </a:rPr>
                                                    <m:t>(</m:t>
                                                  </m:r>
                                                  <m:r>
                                                    <a:rPr lang="en-US" sz="24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𝑦</m:t>
                                                  </m:r>
                                                  <m:r>
                                                    <a:rPr lang="en-US" sz="2400" i="1">
                                                      <a:latin typeface="Cambria Math" panose="02040503050406030204" pitchFamily="18" charset="0"/>
                                                    </a:rPr>
                                                    <m:t>)</m:t>
                                                  </m:r>
                                                </m:sup>
                                              </m:sSubSup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sSubSup>
                                        <m:sSubSup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𝛿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𝑖𝑗</m:t>
                                          </m:r>
                                        </m:sub>
                                        <m:sup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sup>
                                      </m:sSubSup>
                                    </m:den>
                                  </m:f>
                                </m:e>
                              </m:nary>
                            </m:e>
                          </m:nary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2576" y="1905001"/>
                <a:ext cx="4005968" cy="119898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3094778" y="3810001"/>
            <a:ext cx="60024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 dirty="0"/>
              <a:t>Better, but still does not work very well. 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491575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CN" sz="3200" dirty="0">
                <a:ea typeface="宋体" panose="02010600030101010101" pitchFamily="2" charset="-122"/>
              </a:rPr>
              <a:t>Non-metric MDS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362200" y="1600200"/>
                <a:ext cx="7696200" cy="13429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en-US" sz="2400" dirty="0"/>
                  <a:t>Instead to trying to match the values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en-US" altLang="en-US" sz="2400" dirty="0"/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en-US" altLang="en-US" sz="2400" dirty="0"/>
                  <a:t>, an alternative idea is to match the ordering of pairwise distances.  </a:t>
                </a:r>
                <a:endParaRPr lang="en-US" sz="2400" b="1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200" y="1600200"/>
                <a:ext cx="7696200" cy="1342932"/>
              </a:xfrm>
              <a:prstGeom prst="rect">
                <a:avLst/>
              </a:prstGeom>
              <a:blipFill>
                <a:blip r:embed="rId3"/>
                <a:stretch>
                  <a:fillRect l="-1268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133600" y="3352800"/>
                <a:ext cx="7696200" cy="6156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en-US" sz="2400" dirty="0"/>
                  <a:t>   If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  <m:r>
                      <a:rPr lang="en-US" sz="2400" i="1">
                        <a:latin typeface="Cambria Math" panose="02040503050406030204" pitchFamily="18" charset="0"/>
                      </a:rPr>
                      <m:t>&lt;</m:t>
                    </m:r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𝑘𝑙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en-US" sz="2400" dirty="0"/>
                  <a:t>, non-metric MDS requires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  <m:r>
                      <a:rPr lang="en-US" sz="2400" i="1">
                        <a:latin typeface="Cambria Math" panose="02040503050406030204" pitchFamily="18" charset="0"/>
                      </a:rPr>
                      <m:t>&lt;</m:t>
                    </m:r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𝑘𝑙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0" y="3352800"/>
                <a:ext cx="7696200" cy="615618"/>
              </a:xfrm>
              <a:prstGeom prst="rect">
                <a:avLst/>
              </a:prstGeom>
              <a:blipFill>
                <a:blip r:embed="rId4"/>
                <a:stretch>
                  <a:fillRect b="-99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2971800" y="4697657"/>
            <a:ext cx="63834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 dirty="0"/>
              <a:t>Again: better, but still does not work very well.  </a:t>
            </a:r>
            <a:endParaRPr lang="en-US" sz="2400" b="1" dirty="0"/>
          </a:p>
        </p:txBody>
      </p:sp>
      <p:sp>
        <p:nvSpPr>
          <p:cNvPr id="7" name="Rectangle 6"/>
          <p:cNvSpPr/>
          <p:nvPr/>
        </p:nvSpPr>
        <p:spPr>
          <a:xfrm>
            <a:off x="3018578" y="5569804"/>
            <a:ext cx="68112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 dirty="0"/>
              <a:t>In general, MDS works well when the dimensionality of the data + distance metric is low. 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557603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CN" sz="3200" dirty="0">
                <a:ea typeface="宋体" panose="02010600030101010101" pitchFamily="2" charset="-122"/>
              </a:rPr>
              <a:t>Dimension Reduction and Visualization</a:t>
            </a:r>
          </a:p>
        </p:txBody>
      </p:sp>
      <p:sp>
        <p:nvSpPr>
          <p:cNvPr id="11267" name="TextBox 9"/>
          <p:cNvSpPr txBox="1">
            <a:spLocks noChangeArrowheads="1"/>
          </p:cNvSpPr>
          <p:nvPr/>
        </p:nvSpPr>
        <p:spPr bwMode="auto">
          <a:xfrm>
            <a:off x="2590800" y="1600200"/>
            <a:ext cx="138211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- PCA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- MDS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- </a:t>
            </a:r>
            <a:r>
              <a:rPr lang="en-US" altLang="en-US" sz="2400" dirty="0" err="1"/>
              <a:t>Isomap</a:t>
            </a: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- tSNE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- UMAP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</p:txBody>
      </p:sp>
      <p:sp>
        <p:nvSpPr>
          <p:cNvPr id="4" name="Rounded Rectangle 3"/>
          <p:cNvSpPr/>
          <p:nvPr/>
        </p:nvSpPr>
        <p:spPr>
          <a:xfrm>
            <a:off x="2590800" y="3087810"/>
            <a:ext cx="3733800" cy="493591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84109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CN" sz="3200" dirty="0" err="1">
                <a:ea typeface="宋体" panose="02010600030101010101" pitchFamily="2" charset="-122"/>
              </a:rPr>
              <a:t>Isomap</a:t>
            </a:r>
            <a:endParaRPr lang="en-US" altLang="zh-CN" sz="3200" dirty="0">
              <a:ea typeface="宋体" panose="02010600030101010101" pitchFamily="2" charset="-122"/>
            </a:endParaRPr>
          </a:p>
        </p:txBody>
      </p:sp>
      <p:pic>
        <p:nvPicPr>
          <p:cNvPr id="1026" name="Picture 2" descr="http://web.mit.edu/cocosci/isomap/web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701" y="1676400"/>
            <a:ext cx="6742598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4953000" y="2362200"/>
            <a:ext cx="2286000" cy="21336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7210150" y="3230562"/>
            <a:ext cx="2286000" cy="21336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9"/>
          <p:cNvSpPr txBox="1">
            <a:spLocks noChangeArrowheads="1"/>
          </p:cNvSpPr>
          <p:nvPr/>
        </p:nvSpPr>
        <p:spPr bwMode="auto">
          <a:xfrm>
            <a:off x="2286000" y="4297740"/>
            <a:ext cx="51054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(1) Build KNN-graph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(2) Find shortest path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(3) Compute length of shortest path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(4) Classic MDS</a:t>
            </a:r>
          </a:p>
        </p:txBody>
      </p:sp>
      <p:sp>
        <p:nvSpPr>
          <p:cNvPr id="3" name="Rectangle 2"/>
          <p:cNvSpPr/>
          <p:nvPr/>
        </p:nvSpPr>
        <p:spPr>
          <a:xfrm>
            <a:off x="7010400" y="6421464"/>
            <a:ext cx="31461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Tenenbaum</a:t>
            </a:r>
            <a:r>
              <a:rPr lang="en-US" dirty="0"/>
              <a:t> et al, Science, 2000</a:t>
            </a:r>
          </a:p>
        </p:txBody>
      </p:sp>
    </p:spTree>
    <p:extLst>
      <p:ext uri="{BB962C8B-B14F-4D97-AF65-F5344CB8AC3E}">
        <p14:creationId xmlns:p14="http://schemas.microsoft.com/office/powerpoint/2010/main" val="1468418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CN" sz="3200" dirty="0">
                <a:ea typeface="宋体" panose="02010600030101010101" pitchFamily="2" charset="-122"/>
              </a:rPr>
              <a:t>Dimension Reduction and Visualization</a:t>
            </a:r>
          </a:p>
        </p:txBody>
      </p:sp>
      <p:sp>
        <p:nvSpPr>
          <p:cNvPr id="11267" name="TextBox 9"/>
          <p:cNvSpPr txBox="1">
            <a:spLocks noChangeArrowheads="1"/>
          </p:cNvSpPr>
          <p:nvPr/>
        </p:nvSpPr>
        <p:spPr bwMode="auto">
          <a:xfrm>
            <a:off x="2590800" y="1600200"/>
            <a:ext cx="138211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- PCA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- MDS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- </a:t>
            </a:r>
            <a:r>
              <a:rPr lang="en-US" altLang="en-US" sz="2400" dirty="0" err="1"/>
              <a:t>Isomap</a:t>
            </a: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- tSNE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- UMAP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</p:txBody>
      </p:sp>
      <p:sp>
        <p:nvSpPr>
          <p:cNvPr id="4" name="Rounded Rectangle 3"/>
          <p:cNvSpPr/>
          <p:nvPr/>
        </p:nvSpPr>
        <p:spPr>
          <a:xfrm>
            <a:off x="2590800" y="3773610"/>
            <a:ext cx="3733800" cy="493591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95128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CN" sz="3200" dirty="0">
                <a:ea typeface="宋体" panose="02010600030101010101" pitchFamily="2" charset="-122"/>
              </a:rPr>
              <a:t>SNE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209800" y="1412062"/>
                <a:ext cx="4191000" cy="12420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Sup>
                                    <m:sSubSup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𝛿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𝑖𝑗</m:t>
                                      </m:r>
                                    </m:sub>
                                    <m:sup>
                                      <m:d>
                                        <m:d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d>
                                    </m:sup>
                                  </m:sSubSup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sSubSup>
                                <m:sSub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sup>
                          </m:sSup>
                        </m:num>
                        <m:den>
                          <m:nary>
                            <m:naryPr>
                              <m:chr m:val="∑"/>
                              <m:supHide m:val="on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≠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sSubSup>
                                        <m:sSubSup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𝛿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𝑖𝑘</m:t>
                                          </m:r>
                                        </m:sub>
                                        <m:sup>
                                          <m:d>
                                            <m:dPr>
                                              <m:ctrlP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</m:d>
                                        </m:sup>
                                      </m:sSubSup>
                                    </m:e>
                                    <m:sup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/</m:t>
                                  </m:r>
                                  <m:sSubSup>
                                    <m:sSubSup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sup>
                              </m:sSup>
                            </m:e>
                          </m:nary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00" y="1412062"/>
                <a:ext cx="4191000" cy="124207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019800" y="1371601"/>
                <a:ext cx="4191000" cy="126092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Sup>
                                    <m:sSubSup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𝑖𝑗</m:t>
                                      </m:r>
                                    </m:sub>
                                    <m:sup>
                                      <m:d>
                                        <m:d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</m:d>
                                    </m:sup>
                                  </m:sSubSup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sSubSup>
                                <m:sSub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sup>
                          </m:sSup>
                        </m:num>
                        <m:den>
                          <m:nary>
                            <m:naryPr>
                              <m:chr m:val="∑"/>
                              <m:supHide m:val="on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≠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sSubSup>
                                        <m:sSubSup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𝑑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𝑖𝑘</m:t>
                                          </m:r>
                                        </m:sub>
                                        <m:sup>
                                          <m:d>
                                            <m:dPr>
                                              <m:ctrlP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</m:d>
                                        </m:sup>
                                      </m:sSubSup>
                                    </m:e>
                                    <m:sup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/</m:t>
                                  </m:r>
                                  <m:sSubSup>
                                    <m:sSubSup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sup>
                              </m:sSup>
                            </m:e>
                          </m:nary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9800" y="1371601"/>
                <a:ext cx="4191000" cy="126092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9"/>
              <p:cNvSpPr txBox="1">
                <a:spLocks noChangeArrowheads="1"/>
              </p:cNvSpPr>
              <p:nvPr/>
            </p:nvSpPr>
            <p:spPr bwMode="auto">
              <a:xfrm>
                <a:off x="2438400" y="3250653"/>
                <a:ext cx="7620000" cy="7353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000" dirty="0"/>
                  <a:t>SNE aims to match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en-US" sz="20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en-US" sz="2000" dirty="0"/>
                  <a:t> by minimizing the KL divergence between them</a:t>
                </a:r>
              </a:p>
            </p:txBody>
          </p:sp>
        </mc:Choice>
        <mc:Fallback xmlns="">
          <p:sp>
            <p:nvSpPr>
              <p:cNvPr id="5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38400" y="3250653"/>
                <a:ext cx="7620000" cy="735394"/>
              </a:xfrm>
              <a:prstGeom prst="rect">
                <a:avLst/>
              </a:prstGeom>
              <a:blipFill>
                <a:blip r:embed="rId5"/>
                <a:stretch>
                  <a:fillRect l="-800" t="-4132" b="-1405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457700" y="3734369"/>
                <a:ext cx="3886200" cy="58811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5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5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50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eqArr>
                                <m:eqArrPr>
                                  <m:ctrlPr>
                                    <a:rPr lang="en-US" sz="1500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sSub>
                                    <m:sSubPr>
                                      <m:ctrlPr>
                                        <a:rPr lang="en-US" sz="15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5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15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  <m:e>
                                  <m:r>
                                    <a:rPr lang="en-US" sz="15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1500" i="1">
                                      <a:latin typeface="Cambria Math" panose="02040503050406030204" pitchFamily="18" charset="0"/>
                                    </a:rPr>
                                    <m:t>=1,2,…,</m:t>
                                  </m:r>
                                  <m:r>
                                    <a:rPr lang="en-US" sz="1500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</m:eqAr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15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15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r>
                                <a:rPr lang="en-US" sz="1500" i="1">
                                  <a:latin typeface="Cambria Math" panose="02040503050406030204" pitchFamily="18" charset="0"/>
                                </a:rPr>
                                <m:t>𝐾𝐿</m:t>
                              </m:r>
                              <m:r>
                                <a:rPr lang="en-US" sz="15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15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500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sz="15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1500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d>
                                <m:dPr>
                                  <m:begChr m:val="|"/>
                                  <m:ctrlPr>
                                    <a:rPr lang="en-US" sz="15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5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500" i="1">
                                          <a:latin typeface="Cambria Math" panose="02040503050406030204" pitchFamily="18" charset="0"/>
                                        </a:rPr>
                                        <m:t>𝑄</m:t>
                                      </m:r>
                                    </m:e>
                                    <m:sub>
                                      <m:r>
                                        <a:rPr lang="en-US" sz="15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1500" i="1">
                                  <a:latin typeface="Cambria Math" panose="02040503050406030204" pitchFamily="18" charset="0"/>
                                </a:rPr>
                                <m:t>= </m:t>
                              </m:r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15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sz="15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/>
                                <m:e>
                                  <m:nary>
                                    <m:naryPr>
                                      <m:chr m:val="∑"/>
                                      <m:supHide m:val="on"/>
                                      <m:ctrlPr>
                                        <a:rPr lang="en-US" sz="15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7"/>
                                        </m:rPr>
                                        <a:rPr lang="en-US" sz="1500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  <m:sup/>
                                    <m:e>
                                      <m:sSub>
                                        <m:sSubPr>
                                          <m:ctrlPr>
                                            <a:rPr lang="en-US" sz="15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500" i="1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  <m:sub>
                                          <m:r>
                                            <a:rPr lang="en-US" sz="1500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  <m:r>
                                            <a:rPr lang="en-US" sz="1500" i="1">
                                              <a:latin typeface="Cambria Math" panose="02040503050406030204" pitchFamily="18" charset="0"/>
                                            </a:rPr>
                                            <m:t>|</m:t>
                                          </m:r>
                                          <m:r>
                                            <a:rPr lang="en-US" sz="15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func>
                                        <m:funcPr>
                                          <m:ctrlPr>
                                            <a:rPr lang="en-US" sz="15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1500">
                                              <a:latin typeface="Cambria Math" panose="02040503050406030204" pitchFamily="18" charset="0"/>
                                            </a:rPr>
                                            <m:t>log</m:t>
                                          </m:r>
                                        </m:fName>
                                        <m:e>
                                          <m:f>
                                            <m:fPr>
                                              <m:ctrlPr>
                                                <a:rPr lang="en-US" sz="15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sSub>
                                                <m:sSubPr>
                                                  <m:ctrlPr>
                                                    <a:rPr lang="en-US" sz="15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15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𝑝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15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𝑗</m:t>
                                                  </m:r>
                                                  <m:r>
                                                    <a:rPr lang="en-US" sz="1500" i="1">
                                                      <a:latin typeface="Cambria Math" panose="02040503050406030204" pitchFamily="18" charset="0"/>
                                                    </a:rPr>
                                                    <m:t>|</m:t>
                                                  </m:r>
                                                  <m:r>
                                                    <a:rPr lang="en-US" sz="15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𝑖</m:t>
                                                  </m:r>
                                                </m:sub>
                                              </m:sSub>
                                            </m:num>
                                            <m:den>
                                              <m:sSub>
                                                <m:sSubPr>
                                                  <m:ctrlPr>
                                                    <a:rPr lang="en-US" sz="15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15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𝑞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15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𝑗</m:t>
                                                  </m:r>
                                                  <m:r>
                                                    <a:rPr lang="en-US" sz="1500" i="1">
                                                      <a:latin typeface="Cambria Math" panose="02040503050406030204" pitchFamily="18" charset="0"/>
                                                    </a:rPr>
                                                    <m:t>|</m:t>
                                                  </m:r>
                                                  <m:r>
                                                    <a:rPr lang="en-US" sz="15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𝑖</m:t>
                                                  </m:r>
                                                </m:sub>
                                              </m:sSub>
                                            </m:den>
                                          </m:f>
                                        </m:e>
                                      </m:func>
                                    </m:e>
                                  </m:nary>
                                </m:e>
                              </m:nary>
                            </m:e>
                          </m:nary>
                        </m:e>
                      </m:func>
                    </m:oMath>
                  </m:oMathPara>
                </a14:m>
                <a:endParaRPr lang="en-US" sz="15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7700" y="3734369"/>
                <a:ext cx="3886200" cy="5881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2435400" y="4724401"/>
            <a:ext cx="7772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dirty="0"/>
              <a:t>Math here is not important. </a:t>
            </a:r>
          </a:p>
          <a:p>
            <a:r>
              <a:rPr lang="en-US" altLang="en-US" sz="2000" dirty="0"/>
              <a:t>Important messages here are: (1) great idea to focus on short distances (2) does not work very well. 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465646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CN" sz="3200" dirty="0">
                <a:ea typeface="宋体" panose="02010600030101010101" pitchFamily="2" charset="-122"/>
              </a:rPr>
              <a:t>tSNE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165445" y="1719451"/>
                <a:ext cx="4191000" cy="68249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5445" y="1719451"/>
                <a:ext cx="4191000" cy="68249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019800" y="1371600"/>
                <a:ext cx="4191000" cy="123315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(1+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Sup>
                                    <m:sSubSup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𝑖𝑗</m:t>
                                      </m:r>
                                    </m:sub>
                                    <m:sup>
                                      <m:d>
                                        <m:d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</m:d>
                                    </m:sup>
                                  </m:sSubSup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num>
                        <m:den>
                          <m:nary>
                            <m:naryPr>
                              <m:chr m:val="∑"/>
                              <m:supHide m:val="on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≠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(1+</m:t>
                                  </m:r>
                                  <m:sSup>
                                    <m:sSup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sSubSup>
                                        <m:sSubSup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𝑑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𝑘𝑙</m:t>
                                          </m:r>
                                        </m:sub>
                                        <m:sup>
                                          <m:d>
                                            <m:dPr>
                                              <m:ctrlP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</m:d>
                                        </m:sup>
                                      </m:sSubSup>
                                    </m:e>
                                    <m:sup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e>
                          </m:nary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9800" y="1371600"/>
                <a:ext cx="4191000" cy="123315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9"/>
              <p:cNvSpPr txBox="1">
                <a:spLocks noChangeArrowheads="1"/>
              </p:cNvSpPr>
              <p:nvPr/>
            </p:nvSpPr>
            <p:spPr bwMode="auto">
              <a:xfrm>
                <a:off x="2438400" y="3250654"/>
                <a:ext cx="7620000" cy="7325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000" dirty="0"/>
                  <a:t>tSNE aims to match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altLang="en-US" sz="2000" dirty="0"/>
                  <a:t> and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altLang="en-US" sz="2000" dirty="0"/>
                  <a:t> by minimizing the KL divergence between them.</a:t>
                </a:r>
              </a:p>
            </p:txBody>
          </p:sp>
        </mc:Choice>
        <mc:Fallback xmlns="">
          <p:sp>
            <p:nvSpPr>
              <p:cNvPr id="5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38400" y="3250654"/>
                <a:ext cx="7620000" cy="732573"/>
              </a:xfrm>
              <a:prstGeom prst="rect">
                <a:avLst/>
              </a:prstGeom>
              <a:blipFill>
                <a:blip r:embed="rId5"/>
                <a:stretch>
                  <a:fillRect l="-800" t="-4167" b="-15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2362200" y="4724400"/>
            <a:ext cx="7772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different treatment to the original and visualization space is the key reason why tSNE is better than SNE. 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5468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3200" dirty="0"/>
              <a:t>Agglomerative h</a:t>
            </a:r>
            <a:r>
              <a:rPr lang="en-US" altLang="zh-CN" sz="3200" dirty="0">
                <a:ea typeface="宋体" panose="02010600030101010101" pitchFamily="2" charset="-122"/>
              </a:rPr>
              <a:t>ierarchical clustering</a:t>
            </a:r>
          </a:p>
        </p:txBody>
      </p:sp>
      <p:sp>
        <p:nvSpPr>
          <p:cNvPr id="5" name="TextBox 9"/>
          <p:cNvSpPr txBox="1">
            <a:spLocks noChangeArrowheads="1"/>
          </p:cNvSpPr>
          <p:nvPr/>
        </p:nvSpPr>
        <p:spPr bwMode="auto">
          <a:xfrm>
            <a:off x="2362200" y="1524001"/>
            <a:ext cx="78486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Basic algorithm: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None/>
            </a:pPr>
            <a:r>
              <a:rPr lang="en-US" altLang="en-US" sz="2400" dirty="0"/>
              <a:t>(1) Start with each point in a cluster of its own</a:t>
            </a:r>
          </a:p>
          <a:p>
            <a:pPr marL="342900" indent="-342900">
              <a:spcBef>
                <a:spcPct val="0"/>
              </a:spcBef>
              <a:buFontTx/>
              <a:buChar char="-"/>
            </a:pPr>
            <a:endParaRPr lang="en-US" altLang="en-US" sz="2400" dirty="0"/>
          </a:p>
          <a:p>
            <a:pPr>
              <a:spcBef>
                <a:spcPct val="0"/>
              </a:spcBef>
              <a:buNone/>
            </a:pPr>
            <a:r>
              <a:rPr lang="en-US" altLang="en-US" sz="2400" dirty="0"/>
              <a:t>(2) Repeat the following until there is only one cluster left</a:t>
            </a:r>
          </a:p>
          <a:p>
            <a:pPr marL="342900" indent="-342900">
              <a:spcBef>
                <a:spcPct val="0"/>
              </a:spcBef>
              <a:buFontTx/>
              <a:buChar char="-"/>
            </a:pPr>
            <a:endParaRPr lang="en-US" altLang="en-US" sz="2400" dirty="0"/>
          </a:p>
          <a:p>
            <a:pPr lvl="1" indent="0">
              <a:spcBef>
                <a:spcPct val="0"/>
              </a:spcBef>
              <a:buNone/>
            </a:pPr>
            <a:r>
              <a:rPr lang="en-US" altLang="en-US" sz="2400" dirty="0"/>
              <a:t>(2.1) Find the “closest” pair of “clusters”</a:t>
            </a:r>
          </a:p>
          <a:p>
            <a:pPr marL="1085850" lvl="1" indent="-342900">
              <a:spcBef>
                <a:spcPct val="0"/>
              </a:spcBef>
              <a:buFontTx/>
              <a:buChar char="-"/>
            </a:pPr>
            <a:endParaRPr lang="en-US" altLang="en-US" sz="2400" dirty="0"/>
          </a:p>
          <a:p>
            <a:pPr lvl="1" indent="0">
              <a:spcBef>
                <a:spcPct val="0"/>
              </a:spcBef>
              <a:buNone/>
            </a:pPr>
            <a:r>
              <a:rPr lang="en-US" altLang="en-US" sz="2400" dirty="0"/>
              <a:t>(2.2) Merge them </a:t>
            </a:r>
          </a:p>
          <a:p>
            <a:pPr marL="1085850" lvl="1" indent="-342900">
              <a:spcBef>
                <a:spcPct val="0"/>
              </a:spcBef>
              <a:buFontTx/>
              <a:buChar char="-"/>
            </a:pPr>
            <a:endParaRPr lang="en-US" altLang="en-US" sz="2400" dirty="0"/>
          </a:p>
          <a:p>
            <a:pPr>
              <a:spcBef>
                <a:spcPct val="0"/>
              </a:spcBef>
              <a:buNone/>
            </a:pPr>
            <a:r>
              <a:rPr lang="en-US" altLang="en-US" sz="2400" dirty="0"/>
              <a:t>(3) Return a tree structure of the merges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029200" y="4078410"/>
            <a:ext cx="3733800" cy="493591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434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752600" y="152400"/>
            <a:ext cx="5715000" cy="6546330"/>
            <a:chOff x="685800" y="152400"/>
            <a:chExt cx="5715000" cy="654633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5800" y="152400"/>
              <a:ext cx="5486400" cy="6546330"/>
            </a:xfrm>
            <a:prstGeom prst="rect">
              <a:avLst/>
            </a:prstGeom>
          </p:spPr>
        </p:pic>
        <p:sp>
          <p:nvSpPr>
            <p:cNvPr id="3" name="Rounded Rectangle 2"/>
            <p:cNvSpPr/>
            <p:nvPr/>
          </p:nvSpPr>
          <p:spPr>
            <a:xfrm>
              <a:off x="3352800" y="152400"/>
              <a:ext cx="3048000" cy="6546330"/>
            </a:xfrm>
            <a:prstGeom prst="roundRect">
              <a:avLst>
                <a:gd name="adj" fmla="val 6009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Rectangle 3"/>
          <p:cNvSpPr/>
          <p:nvPr/>
        </p:nvSpPr>
        <p:spPr>
          <a:xfrm>
            <a:off x="7696200" y="1143000"/>
            <a:ext cx="28194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dirty="0"/>
              <a:t>tSNE is very good at showing clusters </a:t>
            </a:r>
          </a:p>
          <a:p>
            <a:r>
              <a:rPr lang="en-US" altLang="en-US" sz="2000" dirty="0"/>
              <a:t>(often tends to generate islands). </a:t>
            </a:r>
          </a:p>
          <a:p>
            <a:endParaRPr lang="en-US" altLang="en-US" sz="2000" dirty="0"/>
          </a:p>
          <a:p>
            <a:endParaRPr lang="en-US" altLang="en-US" sz="2000" dirty="0"/>
          </a:p>
          <a:p>
            <a:r>
              <a:rPr lang="en-US" altLang="en-US" sz="2000" dirty="0"/>
              <a:t>A potential danger is that tSNE emphasize short distance too much. 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52874295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CN" sz="3200" dirty="0">
                <a:ea typeface="宋体" panose="02010600030101010101" pitchFamily="2" charset="-122"/>
              </a:rPr>
              <a:t>Dimension Reduction and Visualization</a:t>
            </a:r>
          </a:p>
        </p:txBody>
      </p:sp>
      <p:sp>
        <p:nvSpPr>
          <p:cNvPr id="11267" name="TextBox 9"/>
          <p:cNvSpPr txBox="1">
            <a:spLocks noChangeArrowheads="1"/>
          </p:cNvSpPr>
          <p:nvPr/>
        </p:nvSpPr>
        <p:spPr bwMode="auto">
          <a:xfrm>
            <a:off x="2590800" y="1600200"/>
            <a:ext cx="138211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- PCA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- MDS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- </a:t>
            </a:r>
            <a:r>
              <a:rPr lang="en-US" altLang="en-US" sz="2400" dirty="0" err="1"/>
              <a:t>Isomap</a:t>
            </a: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- tSNE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- UMAP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</p:txBody>
      </p:sp>
      <p:sp>
        <p:nvSpPr>
          <p:cNvPr id="4" name="Rounded Rectangle 3"/>
          <p:cNvSpPr/>
          <p:nvPr/>
        </p:nvSpPr>
        <p:spPr>
          <a:xfrm>
            <a:off x="2590800" y="4535610"/>
            <a:ext cx="3733800" cy="493591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3074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CN" sz="3200" dirty="0">
                <a:ea typeface="宋体" panose="02010600030101010101" pitchFamily="2" charset="-122"/>
              </a:rPr>
              <a:t>UMAP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133600" y="1371600"/>
            <a:ext cx="3810000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(1) Build a weighted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     KNN-graph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(2) Force directed graph 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      layout for visualization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3206" y="1417639"/>
            <a:ext cx="3727557" cy="28987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4709470"/>
            <a:ext cx="3845870" cy="2148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983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676400" y="152400"/>
            <a:ext cx="5562600" cy="6546330"/>
            <a:chOff x="609600" y="152400"/>
            <a:chExt cx="5562600" cy="654633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5800" y="152400"/>
              <a:ext cx="5486400" cy="6546330"/>
            </a:xfrm>
            <a:prstGeom prst="rect">
              <a:avLst/>
            </a:prstGeom>
          </p:spPr>
        </p:pic>
        <p:sp>
          <p:nvSpPr>
            <p:cNvPr id="3" name="Rounded Rectangle 2"/>
            <p:cNvSpPr/>
            <p:nvPr/>
          </p:nvSpPr>
          <p:spPr>
            <a:xfrm>
              <a:off x="609600" y="152400"/>
              <a:ext cx="2819400" cy="654633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Rectangle 3"/>
          <p:cNvSpPr/>
          <p:nvPr/>
        </p:nvSpPr>
        <p:spPr>
          <a:xfrm>
            <a:off x="7696200" y="1143000"/>
            <a:ext cx="28194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dirty="0"/>
              <a:t>Compared to tSNE, UMAP is better at preserving large scale relationships among clusters.  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84214202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 idx="4294967295"/>
          </p:nvPr>
        </p:nvSpPr>
        <p:spPr>
          <a:xfrm>
            <a:off x="19812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CN" sz="3200" dirty="0">
                <a:ea typeface="宋体" panose="02010600030101010101" pitchFamily="2" charset="-122"/>
              </a:rPr>
              <a:t>Take home messages</a:t>
            </a:r>
          </a:p>
        </p:txBody>
      </p:sp>
      <p:sp>
        <p:nvSpPr>
          <p:cNvPr id="2" name="Rectangle 1"/>
          <p:cNvSpPr/>
          <p:nvPr/>
        </p:nvSpPr>
        <p:spPr>
          <a:xfrm>
            <a:off x="3354575" y="1245773"/>
            <a:ext cx="16464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/>
              <a:t>Distance metric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370673" y="1737056"/>
            <a:ext cx="10038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/>
              <a:t>What to </a:t>
            </a:r>
          </a:p>
          <a:p>
            <a:r>
              <a:rPr lang="en-US" altLang="en-US" dirty="0"/>
              <a:t>preserve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2516375" y="1474374"/>
            <a:ext cx="2765445" cy="931041"/>
          </a:xfrm>
          <a:prstGeom prst="line">
            <a:avLst/>
          </a:prstGeom>
          <a:ln w="762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363974" y="2437680"/>
            <a:ext cx="7239000" cy="0"/>
          </a:xfrm>
          <a:prstGeom prst="line">
            <a:avLst/>
          </a:prstGeom>
          <a:ln w="762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281819" y="1017173"/>
            <a:ext cx="0" cy="5638800"/>
          </a:xfrm>
          <a:prstGeom prst="line">
            <a:avLst/>
          </a:prstGeom>
          <a:ln w="762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774174" y="1017173"/>
            <a:ext cx="0" cy="3890000"/>
          </a:xfrm>
          <a:prstGeom prst="line">
            <a:avLst/>
          </a:prstGeom>
          <a:ln w="762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5945375" y="1289708"/>
            <a:ext cx="10919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/>
              <a:t>Euclidean</a:t>
            </a:r>
          </a:p>
          <a:p>
            <a:r>
              <a:rPr lang="en-US" dirty="0"/>
              <a:t>distance</a:t>
            </a:r>
          </a:p>
        </p:txBody>
      </p:sp>
      <p:sp>
        <p:nvSpPr>
          <p:cNvPr id="19" name="Rectangle 18"/>
          <p:cNvSpPr/>
          <p:nvPr/>
        </p:nvSpPr>
        <p:spPr>
          <a:xfrm>
            <a:off x="8155175" y="1289707"/>
            <a:ext cx="115762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/>
              <a:t>Geodesic </a:t>
            </a:r>
          </a:p>
          <a:p>
            <a:r>
              <a:rPr lang="en-US" dirty="0"/>
              <a:t>distance</a:t>
            </a:r>
          </a:p>
          <a:p>
            <a:r>
              <a:rPr lang="en-US" dirty="0"/>
              <a:t>(manifold)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411490" y="2623161"/>
            <a:ext cx="17491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/>
              <a:t>Both short and </a:t>
            </a:r>
          </a:p>
          <a:p>
            <a:r>
              <a:rPr lang="en-US" altLang="en-US" dirty="0"/>
              <a:t>long </a:t>
            </a:r>
            <a:r>
              <a:rPr lang="en-US" altLang="en-US" dirty="0" err="1"/>
              <a:t>dist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2446751" y="4170517"/>
            <a:ext cx="18194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/>
              <a:t>Order of pairwise</a:t>
            </a:r>
          </a:p>
          <a:p>
            <a:r>
              <a:rPr lang="en-US" altLang="en-US" dirty="0"/>
              <a:t>distances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2422333" y="4907173"/>
            <a:ext cx="244066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/>
              <a:t>Preserve only short </a:t>
            </a:r>
            <a:r>
              <a:rPr lang="en-US" altLang="en-US" dirty="0" err="1"/>
              <a:t>dist</a:t>
            </a:r>
            <a:endParaRPr lang="en-US" altLang="en-US" dirty="0"/>
          </a:p>
          <a:p>
            <a:r>
              <a:rPr lang="en-US" altLang="en-US" dirty="0"/>
              <a:t>Give very low weight to </a:t>
            </a:r>
          </a:p>
          <a:p>
            <a:r>
              <a:rPr lang="en-US" altLang="en-US" dirty="0"/>
              <a:t>long </a:t>
            </a:r>
            <a:r>
              <a:rPr lang="en-US" altLang="en-US" dirty="0" err="1"/>
              <a:t>dist</a:t>
            </a:r>
            <a:endParaRPr lang="en-US" altLang="en-US" dirty="0"/>
          </a:p>
        </p:txBody>
      </p:sp>
      <p:sp>
        <p:nvSpPr>
          <p:cNvPr id="24" name="Rectangle 23"/>
          <p:cNvSpPr/>
          <p:nvPr/>
        </p:nvSpPr>
        <p:spPr>
          <a:xfrm>
            <a:off x="2421444" y="3364616"/>
            <a:ext cx="25265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/>
              <a:t>Emphasize short and</a:t>
            </a:r>
          </a:p>
          <a:p>
            <a:r>
              <a:rPr lang="en-US" altLang="en-US" dirty="0"/>
              <a:t>Down-weight long </a:t>
            </a:r>
            <a:r>
              <a:rPr lang="en-US" altLang="en-US" dirty="0" err="1"/>
              <a:t>dist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2422333" y="5933443"/>
            <a:ext cx="23797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/>
              <a:t>Preserve single-linkage </a:t>
            </a:r>
          </a:p>
          <a:p>
            <a:r>
              <a:rPr lang="en-US" altLang="en-US" dirty="0"/>
              <a:t>hierarchical tree</a:t>
            </a:r>
          </a:p>
        </p:txBody>
      </p:sp>
      <p:cxnSp>
        <p:nvCxnSpPr>
          <p:cNvPr id="30" name="Straight Connector 29"/>
          <p:cNvCxnSpPr/>
          <p:nvPr/>
        </p:nvCxnSpPr>
        <p:spPr>
          <a:xfrm>
            <a:off x="2384446" y="3303173"/>
            <a:ext cx="5389728" cy="4988"/>
          </a:xfrm>
          <a:prstGeom prst="line">
            <a:avLst/>
          </a:prstGeom>
          <a:ln w="762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2446750" y="4887841"/>
            <a:ext cx="7239000" cy="0"/>
          </a:xfrm>
          <a:prstGeom prst="line">
            <a:avLst/>
          </a:prstGeom>
          <a:ln w="762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2473071" y="5914110"/>
            <a:ext cx="7239000" cy="0"/>
          </a:xfrm>
          <a:prstGeom prst="line">
            <a:avLst/>
          </a:prstGeom>
          <a:ln w="762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5709460" y="2583306"/>
            <a:ext cx="17491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/>
              <a:t>PCA</a:t>
            </a:r>
          </a:p>
          <a:p>
            <a:r>
              <a:rPr lang="en-US" altLang="en-US" dirty="0"/>
              <a:t>classic MDS</a:t>
            </a:r>
          </a:p>
        </p:txBody>
      </p:sp>
      <p:sp>
        <p:nvSpPr>
          <p:cNvPr id="36" name="Rectangle 35"/>
          <p:cNvSpPr/>
          <p:nvPr/>
        </p:nvSpPr>
        <p:spPr>
          <a:xfrm>
            <a:off x="8321760" y="2649789"/>
            <a:ext cx="10568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 err="1"/>
              <a:t>Isomap</a:t>
            </a:r>
            <a:endParaRPr lang="en-US" altLang="en-US" dirty="0"/>
          </a:p>
        </p:txBody>
      </p:sp>
      <p:sp>
        <p:nvSpPr>
          <p:cNvPr id="37" name="Rectangle 36"/>
          <p:cNvSpPr/>
          <p:nvPr/>
        </p:nvSpPr>
        <p:spPr>
          <a:xfrm>
            <a:off x="5709460" y="3458226"/>
            <a:ext cx="17491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/>
              <a:t>Modified MDS</a:t>
            </a:r>
          </a:p>
        </p:txBody>
      </p:sp>
      <p:sp>
        <p:nvSpPr>
          <p:cNvPr id="38" name="Rectangle 37"/>
          <p:cNvSpPr/>
          <p:nvPr/>
        </p:nvSpPr>
        <p:spPr>
          <a:xfrm>
            <a:off x="5719916" y="4318975"/>
            <a:ext cx="20542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/>
              <a:t>Non-metric MDS</a:t>
            </a:r>
          </a:p>
        </p:txBody>
      </p:sp>
      <p:sp>
        <p:nvSpPr>
          <p:cNvPr id="39" name="Rectangle 38"/>
          <p:cNvSpPr/>
          <p:nvPr/>
        </p:nvSpPr>
        <p:spPr>
          <a:xfrm>
            <a:off x="7085702" y="5266881"/>
            <a:ext cx="19838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/>
              <a:t>tSNE and UMAP</a:t>
            </a:r>
          </a:p>
        </p:txBody>
      </p:sp>
      <p:sp>
        <p:nvSpPr>
          <p:cNvPr id="40" name="Rectangle 39"/>
          <p:cNvSpPr/>
          <p:nvPr/>
        </p:nvSpPr>
        <p:spPr>
          <a:xfrm>
            <a:off x="7085702" y="6162034"/>
            <a:ext cx="18910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/>
              <a:t>SPADE and TPE</a:t>
            </a:r>
          </a:p>
        </p:txBody>
      </p:sp>
      <p:cxnSp>
        <p:nvCxnSpPr>
          <p:cNvPr id="44" name="Straight Connector 43"/>
          <p:cNvCxnSpPr/>
          <p:nvPr/>
        </p:nvCxnSpPr>
        <p:spPr>
          <a:xfrm>
            <a:off x="2363974" y="4111565"/>
            <a:ext cx="5389728" cy="4988"/>
          </a:xfrm>
          <a:prstGeom prst="line">
            <a:avLst/>
          </a:prstGeom>
          <a:ln w="762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02247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CN" sz="3200" dirty="0">
                <a:ea typeface="宋体" panose="02010600030101010101" pitchFamily="2" charset="-122"/>
              </a:rPr>
              <a:t>Distance metric </a:t>
            </a:r>
            <a:r>
              <a:rPr lang="en-US" altLang="zh-CN" sz="3200">
                <a:ea typeface="宋体" panose="02010600030101010101" pitchFamily="2" charset="-122"/>
              </a:rPr>
              <a:t>and Linkage</a:t>
            </a:r>
            <a:endParaRPr lang="en-US" altLang="zh-CN" sz="3200" dirty="0">
              <a:ea typeface="宋体" panose="02010600030101010101" pitchFamily="2" charset="-122"/>
            </a:endParaRPr>
          </a:p>
        </p:txBody>
      </p:sp>
      <p:sp>
        <p:nvSpPr>
          <p:cNvPr id="7" name="TextBox 9"/>
          <p:cNvSpPr txBox="1">
            <a:spLocks noChangeArrowheads="1"/>
          </p:cNvSpPr>
          <p:nvPr/>
        </p:nvSpPr>
        <p:spPr bwMode="auto">
          <a:xfrm>
            <a:off x="2209801" y="1524000"/>
            <a:ext cx="4966855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Distance metric: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 marL="342900" indent="-342900">
              <a:spcBef>
                <a:spcPct val="0"/>
              </a:spcBef>
              <a:buFontTx/>
              <a:buChar char="-"/>
            </a:pPr>
            <a:r>
              <a:rPr lang="en-US" altLang="en-US" sz="2400" dirty="0"/>
              <a:t>L2 distance (Euclidean)</a:t>
            </a:r>
          </a:p>
          <a:p>
            <a:pPr marL="342900" indent="-342900">
              <a:spcBef>
                <a:spcPct val="0"/>
              </a:spcBef>
              <a:buFontTx/>
              <a:buChar char="-"/>
            </a:pPr>
            <a:endParaRPr lang="en-US" altLang="en-US" sz="2400" dirty="0"/>
          </a:p>
          <a:p>
            <a:pPr marL="342900" indent="-342900">
              <a:spcBef>
                <a:spcPct val="0"/>
              </a:spcBef>
              <a:buFontTx/>
              <a:buChar char="-"/>
            </a:pPr>
            <a:r>
              <a:rPr lang="en-US" altLang="en-US" sz="2400" dirty="0"/>
              <a:t>L1 distance </a:t>
            </a:r>
          </a:p>
          <a:p>
            <a:pPr marL="342900" indent="-342900">
              <a:spcBef>
                <a:spcPct val="0"/>
              </a:spcBef>
              <a:buFontTx/>
              <a:buChar char="-"/>
            </a:pPr>
            <a:endParaRPr lang="en-US" altLang="en-US" sz="2400" dirty="0"/>
          </a:p>
          <a:p>
            <a:pPr marL="342900" indent="-342900">
              <a:spcBef>
                <a:spcPct val="0"/>
              </a:spcBef>
              <a:buFontTx/>
              <a:buChar char="-"/>
            </a:pPr>
            <a:r>
              <a:rPr lang="en-US" altLang="en-US" sz="2400" dirty="0"/>
              <a:t>Correlation distance (1-corr)</a:t>
            </a:r>
          </a:p>
        </p:txBody>
      </p:sp>
    </p:spTree>
    <p:extLst>
      <p:ext uri="{BB962C8B-B14F-4D97-AF65-F5344CB8AC3E}">
        <p14:creationId xmlns:p14="http://schemas.microsoft.com/office/powerpoint/2010/main" val="33882463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CN" sz="3200" dirty="0">
                <a:ea typeface="宋体" panose="02010600030101010101" pitchFamily="2" charset="-122"/>
              </a:rPr>
              <a:t>Distance metric and Linkage</a:t>
            </a:r>
          </a:p>
        </p:txBody>
      </p:sp>
      <p:sp>
        <p:nvSpPr>
          <p:cNvPr id="7" name="TextBox 9"/>
          <p:cNvSpPr txBox="1">
            <a:spLocks noChangeArrowheads="1"/>
          </p:cNvSpPr>
          <p:nvPr/>
        </p:nvSpPr>
        <p:spPr bwMode="auto">
          <a:xfrm>
            <a:off x="1981200" y="1430954"/>
            <a:ext cx="7239000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Linkages: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 marL="342900" indent="-342900">
              <a:spcBef>
                <a:spcPct val="0"/>
              </a:spcBef>
              <a:buFontTx/>
              <a:buChar char="-"/>
            </a:pPr>
            <a:r>
              <a:rPr lang="en-US" altLang="en-US" sz="2400" b="1" dirty="0"/>
              <a:t>Single linkage</a:t>
            </a:r>
            <a:r>
              <a:rPr lang="en-US" altLang="en-US" sz="2400" dirty="0"/>
              <a:t> of two sets of points A &amp; B:</a:t>
            </a:r>
          </a:p>
          <a:p>
            <a:pPr marL="342900" indent="-342900">
              <a:spcBef>
                <a:spcPct val="0"/>
              </a:spcBef>
              <a:buFontTx/>
              <a:buChar char="-"/>
            </a:pPr>
            <a:endParaRPr lang="en-US" altLang="en-US" sz="2400" dirty="0"/>
          </a:p>
          <a:p>
            <a:pPr marL="342900" indent="-342900">
              <a:spcBef>
                <a:spcPct val="0"/>
              </a:spcBef>
              <a:buFontTx/>
              <a:buChar char="-"/>
            </a:pPr>
            <a:endParaRPr lang="en-US" altLang="en-US" sz="2400" dirty="0"/>
          </a:p>
          <a:p>
            <a:pPr marL="342900" indent="-342900">
              <a:spcBef>
                <a:spcPct val="0"/>
              </a:spcBef>
              <a:buFontTx/>
              <a:buChar char="-"/>
            </a:pPr>
            <a:r>
              <a:rPr lang="en-US" altLang="en-US" sz="2400" b="1" dirty="0"/>
              <a:t>Complete linkage</a:t>
            </a:r>
          </a:p>
          <a:p>
            <a:pPr marL="342900" indent="-342900">
              <a:spcBef>
                <a:spcPct val="0"/>
              </a:spcBef>
              <a:buFontTx/>
              <a:buChar char="-"/>
            </a:pPr>
            <a:endParaRPr lang="en-US" altLang="en-US" sz="2400" dirty="0"/>
          </a:p>
          <a:p>
            <a:pPr marL="342900" indent="-342900">
              <a:spcBef>
                <a:spcPct val="0"/>
              </a:spcBef>
              <a:buFontTx/>
              <a:buChar char="-"/>
            </a:pPr>
            <a:endParaRPr lang="en-US" altLang="en-US" sz="2400" dirty="0"/>
          </a:p>
          <a:p>
            <a:pPr marL="342900" indent="-342900">
              <a:spcBef>
                <a:spcPct val="0"/>
              </a:spcBef>
              <a:buFontTx/>
              <a:buChar char="-"/>
            </a:pPr>
            <a:r>
              <a:rPr lang="en-US" altLang="en-US" sz="2400" b="1" dirty="0"/>
              <a:t>Average linkage</a:t>
            </a:r>
          </a:p>
          <a:p>
            <a:pPr marL="342900" indent="-342900">
              <a:spcBef>
                <a:spcPct val="0"/>
              </a:spcBef>
              <a:buFontTx/>
              <a:buChar char="-"/>
            </a:pPr>
            <a:endParaRPr lang="en-US" altLang="en-US" sz="2400" dirty="0"/>
          </a:p>
          <a:p>
            <a:pPr marL="342900" indent="-342900">
              <a:spcBef>
                <a:spcPct val="0"/>
              </a:spcBef>
              <a:buFontTx/>
              <a:buChar char="-"/>
            </a:pPr>
            <a:endParaRPr lang="en-US" altLang="en-US" sz="2400" dirty="0"/>
          </a:p>
          <a:p>
            <a:pPr marL="342900" indent="-342900">
              <a:spcBef>
                <a:spcPct val="0"/>
              </a:spcBef>
              <a:buFontTx/>
              <a:buChar char="-"/>
            </a:pPr>
            <a:r>
              <a:rPr lang="en-US" altLang="en-US" sz="2400" b="1" dirty="0"/>
              <a:t>Ward’s linkage</a:t>
            </a:r>
          </a:p>
          <a:p>
            <a:pPr marL="342900" indent="-342900">
              <a:spcBef>
                <a:spcPct val="0"/>
              </a:spcBef>
              <a:buFontTx/>
              <a:buChar char="-"/>
            </a:pPr>
            <a:endParaRPr lang="en-US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8305800" y="2116754"/>
                <a:ext cx="1447800" cy="74001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eqArr>
                                <m:eqArr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</m:eqArr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5800" y="2116754"/>
                <a:ext cx="1447800" cy="740011"/>
              </a:xfrm>
              <a:prstGeom prst="rect">
                <a:avLst/>
              </a:prstGeom>
              <a:blipFill>
                <a:blip r:embed="rId3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410200" y="3137766"/>
                <a:ext cx="1447800" cy="74001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eqArr>
                                <m:eqArr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</m:eqArr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0200" y="3137766"/>
                <a:ext cx="1447800" cy="740011"/>
              </a:xfrm>
              <a:prstGeom prst="rect">
                <a:avLst/>
              </a:prstGeom>
              <a:blipFill>
                <a:blip r:embed="rId4"/>
                <a:stretch>
                  <a:fillRect b="-132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572992" y="4250353"/>
                <a:ext cx="2240037" cy="9380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|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</m:e>
                          </m:nary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2992" y="4250353"/>
                <a:ext cx="2240037" cy="93801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124201" y="5715001"/>
                <a:ext cx="7291291" cy="9819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∪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∪</m:t>
                                      </m:r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𝐵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en-US" sz="2400" i="1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𝜇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𝐴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𝜇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𝐵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201" y="5715001"/>
                <a:ext cx="7291291" cy="98193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70435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CN" sz="3200" dirty="0">
                <a:ea typeface="宋体" panose="02010600030101010101" pitchFamily="2" charset="-122"/>
              </a:rPr>
              <a:t>Distance metric and Linkage</a:t>
            </a:r>
          </a:p>
        </p:txBody>
      </p:sp>
      <p:sp>
        <p:nvSpPr>
          <p:cNvPr id="7" name="TextBox 9"/>
          <p:cNvSpPr txBox="1">
            <a:spLocks noChangeArrowheads="1"/>
          </p:cNvSpPr>
          <p:nvPr/>
        </p:nvSpPr>
        <p:spPr bwMode="auto">
          <a:xfrm>
            <a:off x="1764351" y="1312439"/>
            <a:ext cx="4772890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Effect of choice of linkage: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 marL="342900" indent="-342900">
              <a:spcBef>
                <a:spcPct val="0"/>
              </a:spcBef>
              <a:buFontTx/>
              <a:buChar char="-"/>
            </a:pPr>
            <a:r>
              <a:rPr lang="en-US" altLang="en-US" sz="2400" dirty="0"/>
              <a:t>If the data form compact and well-separated clusters, all the linkages are equally good choices</a:t>
            </a:r>
          </a:p>
          <a:p>
            <a:pPr marL="342900" indent="-342900">
              <a:spcBef>
                <a:spcPct val="0"/>
              </a:spcBef>
              <a:buFontTx/>
              <a:buChar char="-"/>
            </a:pPr>
            <a:endParaRPr lang="en-US" altLang="en-US" sz="2400" dirty="0"/>
          </a:p>
          <a:p>
            <a:pPr marL="342900" indent="-342900">
              <a:spcBef>
                <a:spcPct val="0"/>
              </a:spcBef>
              <a:buFontTx/>
              <a:buChar char="-"/>
            </a:pPr>
            <a:r>
              <a:rPr lang="en-US" altLang="en-US" sz="2400" dirty="0"/>
              <a:t>In real data without cluster separations</a:t>
            </a:r>
          </a:p>
          <a:p>
            <a:pPr marL="1085850" lvl="1" indent="-342900">
              <a:spcBef>
                <a:spcPct val="0"/>
              </a:spcBef>
              <a:buFontTx/>
              <a:buChar char="-"/>
            </a:pPr>
            <a:r>
              <a:rPr lang="en-US" altLang="en-US" sz="2000" dirty="0"/>
              <a:t>Single linkage focus on connectedness/closeness</a:t>
            </a:r>
          </a:p>
          <a:p>
            <a:pPr marL="1085850" lvl="1" indent="-342900">
              <a:spcBef>
                <a:spcPct val="0"/>
              </a:spcBef>
              <a:buFontTx/>
              <a:buChar char="-"/>
            </a:pPr>
            <a:r>
              <a:rPr lang="en-US" altLang="en-US" sz="2000" dirty="0"/>
              <a:t>Complete linkage focus on compactness</a:t>
            </a:r>
          </a:p>
          <a:p>
            <a:pPr marL="1085850" lvl="1" indent="-342900">
              <a:spcBef>
                <a:spcPct val="0"/>
              </a:spcBef>
              <a:buFontTx/>
              <a:buChar char="-"/>
            </a:pPr>
            <a:r>
              <a:rPr lang="en-US" altLang="en-US" sz="2000" dirty="0"/>
              <a:t>The other two are in-between, and are popular choices </a:t>
            </a:r>
          </a:p>
        </p:txBody>
      </p:sp>
      <p:sp>
        <p:nvSpPr>
          <p:cNvPr id="4" name="Oval 3"/>
          <p:cNvSpPr/>
          <p:nvPr/>
        </p:nvSpPr>
        <p:spPr>
          <a:xfrm>
            <a:off x="6858000" y="2570018"/>
            <a:ext cx="1143000" cy="9906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8153400" y="2570018"/>
            <a:ext cx="1143000" cy="9906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9677398" y="2951018"/>
            <a:ext cx="304800" cy="3048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7391400" y="2057400"/>
            <a:ext cx="0" cy="45720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8686800" y="2057400"/>
            <a:ext cx="0" cy="45720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7391400" y="2057400"/>
            <a:ext cx="1295400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8001000" y="1600200"/>
            <a:ext cx="0" cy="45720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8001000" y="1600200"/>
            <a:ext cx="1828800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9829798" y="1600200"/>
            <a:ext cx="0" cy="137160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6858000" y="5323609"/>
            <a:ext cx="1143000" cy="9906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8153400" y="5323609"/>
            <a:ext cx="1143000" cy="9906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9677398" y="5704609"/>
            <a:ext cx="304800" cy="3048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 flipV="1">
            <a:off x="7391398" y="4343400"/>
            <a:ext cx="0" cy="91440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8686798" y="4800600"/>
            <a:ext cx="0" cy="45720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8686798" y="4800600"/>
            <a:ext cx="1142998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9220200" y="4343400"/>
            <a:ext cx="0" cy="45720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7391398" y="4343400"/>
            <a:ext cx="1828800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9829796" y="4800600"/>
            <a:ext cx="0" cy="91440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7874090" y="1214643"/>
            <a:ext cx="14563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/>
              <a:t>Single linkage</a:t>
            </a:r>
          </a:p>
        </p:txBody>
      </p:sp>
      <p:sp>
        <p:nvSpPr>
          <p:cNvPr id="39" name="Rectangle 38"/>
          <p:cNvSpPr/>
          <p:nvPr/>
        </p:nvSpPr>
        <p:spPr>
          <a:xfrm>
            <a:off x="7756440" y="3974706"/>
            <a:ext cx="18069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/>
              <a:t>Complete linkage</a:t>
            </a:r>
          </a:p>
        </p:txBody>
      </p:sp>
    </p:spTree>
    <p:extLst>
      <p:ext uri="{BB962C8B-B14F-4D97-AF65-F5344CB8AC3E}">
        <p14:creationId xmlns:p14="http://schemas.microsoft.com/office/powerpoint/2010/main" val="10525198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990</TotalTime>
  <Words>5329</Words>
  <Application>Microsoft Office PowerPoint</Application>
  <PresentationFormat>Widescreen</PresentationFormat>
  <Paragraphs>1008</Paragraphs>
  <Slides>64</Slides>
  <Notes>63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71" baseType="lpstr">
      <vt:lpstr>宋体</vt:lpstr>
      <vt:lpstr>Arial</vt:lpstr>
      <vt:lpstr>Calibri</vt:lpstr>
      <vt:lpstr>Calibri Light</vt:lpstr>
      <vt:lpstr>Cambria Math</vt:lpstr>
      <vt:lpstr>Courier New</vt:lpstr>
      <vt:lpstr>Office Theme</vt:lpstr>
      <vt:lpstr>Summer Institutes of Statistical Genetics, 2022  SISG Module 6: Gene Expression Profiling </vt:lpstr>
      <vt:lpstr>Unsupervised learning</vt:lpstr>
      <vt:lpstr>Clustering Methods                             Dimension Reduction </vt:lpstr>
      <vt:lpstr>Unsupervised clustering methods</vt:lpstr>
      <vt:lpstr>Hierarchical clustering</vt:lpstr>
      <vt:lpstr>Agglomerative hierarchical clustering</vt:lpstr>
      <vt:lpstr>Distance metric and Linkage</vt:lpstr>
      <vt:lpstr>Distance metric and Linkage</vt:lpstr>
      <vt:lpstr>Distance metric and Linkage</vt:lpstr>
      <vt:lpstr>Unsupervised clustering methods</vt:lpstr>
      <vt:lpstr>k-means </vt:lpstr>
      <vt:lpstr>Problems/Variations of k-means </vt:lpstr>
      <vt:lpstr>Gap statistics for k-means </vt:lpstr>
      <vt:lpstr>Gap statistics for k-means </vt:lpstr>
      <vt:lpstr>Gap statistics for k-means </vt:lpstr>
      <vt:lpstr>Unsupervised clustering methods</vt:lpstr>
      <vt:lpstr>Clustering by partitioning Graphs</vt:lpstr>
      <vt:lpstr>How to construct a graph?</vt:lpstr>
      <vt:lpstr>Spectral graph partitioning</vt:lpstr>
      <vt:lpstr>Spectral graph partitioning example</vt:lpstr>
      <vt:lpstr>Spectral graph partitioning example</vt:lpstr>
      <vt:lpstr>Spectral graph partitioning example</vt:lpstr>
      <vt:lpstr>Spectral graph partitioning example</vt:lpstr>
      <vt:lpstr>Spectral graph partitioning example</vt:lpstr>
      <vt:lpstr>Unsupervised clustering methods</vt:lpstr>
      <vt:lpstr>Community finding</vt:lpstr>
      <vt:lpstr>Community finding - Examples</vt:lpstr>
      <vt:lpstr>Community finding - Examples</vt:lpstr>
      <vt:lpstr>Community finding - Examples</vt:lpstr>
      <vt:lpstr>Community finding - Examples</vt:lpstr>
      <vt:lpstr>Unsupervised clustering methods</vt:lpstr>
      <vt:lpstr>DBSCAN</vt:lpstr>
      <vt:lpstr>DBSCAN matlab example</vt:lpstr>
      <vt:lpstr>Clustering by density peaks</vt:lpstr>
      <vt:lpstr>Clustering by density peaks</vt:lpstr>
      <vt:lpstr>Clustering by density peaks - Implementation</vt:lpstr>
      <vt:lpstr>Take home messages</vt:lpstr>
      <vt:lpstr>Goals of Dimension Reduction</vt:lpstr>
      <vt:lpstr>Dimension Reduction and Visualization</vt:lpstr>
      <vt:lpstr>PCA</vt:lpstr>
      <vt:lpstr>Example</vt:lpstr>
      <vt:lpstr>Example</vt:lpstr>
      <vt:lpstr>Determine the number of significant PC</vt:lpstr>
      <vt:lpstr>Determine the number of significant PC</vt:lpstr>
      <vt:lpstr>Determine the number of significant PC</vt:lpstr>
      <vt:lpstr>Determine the number of significant PC</vt:lpstr>
      <vt:lpstr>Determine the number of significant PC</vt:lpstr>
      <vt:lpstr>Nonlinear Techniques for Dimension Reduction</vt:lpstr>
      <vt:lpstr>Nonlinear Dimension Reduction</vt:lpstr>
      <vt:lpstr>Nonlinear Dimension Reduction</vt:lpstr>
      <vt:lpstr>Dimension Reduction and Visualization</vt:lpstr>
      <vt:lpstr>Classic MDS</vt:lpstr>
      <vt:lpstr>Modified MDS</vt:lpstr>
      <vt:lpstr>Non-metric MDS</vt:lpstr>
      <vt:lpstr>Dimension Reduction and Visualization</vt:lpstr>
      <vt:lpstr>Isomap</vt:lpstr>
      <vt:lpstr>Dimension Reduction and Visualization</vt:lpstr>
      <vt:lpstr>SNE</vt:lpstr>
      <vt:lpstr>tSNE</vt:lpstr>
      <vt:lpstr>PowerPoint Presentation</vt:lpstr>
      <vt:lpstr>Dimension Reduction and Visualization</vt:lpstr>
      <vt:lpstr>UMAP</vt:lpstr>
      <vt:lpstr>PowerPoint Presentation</vt:lpstr>
      <vt:lpstr>Take home messages</vt:lpstr>
    </vt:vector>
  </TitlesOfParts>
  <Company>GT - Biomedical Engineering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close look at Drop-seq data</dc:title>
  <dc:creator>Qiu, Peng</dc:creator>
  <cp:lastModifiedBy>Qiu, Peng</cp:lastModifiedBy>
  <cp:revision>59</cp:revision>
  <dcterms:created xsi:type="dcterms:W3CDTF">2016-02-12T02:51:30Z</dcterms:created>
  <dcterms:modified xsi:type="dcterms:W3CDTF">2022-07-09T13:15:54Z</dcterms:modified>
</cp:coreProperties>
</file>