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76" r:id="rId4"/>
    <p:sldId id="273" r:id="rId5"/>
    <p:sldId id="274" r:id="rId6"/>
    <p:sldId id="281" r:id="rId7"/>
    <p:sldId id="277" r:id="rId8"/>
    <p:sldId id="278" r:id="rId9"/>
    <p:sldId id="275" r:id="rId10"/>
    <p:sldId id="279" r:id="rId11"/>
    <p:sldId id="282" r:id="rId12"/>
    <p:sldId id="280" r:id="rId13"/>
    <p:sldId id="283" r:id="rId14"/>
    <p:sldId id="28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8" autoAdjust="0"/>
    <p:restoredTop sz="94660"/>
  </p:normalViewPr>
  <p:slideViewPr>
    <p:cSldViewPr snapToGrid="0">
      <p:cViewPr varScale="1">
        <p:scale>
          <a:sx n="74" d="100"/>
          <a:sy n="74" d="100"/>
        </p:scale>
        <p:origin x="72" y="9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A889D3-AA2C-4781-908A-9DB490158968}"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1724208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889D3-AA2C-4781-908A-9DB490158968}"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913369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889D3-AA2C-4781-908A-9DB490158968}"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392412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889D3-AA2C-4781-908A-9DB490158968}"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3267170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A889D3-AA2C-4781-908A-9DB490158968}"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2004319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A889D3-AA2C-4781-908A-9DB490158968}" type="datetimeFigureOut">
              <a:rPr lang="en-US" smtClean="0"/>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3420132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A889D3-AA2C-4781-908A-9DB490158968}" type="datetimeFigureOut">
              <a:rPr lang="en-US" smtClean="0"/>
              <a:t>7/12/2021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3330797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A889D3-AA2C-4781-908A-9DB490158968}" type="datetimeFigureOut">
              <a:rPr lang="en-US" smtClean="0"/>
              <a:t>7/12/2021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642382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889D3-AA2C-4781-908A-9DB490158968}" type="datetimeFigureOut">
              <a:rPr lang="en-US" smtClean="0"/>
              <a:t>7/12/2021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236819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A889D3-AA2C-4781-908A-9DB490158968}" type="datetimeFigureOut">
              <a:rPr lang="en-US" smtClean="0"/>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2939695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A889D3-AA2C-4781-908A-9DB490158968}" type="datetimeFigureOut">
              <a:rPr lang="en-US" smtClean="0"/>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1767440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889D3-AA2C-4781-908A-9DB490158968}" type="datetimeFigureOut">
              <a:rPr lang="en-US" smtClean="0"/>
              <a:t>7/12/2021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FCA0F7-4D15-4F97-95DF-4A24AF6E46E5}" type="slidenum">
              <a:rPr lang="en-US" smtClean="0"/>
              <a:t>‹#›</a:t>
            </a:fld>
            <a:endParaRPr lang="en-US"/>
          </a:p>
        </p:txBody>
      </p:sp>
    </p:spTree>
    <p:extLst>
      <p:ext uri="{BB962C8B-B14F-4D97-AF65-F5344CB8AC3E}">
        <p14:creationId xmlns:p14="http://schemas.microsoft.com/office/powerpoint/2010/main" val="2665995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reg.gibson@biology.gatech.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68D7326-0994-4D5B-97D2-3F62207B202C}"/>
              </a:ext>
            </a:extLst>
          </p:cNvPr>
          <p:cNvSpPr txBox="1">
            <a:spLocks noChangeArrowheads="1"/>
          </p:cNvSpPr>
          <p:nvPr/>
        </p:nvSpPr>
        <p:spPr>
          <a:xfrm>
            <a:off x="2209800" y="1156252"/>
            <a:ext cx="7772400" cy="506413"/>
          </a:xfrm>
          <a:prstGeom prst="rect">
            <a:avLst/>
          </a:prstGeom>
        </p:spPr>
        <p:txBody>
          <a:bodyPr/>
          <a:lstStyle/>
          <a:p>
            <a:pPr algn="ctr" eaLnBrk="1" hangingPunct="1">
              <a:defRPr/>
            </a:pPr>
            <a:r>
              <a:rPr lang="en-US" sz="2000" kern="0" dirty="0">
                <a:latin typeface="Calibri" panose="020F0502020204030204" pitchFamily="34" charset="0"/>
                <a:ea typeface="+mj-ea"/>
                <a:cs typeface="+mj-cs"/>
              </a:rPr>
              <a:t>Summer Institutes of Statistical Genetics</a:t>
            </a:r>
            <a:r>
              <a:rPr lang="en-US" sz="2000" kern="0">
                <a:latin typeface="Calibri" panose="020F0502020204030204" pitchFamily="34" charset="0"/>
                <a:ea typeface="+mj-ea"/>
                <a:cs typeface="+mj-cs"/>
              </a:rPr>
              <a:t>, </a:t>
            </a:r>
            <a:r>
              <a:rPr lang="en-US" sz="2000" kern="0" smtClean="0">
                <a:latin typeface="Calibri" panose="020F0502020204030204" pitchFamily="34" charset="0"/>
                <a:ea typeface="+mj-ea"/>
                <a:cs typeface="+mj-cs"/>
              </a:rPr>
              <a:t>2021</a:t>
            </a:r>
            <a:endParaRPr lang="en-US" sz="2000" kern="0" dirty="0">
              <a:latin typeface="Calibri" panose="020F0502020204030204" pitchFamily="34" charset="0"/>
              <a:ea typeface="+mj-ea"/>
              <a:cs typeface="+mj-cs"/>
            </a:endParaRPr>
          </a:p>
          <a:p>
            <a:pPr algn="ctr" eaLnBrk="1" hangingPunct="1">
              <a:defRPr/>
            </a:pPr>
            <a:endParaRPr lang="en-US" sz="2000" kern="0" dirty="0">
              <a:latin typeface="Calibri" panose="020F0502020204030204" pitchFamily="34" charset="0"/>
              <a:ea typeface="+mj-ea"/>
              <a:cs typeface="+mj-cs"/>
            </a:endParaRPr>
          </a:p>
          <a:p>
            <a:pPr algn="ctr" eaLnBrk="1" hangingPunct="1">
              <a:defRPr/>
            </a:pPr>
            <a:endParaRPr lang="en-US" sz="2000" kern="0" dirty="0">
              <a:latin typeface="Calibri" panose="020F0502020204030204" pitchFamily="34" charset="0"/>
              <a:ea typeface="+mj-ea"/>
              <a:cs typeface="+mj-cs"/>
            </a:endParaRPr>
          </a:p>
          <a:p>
            <a:pPr algn="ctr" eaLnBrk="1" hangingPunct="1">
              <a:defRPr/>
            </a:pPr>
            <a:r>
              <a:rPr lang="en-US" sz="2000" kern="0" dirty="0">
                <a:latin typeface="Calibri" panose="020F0502020204030204" pitchFamily="34" charset="0"/>
                <a:ea typeface="+mj-ea"/>
                <a:cs typeface="+mj-cs"/>
              </a:rPr>
              <a:t>Module 6: GENE EXPRESSION PROFILING</a:t>
            </a:r>
          </a:p>
          <a:p>
            <a:pPr algn="ctr" eaLnBrk="1" hangingPunct="1">
              <a:defRPr/>
            </a:pPr>
            <a:endParaRPr lang="en-US" sz="2000" kern="0" dirty="0">
              <a:latin typeface="Calibri" panose="020F0502020204030204" pitchFamily="34" charset="0"/>
              <a:ea typeface="+mj-ea"/>
              <a:cs typeface="+mj-cs"/>
            </a:endParaRPr>
          </a:p>
          <a:p>
            <a:pPr algn="ctr" eaLnBrk="1" hangingPunct="1">
              <a:defRPr/>
            </a:pPr>
            <a:endParaRPr lang="en-US" sz="2000" kern="0" dirty="0">
              <a:latin typeface="Calibri" panose="020F0502020204030204" pitchFamily="34" charset="0"/>
              <a:ea typeface="+mj-ea"/>
              <a:cs typeface="+mj-cs"/>
            </a:endParaRPr>
          </a:p>
          <a:p>
            <a:pPr algn="ctr" eaLnBrk="1" hangingPunct="1">
              <a:defRPr/>
            </a:pPr>
            <a:endParaRPr lang="en-US" sz="2000" kern="0" dirty="0">
              <a:latin typeface="Calibri" panose="020F0502020204030204" pitchFamily="34" charset="0"/>
              <a:ea typeface="+mj-ea"/>
              <a:cs typeface="+mj-cs"/>
            </a:endParaRPr>
          </a:p>
          <a:p>
            <a:pPr algn="ctr" eaLnBrk="1" hangingPunct="1">
              <a:defRPr/>
            </a:pPr>
            <a:r>
              <a:rPr lang="en-US" sz="2000" kern="0" dirty="0">
                <a:solidFill>
                  <a:schemeClr val="tx2"/>
                </a:solidFill>
                <a:latin typeface="Calibri" panose="020F0502020204030204" pitchFamily="34" charset="0"/>
                <a:ea typeface="+mj-ea"/>
                <a:cs typeface="+mj-cs"/>
              </a:rPr>
              <a:t>Greg Gibson and Peng </a:t>
            </a:r>
            <a:r>
              <a:rPr lang="en-US" sz="2000" kern="0" dirty="0" err="1">
                <a:solidFill>
                  <a:schemeClr val="tx2"/>
                </a:solidFill>
                <a:latin typeface="Calibri" panose="020F0502020204030204" pitchFamily="34" charset="0"/>
                <a:ea typeface="+mj-ea"/>
                <a:cs typeface="+mj-cs"/>
              </a:rPr>
              <a:t>Qiu</a:t>
            </a:r>
            <a:endParaRPr lang="en-US" sz="2000" kern="0" dirty="0">
              <a:solidFill>
                <a:schemeClr val="tx2"/>
              </a:solidFill>
              <a:latin typeface="Calibri" panose="020F0502020204030204" pitchFamily="34" charset="0"/>
              <a:ea typeface="+mj-ea"/>
              <a:cs typeface="+mj-cs"/>
            </a:endParaRPr>
          </a:p>
          <a:p>
            <a:pPr algn="ctr" eaLnBrk="1" hangingPunct="1">
              <a:defRPr/>
            </a:pPr>
            <a:endParaRPr lang="en-US" sz="2000" kern="0" dirty="0">
              <a:solidFill>
                <a:schemeClr val="tx2"/>
              </a:solidFill>
              <a:latin typeface="Calibri" panose="020F0502020204030204" pitchFamily="34" charset="0"/>
              <a:ea typeface="+mj-ea"/>
              <a:cs typeface="+mj-cs"/>
            </a:endParaRPr>
          </a:p>
          <a:p>
            <a:pPr algn="ctr" eaLnBrk="1" hangingPunct="1">
              <a:defRPr/>
            </a:pPr>
            <a:r>
              <a:rPr lang="en-US" sz="2000" kern="0" dirty="0">
                <a:solidFill>
                  <a:schemeClr val="tx2"/>
                </a:solidFill>
                <a:latin typeface="Calibri" panose="020F0502020204030204" pitchFamily="34" charset="0"/>
                <a:ea typeface="+mj-ea"/>
                <a:cs typeface="+mj-cs"/>
              </a:rPr>
              <a:t>Georgia Institute of Technology</a:t>
            </a:r>
          </a:p>
          <a:p>
            <a:pPr algn="ctr" eaLnBrk="1" hangingPunct="1">
              <a:defRPr/>
            </a:pPr>
            <a:endParaRPr lang="en-US" sz="2000" kern="0" dirty="0">
              <a:latin typeface="Calibri" panose="020F0502020204030204" pitchFamily="34" charset="0"/>
              <a:ea typeface="+mj-ea"/>
              <a:cs typeface="+mj-cs"/>
            </a:endParaRPr>
          </a:p>
          <a:p>
            <a:pPr algn="ctr" eaLnBrk="1" hangingPunct="1">
              <a:defRPr/>
            </a:pPr>
            <a:endParaRPr lang="en-US" sz="2000" kern="0" dirty="0">
              <a:latin typeface="Calibri" panose="020F0502020204030204" pitchFamily="34" charset="0"/>
              <a:ea typeface="+mj-ea"/>
              <a:cs typeface="+mj-cs"/>
            </a:endParaRPr>
          </a:p>
          <a:p>
            <a:pPr algn="ctr" eaLnBrk="1" hangingPunct="1">
              <a:defRPr/>
            </a:pPr>
            <a:endParaRPr lang="en-US" sz="2000" kern="0" dirty="0">
              <a:latin typeface="Calibri" panose="020F0502020204030204" pitchFamily="34" charset="0"/>
              <a:ea typeface="+mj-ea"/>
              <a:cs typeface="+mj-cs"/>
            </a:endParaRPr>
          </a:p>
          <a:p>
            <a:pPr algn="ctr" eaLnBrk="1" hangingPunct="1">
              <a:defRPr/>
            </a:pPr>
            <a:r>
              <a:rPr lang="en-US" sz="2000" kern="0" dirty="0">
                <a:latin typeface="Calibri" panose="020F0502020204030204" pitchFamily="34" charset="0"/>
                <a:ea typeface="+mj-ea"/>
                <a:cs typeface="+mj-cs"/>
              </a:rPr>
              <a:t>Lecture 4: NORMALIZATION</a:t>
            </a:r>
          </a:p>
        </p:txBody>
      </p:sp>
      <p:sp>
        <p:nvSpPr>
          <p:cNvPr id="5" name="Subtitle 9">
            <a:extLst>
              <a:ext uri="{FF2B5EF4-FFF2-40B4-BE49-F238E27FC236}">
                <a16:creationId xmlns:a16="http://schemas.microsoft.com/office/drawing/2014/main" id="{30B104D0-6630-4ECC-857A-DE78167A16FC}"/>
              </a:ext>
            </a:extLst>
          </p:cNvPr>
          <p:cNvSpPr>
            <a:spLocks noGrp="1"/>
          </p:cNvSpPr>
          <p:nvPr>
            <p:ph type="subTitle" idx="1"/>
          </p:nvPr>
        </p:nvSpPr>
        <p:spPr>
          <a:xfrm>
            <a:off x="387004" y="6261929"/>
            <a:ext cx="11698978" cy="506413"/>
          </a:xfrm>
        </p:spPr>
        <p:txBody>
          <a:bodyPr>
            <a:normAutofit/>
          </a:bodyPr>
          <a:lstStyle/>
          <a:p>
            <a:r>
              <a:rPr lang="en-US" altLang="en-US" sz="2000" dirty="0">
                <a:solidFill>
                  <a:srgbClr val="C00000"/>
                </a:solidFill>
                <a:hlinkClick r:id="rId2"/>
              </a:rPr>
              <a:t>greg.gibson@biology.gatech.edu</a:t>
            </a:r>
            <a:r>
              <a:rPr lang="en-US" altLang="en-US" sz="2000" dirty="0">
                <a:solidFill>
                  <a:srgbClr val="C00000"/>
                </a:solidFill>
              </a:rPr>
              <a:t>                                                                                             </a:t>
            </a:r>
            <a:r>
              <a:rPr lang="en-US" altLang="en-US" sz="2000" dirty="0"/>
              <a:t>http://www.cig.gatech.edu</a:t>
            </a:r>
          </a:p>
        </p:txBody>
      </p:sp>
    </p:spTree>
    <p:extLst>
      <p:ext uri="{BB962C8B-B14F-4D97-AF65-F5344CB8AC3E}">
        <p14:creationId xmlns:p14="http://schemas.microsoft.com/office/powerpoint/2010/main" val="1641402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85453B-CE1A-4F9B-96C1-63BA7ECDE4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3628" y="1086339"/>
            <a:ext cx="5058126" cy="341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079273F8-981C-4713-9C5F-4C0C8EBD7D6C}"/>
              </a:ext>
            </a:extLst>
          </p:cNvPr>
          <p:cNvSpPr txBox="1">
            <a:spLocks noChangeArrowheads="1"/>
          </p:cNvSpPr>
          <p:nvPr/>
        </p:nvSpPr>
        <p:spPr>
          <a:xfrm>
            <a:off x="2345796" y="351182"/>
            <a:ext cx="7772400" cy="506413"/>
          </a:xfrm>
          <a:prstGeom prst="rect">
            <a:avLst/>
          </a:prstGeom>
        </p:spPr>
        <p:txBody>
          <a:bodyPr/>
          <a:lstStyle/>
          <a:p>
            <a:pPr algn="ctr" eaLnBrk="1" hangingPunct="1">
              <a:defRPr/>
            </a:pPr>
            <a:r>
              <a:rPr lang="en-US" sz="2000" kern="0" dirty="0">
                <a:latin typeface="Calibri" panose="020F0502020204030204" pitchFamily="34" charset="0"/>
                <a:ea typeface="+mj-ea"/>
                <a:cs typeface="+mj-cs"/>
              </a:rPr>
              <a:t>Principal Component Variance Analysis</a:t>
            </a:r>
          </a:p>
        </p:txBody>
      </p:sp>
      <p:sp>
        <p:nvSpPr>
          <p:cNvPr id="4" name="TextBox 3">
            <a:extLst>
              <a:ext uri="{FF2B5EF4-FFF2-40B4-BE49-F238E27FC236}">
                <a16:creationId xmlns:a16="http://schemas.microsoft.com/office/drawing/2014/main" id="{A8E713A2-29E1-4D8B-91EA-F59AE60E5245}"/>
              </a:ext>
            </a:extLst>
          </p:cNvPr>
          <p:cNvSpPr txBox="1"/>
          <p:nvPr/>
        </p:nvSpPr>
        <p:spPr>
          <a:xfrm>
            <a:off x="616548" y="5818028"/>
            <a:ext cx="11230895" cy="646331"/>
          </a:xfrm>
          <a:prstGeom prst="rect">
            <a:avLst/>
          </a:prstGeom>
          <a:noFill/>
        </p:spPr>
        <p:txBody>
          <a:bodyPr wrap="none" rtlCol="0">
            <a:spAutoFit/>
          </a:bodyPr>
          <a:lstStyle/>
          <a:p>
            <a:r>
              <a:rPr lang="en-US" dirty="0"/>
              <a:t>It is always a good idea to start by asking what biological and technical factors dominate the variation in your samples.</a:t>
            </a:r>
          </a:p>
          <a:p>
            <a:r>
              <a:rPr lang="en-US" dirty="0"/>
              <a:t>Then you can choose which ones to adjust for in your modeling.</a:t>
            </a:r>
          </a:p>
        </p:txBody>
      </p:sp>
      <p:pic>
        <p:nvPicPr>
          <p:cNvPr id="5" name="Picture 4">
            <a:extLst>
              <a:ext uri="{FF2B5EF4-FFF2-40B4-BE49-F238E27FC236}">
                <a16:creationId xmlns:a16="http://schemas.microsoft.com/office/drawing/2014/main" id="{E568C0EE-21C3-4C0B-B355-873A3CFCF52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3947" y="2649415"/>
            <a:ext cx="4003668" cy="2705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3064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C4A442-22B0-41DE-B3A1-9BBD6B8363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3752" y="949470"/>
            <a:ext cx="727075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98AB475-5C05-4481-93FA-A01C941F18D8}"/>
              </a:ext>
            </a:extLst>
          </p:cNvPr>
          <p:cNvSpPr txBox="1"/>
          <p:nvPr/>
        </p:nvSpPr>
        <p:spPr>
          <a:xfrm>
            <a:off x="1413164" y="5523345"/>
            <a:ext cx="9541163" cy="1200329"/>
          </a:xfrm>
          <a:prstGeom prst="rect">
            <a:avLst/>
          </a:prstGeom>
          <a:noFill/>
        </p:spPr>
        <p:txBody>
          <a:bodyPr wrap="square" rtlCol="0">
            <a:spAutoFit/>
          </a:bodyPr>
          <a:lstStyle/>
          <a:p>
            <a:r>
              <a:rPr lang="en-US" dirty="0"/>
              <a:t>COMBAT is a batch correction method: you remove the effects of technical confounders</a:t>
            </a:r>
          </a:p>
          <a:p>
            <a:r>
              <a:rPr lang="en-US" dirty="0"/>
              <a:t>PEER factor analysis is a Bayesian approach that by default automatically adjusts for latent variables</a:t>
            </a:r>
          </a:p>
          <a:p>
            <a:r>
              <a:rPr lang="en-US" dirty="0"/>
              <a:t>SVA (Surrogate Variable Analysis) gives you control over which variables to adjust for</a:t>
            </a:r>
          </a:p>
          <a:p>
            <a:r>
              <a:rPr lang="en-US" dirty="0"/>
              <a:t>SNM (Supervised Normalization of Microarrays) iteratively adjusts for biological and technical factors</a:t>
            </a:r>
          </a:p>
        </p:txBody>
      </p:sp>
      <p:sp>
        <p:nvSpPr>
          <p:cNvPr id="5" name="Rectangle 2">
            <a:extLst>
              <a:ext uri="{FF2B5EF4-FFF2-40B4-BE49-F238E27FC236}">
                <a16:creationId xmlns:a16="http://schemas.microsoft.com/office/drawing/2014/main" id="{E75D7F4F-992E-4620-9C9B-4C8B83C73DE5}"/>
              </a:ext>
            </a:extLst>
          </p:cNvPr>
          <p:cNvSpPr txBox="1">
            <a:spLocks noChangeArrowheads="1"/>
          </p:cNvSpPr>
          <p:nvPr/>
        </p:nvSpPr>
        <p:spPr>
          <a:xfrm>
            <a:off x="2209800" y="268055"/>
            <a:ext cx="7772400" cy="506413"/>
          </a:xfrm>
          <a:prstGeom prst="rect">
            <a:avLst/>
          </a:prstGeom>
        </p:spPr>
        <p:txBody>
          <a:bodyPr/>
          <a:lstStyle/>
          <a:p>
            <a:pPr algn="ctr" eaLnBrk="1" hangingPunct="1">
              <a:defRPr/>
            </a:pPr>
            <a:r>
              <a:rPr lang="en-US" sz="2000" kern="0" dirty="0">
                <a:latin typeface="Calibri" panose="020F0502020204030204" pitchFamily="34" charset="0"/>
                <a:ea typeface="+mj-ea"/>
                <a:cs typeface="+mj-cs"/>
              </a:rPr>
              <a:t>Surrogate Variable Analysis</a:t>
            </a:r>
          </a:p>
        </p:txBody>
      </p:sp>
    </p:spTree>
    <p:extLst>
      <p:ext uri="{BB962C8B-B14F-4D97-AF65-F5344CB8AC3E}">
        <p14:creationId xmlns:p14="http://schemas.microsoft.com/office/powerpoint/2010/main" val="3527927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B81747-D341-4C34-9D3E-2D2ABA883A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6951" y="857595"/>
            <a:ext cx="3287713"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56E5A01-3F72-443E-8BF6-3A59DABEB84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3741" y="4437743"/>
            <a:ext cx="3309937"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798BC94-2ABB-4167-927A-D383F683442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6424" y="2602139"/>
            <a:ext cx="33147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6DA2DA84-6A38-49E4-BAA3-23F341071644}"/>
              </a:ext>
            </a:extLst>
          </p:cNvPr>
          <p:cNvSpPr txBox="1">
            <a:spLocks noChangeArrowheads="1"/>
          </p:cNvSpPr>
          <p:nvPr/>
        </p:nvSpPr>
        <p:spPr>
          <a:xfrm>
            <a:off x="2345796" y="351182"/>
            <a:ext cx="7772400" cy="506413"/>
          </a:xfrm>
          <a:prstGeom prst="rect">
            <a:avLst/>
          </a:prstGeom>
        </p:spPr>
        <p:txBody>
          <a:bodyPr/>
          <a:lstStyle/>
          <a:p>
            <a:pPr algn="ctr" eaLnBrk="1" hangingPunct="1">
              <a:defRPr/>
            </a:pPr>
            <a:r>
              <a:rPr lang="en-US" sz="2000" kern="0" dirty="0">
                <a:latin typeface="Calibri" panose="020F0502020204030204" pitchFamily="34" charset="0"/>
                <a:ea typeface="+mj-ea"/>
                <a:cs typeface="+mj-cs"/>
              </a:rPr>
              <a:t>Normalization matters</a:t>
            </a:r>
          </a:p>
        </p:txBody>
      </p:sp>
      <p:sp>
        <p:nvSpPr>
          <p:cNvPr id="6" name="TextBox 5">
            <a:extLst>
              <a:ext uri="{FF2B5EF4-FFF2-40B4-BE49-F238E27FC236}">
                <a16:creationId xmlns:a16="http://schemas.microsoft.com/office/drawing/2014/main" id="{B3F7C2D0-FF9B-4058-82CE-D1267C95F7B6}"/>
              </a:ext>
            </a:extLst>
          </p:cNvPr>
          <p:cNvSpPr txBox="1"/>
          <p:nvPr/>
        </p:nvSpPr>
        <p:spPr>
          <a:xfrm>
            <a:off x="4942115" y="2763650"/>
            <a:ext cx="1240404" cy="369332"/>
          </a:xfrm>
          <a:prstGeom prst="rect">
            <a:avLst/>
          </a:prstGeom>
          <a:noFill/>
        </p:spPr>
        <p:txBody>
          <a:bodyPr wrap="none" rtlCol="0">
            <a:spAutoFit/>
          </a:bodyPr>
          <a:lstStyle/>
          <a:p>
            <a:r>
              <a:rPr lang="en-US" dirty="0"/>
              <a:t>SVA vs Raw</a:t>
            </a:r>
          </a:p>
        </p:txBody>
      </p:sp>
      <p:sp>
        <p:nvSpPr>
          <p:cNvPr id="7" name="TextBox 6">
            <a:extLst>
              <a:ext uri="{FF2B5EF4-FFF2-40B4-BE49-F238E27FC236}">
                <a16:creationId xmlns:a16="http://schemas.microsoft.com/office/drawing/2014/main" id="{9EA620DD-79D3-4A3F-857E-19C6A3A163A6}"/>
              </a:ext>
            </a:extLst>
          </p:cNvPr>
          <p:cNvSpPr txBox="1"/>
          <p:nvPr/>
        </p:nvSpPr>
        <p:spPr>
          <a:xfrm>
            <a:off x="8654145" y="4635993"/>
            <a:ext cx="1578124" cy="369332"/>
          </a:xfrm>
          <a:prstGeom prst="rect">
            <a:avLst/>
          </a:prstGeom>
          <a:noFill/>
        </p:spPr>
        <p:txBody>
          <a:bodyPr wrap="none" rtlCol="0">
            <a:spAutoFit/>
          </a:bodyPr>
          <a:lstStyle/>
          <a:p>
            <a:r>
              <a:rPr lang="en-US" dirty="0"/>
              <a:t>SVA vs Combat</a:t>
            </a:r>
          </a:p>
        </p:txBody>
      </p:sp>
      <p:sp>
        <p:nvSpPr>
          <p:cNvPr id="8" name="TextBox 7">
            <a:extLst>
              <a:ext uri="{FF2B5EF4-FFF2-40B4-BE49-F238E27FC236}">
                <a16:creationId xmlns:a16="http://schemas.microsoft.com/office/drawing/2014/main" id="{75C5259C-05B6-4401-82CC-1165BA7625C0}"/>
              </a:ext>
            </a:extLst>
          </p:cNvPr>
          <p:cNvSpPr txBox="1"/>
          <p:nvPr/>
        </p:nvSpPr>
        <p:spPr>
          <a:xfrm>
            <a:off x="1374572" y="1089046"/>
            <a:ext cx="1619418" cy="369332"/>
          </a:xfrm>
          <a:prstGeom prst="rect">
            <a:avLst/>
          </a:prstGeom>
          <a:noFill/>
        </p:spPr>
        <p:txBody>
          <a:bodyPr wrap="none" rtlCol="0">
            <a:spAutoFit/>
          </a:bodyPr>
          <a:lstStyle/>
          <a:p>
            <a:r>
              <a:rPr lang="en-US" dirty="0"/>
              <a:t>Raw vs Combat</a:t>
            </a:r>
          </a:p>
        </p:txBody>
      </p:sp>
    </p:spTree>
    <p:extLst>
      <p:ext uri="{BB962C8B-B14F-4D97-AF65-F5344CB8AC3E}">
        <p14:creationId xmlns:p14="http://schemas.microsoft.com/office/powerpoint/2010/main" val="1319586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9A6463-2F8F-43A0-BDE0-CCDFE7EDD9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9908" y="944218"/>
            <a:ext cx="5464175"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61BED9CE-8242-400A-A6C2-DAB2605D7DA9}"/>
              </a:ext>
            </a:extLst>
          </p:cNvPr>
          <p:cNvSpPr txBox="1">
            <a:spLocks noChangeArrowheads="1"/>
          </p:cNvSpPr>
          <p:nvPr/>
        </p:nvSpPr>
        <p:spPr>
          <a:xfrm>
            <a:off x="2345796" y="351182"/>
            <a:ext cx="7772400" cy="506413"/>
          </a:xfrm>
          <a:prstGeom prst="rect">
            <a:avLst/>
          </a:prstGeom>
        </p:spPr>
        <p:txBody>
          <a:bodyPr/>
          <a:lstStyle/>
          <a:p>
            <a:pPr algn="ctr" eaLnBrk="1" hangingPunct="1">
              <a:defRPr/>
            </a:pPr>
            <a:r>
              <a:rPr lang="en-US" sz="2000" kern="0" dirty="0">
                <a:latin typeface="Calibri" panose="020F0502020204030204" pitchFamily="34" charset="0"/>
                <a:ea typeface="+mj-ea"/>
                <a:cs typeface="+mj-cs"/>
              </a:rPr>
              <a:t>Effect of Normalization on Covariance</a:t>
            </a:r>
          </a:p>
        </p:txBody>
      </p:sp>
    </p:spTree>
    <p:extLst>
      <p:ext uri="{BB962C8B-B14F-4D97-AF65-F5344CB8AC3E}">
        <p14:creationId xmlns:p14="http://schemas.microsoft.com/office/powerpoint/2010/main" val="2510091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41F834-336D-4E11-AAA9-F5D38A26A7E9}"/>
              </a:ext>
            </a:extLst>
          </p:cNvPr>
          <p:cNvSpPr>
            <a:spLocks noGrp="1" noChangeArrowheads="1"/>
          </p:cNvSpPr>
          <p:nvPr/>
        </p:nvSpPr>
        <p:spPr bwMode="auto">
          <a:xfrm>
            <a:off x="1781175" y="1181100"/>
            <a:ext cx="86296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buFontTx/>
              <a:buNone/>
              <a:defRPr/>
            </a:pPr>
            <a:r>
              <a:rPr lang="en-US" sz="1800" dirty="0">
                <a:latin typeface="Calibri" pitchFamily="34" charset="0"/>
              </a:rPr>
              <a:t>1.     Normalize the samples, paying attention to the distributions of overall profiles</a:t>
            </a:r>
          </a:p>
          <a:p>
            <a:pPr eaLnBrk="1" hangingPunct="1">
              <a:buFontTx/>
              <a:buNone/>
              <a:defRPr/>
            </a:pPr>
            <a:endParaRPr lang="en-US" sz="1800" dirty="0">
              <a:latin typeface="Calibri" pitchFamily="34" charset="0"/>
              <a:sym typeface="Symbol" pitchFamily="18" charset="2"/>
            </a:endParaRPr>
          </a:p>
          <a:p>
            <a:pPr marL="457200" indent="-457200" eaLnBrk="1" hangingPunct="1">
              <a:buFontTx/>
              <a:buAutoNum type="arabicPeriod" startAt="2"/>
              <a:defRPr/>
            </a:pPr>
            <a:r>
              <a:rPr lang="en-US" sz="1800" dirty="0">
                <a:latin typeface="Calibri" pitchFamily="34" charset="0"/>
                <a:sym typeface="Symbol" pitchFamily="18" charset="2"/>
              </a:rPr>
              <a:t>Extract the Principal components of gene expression, and ask whether the major PC are correlated with technical covariates such as Batch or RNA quality; or with Biological variables of interest</a:t>
            </a:r>
          </a:p>
          <a:p>
            <a:pPr marL="457200" indent="-457200" eaLnBrk="1" hangingPunct="1">
              <a:buFontTx/>
              <a:buAutoNum type="arabicPeriod" startAt="2"/>
              <a:defRPr/>
            </a:pPr>
            <a:endParaRPr lang="en-US" sz="1800" dirty="0">
              <a:latin typeface="Calibri" pitchFamily="34" charset="0"/>
              <a:sym typeface="Symbol" pitchFamily="18" charset="2"/>
            </a:endParaRPr>
          </a:p>
          <a:p>
            <a:pPr marL="457200" indent="-457200" eaLnBrk="1" hangingPunct="1">
              <a:buFontTx/>
              <a:buAutoNum type="arabicPeriod" startAt="2"/>
              <a:defRPr/>
            </a:pPr>
            <a:r>
              <a:rPr lang="en-US" sz="1800" dirty="0">
                <a:latin typeface="Calibri" pitchFamily="34" charset="0"/>
                <a:sym typeface="Symbol" pitchFamily="18" charset="2"/>
              </a:rPr>
              <a:t>If they are, renormalize to remove those effects</a:t>
            </a:r>
          </a:p>
          <a:p>
            <a:pPr marL="457200" indent="-457200" eaLnBrk="1" hangingPunct="1">
              <a:buFontTx/>
              <a:buAutoNum type="arabicPeriod" startAt="2"/>
              <a:defRPr/>
            </a:pPr>
            <a:endParaRPr lang="en-US" sz="1800" dirty="0">
              <a:latin typeface="Calibri" pitchFamily="34" charset="0"/>
              <a:sym typeface="Symbol" pitchFamily="18" charset="2"/>
            </a:endParaRPr>
          </a:p>
          <a:p>
            <a:pPr marL="457200" indent="-457200" eaLnBrk="1" hangingPunct="1">
              <a:buFontTx/>
              <a:buAutoNum type="arabicPeriod" startAt="2"/>
              <a:defRPr/>
            </a:pPr>
            <a:r>
              <a:rPr lang="en-US" sz="1800" dirty="0">
                <a:solidFill>
                  <a:srgbClr val="003399"/>
                </a:solidFill>
                <a:latin typeface="Calibri" pitchFamily="34" charset="0"/>
                <a:sym typeface="Symbol" pitchFamily="18" charset="2"/>
              </a:rPr>
              <a:t>As much as possible, analyze the dataset in several different ways to </a:t>
            </a:r>
          </a:p>
          <a:p>
            <a:pPr marL="400050" indent="-400050" eaLnBrk="1" hangingPunct="1">
              <a:buAutoNum type="romanLcParenBoth"/>
              <a:defRPr/>
            </a:pPr>
            <a:r>
              <a:rPr lang="en-US" sz="1800" dirty="0">
                <a:solidFill>
                  <a:srgbClr val="003399"/>
                </a:solidFill>
                <a:latin typeface="Calibri" pitchFamily="34" charset="0"/>
                <a:sym typeface="Symbol" pitchFamily="18" charset="2"/>
              </a:rPr>
              <a:t>confirm that the findings are not sensitive to your analytical choice, and </a:t>
            </a:r>
          </a:p>
          <a:p>
            <a:pPr marL="400050" indent="-400050" eaLnBrk="1" hangingPunct="1">
              <a:buAutoNum type="romanLcParenBoth"/>
              <a:defRPr/>
            </a:pPr>
            <a:r>
              <a:rPr lang="en-US" sz="1800" dirty="0">
                <a:solidFill>
                  <a:srgbClr val="003399"/>
                </a:solidFill>
                <a:latin typeface="Calibri" pitchFamily="34" charset="0"/>
                <a:sym typeface="Symbol" pitchFamily="18" charset="2"/>
              </a:rPr>
              <a:t>gain insight into what may cause differences, </a:t>
            </a:r>
            <a:r>
              <a:rPr lang="en-US" sz="1800" dirty="0" err="1">
                <a:solidFill>
                  <a:srgbClr val="003399"/>
                </a:solidFill>
                <a:latin typeface="Calibri" pitchFamily="34" charset="0"/>
                <a:sym typeface="Symbol" pitchFamily="18" charset="2"/>
              </a:rPr>
              <a:t>eg</a:t>
            </a:r>
            <a:r>
              <a:rPr lang="en-US" sz="1800" dirty="0">
                <a:solidFill>
                  <a:srgbClr val="003399"/>
                </a:solidFill>
                <a:latin typeface="Calibri" pitchFamily="34" charset="0"/>
                <a:sym typeface="Symbol" pitchFamily="18" charset="2"/>
              </a:rPr>
              <a:t> find confounding factors</a:t>
            </a:r>
          </a:p>
          <a:p>
            <a:pPr marL="400050" indent="-400050" eaLnBrk="1" hangingPunct="1">
              <a:buAutoNum type="romanLcParenBoth"/>
              <a:defRPr/>
            </a:pPr>
            <a:endParaRPr lang="en-US" sz="1800" dirty="0">
              <a:solidFill>
                <a:srgbClr val="003399"/>
              </a:solidFill>
              <a:latin typeface="Calibri" pitchFamily="34" charset="0"/>
              <a:sym typeface="Symbol" pitchFamily="18" charset="2"/>
            </a:endParaRPr>
          </a:p>
          <a:p>
            <a:pPr marL="0" indent="0" eaLnBrk="1" hangingPunct="1">
              <a:buNone/>
              <a:defRPr/>
            </a:pPr>
            <a:r>
              <a:rPr lang="en-US" sz="1800" dirty="0">
                <a:latin typeface="Calibri" pitchFamily="34" charset="0"/>
                <a:sym typeface="Symbol" pitchFamily="18" charset="2"/>
              </a:rPr>
              <a:t>5.     Compare the final p-value distributions, and perform gene ontology analysis to evaluate which strategy is giving you biologically plausible insight.</a:t>
            </a:r>
          </a:p>
        </p:txBody>
      </p:sp>
      <p:sp>
        <p:nvSpPr>
          <p:cNvPr id="4" name="Rectangle 2">
            <a:extLst>
              <a:ext uri="{FF2B5EF4-FFF2-40B4-BE49-F238E27FC236}">
                <a16:creationId xmlns:a16="http://schemas.microsoft.com/office/drawing/2014/main" id="{42B55536-7065-4471-B29E-53E5B1C607CE}"/>
              </a:ext>
            </a:extLst>
          </p:cNvPr>
          <p:cNvSpPr txBox="1">
            <a:spLocks noChangeArrowheads="1"/>
          </p:cNvSpPr>
          <p:nvPr/>
        </p:nvSpPr>
        <p:spPr>
          <a:xfrm>
            <a:off x="2345796" y="351182"/>
            <a:ext cx="7772400" cy="506413"/>
          </a:xfrm>
          <a:prstGeom prst="rect">
            <a:avLst/>
          </a:prstGeom>
        </p:spPr>
        <p:txBody>
          <a:bodyPr/>
          <a:lstStyle/>
          <a:p>
            <a:pPr algn="ctr" eaLnBrk="1" hangingPunct="1">
              <a:defRPr/>
            </a:pPr>
            <a:r>
              <a:rPr lang="en-US" sz="2000" kern="0" dirty="0">
                <a:latin typeface="Calibri" panose="020F0502020204030204" pitchFamily="34" charset="0"/>
                <a:ea typeface="+mj-ea"/>
                <a:cs typeface="+mj-cs"/>
              </a:rPr>
              <a:t>Recommended Approach</a:t>
            </a:r>
          </a:p>
        </p:txBody>
      </p:sp>
    </p:spTree>
    <p:extLst>
      <p:ext uri="{BB962C8B-B14F-4D97-AF65-F5344CB8AC3E}">
        <p14:creationId xmlns:p14="http://schemas.microsoft.com/office/powerpoint/2010/main" val="89474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C6E71AEB-6DCA-499B-A02A-BD7A18088C28}"/>
              </a:ext>
            </a:extLst>
          </p:cNvPr>
          <p:cNvSpPr txBox="1">
            <a:spLocks noChangeArrowheads="1"/>
          </p:cNvSpPr>
          <p:nvPr/>
        </p:nvSpPr>
        <p:spPr bwMode="auto">
          <a:xfrm>
            <a:off x="1341783" y="1419087"/>
            <a:ext cx="9988826"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AutoNum type="arabicPeriod"/>
            </a:pPr>
            <a:r>
              <a:rPr lang="en-US" altLang="en-US" sz="1800" dirty="0">
                <a:latin typeface="Calibri" panose="020F0502020204030204" pitchFamily="34" charset="0"/>
              </a:rPr>
              <a:t>   Log transformation makes the data more normally distributed, minimizing biases due to the common feature that a small number of genes account for over half the transcripts</a:t>
            </a:r>
          </a:p>
          <a:p>
            <a:pPr>
              <a:spcBef>
                <a:spcPct val="0"/>
              </a:spcBef>
              <a:buFontTx/>
              <a:buAutoNum type="arabicPeriod"/>
            </a:pPr>
            <a:endParaRPr lang="en-US" altLang="en-US" sz="1800" dirty="0">
              <a:latin typeface="Calibri" panose="020F0502020204030204" pitchFamily="34" charset="0"/>
            </a:endParaRPr>
          </a:p>
          <a:p>
            <a:pPr>
              <a:spcBef>
                <a:spcPct val="0"/>
              </a:spcBef>
              <a:buFontTx/>
              <a:buAutoNum type="arabicPeriod"/>
            </a:pPr>
            <a:r>
              <a:rPr lang="en-US" altLang="en-US" sz="1800" dirty="0">
                <a:latin typeface="Calibri" panose="020F0502020204030204" pitchFamily="34" charset="0"/>
              </a:rPr>
              <a:t>   Log base 2 is convenient, because in practice most differential expression is in the range of 1.2x to 8x, depending on the contrast of interest and complexity of the sample.		</a:t>
            </a:r>
          </a:p>
          <a:p>
            <a:pPr>
              <a:spcBef>
                <a:spcPct val="0"/>
              </a:spcBef>
              <a:buFontTx/>
              <a:buAutoNum type="arabicPeriod"/>
            </a:pPr>
            <a:endParaRPr lang="en-US" altLang="en-US" sz="1800" dirty="0">
              <a:latin typeface="Calibri" panose="020F0502020204030204" pitchFamily="34" charset="0"/>
            </a:endParaRPr>
          </a:p>
          <a:p>
            <a:pPr>
              <a:spcBef>
                <a:spcPct val="0"/>
              </a:spcBef>
              <a:buFontTx/>
              <a:buAutoNum type="arabicPeriod"/>
            </a:pPr>
            <a:r>
              <a:rPr lang="en-US" altLang="en-US" sz="1800" dirty="0">
                <a:latin typeface="Calibri" panose="020F0502020204030204" pitchFamily="34" charset="0"/>
              </a:rPr>
              <a:t>   It is also intuitively simple to infer fold changes in a symmetrical manner:	  </a:t>
            </a:r>
          </a:p>
          <a:p>
            <a:pPr>
              <a:spcBef>
                <a:spcPct val="0"/>
              </a:spcBef>
            </a:pPr>
            <a:r>
              <a:rPr lang="en-US" altLang="en-US" sz="1800" dirty="0">
                <a:latin typeface="Calibri" panose="020F0502020204030204" pitchFamily="34" charset="0"/>
              </a:rPr>
              <a:t>	</a:t>
            </a:r>
            <a:r>
              <a:rPr lang="en-US" altLang="en-US" sz="1400" dirty="0">
                <a:latin typeface="Calibri" panose="020F0502020204030204" pitchFamily="34" charset="0"/>
              </a:rPr>
              <a:t>A difference of -1 unit corresponds to half the abundance, and +1 to twice the abundance	 		A difference of -2 units corresponds to a quarter the abundance, and +3 to 8-times the abundance</a:t>
            </a:r>
          </a:p>
          <a:p>
            <a:pPr>
              <a:spcBef>
                <a:spcPct val="0"/>
              </a:spcBef>
              <a:buFontTx/>
              <a:buAutoNum type="arabicPeriod"/>
            </a:pPr>
            <a:endParaRPr lang="en-US" altLang="en-US" sz="1800" dirty="0">
              <a:latin typeface="Calibri" panose="020F0502020204030204" pitchFamily="34" charset="0"/>
            </a:endParaRPr>
          </a:p>
          <a:p>
            <a:pPr>
              <a:spcBef>
                <a:spcPct val="0"/>
              </a:spcBef>
            </a:pPr>
            <a:r>
              <a:rPr lang="en-US" altLang="en-US" sz="1800" dirty="0">
                <a:latin typeface="Calibri" panose="020F0502020204030204" pitchFamily="34" charset="0"/>
              </a:rPr>
              <a:t>4.   The log scale is insensitive to mean centering, so it is simple to just set the mean or median to 0, preserving the relative abundance above or below the sample average</a:t>
            </a:r>
          </a:p>
          <a:p>
            <a:pPr>
              <a:spcBef>
                <a:spcPct val="0"/>
              </a:spcBef>
            </a:pPr>
            <a:endParaRPr lang="en-US" altLang="en-US" sz="1800" dirty="0">
              <a:latin typeface="Calibri" panose="020F0502020204030204" pitchFamily="34" charset="0"/>
            </a:endParaRPr>
          </a:p>
          <a:p>
            <a:pPr>
              <a:spcBef>
                <a:spcPct val="0"/>
              </a:spcBef>
            </a:pPr>
            <a:r>
              <a:rPr lang="en-US" altLang="en-US" sz="1800" dirty="0">
                <a:latin typeface="Calibri" panose="020F0502020204030204" pitchFamily="34" charset="0"/>
              </a:rPr>
              <a:t>5.   It is generally useful to add 1 to all values before taking the log, to avoid “0” returning #NUM!  (but this step is built into most </a:t>
            </a:r>
            <a:r>
              <a:rPr lang="en-US" altLang="en-US" sz="1800" dirty="0" smtClean="0">
                <a:latin typeface="Calibri" panose="020F0502020204030204" pitchFamily="34" charset="0"/>
              </a:rPr>
              <a:t>code, such as </a:t>
            </a:r>
            <a:r>
              <a:rPr lang="en-US" altLang="en-US" sz="1800" dirty="0" err="1" smtClean="0">
                <a:latin typeface="Calibri" panose="020F0502020204030204" pitchFamily="34" charset="0"/>
              </a:rPr>
              <a:t>edgeR</a:t>
            </a:r>
            <a:r>
              <a:rPr lang="en-US" altLang="en-US" sz="1800" dirty="0" smtClean="0">
                <a:latin typeface="Calibri" panose="020F0502020204030204" pitchFamily="34" charset="0"/>
              </a:rPr>
              <a:t>)</a:t>
            </a:r>
            <a:endParaRPr lang="en-US" altLang="en-US" sz="1800" dirty="0">
              <a:latin typeface="Calibri" panose="020F0502020204030204" pitchFamily="34" charset="0"/>
            </a:endParaRPr>
          </a:p>
          <a:p>
            <a:pPr>
              <a:spcBef>
                <a:spcPct val="0"/>
              </a:spcBef>
              <a:buFontTx/>
              <a:buAutoNum type="arabicPeriod"/>
            </a:pPr>
            <a:endParaRPr lang="en-US" altLang="en-US" sz="1800" dirty="0"/>
          </a:p>
        </p:txBody>
      </p:sp>
      <p:sp>
        <p:nvSpPr>
          <p:cNvPr id="3" name="Rectangle 2">
            <a:extLst>
              <a:ext uri="{FF2B5EF4-FFF2-40B4-BE49-F238E27FC236}">
                <a16:creationId xmlns:a16="http://schemas.microsoft.com/office/drawing/2014/main" id="{A2E02B2F-C694-40E3-BB11-98466F1257A1}"/>
              </a:ext>
            </a:extLst>
          </p:cNvPr>
          <p:cNvSpPr txBox="1">
            <a:spLocks noChangeArrowheads="1"/>
          </p:cNvSpPr>
          <p:nvPr/>
        </p:nvSpPr>
        <p:spPr>
          <a:xfrm>
            <a:off x="2209800" y="331304"/>
            <a:ext cx="7772400" cy="506413"/>
          </a:xfrm>
          <a:prstGeom prst="rect">
            <a:avLst/>
          </a:prstGeom>
        </p:spPr>
        <p:txBody>
          <a:bodyPr/>
          <a:lstStyle/>
          <a:p>
            <a:pPr algn="ctr" eaLnBrk="1" hangingPunct="1">
              <a:defRPr/>
            </a:pPr>
            <a:r>
              <a:rPr lang="en-US" sz="2000" kern="0" dirty="0">
                <a:latin typeface="Calibri" panose="020F0502020204030204" pitchFamily="34" charset="0"/>
                <a:ea typeface="+mj-ea"/>
                <a:cs typeface="+mj-cs"/>
              </a:rPr>
              <a:t>Why do we work on the log</a:t>
            </a:r>
            <a:r>
              <a:rPr lang="en-US" sz="2000" kern="0" baseline="-25000" dirty="0">
                <a:latin typeface="Calibri" panose="020F0502020204030204" pitchFamily="34" charset="0"/>
                <a:ea typeface="+mj-ea"/>
                <a:cs typeface="+mj-cs"/>
              </a:rPr>
              <a:t>2</a:t>
            </a:r>
            <a:r>
              <a:rPr lang="en-US" sz="2000" kern="0" dirty="0">
                <a:latin typeface="Calibri" panose="020F0502020204030204" pitchFamily="34" charset="0"/>
                <a:ea typeface="+mj-ea"/>
                <a:cs typeface="+mj-cs"/>
              </a:rPr>
              <a:t> scale ?</a:t>
            </a:r>
          </a:p>
        </p:txBody>
      </p:sp>
    </p:spTree>
    <p:extLst>
      <p:ext uri="{BB962C8B-B14F-4D97-AF65-F5344CB8AC3E}">
        <p14:creationId xmlns:p14="http://schemas.microsoft.com/office/powerpoint/2010/main" val="3350627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D3DC8AC-3688-4579-BBB1-FC2D45B6701E}"/>
              </a:ext>
            </a:extLst>
          </p:cNvPr>
          <p:cNvSpPr txBox="1">
            <a:spLocks noChangeArrowheads="1"/>
          </p:cNvSpPr>
          <p:nvPr/>
        </p:nvSpPr>
        <p:spPr>
          <a:xfrm>
            <a:off x="2345796" y="351182"/>
            <a:ext cx="7772400" cy="506413"/>
          </a:xfrm>
          <a:prstGeom prst="rect">
            <a:avLst/>
          </a:prstGeom>
        </p:spPr>
        <p:txBody>
          <a:bodyPr/>
          <a:lstStyle/>
          <a:p>
            <a:pPr algn="ctr" eaLnBrk="1" hangingPunct="1">
              <a:defRPr/>
            </a:pPr>
            <a:r>
              <a:rPr lang="en-US" sz="2000" kern="0" dirty="0">
                <a:latin typeface="Calibri" panose="020F0502020204030204" pitchFamily="34" charset="0"/>
                <a:ea typeface="+mj-ea"/>
                <a:cs typeface="+mj-cs"/>
              </a:rPr>
              <a:t>Sample-specific Normalization</a:t>
            </a:r>
          </a:p>
        </p:txBody>
      </p:sp>
      <p:sp>
        <p:nvSpPr>
          <p:cNvPr id="3" name="TextBox 2">
            <a:extLst>
              <a:ext uri="{FF2B5EF4-FFF2-40B4-BE49-F238E27FC236}">
                <a16:creationId xmlns:a16="http://schemas.microsoft.com/office/drawing/2014/main" id="{4B5B191A-5665-4865-AF4A-5DA927079F17}"/>
              </a:ext>
            </a:extLst>
          </p:cNvPr>
          <p:cNvSpPr txBox="1"/>
          <p:nvPr/>
        </p:nvSpPr>
        <p:spPr>
          <a:xfrm>
            <a:off x="1088972" y="964512"/>
            <a:ext cx="10614991" cy="5632311"/>
          </a:xfrm>
          <a:prstGeom prst="rect">
            <a:avLst/>
          </a:prstGeom>
          <a:noFill/>
        </p:spPr>
        <p:txBody>
          <a:bodyPr wrap="square" rtlCol="0">
            <a:spAutoFit/>
          </a:bodyPr>
          <a:lstStyle/>
          <a:p>
            <a:r>
              <a:rPr lang="en-US" dirty="0"/>
              <a:t>In the Microarray days, we generally used additive adjustment to center the mean or median</a:t>
            </a:r>
          </a:p>
          <a:p>
            <a:endParaRPr lang="en-US" dirty="0"/>
          </a:p>
          <a:p>
            <a:r>
              <a:rPr lang="en-US" dirty="0"/>
              <a:t>When RNAseq took over, the emphasis shifted to multiplicative scaling to total counts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Additional adjustments like TMM account for biases due to variable abundance of a small number of highly expressed transcripts, like HBB or Ribosomal or Mitochondrial components.  If they account for 50% of the transcripts in one sample but 30% in another, then the CPM will all be higher on the second sample.</a:t>
            </a:r>
          </a:p>
          <a:p>
            <a:endParaRPr lang="en-US" dirty="0"/>
          </a:p>
          <a:p>
            <a:r>
              <a:rPr lang="en-US" dirty="0"/>
              <a:t>Also for RNAseq data, adjustment is made for the high “zero-count” (drop-out) rate for </a:t>
            </a:r>
            <a:r>
              <a:rPr lang="en-US" dirty="0" smtClean="0"/>
              <a:t>low-abundance </a:t>
            </a:r>
            <a:r>
              <a:rPr lang="en-US" dirty="0"/>
              <a:t>transcripts: the data is said to be negative binomially distributed</a:t>
            </a:r>
            <a:r>
              <a:rPr lang="en-US" dirty="0" smtClean="0"/>
              <a:t>.  </a:t>
            </a:r>
            <a:r>
              <a:rPr lang="en-US" dirty="0" err="1" smtClean="0"/>
              <a:t>Limma</a:t>
            </a:r>
            <a:r>
              <a:rPr lang="en-US" dirty="0" smtClean="0"/>
              <a:t>/</a:t>
            </a:r>
            <a:r>
              <a:rPr lang="en-US" dirty="0" err="1" smtClean="0"/>
              <a:t>Voom</a:t>
            </a:r>
            <a:r>
              <a:rPr lang="en-US" dirty="0" smtClean="0"/>
              <a:t> estimate the actual distribution from the data and adjust expecte</a:t>
            </a:r>
            <a:r>
              <a:rPr lang="en-US" dirty="0" smtClean="0"/>
              <a:t>d variance estimates accordingly.</a:t>
            </a:r>
            <a:endParaRPr lang="en-US" dirty="0" smtClean="0"/>
          </a:p>
          <a:p>
            <a:endParaRPr lang="en-US" dirty="0"/>
          </a:p>
          <a:p>
            <a:r>
              <a:rPr lang="en-US" dirty="0" smtClean="0"/>
              <a:t>Some analysts also adjust for GC content or gene length if they suspect a dependency of response to these.</a:t>
            </a:r>
            <a:endParaRPr lang="en-US" dirty="0"/>
          </a:p>
        </p:txBody>
      </p:sp>
      <p:sp>
        <p:nvSpPr>
          <p:cNvPr id="11" name="Freeform: Shape 10">
            <a:extLst>
              <a:ext uri="{FF2B5EF4-FFF2-40B4-BE49-F238E27FC236}">
                <a16:creationId xmlns:a16="http://schemas.microsoft.com/office/drawing/2014/main" id="{E23A188E-939F-4633-ABD2-DC0D6F93BD16}"/>
              </a:ext>
            </a:extLst>
          </p:cNvPr>
          <p:cNvSpPr/>
          <p:nvPr/>
        </p:nvSpPr>
        <p:spPr>
          <a:xfrm>
            <a:off x="2291699" y="2464098"/>
            <a:ext cx="1885210" cy="952614"/>
          </a:xfrm>
          <a:custGeom>
            <a:avLst/>
            <a:gdLst>
              <a:gd name="connsiteX0" fmla="*/ 0 w 1735438"/>
              <a:gd name="connsiteY0" fmla="*/ 908916 h 941867"/>
              <a:gd name="connsiteX1" fmla="*/ 162011 w 1735438"/>
              <a:gd name="connsiteY1" fmla="*/ 889694 h 941867"/>
              <a:gd name="connsiteX2" fmla="*/ 318530 w 1735438"/>
              <a:gd name="connsiteY2" fmla="*/ 853997 h 941867"/>
              <a:gd name="connsiteX3" fmla="*/ 439351 w 1735438"/>
              <a:gd name="connsiteY3" fmla="*/ 788094 h 941867"/>
              <a:gd name="connsiteX4" fmla="*/ 535460 w 1735438"/>
              <a:gd name="connsiteY4" fmla="*/ 631575 h 941867"/>
              <a:gd name="connsiteX5" fmla="*/ 628822 w 1735438"/>
              <a:gd name="connsiteY5" fmla="*/ 359727 h 941867"/>
              <a:gd name="connsiteX6" fmla="*/ 680995 w 1735438"/>
              <a:gd name="connsiteY6" fmla="*/ 178494 h 941867"/>
              <a:gd name="connsiteX7" fmla="*/ 749643 w 1735438"/>
              <a:gd name="connsiteY7" fmla="*/ 49435 h 941867"/>
              <a:gd name="connsiteX8" fmla="*/ 804562 w 1735438"/>
              <a:gd name="connsiteY8" fmla="*/ 8 h 941867"/>
              <a:gd name="connsiteX9" fmla="*/ 903416 w 1735438"/>
              <a:gd name="connsiteY9" fmla="*/ 46689 h 941867"/>
              <a:gd name="connsiteX10" fmla="*/ 983049 w 1735438"/>
              <a:gd name="connsiteY10" fmla="*/ 167510 h 941867"/>
              <a:gd name="connsiteX11" fmla="*/ 1037968 w 1735438"/>
              <a:gd name="connsiteY11" fmla="*/ 365219 h 941867"/>
              <a:gd name="connsiteX12" fmla="*/ 1109362 w 1735438"/>
              <a:gd name="connsiteY12" fmla="*/ 549197 h 941867"/>
              <a:gd name="connsiteX13" fmla="*/ 1178011 w 1735438"/>
              <a:gd name="connsiteY13" fmla="*/ 700224 h 941867"/>
              <a:gd name="connsiteX14" fmla="*/ 1260389 w 1735438"/>
              <a:gd name="connsiteY14" fmla="*/ 774364 h 941867"/>
              <a:gd name="connsiteX15" fmla="*/ 1394941 w 1735438"/>
              <a:gd name="connsiteY15" fmla="*/ 870473 h 941867"/>
              <a:gd name="connsiteX16" fmla="*/ 1556951 w 1735438"/>
              <a:gd name="connsiteY16" fmla="*/ 917154 h 941867"/>
              <a:gd name="connsiteX17" fmla="*/ 1735438 w 1735438"/>
              <a:gd name="connsiteY17" fmla="*/ 941867 h 941867"/>
              <a:gd name="connsiteX18" fmla="*/ 1735438 w 1735438"/>
              <a:gd name="connsiteY18" fmla="*/ 941867 h 941867"/>
              <a:gd name="connsiteX0" fmla="*/ 0 w 1735438"/>
              <a:gd name="connsiteY0" fmla="*/ 910140 h 943091"/>
              <a:gd name="connsiteX1" fmla="*/ 162011 w 1735438"/>
              <a:gd name="connsiteY1" fmla="*/ 890918 h 943091"/>
              <a:gd name="connsiteX2" fmla="*/ 318530 w 1735438"/>
              <a:gd name="connsiteY2" fmla="*/ 855221 h 943091"/>
              <a:gd name="connsiteX3" fmla="*/ 439351 w 1735438"/>
              <a:gd name="connsiteY3" fmla="*/ 789318 h 943091"/>
              <a:gd name="connsiteX4" fmla="*/ 535460 w 1735438"/>
              <a:gd name="connsiteY4" fmla="*/ 632799 h 943091"/>
              <a:gd name="connsiteX5" fmla="*/ 628822 w 1735438"/>
              <a:gd name="connsiteY5" fmla="*/ 360951 h 943091"/>
              <a:gd name="connsiteX6" fmla="*/ 680995 w 1735438"/>
              <a:gd name="connsiteY6" fmla="*/ 179718 h 943091"/>
              <a:gd name="connsiteX7" fmla="*/ 749643 w 1735438"/>
              <a:gd name="connsiteY7" fmla="*/ 50659 h 943091"/>
              <a:gd name="connsiteX8" fmla="*/ 804562 w 1735438"/>
              <a:gd name="connsiteY8" fmla="*/ 1232 h 943091"/>
              <a:gd name="connsiteX9" fmla="*/ 895179 w 1735438"/>
              <a:gd name="connsiteY9" fmla="*/ 28692 h 943091"/>
              <a:gd name="connsiteX10" fmla="*/ 983049 w 1735438"/>
              <a:gd name="connsiteY10" fmla="*/ 168734 h 943091"/>
              <a:gd name="connsiteX11" fmla="*/ 1037968 w 1735438"/>
              <a:gd name="connsiteY11" fmla="*/ 366443 h 943091"/>
              <a:gd name="connsiteX12" fmla="*/ 1109362 w 1735438"/>
              <a:gd name="connsiteY12" fmla="*/ 550421 h 943091"/>
              <a:gd name="connsiteX13" fmla="*/ 1178011 w 1735438"/>
              <a:gd name="connsiteY13" fmla="*/ 701448 h 943091"/>
              <a:gd name="connsiteX14" fmla="*/ 1260389 w 1735438"/>
              <a:gd name="connsiteY14" fmla="*/ 775588 h 943091"/>
              <a:gd name="connsiteX15" fmla="*/ 1394941 w 1735438"/>
              <a:gd name="connsiteY15" fmla="*/ 871697 h 943091"/>
              <a:gd name="connsiteX16" fmla="*/ 1556951 w 1735438"/>
              <a:gd name="connsiteY16" fmla="*/ 918378 h 943091"/>
              <a:gd name="connsiteX17" fmla="*/ 1735438 w 1735438"/>
              <a:gd name="connsiteY17" fmla="*/ 943091 h 943091"/>
              <a:gd name="connsiteX18" fmla="*/ 1735438 w 1735438"/>
              <a:gd name="connsiteY18" fmla="*/ 943091 h 943091"/>
              <a:gd name="connsiteX0" fmla="*/ 0 w 1735438"/>
              <a:gd name="connsiteY0" fmla="*/ 912821 h 945772"/>
              <a:gd name="connsiteX1" fmla="*/ 162011 w 1735438"/>
              <a:gd name="connsiteY1" fmla="*/ 893599 h 945772"/>
              <a:gd name="connsiteX2" fmla="*/ 318530 w 1735438"/>
              <a:gd name="connsiteY2" fmla="*/ 857902 h 945772"/>
              <a:gd name="connsiteX3" fmla="*/ 439351 w 1735438"/>
              <a:gd name="connsiteY3" fmla="*/ 791999 h 945772"/>
              <a:gd name="connsiteX4" fmla="*/ 535460 w 1735438"/>
              <a:gd name="connsiteY4" fmla="*/ 635480 h 945772"/>
              <a:gd name="connsiteX5" fmla="*/ 628822 w 1735438"/>
              <a:gd name="connsiteY5" fmla="*/ 363632 h 945772"/>
              <a:gd name="connsiteX6" fmla="*/ 680995 w 1735438"/>
              <a:gd name="connsiteY6" fmla="*/ 182399 h 945772"/>
              <a:gd name="connsiteX7" fmla="*/ 749643 w 1735438"/>
              <a:gd name="connsiteY7" fmla="*/ 53340 h 945772"/>
              <a:gd name="connsiteX8" fmla="*/ 804562 w 1735438"/>
              <a:gd name="connsiteY8" fmla="*/ 3913 h 945772"/>
              <a:gd name="connsiteX9" fmla="*/ 895179 w 1735438"/>
              <a:gd name="connsiteY9" fmla="*/ 31373 h 945772"/>
              <a:gd name="connsiteX10" fmla="*/ 983049 w 1735438"/>
              <a:gd name="connsiteY10" fmla="*/ 171415 h 945772"/>
              <a:gd name="connsiteX11" fmla="*/ 1037968 w 1735438"/>
              <a:gd name="connsiteY11" fmla="*/ 369124 h 945772"/>
              <a:gd name="connsiteX12" fmla="*/ 1109362 w 1735438"/>
              <a:gd name="connsiteY12" fmla="*/ 553102 h 945772"/>
              <a:gd name="connsiteX13" fmla="*/ 1178011 w 1735438"/>
              <a:gd name="connsiteY13" fmla="*/ 704129 h 945772"/>
              <a:gd name="connsiteX14" fmla="*/ 1260389 w 1735438"/>
              <a:gd name="connsiteY14" fmla="*/ 778269 h 945772"/>
              <a:gd name="connsiteX15" fmla="*/ 1394941 w 1735438"/>
              <a:gd name="connsiteY15" fmla="*/ 874378 h 945772"/>
              <a:gd name="connsiteX16" fmla="*/ 1556951 w 1735438"/>
              <a:gd name="connsiteY16" fmla="*/ 921059 h 945772"/>
              <a:gd name="connsiteX17" fmla="*/ 1735438 w 1735438"/>
              <a:gd name="connsiteY17" fmla="*/ 945772 h 945772"/>
              <a:gd name="connsiteX18" fmla="*/ 1735438 w 1735438"/>
              <a:gd name="connsiteY18" fmla="*/ 945772 h 945772"/>
              <a:gd name="connsiteX0" fmla="*/ 0 w 1735438"/>
              <a:gd name="connsiteY0" fmla="*/ 914485 h 947436"/>
              <a:gd name="connsiteX1" fmla="*/ 162011 w 1735438"/>
              <a:gd name="connsiteY1" fmla="*/ 895263 h 947436"/>
              <a:gd name="connsiteX2" fmla="*/ 318530 w 1735438"/>
              <a:gd name="connsiteY2" fmla="*/ 859566 h 947436"/>
              <a:gd name="connsiteX3" fmla="*/ 439351 w 1735438"/>
              <a:gd name="connsiteY3" fmla="*/ 793663 h 947436"/>
              <a:gd name="connsiteX4" fmla="*/ 535460 w 1735438"/>
              <a:gd name="connsiteY4" fmla="*/ 637144 h 947436"/>
              <a:gd name="connsiteX5" fmla="*/ 628822 w 1735438"/>
              <a:gd name="connsiteY5" fmla="*/ 365296 h 947436"/>
              <a:gd name="connsiteX6" fmla="*/ 680995 w 1735438"/>
              <a:gd name="connsiteY6" fmla="*/ 184063 h 947436"/>
              <a:gd name="connsiteX7" fmla="*/ 749643 w 1735438"/>
              <a:gd name="connsiteY7" fmla="*/ 55004 h 947436"/>
              <a:gd name="connsiteX8" fmla="*/ 804562 w 1735438"/>
              <a:gd name="connsiteY8" fmla="*/ 5577 h 947436"/>
              <a:gd name="connsiteX9" fmla="*/ 895179 w 1735438"/>
              <a:gd name="connsiteY9" fmla="*/ 33037 h 947436"/>
              <a:gd name="connsiteX10" fmla="*/ 983049 w 1735438"/>
              <a:gd name="connsiteY10" fmla="*/ 173079 h 947436"/>
              <a:gd name="connsiteX11" fmla="*/ 1037968 w 1735438"/>
              <a:gd name="connsiteY11" fmla="*/ 370788 h 947436"/>
              <a:gd name="connsiteX12" fmla="*/ 1109362 w 1735438"/>
              <a:gd name="connsiteY12" fmla="*/ 554766 h 947436"/>
              <a:gd name="connsiteX13" fmla="*/ 1178011 w 1735438"/>
              <a:gd name="connsiteY13" fmla="*/ 705793 h 947436"/>
              <a:gd name="connsiteX14" fmla="*/ 1260389 w 1735438"/>
              <a:gd name="connsiteY14" fmla="*/ 779933 h 947436"/>
              <a:gd name="connsiteX15" fmla="*/ 1394941 w 1735438"/>
              <a:gd name="connsiteY15" fmla="*/ 876042 h 947436"/>
              <a:gd name="connsiteX16" fmla="*/ 1556951 w 1735438"/>
              <a:gd name="connsiteY16" fmla="*/ 922723 h 947436"/>
              <a:gd name="connsiteX17" fmla="*/ 1735438 w 1735438"/>
              <a:gd name="connsiteY17" fmla="*/ 947436 h 947436"/>
              <a:gd name="connsiteX18" fmla="*/ 1735438 w 1735438"/>
              <a:gd name="connsiteY18" fmla="*/ 947436 h 947436"/>
              <a:gd name="connsiteX0" fmla="*/ 0 w 1735438"/>
              <a:gd name="connsiteY0" fmla="*/ 915850 h 948801"/>
              <a:gd name="connsiteX1" fmla="*/ 162011 w 1735438"/>
              <a:gd name="connsiteY1" fmla="*/ 896628 h 948801"/>
              <a:gd name="connsiteX2" fmla="*/ 318530 w 1735438"/>
              <a:gd name="connsiteY2" fmla="*/ 860931 h 948801"/>
              <a:gd name="connsiteX3" fmla="*/ 439351 w 1735438"/>
              <a:gd name="connsiteY3" fmla="*/ 795028 h 948801"/>
              <a:gd name="connsiteX4" fmla="*/ 535460 w 1735438"/>
              <a:gd name="connsiteY4" fmla="*/ 638509 h 948801"/>
              <a:gd name="connsiteX5" fmla="*/ 628822 w 1735438"/>
              <a:gd name="connsiteY5" fmla="*/ 366661 h 948801"/>
              <a:gd name="connsiteX6" fmla="*/ 680995 w 1735438"/>
              <a:gd name="connsiteY6" fmla="*/ 185428 h 948801"/>
              <a:gd name="connsiteX7" fmla="*/ 749643 w 1735438"/>
              <a:gd name="connsiteY7" fmla="*/ 56369 h 948801"/>
              <a:gd name="connsiteX8" fmla="*/ 804562 w 1735438"/>
              <a:gd name="connsiteY8" fmla="*/ 6942 h 948801"/>
              <a:gd name="connsiteX9" fmla="*/ 911654 w 1735438"/>
              <a:gd name="connsiteY9" fmla="*/ 31656 h 948801"/>
              <a:gd name="connsiteX10" fmla="*/ 983049 w 1735438"/>
              <a:gd name="connsiteY10" fmla="*/ 174444 h 948801"/>
              <a:gd name="connsiteX11" fmla="*/ 1037968 w 1735438"/>
              <a:gd name="connsiteY11" fmla="*/ 372153 h 948801"/>
              <a:gd name="connsiteX12" fmla="*/ 1109362 w 1735438"/>
              <a:gd name="connsiteY12" fmla="*/ 556131 h 948801"/>
              <a:gd name="connsiteX13" fmla="*/ 1178011 w 1735438"/>
              <a:gd name="connsiteY13" fmla="*/ 707158 h 948801"/>
              <a:gd name="connsiteX14" fmla="*/ 1260389 w 1735438"/>
              <a:gd name="connsiteY14" fmla="*/ 781298 h 948801"/>
              <a:gd name="connsiteX15" fmla="*/ 1394941 w 1735438"/>
              <a:gd name="connsiteY15" fmla="*/ 877407 h 948801"/>
              <a:gd name="connsiteX16" fmla="*/ 1556951 w 1735438"/>
              <a:gd name="connsiteY16" fmla="*/ 924088 h 948801"/>
              <a:gd name="connsiteX17" fmla="*/ 1735438 w 1735438"/>
              <a:gd name="connsiteY17" fmla="*/ 948801 h 948801"/>
              <a:gd name="connsiteX18" fmla="*/ 1735438 w 1735438"/>
              <a:gd name="connsiteY18" fmla="*/ 948801 h 948801"/>
              <a:gd name="connsiteX0" fmla="*/ 0 w 1735438"/>
              <a:gd name="connsiteY0" fmla="*/ 917833 h 950784"/>
              <a:gd name="connsiteX1" fmla="*/ 162011 w 1735438"/>
              <a:gd name="connsiteY1" fmla="*/ 898611 h 950784"/>
              <a:gd name="connsiteX2" fmla="*/ 318530 w 1735438"/>
              <a:gd name="connsiteY2" fmla="*/ 862914 h 950784"/>
              <a:gd name="connsiteX3" fmla="*/ 439351 w 1735438"/>
              <a:gd name="connsiteY3" fmla="*/ 797011 h 950784"/>
              <a:gd name="connsiteX4" fmla="*/ 535460 w 1735438"/>
              <a:gd name="connsiteY4" fmla="*/ 640492 h 950784"/>
              <a:gd name="connsiteX5" fmla="*/ 628822 w 1735438"/>
              <a:gd name="connsiteY5" fmla="*/ 368644 h 950784"/>
              <a:gd name="connsiteX6" fmla="*/ 680995 w 1735438"/>
              <a:gd name="connsiteY6" fmla="*/ 187411 h 950784"/>
              <a:gd name="connsiteX7" fmla="*/ 749643 w 1735438"/>
              <a:gd name="connsiteY7" fmla="*/ 58352 h 950784"/>
              <a:gd name="connsiteX8" fmla="*/ 804562 w 1735438"/>
              <a:gd name="connsiteY8" fmla="*/ 8925 h 950784"/>
              <a:gd name="connsiteX9" fmla="*/ 911654 w 1735438"/>
              <a:gd name="connsiteY9" fmla="*/ 33639 h 950784"/>
              <a:gd name="connsiteX10" fmla="*/ 983049 w 1735438"/>
              <a:gd name="connsiteY10" fmla="*/ 176427 h 950784"/>
              <a:gd name="connsiteX11" fmla="*/ 1037968 w 1735438"/>
              <a:gd name="connsiteY11" fmla="*/ 374136 h 950784"/>
              <a:gd name="connsiteX12" fmla="*/ 1109362 w 1735438"/>
              <a:gd name="connsiteY12" fmla="*/ 558114 h 950784"/>
              <a:gd name="connsiteX13" fmla="*/ 1178011 w 1735438"/>
              <a:gd name="connsiteY13" fmla="*/ 709141 h 950784"/>
              <a:gd name="connsiteX14" fmla="*/ 1260389 w 1735438"/>
              <a:gd name="connsiteY14" fmla="*/ 783281 h 950784"/>
              <a:gd name="connsiteX15" fmla="*/ 1394941 w 1735438"/>
              <a:gd name="connsiteY15" fmla="*/ 879390 h 950784"/>
              <a:gd name="connsiteX16" fmla="*/ 1556951 w 1735438"/>
              <a:gd name="connsiteY16" fmla="*/ 926071 h 950784"/>
              <a:gd name="connsiteX17" fmla="*/ 1735438 w 1735438"/>
              <a:gd name="connsiteY17" fmla="*/ 950784 h 950784"/>
              <a:gd name="connsiteX18" fmla="*/ 1735438 w 1735438"/>
              <a:gd name="connsiteY18" fmla="*/ 950784 h 950784"/>
              <a:gd name="connsiteX0" fmla="*/ 0 w 1885210"/>
              <a:gd name="connsiteY0" fmla="*/ 917833 h 952614"/>
              <a:gd name="connsiteX1" fmla="*/ 162011 w 1885210"/>
              <a:gd name="connsiteY1" fmla="*/ 898611 h 952614"/>
              <a:gd name="connsiteX2" fmla="*/ 318530 w 1885210"/>
              <a:gd name="connsiteY2" fmla="*/ 862914 h 952614"/>
              <a:gd name="connsiteX3" fmla="*/ 439351 w 1885210"/>
              <a:gd name="connsiteY3" fmla="*/ 797011 h 952614"/>
              <a:gd name="connsiteX4" fmla="*/ 535460 w 1885210"/>
              <a:gd name="connsiteY4" fmla="*/ 640492 h 952614"/>
              <a:gd name="connsiteX5" fmla="*/ 628822 w 1885210"/>
              <a:gd name="connsiteY5" fmla="*/ 368644 h 952614"/>
              <a:gd name="connsiteX6" fmla="*/ 680995 w 1885210"/>
              <a:gd name="connsiteY6" fmla="*/ 187411 h 952614"/>
              <a:gd name="connsiteX7" fmla="*/ 749643 w 1885210"/>
              <a:gd name="connsiteY7" fmla="*/ 58352 h 952614"/>
              <a:gd name="connsiteX8" fmla="*/ 804562 w 1885210"/>
              <a:gd name="connsiteY8" fmla="*/ 8925 h 952614"/>
              <a:gd name="connsiteX9" fmla="*/ 911654 w 1885210"/>
              <a:gd name="connsiteY9" fmla="*/ 33639 h 952614"/>
              <a:gd name="connsiteX10" fmla="*/ 983049 w 1885210"/>
              <a:gd name="connsiteY10" fmla="*/ 176427 h 952614"/>
              <a:gd name="connsiteX11" fmla="*/ 1037968 w 1885210"/>
              <a:gd name="connsiteY11" fmla="*/ 374136 h 952614"/>
              <a:gd name="connsiteX12" fmla="*/ 1109362 w 1885210"/>
              <a:gd name="connsiteY12" fmla="*/ 558114 h 952614"/>
              <a:gd name="connsiteX13" fmla="*/ 1178011 w 1885210"/>
              <a:gd name="connsiteY13" fmla="*/ 709141 h 952614"/>
              <a:gd name="connsiteX14" fmla="*/ 1260389 w 1885210"/>
              <a:gd name="connsiteY14" fmla="*/ 783281 h 952614"/>
              <a:gd name="connsiteX15" fmla="*/ 1394941 w 1885210"/>
              <a:gd name="connsiteY15" fmla="*/ 879390 h 952614"/>
              <a:gd name="connsiteX16" fmla="*/ 1556951 w 1885210"/>
              <a:gd name="connsiteY16" fmla="*/ 926071 h 952614"/>
              <a:gd name="connsiteX17" fmla="*/ 1735438 w 1885210"/>
              <a:gd name="connsiteY17" fmla="*/ 950784 h 952614"/>
              <a:gd name="connsiteX18" fmla="*/ 1885210 w 1885210"/>
              <a:gd name="connsiteY18" fmla="*/ 950784 h 95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85210" h="952614">
                <a:moveTo>
                  <a:pt x="0" y="917833"/>
                </a:moveTo>
                <a:cubicBezTo>
                  <a:pt x="54461" y="912798"/>
                  <a:pt x="108923" y="907764"/>
                  <a:pt x="162011" y="898611"/>
                </a:cubicBezTo>
                <a:cubicBezTo>
                  <a:pt x="215099" y="889458"/>
                  <a:pt x="272307" y="879847"/>
                  <a:pt x="318530" y="862914"/>
                </a:cubicBezTo>
                <a:cubicBezTo>
                  <a:pt x="364753" y="845981"/>
                  <a:pt x="403196" y="834081"/>
                  <a:pt x="439351" y="797011"/>
                </a:cubicBezTo>
                <a:cubicBezTo>
                  <a:pt x="475506" y="759941"/>
                  <a:pt x="503882" y="711886"/>
                  <a:pt x="535460" y="640492"/>
                </a:cubicBezTo>
                <a:cubicBezTo>
                  <a:pt x="567039" y="569097"/>
                  <a:pt x="604566" y="444157"/>
                  <a:pt x="628822" y="368644"/>
                </a:cubicBezTo>
                <a:cubicBezTo>
                  <a:pt x="653078" y="293130"/>
                  <a:pt x="660858" y="239126"/>
                  <a:pt x="680995" y="187411"/>
                </a:cubicBezTo>
                <a:cubicBezTo>
                  <a:pt x="701132" y="135696"/>
                  <a:pt x="729049" y="88100"/>
                  <a:pt x="749643" y="58352"/>
                </a:cubicBezTo>
                <a:cubicBezTo>
                  <a:pt x="770238" y="28604"/>
                  <a:pt x="777560" y="13044"/>
                  <a:pt x="804562" y="8925"/>
                </a:cubicBezTo>
                <a:cubicBezTo>
                  <a:pt x="831564" y="4806"/>
                  <a:pt x="862684" y="-18992"/>
                  <a:pt x="911654" y="33639"/>
                </a:cubicBezTo>
                <a:cubicBezTo>
                  <a:pt x="960624" y="86270"/>
                  <a:pt x="961997" y="119678"/>
                  <a:pt x="983049" y="176427"/>
                </a:cubicBezTo>
                <a:cubicBezTo>
                  <a:pt x="1004101" y="233176"/>
                  <a:pt x="1016916" y="310522"/>
                  <a:pt x="1037968" y="374136"/>
                </a:cubicBezTo>
                <a:cubicBezTo>
                  <a:pt x="1059020" y="437750"/>
                  <a:pt x="1086022" y="502280"/>
                  <a:pt x="1109362" y="558114"/>
                </a:cubicBezTo>
                <a:cubicBezTo>
                  <a:pt x="1132702" y="613948"/>
                  <a:pt x="1152840" y="671613"/>
                  <a:pt x="1178011" y="709141"/>
                </a:cubicBezTo>
                <a:cubicBezTo>
                  <a:pt x="1203182" y="746669"/>
                  <a:pt x="1224234" y="754906"/>
                  <a:pt x="1260389" y="783281"/>
                </a:cubicBezTo>
                <a:cubicBezTo>
                  <a:pt x="1296544" y="811656"/>
                  <a:pt x="1345514" y="855592"/>
                  <a:pt x="1394941" y="879390"/>
                </a:cubicBezTo>
                <a:cubicBezTo>
                  <a:pt x="1444368" y="903188"/>
                  <a:pt x="1500201" y="914172"/>
                  <a:pt x="1556951" y="926071"/>
                </a:cubicBezTo>
                <a:cubicBezTo>
                  <a:pt x="1613701" y="937970"/>
                  <a:pt x="1680728" y="946665"/>
                  <a:pt x="1735438" y="950784"/>
                </a:cubicBezTo>
                <a:cubicBezTo>
                  <a:pt x="1790148" y="954903"/>
                  <a:pt x="1835286" y="950784"/>
                  <a:pt x="1885210" y="9507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903752E-7A47-4507-AF2B-E04856685297}"/>
              </a:ext>
            </a:extLst>
          </p:cNvPr>
          <p:cNvSpPr/>
          <p:nvPr/>
        </p:nvSpPr>
        <p:spPr>
          <a:xfrm>
            <a:off x="2227180" y="2464098"/>
            <a:ext cx="1932507" cy="950784"/>
          </a:xfrm>
          <a:custGeom>
            <a:avLst/>
            <a:gdLst>
              <a:gd name="connsiteX0" fmla="*/ 0 w 1735438"/>
              <a:gd name="connsiteY0" fmla="*/ 908916 h 941867"/>
              <a:gd name="connsiteX1" fmla="*/ 162011 w 1735438"/>
              <a:gd name="connsiteY1" fmla="*/ 889694 h 941867"/>
              <a:gd name="connsiteX2" fmla="*/ 318530 w 1735438"/>
              <a:gd name="connsiteY2" fmla="*/ 853997 h 941867"/>
              <a:gd name="connsiteX3" fmla="*/ 439351 w 1735438"/>
              <a:gd name="connsiteY3" fmla="*/ 788094 h 941867"/>
              <a:gd name="connsiteX4" fmla="*/ 535460 w 1735438"/>
              <a:gd name="connsiteY4" fmla="*/ 631575 h 941867"/>
              <a:gd name="connsiteX5" fmla="*/ 628822 w 1735438"/>
              <a:gd name="connsiteY5" fmla="*/ 359727 h 941867"/>
              <a:gd name="connsiteX6" fmla="*/ 680995 w 1735438"/>
              <a:gd name="connsiteY6" fmla="*/ 178494 h 941867"/>
              <a:gd name="connsiteX7" fmla="*/ 749643 w 1735438"/>
              <a:gd name="connsiteY7" fmla="*/ 49435 h 941867"/>
              <a:gd name="connsiteX8" fmla="*/ 804562 w 1735438"/>
              <a:gd name="connsiteY8" fmla="*/ 8 h 941867"/>
              <a:gd name="connsiteX9" fmla="*/ 903416 w 1735438"/>
              <a:gd name="connsiteY9" fmla="*/ 46689 h 941867"/>
              <a:gd name="connsiteX10" fmla="*/ 983049 w 1735438"/>
              <a:gd name="connsiteY10" fmla="*/ 167510 h 941867"/>
              <a:gd name="connsiteX11" fmla="*/ 1037968 w 1735438"/>
              <a:gd name="connsiteY11" fmla="*/ 365219 h 941867"/>
              <a:gd name="connsiteX12" fmla="*/ 1109362 w 1735438"/>
              <a:gd name="connsiteY12" fmla="*/ 549197 h 941867"/>
              <a:gd name="connsiteX13" fmla="*/ 1178011 w 1735438"/>
              <a:gd name="connsiteY13" fmla="*/ 700224 h 941867"/>
              <a:gd name="connsiteX14" fmla="*/ 1260389 w 1735438"/>
              <a:gd name="connsiteY14" fmla="*/ 774364 h 941867"/>
              <a:gd name="connsiteX15" fmla="*/ 1394941 w 1735438"/>
              <a:gd name="connsiteY15" fmla="*/ 870473 h 941867"/>
              <a:gd name="connsiteX16" fmla="*/ 1556951 w 1735438"/>
              <a:gd name="connsiteY16" fmla="*/ 917154 h 941867"/>
              <a:gd name="connsiteX17" fmla="*/ 1735438 w 1735438"/>
              <a:gd name="connsiteY17" fmla="*/ 941867 h 941867"/>
              <a:gd name="connsiteX18" fmla="*/ 1735438 w 1735438"/>
              <a:gd name="connsiteY18" fmla="*/ 941867 h 941867"/>
              <a:gd name="connsiteX0" fmla="*/ 0 w 1735438"/>
              <a:gd name="connsiteY0" fmla="*/ 910140 h 943091"/>
              <a:gd name="connsiteX1" fmla="*/ 162011 w 1735438"/>
              <a:gd name="connsiteY1" fmla="*/ 890918 h 943091"/>
              <a:gd name="connsiteX2" fmla="*/ 318530 w 1735438"/>
              <a:gd name="connsiteY2" fmla="*/ 855221 h 943091"/>
              <a:gd name="connsiteX3" fmla="*/ 439351 w 1735438"/>
              <a:gd name="connsiteY3" fmla="*/ 789318 h 943091"/>
              <a:gd name="connsiteX4" fmla="*/ 535460 w 1735438"/>
              <a:gd name="connsiteY4" fmla="*/ 632799 h 943091"/>
              <a:gd name="connsiteX5" fmla="*/ 628822 w 1735438"/>
              <a:gd name="connsiteY5" fmla="*/ 360951 h 943091"/>
              <a:gd name="connsiteX6" fmla="*/ 680995 w 1735438"/>
              <a:gd name="connsiteY6" fmla="*/ 179718 h 943091"/>
              <a:gd name="connsiteX7" fmla="*/ 749643 w 1735438"/>
              <a:gd name="connsiteY7" fmla="*/ 50659 h 943091"/>
              <a:gd name="connsiteX8" fmla="*/ 804562 w 1735438"/>
              <a:gd name="connsiteY8" fmla="*/ 1232 h 943091"/>
              <a:gd name="connsiteX9" fmla="*/ 895179 w 1735438"/>
              <a:gd name="connsiteY9" fmla="*/ 28692 h 943091"/>
              <a:gd name="connsiteX10" fmla="*/ 983049 w 1735438"/>
              <a:gd name="connsiteY10" fmla="*/ 168734 h 943091"/>
              <a:gd name="connsiteX11" fmla="*/ 1037968 w 1735438"/>
              <a:gd name="connsiteY11" fmla="*/ 366443 h 943091"/>
              <a:gd name="connsiteX12" fmla="*/ 1109362 w 1735438"/>
              <a:gd name="connsiteY12" fmla="*/ 550421 h 943091"/>
              <a:gd name="connsiteX13" fmla="*/ 1178011 w 1735438"/>
              <a:gd name="connsiteY13" fmla="*/ 701448 h 943091"/>
              <a:gd name="connsiteX14" fmla="*/ 1260389 w 1735438"/>
              <a:gd name="connsiteY14" fmla="*/ 775588 h 943091"/>
              <a:gd name="connsiteX15" fmla="*/ 1394941 w 1735438"/>
              <a:gd name="connsiteY15" fmla="*/ 871697 h 943091"/>
              <a:gd name="connsiteX16" fmla="*/ 1556951 w 1735438"/>
              <a:gd name="connsiteY16" fmla="*/ 918378 h 943091"/>
              <a:gd name="connsiteX17" fmla="*/ 1735438 w 1735438"/>
              <a:gd name="connsiteY17" fmla="*/ 943091 h 943091"/>
              <a:gd name="connsiteX18" fmla="*/ 1735438 w 1735438"/>
              <a:gd name="connsiteY18" fmla="*/ 943091 h 943091"/>
              <a:gd name="connsiteX0" fmla="*/ 0 w 1735438"/>
              <a:gd name="connsiteY0" fmla="*/ 912821 h 945772"/>
              <a:gd name="connsiteX1" fmla="*/ 162011 w 1735438"/>
              <a:gd name="connsiteY1" fmla="*/ 893599 h 945772"/>
              <a:gd name="connsiteX2" fmla="*/ 318530 w 1735438"/>
              <a:gd name="connsiteY2" fmla="*/ 857902 h 945772"/>
              <a:gd name="connsiteX3" fmla="*/ 439351 w 1735438"/>
              <a:gd name="connsiteY3" fmla="*/ 791999 h 945772"/>
              <a:gd name="connsiteX4" fmla="*/ 535460 w 1735438"/>
              <a:gd name="connsiteY4" fmla="*/ 635480 h 945772"/>
              <a:gd name="connsiteX5" fmla="*/ 628822 w 1735438"/>
              <a:gd name="connsiteY5" fmla="*/ 363632 h 945772"/>
              <a:gd name="connsiteX6" fmla="*/ 680995 w 1735438"/>
              <a:gd name="connsiteY6" fmla="*/ 182399 h 945772"/>
              <a:gd name="connsiteX7" fmla="*/ 749643 w 1735438"/>
              <a:gd name="connsiteY7" fmla="*/ 53340 h 945772"/>
              <a:gd name="connsiteX8" fmla="*/ 804562 w 1735438"/>
              <a:gd name="connsiteY8" fmla="*/ 3913 h 945772"/>
              <a:gd name="connsiteX9" fmla="*/ 895179 w 1735438"/>
              <a:gd name="connsiteY9" fmla="*/ 31373 h 945772"/>
              <a:gd name="connsiteX10" fmla="*/ 983049 w 1735438"/>
              <a:gd name="connsiteY10" fmla="*/ 171415 h 945772"/>
              <a:gd name="connsiteX11" fmla="*/ 1037968 w 1735438"/>
              <a:gd name="connsiteY11" fmla="*/ 369124 h 945772"/>
              <a:gd name="connsiteX12" fmla="*/ 1109362 w 1735438"/>
              <a:gd name="connsiteY12" fmla="*/ 553102 h 945772"/>
              <a:gd name="connsiteX13" fmla="*/ 1178011 w 1735438"/>
              <a:gd name="connsiteY13" fmla="*/ 704129 h 945772"/>
              <a:gd name="connsiteX14" fmla="*/ 1260389 w 1735438"/>
              <a:gd name="connsiteY14" fmla="*/ 778269 h 945772"/>
              <a:gd name="connsiteX15" fmla="*/ 1394941 w 1735438"/>
              <a:gd name="connsiteY15" fmla="*/ 874378 h 945772"/>
              <a:gd name="connsiteX16" fmla="*/ 1556951 w 1735438"/>
              <a:gd name="connsiteY16" fmla="*/ 921059 h 945772"/>
              <a:gd name="connsiteX17" fmla="*/ 1735438 w 1735438"/>
              <a:gd name="connsiteY17" fmla="*/ 945772 h 945772"/>
              <a:gd name="connsiteX18" fmla="*/ 1735438 w 1735438"/>
              <a:gd name="connsiteY18" fmla="*/ 945772 h 945772"/>
              <a:gd name="connsiteX0" fmla="*/ 0 w 1735438"/>
              <a:gd name="connsiteY0" fmla="*/ 914485 h 947436"/>
              <a:gd name="connsiteX1" fmla="*/ 162011 w 1735438"/>
              <a:gd name="connsiteY1" fmla="*/ 895263 h 947436"/>
              <a:gd name="connsiteX2" fmla="*/ 318530 w 1735438"/>
              <a:gd name="connsiteY2" fmla="*/ 859566 h 947436"/>
              <a:gd name="connsiteX3" fmla="*/ 439351 w 1735438"/>
              <a:gd name="connsiteY3" fmla="*/ 793663 h 947436"/>
              <a:gd name="connsiteX4" fmla="*/ 535460 w 1735438"/>
              <a:gd name="connsiteY4" fmla="*/ 637144 h 947436"/>
              <a:gd name="connsiteX5" fmla="*/ 628822 w 1735438"/>
              <a:gd name="connsiteY5" fmla="*/ 365296 h 947436"/>
              <a:gd name="connsiteX6" fmla="*/ 680995 w 1735438"/>
              <a:gd name="connsiteY6" fmla="*/ 184063 h 947436"/>
              <a:gd name="connsiteX7" fmla="*/ 749643 w 1735438"/>
              <a:gd name="connsiteY7" fmla="*/ 55004 h 947436"/>
              <a:gd name="connsiteX8" fmla="*/ 804562 w 1735438"/>
              <a:gd name="connsiteY8" fmla="*/ 5577 h 947436"/>
              <a:gd name="connsiteX9" fmla="*/ 895179 w 1735438"/>
              <a:gd name="connsiteY9" fmla="*/ 33037 h 947436"/>
              <a:gd name="connsiteX10" fmla="*/ 983049 w 1735438"/>
              <a:gd name="connsiteY10" fmla="*/ 173079 h 947436"/>
              <a:gd name="connsiteX11" fmla="*/ 1037968 w 1735438"/>
              <a:gd name="connsiteY11" fmla="*/ 370788 h 947436"/>
              <a:gd name="connsiteX12" fmla="*/ 1109362 w 1735438"/>
              <a:gd name="connsiteY12" fmla="*/ 554766 h 947436"/>
              <a:gd name="connsiteX13" fmla="*/ 1178011 w 1735438"/>
              <a:gd name="connsiteY13" fmla="*/ 705793 h 947436"/>
              <a:gd name="connsiteX14" fmla="*/ 1260389 w 1735438"/>
              <a:gd name="connsiteY14" fmla="*/ 779933 h 947436"/>
              <a:gd name="connsiteX15" fmla="*/ 1394941 w 1735438"/>
              <a:gd name="connsiteY15" fmla="*/ 876042 h 947436"/>
              <a:gd name="connsiteX16" fmla="*/ 1556951 w 1735438"/>
              <a:gd name="connsiteY16" fmla="*/ 922723 h 947436"/>
              <a:gd name="connsiteX17" fmla="*/ 1735438 w 1735438"/>
              <a:gd name="connsiteY17" fmla="*/ 947436 h 947436"/>
              <a:gd name="connsiteX18" fmla="*/ 1735438 w 1735438"/>
              <a:gd name="connsiteY18" fmla="*/ 947436 h 947436"/>
              <a:gd name="connsiteX0" fmla="*/ 0 w 1735438"/>
              <a:gd name="connsiteY0" fmla="*/ 915850 h 948801"/>
              <a:gd name="connsiteX1" fmla="*/ 162011 w 1735438"/>
              <a:gd name="connsiteY1" fmla="*/ 896628 h 948801"/>
              <a:gd name="connsiteX2" fmla="*/ 318530 w 1735438"/>
              <a:gd name="connsiteY2" fmla="*/ 860931 h 948801"/>
              <a:gd name="connsiteX3" fmla="*/ 439351 w 1735438"/>
              <a:gd name="connsiteY3" fmla="*/ 795028 h 948801"/>
              <a:gd name="connsiteX4" fmla="*/ 535460 w 1735438"/>
              <a:gd name="connsiteY4" fmla="*/ 638509 h 948801"/>
              <a:gd name="connsiteX5" fmla="*/ 628822 w 1735438"/>
              <a:gd name="connsiteY5" fmla="*/ 366661 h 948801"/>
              <a:gd name="connsiteX6" fmla="*/ 680995 w 1735438"/>
              <a:gd name="connsiteY6" fmla="*/ 185428 h 948801"/>
              <a:gd name="connsiteX7" fmla="*/ 749643 w 1735438"/>
              <a:gd name="connsiteY7" fmla="*/ 56369 h 948801"/>
              <a:gd name="connsiteX8" fmla="*/ 804562 w 1735438"/>
              <a:gd name="connsiteY8" fmla="*/ 6942 h 948801"/>
              <a:gd name="connsiteX9" fmla="*/ 911654 w 1735438"/>
              <a:gd name="connsiteY9" fmla="*/ 31656 h 948801"/>
              <a:gd name="connsiteX10" fmla="*/ 983049 w 1735438"/>
              <a:gd name="connsiteY10" fmla="*/ 174444 h 948801"/>
              <a:gd name="connsiteX11" fmla="*/ 1037968 w 1735438"/>
              <a:gd name="connsiteY11" fmla="*/ 372153 h 948801"/>
              <a:gd name="connsiteX12" fmla="*/ 1109362 w 1735438"/>
              <a:gd name="connsiteY12" fmla="*/ 556131 h 948801"/>
              <a:gd name="connsiteX13" fmla="*/ 1178011 w 1735438"/>
              <a:gd name="connsiteY13" fmla="*/ 707158 h 948801"/>
              <a:gd name="connsiteX14" fmla="*/ 1260389 w 1735438"/>
              <a:gd name="connsiteY14" fmla="*/ 781298 h 948801"/>
              <a:gd name="connsiteX15" fmla="*/ 1394941 w 1735438"/>
              <a:gd name="connsiteY15" fmla="*/ 877407 h 948801"/>
              <a:gd name="connsiteX16" fmla="*/ 1556951 w 1735438"/>
              <a:gd name="connsiteY16" fmla="*/ 924088 h 948801"/>
              <a:gd name="connsiteX17" fmla="*/ 1735438 w 1735438"/>
              <a:gd name="connsiteY17" fmla="*/ 948801 h 948801"/>
              <a:gd name="connsiteX18" fmla="*/ 1735438 w 1735438"/>
              <a:gd name="connsiteY18" fmla="*/ 948801 h 948801"/>
              <a:gd name="connsiteX0" fmla="*/ 0 w 1735438"/>
              <a:gd name="connsiteY0" fmla="*/ 917833 h 950784"/>
              <a:gd name="connsiteX1" fmla="*/ 162011 w 1735438"/>
              <a:gd name="connsiteY1" fmla="*/ 898611 h 950784"/>
              <a:gd name="connsiteX2" fmla="*/ 318530 w 1735438"/>
              <a:gd name="connsiteY2" fmla="*/ 862914 h 950784"/>
              <a:gd name="connsiteX3" fmla="*/ 439351 w 1735438"/>
              <a:gd name="connsiteY3" fmla="*/ 797011 h 950784"/>
              <a:gd name="connsiteX4" fmla="*/ 535460 w 1735438"/>
              <a:gd name="connsiteY4" fmla="*/ 640492 h 950784"/>
              <a:gd name="connsiteX5" fmla="*/ 628822 w 1735438"/>
              <a:gd name="connsiteY5" fmla="*/ 368644 h 950784"/>
              <a:gd name="connsiteX6" fmla="*/ 680995 w 1735438"/>
              <a:gd name="connsiteY6" fmla="*/ 187411 h 950784"/>
              <a:gd name="connsiteX7" fmla="*/ 749643 w 1735438"/>
              <a:gd name="connsiteY7" fmla="*/ 58352 h 950784"/>
              <a:gd name="connsiteX8" fmla="*/ 804562 w 1735438"/>
              <a:gd name="connsiteY8" fmla="*/ 8925 h 950784"/>
              <a:gd name="connsiteX9" fmla="*/ 911654 w 1735438"/>
              <a:gd name="connsiteY9" fmla="*/ 33639 h 950784"/>
              <a:gd name="connsiteX10" fmla="*/ 983049 w 1735438"/>
              <a:gd name="connsiteY10" fmla="*/ 176427 h 950784"/>
              <a:gd name="connsiteX11" fmla="*/ 1037968 w 1735438"/>
              <a:gd name="connsiteY11" fmla="*/ 374136 h 950784"/>
              <a:gd name="connsiteX12" fmla="*/ 1109362 w 1735438"/>
              <a:gd name="connsiteY12" fmla="*/ 558114 h 950784"/>
              <a:gd name="connsiteX13" fmla="*/ 1178011 w 1735438"/>
              <a:gd name="connsiteY13" fmla="*/ 709141 h 950784"/>
              <a:gd name="connsiteX14" fmla="*/ 1260389 w 1735438"/>
              <a:gd name="connsiteY14" fmla="*/ 783281 h 950784"/>
              <a:gd name="connsiteX15" fmla="*/ 1394941 w 1735438"/>
              <a:gd name="connsiteY15" fmla="*/ 879390 h 950784"/>
              <a:gd name="connsiteX16" fmla="*/ 1556951 w 1735438"/>
              <a:gd name="connsiteY16" fmla="*/ 926071 h 950784"/>
              <a:gd name="connsiteX17" fmla="*/ 1735438 w 1735438"/>
              <a:gd name="connsiteY17" fmla="*/ 950784 h 950784"/>
              <a:gd name="connsiteX18" fmla="*/ 1735438 w 1735438"/>
              <a:gd name="connsiteY18" fmla="*/ 950784 h 950784"/>
              <a:gd name="connsiteX0" fmla="*/ 0 w 1932507"/>
              <a:gd name="connsiteY0" fmla="*/ 929657 h 950784"/>
              <a:gd name="connsiteX1" fmla="*/ 359080 w 1932507"/>
              <a:gd name="connsiteY1" fmla="*/ 898611 h 950784"/>
              <a:gd name="connsiteX2" fmla="*/ 515599 w 1932507"/>
              <a:gd name="connsiteY2" fmla="*/ 862914 h 950784"/>
              <a:gd name="connsiteX3" fmla="*/ 636420 w 1932507"/>
              <a:gd name="connsiteY3" fmla="*/ 797011 h 950784"/>
              <a:gd name="connsiteX4" fmla="*/ 732529 w 1932507"/>
              <a:gd name="connsiteY4" fmla="*/ 640492 h 950784"/>
              <a:gd name="connsiteX5" fmla="*/ 825891 w 1932507"/>
              <a:gd name="connsiteY5" fmla="*/ 368644 h 950784"/>
              <a:gd name="connsiteX6" fmla="*/ 878064 w 1932507"/>
              <a:gd name="connsiteY6" fmla="*/ 187411 h 950784"/>
              <a:gd name="connsiteX7" fmla="*/ 946712 w 1932507"/>
              <a:gd name="connsiteY7" fmla="*/ 58352 h 950784"/>
              <a:gd name="connsiteX8" fmla="*/ 1001631 w 1932507"/>
              <a:gd name="connsiteY8" fmla="*/ 8925 h 950784"/>
              <a:gd name="connsiteX9" fmla="*/ 1108723 w 1932507"/>
              <a:gd name="connsiteY9" fmla="*/ 33639 h 950784"/>
              <a:gd name="connsiteX10" fmla="*/ 1180118 w 1932507"/>
              <a:gd name="connsiteY10" fmla="*/ 176427 h 950784"/>
              <a:gd name="connsiteX11" fmla="*/ 1235037 w 1932507"/>
              <a:gd name="connsiteY11" fmla="*/ 374136 h 950784"/>
              <a:gd name="connsiteX12" fmla="*/ 1306431 w 1932507"/>
              <a:gd name="connsiteY12" fmla="*/ 558114 h 950784"/>
              <a:gd name="connsiteX13" fmla="*/ 1375080 w 1932507"/>
              <a:gd name="connsiteY13" fmla="*/ 709141 h 950784"/>
              <a:gd name="connsiteX14" fmla="*/ 1457458 w 1932507"/>
              <a:gd name="connsiteY14" fmla="*/ 783281 h 950784"/>
              <a:gd name="connsiteX15" fmla="*/ 1592010 w 1932507"/>
              <a:gd name="connsiteY15" fmla="*/ 879390 h 950784"/>
              <a:gd name="connsiteX16" fmla="*/ 1754020 w 1932507"/>
              <a:gd name="connsiteY16" fmla="*/ 926071 h 950784"/>
              <a:gd name="connsiteX17" fmla="*/ 1932507 w 1932507"/>
              <a:gd name="connsiteY17" fmla="*/ 950784 h 950784"/>
              <a:gd name="connsiteX18" fmla="*/ 1932507 w 1932507"/>
              <a:gd name="connsiteY18" fmla="*/ 950784 h 95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2507" h="950784">
                <a:moveTo>
                  <a:pt x="0" y="929657"/>
                </a:moveTo>
                <a:cubicBezTo>
                  <a:pt x="54461" y="924622"/>
                  <a:pt x="273147" y="909735"/>
                  <a:pt x="359080" y="898611"/>
                </a:cubicBezTo>
                <a:cubicBezTo>
                  <a:pt x="445013" y="887487"/>
                  <a:pt x="469376" y="879847"/>
                  <a:pt x="515599" y="862914"/>
                </a:cubicBezTo>
                <a:cubicBezTo>
                  <a:pt x="561822" y="845981"/>
                  <a:pt x="600265" y="834081"/>
                  <a:pt x="636420" y="797011"/>
                </a:cubicBezTo>
                <a:cubicBezTo>
                  <a:pt x="672575" y="759941"/>
                  <a:pt x="700951" y="711886"/>
                  <a:pt x="732529" y="640492"/>
                </a:cubicBezTo>
                <a:cubicBezTo>
                  <a:pt x="764108" y="569097"/>
                  <a:pt x="801635" y="444157"/>
                  <a:pt x="825891" y="368644"/>
                </a:cubicBezTo>
                <a:cubicBezTo>
                  <a:pt x="850147" y="293130"/>
                  <a:pt x="857927" y="239126"/>
                  <a:pt x="878064" y="187411"/>
                </a:cubicBezTo>
                <a:cubicBezTo>
                  <a:pt x="898201" y="135696"/>
                  <a:pt x="926118" y="88100"/>
                  <a:pt x="946712" y="58352"/>
                </a:cubicBezTo>
                <a:cubicBezTo>
                  <a:pt x="967307" y="28604"/>
                  <a:pt x="974629" y="13044"/>
                  <a:pt x="1001631" y="8925"/>
                </a:cubicBezTo>
                <a:cubicBezTo>
                  <a:pt x="1028633" y="4806"/>
                  <a:pt x="1059753" y="-18992"/>
                  <a:pt x="1108723" y="33639"/>
                </a:cubicBezTo>
                <a:cubicBezTo>
                  <a:pt x="1157693" y="86270"/>
                  <a:pt x="1159066" y="119678"/>
                  <a:pt x="1180118" y="176427"/>
                </a:cubicBezTo>
                <a:cubicBezTo>
                  <a:pt x="1201170" y="233176"/>
                  <a:pt x="1213985" y="310522"/>
                  <a:pt x="1235037" y="374136"/>
                </a:cubicBezTo>
                <a:cubicBezTo>
                  <a:pt x="1256089" y="437750"/>
                  <a:pt x="1283091" y="502280"/>
                  <a:pt x="1306431" y="558114"/>
                </a:cubicBezTo>
                <a:cubicBezTo>
                  <a:pt x="1329771" y="613948"/>
                  <a:pt x="1349909" y="671613"/>
                  <a:pt x="1375080" y="709141"/>
                </a:cubicBezTo>
                <a:cubicBezTo>
                  <a:pt x="1400251" y="746669"/>
                  <a:pt x="1421303" y="754906"/>
                  <a:pt x="1457458" y="783281"/>
                </a:cubicBezTo>
                <a:cubicBezTo>
                  <a:pt x="1493613" y="811656"/>
                  <a:pt x="1542583" y="855592"/>
                  <a:pt x="1592010" y="879390"/>
                </a:cubicBezTo>
                <a:cubicBezTo>
                  <a:pt x="1641437" y="903188"/>
                  <a:pt x="1697270" y="914172"/>
                  <a:pt x="1754020" y="926071"/>
                </a:cubicBezTo>
                <a:cubicBezTo>
                  <a:pt x="1810770" y="937970"/>
                  <a:pt x="1932507" y="950784"/>
                  <a:pt x="1932507" y="950784"/>
                </a:cubicBezTo>
                <a:lnTo>
                  <a:pt x="1932507" y="950784"/>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719BB4B8-9C57-439A-A5EC-7DBF51452E02}"/>
              </a:ext>
            </a:extLst>
          </p:cNvPr>
          <p:cNvSpPr/>
          <p:nvPr/>
        </p:nvSpPr>
        <p:spPr>
          <a:xfrm>
            <a:off x="7650415" y="2773822"/>
            <a:ext cx="2138353" cy="868345"/>
          </a:xfrm>
          <a:custGeom>
            <a:avLst/>
            <a:gdLst>
              <a:gd name="connsiteX0" fmla="*/ 0 w 1735438"/>
              <a:gd name="connsiteY0" fmla="*/ 908916 h 941867"/>
              <a:gd name="connsiteX1" fmla="*/ 162011 w 1735438"/>
              <a:gd name="connsiteY1" fmla="*/ 889694 h 941867"/>
              <a:gd name="connsiteX2" fmla="*/ 318530 w 1735438"/>
              <a:gd name="connsiteY2" fmla="*/ 853997 h 941867"/>
              <a:gd name="connsiteX3" fmla="*/ 439351 w 1735438"/>
              <a:gd name="connsiteY3" fmla="*/ 788094 h 941867"/>
              <a:gd name="connsiteX4" fmla="*/ 535460 w 1735438"/>
              <a:gd name="connsiteY4" fmla="*/ 631575 h 941867"/>
              <a:gd name="connsiteX5" fmla="*/ 628822 w 1735438"/>
              <a:gd name="connsiteY5" fmla="*/ 359727 h 941867"/>
              <a:gd name="connsiteX6" fmla="*/ 680995 w 1735438"/>
              <a:gd name="connsiteY6" fmla="*/ 178494 h 941867"/>
              <a:gd name="connsiteX7" fmla="*/ 749643 w 1735438"/>
              <a:gd name="connsiteY7" fmla="*/ 49435 h 941867"/>
              <a:gd name="connsiteX8" fmla="*/ 804562 w 1735438"/>
              <a:gd name="connsiteY8" fmla="*/ 8 h 941867"/>
              <a:gd name="connsiteX9" fmla="*/ 903416 w 1735438"/>
              <a:gd name="connsiteY9" fmla="*/ 46689 h 941867"/>
              <a:gd name="connsiteX10" fmla="*/ 983049 w 1735438"/>
              <a:gd name="connsiteY10" fmla="*/ 167510 h 941867"/>
              <a:gd name="connsiteX11" fmla="*/ 1037968 w 1735438"/>
              <a:gd name="connsiteY11" fmla="*/ 365219 h 941867"/>
              <a:gd name="connsiteX12" fmla="*/ 1109362 w 1735438"/>
              <a:gd name="connsiteY12" fmla="*/ 549197 h 941867"/>
              <a:gd name="connsiteX13" fmla="*/ 1178011 w 1735438"/>
              <a:gd name="connsiteY13" fmla="*/ 700224 h 941867"/>
              <a:gd name="connsiteX14" fmla="*/ 1260389 w 1735438"/>
              <a:gd name="connsiteY14" fmla="*/ 774364 h 941867"/>
              <a:gd name="connsiteX15" fmla="*/ 1394941 w 1735438"/>
              <a:gd name="connsiteY15" fmla="*/ 870473 h 941867"/>
              <a:gd name="connsiteX16" fmla="*/ 1556951 w 1735438"/>
              <a:gd name="connsiteY16" fmla="*/ 917154 h 941867"/>
              <a:gd name="connsiteX17" fmla="*/ 1735438 w 1735438"/>
              <a:gd name="connsiteY17" fmla="*/ 941867 h 941867"/>
              <a:gd name="connsiteX18" fmla="*/ 1735438 w 1735438"/>
              <a:gd name="connsiteY18" fmla="*/ 941867 h 941867"/>
              <a:gd name="connsiteX0" fmla="*/ 0 w 1735438"/>
              <a:gd name="connsiteY0" fmla="*/ 910140 h 943091"/>
              <a:gd name="connsiteX1" fmla="*/ 162011 w 1735438"/>
              <a:gd name="connsiteY1" fmla="*/ 890918 h 943091"/>
              <a:gd name="connsiteX2" fmla="*/ 318530 w 1735438"/>
              <a:gd name="connsiteY2" fmla="*/ 855221 h 943091"/>
              <a:gd name="connsiteX3" fmla="*/ 439351 w 1735438"/>
              <a:gd name="connsiteY3" fmla="*/ 789318 h 943091"/>
              <a:gd name="connsiteX4" fmla="*/ 535460 w 1735438"/>
              <a:gd name="connsiteY4" fmla="*/ 632799 h 943091"/>
              <a:gd name="connsiteX5" fmla="*/ 628822 w 1735438"/>
              <a:gd name="connsiteY5" fmla="*/ 360951 h 943091"/>
              <a:gd name="connsiteX6" fmla="*/ 680995 w 1735438"/>
              <a:gd name="connsiteY6" fmla="*/ 179718 h 943091"/>
              <a:gd name="connsiteX7" fmla="*/ 749643 w 1735438"/>
              <a:gd name="connsiteY7" fmla="*/ 50659 h 943091"/>
              <a:gd name="connsiteX8" fmla="*/ 804562 w 1735438"/>
              <a:gd name="connsiteY8" fmla="*/ 1232 h 943091"/>
              <a:gd name="connsiteX9" fmla="*/ 895179 w 1735438"/>
              <a:gd name="connsiteY9" fmla="*/ 28692 h 943091"/>
              <a:gd name="connsiteX10" fmla="*/ 983049 w 1735438"/>
              <a:gd name="connsiteY10" fmla="*/ 168734 h 943091"/>
              <a:gd name="connsiteX11" fmla="*/ 1037968 w 1735438"/>
              <a:gd name="connsiteY11" fmla="*/ 366443 h 943091"/>
              <a:gd name="connsiteX12" fmla="*/ 1109362 w 1735438"/>
              <a:gd name="connsiteY12" fmla="*/ 550421 h 943091"/>
              <a:gd name="connsiteX13" fmla="*/ 1178011 w 1735438"/>
              <a:gd name="connsiteY13" fmla="*/ 701448 h 943091"/>
              <a:gd name="connsiteX14" fmla="*/ 1260389 w 1735438"/>
              <a:gd name="connsiteY14" fmla="*/ 775588 h 943091"/>
              <a:gd name="connsiteX15" fmla="*/ 1394941 w 1735438"/>
              <a:gd name="connsiteY15" fmla="*/ 871697 h 943091"/>
              <a:gd name="connsiteX16" fmla="*/ 1556951 w 1735438"/>
              <a:gd name="connsiteY16" fmla="*/ 918378 h 943091"/>
              <a:gd name="connsiteX17" fmla="*/ 1735438 w 1735438"/>
              <a:gd name="connsiteY17" fmla="*/ 943091 h 943091"/>
              <a:gd name="connsiteX18" fmla="*/ 1735438 w 1735438"/>
              <a:gd name="connsiteY18" fmla="*/ 943091 h 943091"/>
              <a:gd name="connsiteX0" fmla="*/ 0 w 1735438"/>
              <a:gd name="connsiteY0" fmla="*/ 912821 h 945772"/>
              <a:gd name="connsiteX1" fmla="*/ 162011 w 1735438"/>
              <a:gd name="connsiteY1" fmla="*/ 893599 h 945772"/>
              <a:gd name="connsiteX2" fmla="*/ 318530 w 1735438"/>
              <a:gd name="connsiteY2" fmla="*/ 857902 h 945772"/>
              <a:gd name="connsiteX3" fmla="*/ 439351 w 1735438"/>
              <a:gd name="connsiteY3" fmla="*/ 791999 h 945772"/>
              <a:gd name="connsiteX4" fmla="*/ 535460 w 1735438"/>
              <a:gd name="connsiteY4" fmla="*/ 635480 h 945772"/>
              <a:gd name="connsiteX5" fmla="*/ 628822 w 1735438"/>
              <a:gd name="connsiteY5" fmla="*/ 363632 h 945772"/>
              <a:gd name="connsiteX6" fmla="*/ 680995 w 1735438"/>
              <a:gd name="connsiteY6" fmla="*/ 182399 h 945772"/>
              <a:gd name="connsiteX7" fmla="*/ 749643 w 1735438"/>
              <a:gd name="connsiteY7" fmla="*/ 53340 h 945772"/>
              <a:gd name="connsiteX8" fmla="*/ 804562 w 1735438"/>
              <a:gd name="connsiteY8" fmla="*/ 3913 h 945772"/>
              <a:gd name="connsiteX9" fmla="*/ 895179 w 1735438"/>
              <a:gd name="connsiteY9" fmla="*/ 31373 h 945772"/>
              <a:gd name="connsiteX10" fmla="*/ 983049 w 1735438"/>
              <a:gd name="connsiteY10" fmla="*/ 171415 h 945772"/>
              <a:gd name="connsiteX11" fmla="*/ 1037968 w 1735438"/>
              <a:gd name="connsiteY11" fmla="*/ 369124 h 945772"/>
              <a:gd name="connsiteX12" fmla="*/ 1109362 w 1735438"/>
              <a:gd name="connsiteY12" fmla="*/ 553102 h 945772"/>
              <a:gd name="connsiteX13" fmla="*/ 1178011 w 1735438"/>
              <a:gd name="connsiteY13" fmla="*/ 704129 h 945772"/>
              <a:gd name="connsiteX14" fmla="*/ 1260389 w 1735438"/>
              <a:gd name="connsiteY14" fmla="*/ 778269 h 945772"/>
              <a:gd name="connsiteX15" fmla="*/ 1394941 w 1735438"/>
              <a:gd name="connsiteY15" fmla="*/ 874378 h 945772"/>
              <a:gd name="connsiteX16" fmla="*/ 1556951 w 1735438"/>
              <a:gd name="connsiteY16" fmla="*/ 921059 h 945772"/>
              <a:gd name="connsiteX17" fmla="*/ 1735438 w 1735438"/>
              <a:gd name="connsiteY17" fmla="*/ 945772 h 945772"/>
              <a:gd name="connsiteX18" fmla="*/ 1735438 w 1735438"/>
              <a:gd name="connsiteY18" fmla="*/ 945772 h 945772"/>
              <a:gd name="connsiteX0" fmla="*/ 0 w 1735438"/>
              <a:gd name="connsiteY0" fmla="*/ 914485 h 947436"/>
              <a:gd name="connsiteX1" fmla="*/ 162011 w 1735438"/>
              <a:gd name="connsiteY1" fmla="*/ 895263 h 947436"/>
              <a:gd name="connsiteX2" fmla="*/ 318530 w 1735438"/>
              <a:gd name="connsiteY2" fmla="*/ 859566 h 947436"/>
              <a:gd name="connsiteX3" fmla="*/ 439351 w 1735438"/>
              <a:gd name="connsiteY3" fmla="*/ 793663 h 947436"/>
              <a:gd name="connsiteX4" fmla="*/ 535460 w 1735438"/>
              <a:gd name="connsiteY4" fmla="*/ 637144 h 947436"/>
              <a:gd name="connsiteX5" fmla="*/ 628822 w 1735438"/>
              <a:gd name="connsiteY5" fmla="*/ 365296 h 947436"/>
              <a:gd name="connsiteX6" fmla="*/ 680995 w 1735438"/>
              <a:gd name="connsiteY6" fmla="*/ 184063 h 947436"/>
              <a:gd name="connsiteX7" fmla="*/ 749643 w 1735438"/>
              <a:gd name="connsiteY7" fmla="*/ 55004 h 947436"/>
              <a:gd name="connsiteX8" fmla="*/ 804562 w 1735438"/>
              <a:gd name="connsiteY8" fmla="*/ 5577 h 947436"/>
              <a:gd name="connsiteX9" fmla="*/ 895179 w 1735438"/>
              <a:gd name="connsiteY9" fmla="*/ 33037 h 947436"/>
              <a:gd name="connsiteX10" fmla="*/ 983049 w 1735438"/>
              <a:gd name="connsiteY10" fmla="*/ 173079 h 947436"/>
              <a:gd name="connsiteX11" fmla="*/ 1037968 w 1735438"/>
              <a:gd name="connsiteY11" fmla="*/ 370788 h 947436"/>
              <a:gd name="connsiteX12" fmla="*/ 1109362 w 1735438"/>
              <a:gd name="connsiteY12" fmla="*/ 554766 h 947436"/>
              <a:gd name="connsiteX13" fmla="*/ 1178011 w 1735438"/>
              <a:gd name="connsiteY13" fmla="*/ 705793 h 947436"/>
              <a:gd name="connsiteX14" fmla="*/ 1260389 w 1735438"/>
              <a:gd name="connsiteY14" fmla="*/ 779933 h 947436"/>
              <a:gd name="connsiteX15" fmla="*/ 1394941 w 1735438"/>
              <a:gd name="connsiteY15" fmla="*/ 876042 h 947436"/>
              <a:gd name="connsiteX16" fmla="*/ 1556951 w 1735438"/>
              <a:gd name="connsiteY16" fmla="*/ 922723 h 947436"/>
              <a:gd name="connsiteX17" fmla="*/ 1735438 w 1735438"/>
              <a:gd name="connsiteY17" fmla="*/ 947436 h 947436"/>
              <a:gd name="connsiteX18" fmla="*/ 1735438 w 1735438"/>
              <a:gd name="connsiteY18" fmla="*/ 947436 h 947436"/>
              <a:gd name="connsiteX0" fmla="*/ 0 w 1735438"/>
              <a:gd name="connsiteY0" fmla="*/ 915850 h 948801"/>
              <a:gd name="connsiteX1" fmla="*/ 162011 w 1735438"/>
              <a:gd name="connsiteY1" fmla="*/ 896628 h 948801"/>
              <a:gd name="connsiteX2" fmla="*/ 318530 w 1735438"/>
              <a:gd name="connsiteY2" fmla="*/ 860931 h 948801"/>
              <a:gd name="connsiteX3" fmla="*/ 439351 w 1735438"/>
              <a:gd name="connsiteY3" fmla="*/ 795028 h 948801"/>
              <a:gd name="connsiteX4" fmla="*/ 535460 w 1735438"/>
              <a:gd name="connsiteY4" fmla="*/ 638509 h 948801"/>
              <a:gd name="connsiteX5" fmla="*/ 628822 w 1735438"/>
              <a:gd name="connsiteY5" fmla="*/ 366661 h 948801"/>
              <a:gd name="connsiteX6" fmla="*/ 680995 w 1735438"/>
              <a:gd name="connsiteY6" fmla="*/ 185428 h 948801"/>
              <a:gd name="connsiteX7" fmla="*/ 749643 w 1735438"/>
              <a:gd name="connsiteY7" fmla="*/ 56369 h 948801"/>
              <a:gd name="connsiteX8" fmla="*/ 804562 w 1735438"/>
              <a:gd name="connsiteY8" fmla="*/ 6942 h 948801"/>
              <a:gd name="connsiteX9" fmla="*/ 911654 w 1735438"/>
              <a:gd name="connsiteY9" fmla="*/ 31656 h 948801"/>
              <a:gd name="connsiteX10" fmla="*/ 983049 w 1735438"/>
              <a:gd name="connsiteY10" fmla="*/ 174444 h 948801"/>
              <a:gd name="connsiteX11" fmla="*/ 1037968 w 1735438"/>
              <a:gd name="connsiteY11" fmla="*/ 372153 h 948801"/>
              <a:gd name="connsiteX12" fmla="*/ 1109362 w 1735438"/>
              <a:gd name="connsiteY12" fmla="*/ 556131 h 948801"/>
              <a:gd name="connsiteX13" fmla="*/ 1178011 w 1735438"/>
              <a:gd name="connsiteY13" fmla="*/ 707158 h 948801"/>
              <a:gd name="connsiteX14" fmla="*/ 1260389 w 1735438"/>
              <a:gd name="connsiteY14" fmla="*/ 781298 h 948801"/>
              <a:gd name="connsiteX15" fmla="*/ 1394941 w 1735438"/>
              <a:gd name="connsiteY15" fmla="*/ 877407 h 948801"/>
              <a:gd name="connsiteX16" fmla="*/ 1556951 w 1735438"/>
              <a:gd name="connsiteY16" fmla="*/ 924088 h 948801"/>
              <a:gd name="connsiteX17" fmla="*/ 1735438 w 1735438"/>
              <a:gd name="connsiteY17" fmla="*/ 948801 h 948801"/>
              <a:gd name="connsiteX18" fmla="*/ 1735438 w 1735438"/>
              <a:gd name="connsiteY18" fmla="*/ 948801 h 948801"/>
              <a:gd name="connsiteX0" fmla="*/ 0 w 1735438"/>
              <a:gd name="connsiteY0" fmla="*/ 917833 h 950784"/>
              <a:gd name="connsiteX1" fmla="*/ 162011 w 1735438"/>
              <a:gd name="connsiteY1" fmla="*/ 898611 h 950784"/>
              <a:gd name="connsiteX2" fmla="*/ 318530 w 1735438"/>
              <a:gd name="connsiteY2" fmla="*/ 862914 h 950784"/>
              <a:gd name="connsiteX3" fmla="*/ 439351 w 1735438"/>
              <a:gd name="connsiteY3" fmla="*/ 797011 h 950784"/>
              <a:gd name="connsiteX4" fmla="*/ 535460 w 1735438"/>
              <a:gd name="connsiteY4" fmla="*/ 640492 h 950784"/>
              <a:gd name="connsiteX5" fmla="*/ 628822 w 1735438"/>
              <a:gd name="connsiteY5" fmla="*/ 368644 h 950784"/>
              <a:gd name="connsiteX6" fmla="*/ 680995 w 1735438"/>
              <a:gd name="connsiteY6" fmla="*/ 187411 h 950784"/>
              <a:gd name="connsiteX7" fmla="*/ 749643 w 1735438"/>
              <a:gd name="connsiteY7" fmla="*/ 58352 h 950784"/>
              <a:gd name="connsiteX8" fmla="*/ 804562 w 1735438"/>
              <a:gd name="connsiteY8" fmla="*/ 8925 h 950784"/>
              <a:gd name="connsiteX9" fmla="*/ 911654 w 1735438"/>
              <a:gd name="connsiteY9" fmla="*/ 33639 h 950784"/>
              <a:gd name="connsiteX10" fmla="*/ 983049 w 1735438"/>
              <a:gd name="connsiteY10" fmla="*/ 176427 h 950784"/>
              <a:gd name="connsiteX11" fmla="*/ 1037968 w 1735438"/>
              <a:gd name="connsiteY11" fmla="*/ 374136 h 950784"/>
              <a:gd name="connsiteX12" fmla="*/ 1109362 w 1735438"/>
              <a:gd name="connsiteY12" fmla="*/ 558114 h 950784"/>
              <a:gd name="connsiteX13" fmla="*/ 1178011 w 1735438"/>
              <a:gd name="connsiteY13" fmla="*/ 709141 h 950784"/>
              <a:gd name="connsiteX14" fmla="*/ 1260389 w 1735438"/>
              <a:gd name="connsiteY14" fmla="*/ 783281 h 950784"/>
              <a:gd name="connsiteX15" fmla="*/ 1394941 w 1735438"/>
              <a:gd name="connsiteY15" fmla="*/ 879390 h 950784"/>
              <a:gd name="connsiteX16" fmla="*/ 1556951 w 1735438"/>
              <a:gd name="connsiteY16" fmla="*/ 926071 h 950784"/>
              <a:gd name="connsiteX17" fmla="*/ 1735438 w 1735438"/>
              <a:gd name="connsiteY17" fmla="*/ 950784 h 950784"/>
              <a:gd name="connsiteX18" fmla="*/ 1735438 w 1735438"/>
              <a:gd name="connsiteY18" fmla="*/ 950784 h 950784"/>
              <a:gd name="connsiteX0" fmla="*/ 0 w 1885210"/>
              <a:gd name="connsiteY0" fmla="*/ 917833 h 952614"/>
              <a:gd name="connsiteX1" fmla="*/ 162011 w 1885210"/>
              <a:gd name="connsiteY1" fmla="*/ 898611 h 952614"/>
              <a:gd name="connsiteX2" fmla="*/ 318530 w 1885210"/>
              <a:gd name="connsiteY2" fmla="*/ 862914 h 952614"/>
              <a:gd name="connsiteX3" fmla="*/ 439351 w 1885210"/>
              <a:gd name="connsiteY3" fmla="*/ 797011 h 952614"/>
              <a:gd name="connsiteX4" fmla="*/ 535460 w 1885210"/>
              <a:gd name="connsiteY4" fmla="*/ 640492 h 952614"/>
              <a:gd name="connsiteX5" fmla="*/ 628822 w 1885210"/>
              <a:gd name="connsiteY5" fmla="*/ 368644 h 952614"/>
              <a:gd name="connsiteX6" fmla="*/ 680995 w 1885210"/>
              <a:gd name="connsiteY6" fmla="*/ 187411 h 952614"/>
              <a:gd name="connsiteX7" fmla="*/ 749643 w 1885210"/>
              <a:gd name="connsiteY7" fmla="*/ 58352 h 952614"/>
              <a:gd name="connsiteX8" fmla="*/ 804562 w 1885210"/>
              <a:gd name="connsiteY8" fmla="*/ 8925 h 952614"/>
              <a:gd name="connsiteX9" fmla="*/ 911654 w 1885210"/>
              <a:gd name="connsiteY9" fmla="*/ 33639 h 952614"/>
              <a:gd name="connsiteX10" fmla="*/ 983049 w 1885210"/>
              <a:gd name="connsiteY10" fmla="*/ 176427 h 952614"/>
              <a:gd name="connsiteX11" fmla="*/ 1037968 w 1885210"/>
              <a:gd name="connsiteY11" fmla="*/ 374136 h 952614"/>
              <a:gd name="connsiteX12" fmla="*/ 1109362 w 1885210"/>
              <a:gd name="connsiteY12" fmla="*/ 558114 h 952614"/>
              <a:gd name="connsiteX13" fmla="*/ 1178011 w 1885210"/>
              <a:gd name="connsiteY13" fmla="*/ 709141 h 952614"/>
              <a:gd name="connsiteX14" fmla="*/ 1260389 w 1885210"/>
              <a:gd name="connsiteY14" fmla="*/ 783281 h 952614"/>
              <a:gd name="connsiteX15" fmla="*/ 1394941 w 1885210"/>
              <a:gd name="connsiteY15" fmla="*/ 879390 h 952614"/>
              <a:gd name="connsiteX16" fmla="*/ 1556951 w 1885210"/>
              <a:gd name="connsiteY16" fmla="*/ 926071 h 952614"/>
              <a:gd name="connsiteX17" fmla="*/ 1735438 w 1885210"/>
              <a:gd name="connsiteY17" fmla="*/ 950784 h 952614"/>
              <a:gd name="connsiteX18" fmla="*/ 1885210 w 1885210"/>
              <a:gd name="connsiteY18" fmla="*/ 950784 h 952614"/>
              <a:gd name="connsiteX0" fmla="*/ 0 w 1885210"/>
              <a:gd name="connsiteY0" fmla="*/ 917833 h 950784"/>
              <a:gd name="connsiteX1" fmla="*/ 162011 w 1885210"/>
              <a:gd name="connsiteY1" fmla="*/ 898611 h 950784"/>
              <a:gd name="connsiteX2" fmla="*/ 318530 w 1885210"/>
              <a:gd name="connsiteY2" fmla="*/ 862914 h 950784"/>
              <a:gd name="connsiteX3" fmla="*/ 439351 w 1885210"/>
              <a:gd name="connsiteY3" fmla="*/ 797011 h 950784"/>
              <a:gd name="connsiteX4" fmla="*/ 535460 w 1885210"/>
              <a:gd name="connsiteY4" fmla="*/ 640492 h 950784"/>
              <a:gd name="connsiteX5" fmla="*/ 628822 w 1885210"/>
              <a:gd name="connsiteY5" fmla="*/ 368644 h 950784"/>
              <a:gd name="connsiteX6" fmla="*/ 680995 w 1885210"/>
              <a:gd name="connsiteY6" fmla="*/ 187411 h 950784"/>
              <a:gd name="connsiteX7" fmla="*/ 749643 w 1885210"/>
              <a:gd name="connsiteY7" fmla="*/ 58352 h 950784"/>
              <a:gd name="connsiteX8" fmla="*/ 804562 w 1885210"/>
              <a:gd name="connsiteY8" fmla="*/ 8925 h 950784"/>
              <a:gd name="connsiteX9" fmla="*/ 911654 w 1885210"/>
              <a:gd name="connsiteY9" fmla="*/ 33639 h 950784"/>
              <a:gd name="connsiteX10" fmla="*/ 983049 w 1885210"/>
              <a:gd name="connsiteY10" fmla="*/ 176427 h 950784"/>
              <a:gd name="connsiteX11" fmla="*/ 1037968 w 1885210"/>
              <a:gd name="connsiteY11" fmla="*/ 374136 h 950784"/>
              <a:gd name="connsiteX12" fmla="*/ 1109362 w 1885210"/>
              <a:gd name="connsiteY12" fmla="*/ 558114 h 950784"/>
              <a:gd name="connsiteX13" fmla="*/ 1178011 w 1885210"/>
              <a:gd name="connsiteY13" fmla="*/ 709141 h 950784"/>
              <a:gd name="connsiteX14" fmla="*/ 1260389 w 1885210"/>
              <a:gd name="connsiteY14" fmla="*/ 783281 h 950784"/>
              <a:gd name="connsiteX15" fmla="*/ 1394941 w 1885210"/>
              <a:gd name="connsiteY15" fmla="*/ 879390 h 950784"/>
              <a:gd name="connsiteX16" fmla="*/ 1556951 w 1885210"/>
              <a:gd name="connsiteY16" fmla="*/ 926071 h 950784"/>
              <a:gd name="connsiteX17" fmla="*/ 1680259 w 1885210"/>
              <a:gd name="connsiteY17" fmla="*/ 942901 h 950784"/>
              <a:gd name="connsiteX18" fmla="*/ 1885210 w 1885210"/>
              <a:gd name="connsiteY18" fmla="*/ 950784 h 950784"/>
              <a:gd name="connsiteX0" fmla="*/ 0 w 1770910"/>
              <a:gd name="connsiteY0" fmla="*/ 917833 h 950784"/>
              <a:gd name="connsiteX1" fmla="*/ 162011 w 1770910"/>
              <a:gd name="connsiteY1" fmla="*/ 898611 h 950784"/>
              <a:gd name="connsiteX2" fmla="*/ 318530 w 1770910"/>
              <a:gd name="connsiteY2" fmla="*/ 862914 h 950784"/>
              <a:gd name="connsiteX3" fmla="*/ 439351 w 1770910"/>
              <a:gd name="connsiteY3" fmla="*/ 797011 h 950784"/>
              <a:gd name="connsiteX4" fmla="*/ 535460 w 1770910"/>
              <a:gd name="connsiteY4" fmla="*/ 640492 h 950784"/>
              <a:gd name="connsiteX5" fmla="*/ 628822 w 1770910"/>
              <a:gd name="connsiteY5" fmla="*/ 368644 h 950784"/>
              <a:gd name="connsiteX6" fmla="*/ 680995 w 1770910"/>
              <a:gd name="connsiteY6" fmla="*/ 187411 h 950784"/>
              <a:gd name="connsiteX7" fmla="*/ 749643 w 1770910"/>
              <a:gd name="connsiteY7" fmla="*/ 58352 h 950784"/>
              <a:gd name="connsiteX8" fmla="*/ 804562 w 1770910"/>
              <a:gd name="connsiteY8" fmla="*/ 8925 h 950784"/>
              <a:gd name="connsiteX9" fmla="*/ 911654 w 1770910"/>
              <a:gd name="connsiteY9" fmla="*/ 33639 h 950784"/>
              <a:gd name="connsiteX10" fmla="*/ 983049 w 1770910"/>
              <a:gd name="connsiteY10" fmla="*/ 176427 h 950784"/>
              <a:gd name="connsiteX11" fmla="*/ 1037968 w 1770910"/>
              <a:gd name="connsiteY11" fmla="*/ 374136 h 950784"/>
              <a:gd name="connsiteX12" fmla="*/ 1109362 w 1770910"/>
              <a:gd name="connsiteY12" fmla="*/ 558114 h 950784"/>
              <a:gd name="connsiteX13" fmla="*/ 1178011 w 1770910"/>
              <a:gd name="connsiteY13" fmla="*/ 709141 h 950784"/>
              <a:gd name="connsiteX14" fmla="*/ 1260389 w 1770910"/>
              <a:gd name="connsiteY14" fmla="*/ 783281 h 950784"/>
              <a:gd name="connsiteX15" fmla="*/ 1394941 w 1770910"/>
              <a:gd name="connsiteY15" fmla="*/ 879390 h 950784"/>
              <a:gd name="connsiteX16" fmla="*/ 1556951 w 1770910"/>
              <a:gd name="connsiteY16" fmla="*/ 926071 h 950784"/>
              <a:gd name="connsiteX17" fmla="*/ 1680259 w 1770910"/>
              <a:gd name="connsiteY17" fmla="*/ 942901 h 950784"/>
              <a:gd name="connsiteX18" fmla="*/ 1770910 w 1770910"/>
              <a:gd name="connsiteY18" fmla="*/ 950784 h 95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0910" h="950784">
                <a:moveTo>
                  <a:pt x="0" y="917833"/>
                </a:moveTo>
                <a:cubicBezTo>
                  <a:pt x="54461" y="912798"/>
                  <a:pt x="108923" y="907764"/>
                  <a:pt x="162011" y="898611"/>
                </a:cubicBezTo>
                <a:cubicBezTo>
                  <a:pt x="215099" y="889458"/>
                  <a:pt x="272307" y="879847"/>
                  <a:pt x="318530" y="862914"/>
                </a:cubicBezTo>
                <a:cubicBezTo>
                  <a:pt x="364753" y="845981"/>
                  <a:pt x="403196" y="834081"/>
                  <a:pt x="439351" y="797011"/>
                </a:cubicBezTo>
                <a:cubicBezTo>
                  <a:pt x="475506" y="759941"/>
                  <a:pt x="503882" y="711886"/>
                  <a:pt x="535460" y="640492"/>
                </a:cubicBezTo>
                <a:cubicBezTo>
                  <a:pt x="567039" y="569097"/>
                  <a:pt x="604566" y="444157"/>
                  <a:pt x="628822" y="368644"/>
                </a:cubicBezTo>
                <a:cubicBezTo>
                  <a:pt x="653078" y="293130"/>
                  <a:pt x="660858" y="239126"/>
                  <a:pt x="680995" y="187411"/>
                </a:cubicBezTo>
                <a:cubicBezTo>
                  <a:pt x="701132" y="135696"/>
                  <a:pt x="729049" y="88100"/>
                  <a:pt x="749643" y="58352"/>
                </a:cubicBezTo>
                <a:cubicBezTo>
                  <a:pt x="770238" y="28604"/>
                  <a:pt x="777560" y="13044"/>
                  <a:pt x="804562" y="8925"/>
                </a:cubicBezTo>
                <a:cubicBezTo>
                  <a:pt x="831564" y="4806"/>
                  <a:pt x="862684" y="-18992"/>
                  <a:pt x="911654" y="33639"/>
                </a:cubicBezTo>
                <a:cubicBezTo>
                  <a:pt x="960624" y="86270"/>
                  <a:pt x="961997" y="119678"/>
                  <a:pt x="983049" y="176427"/>
                </a:cubicBezTo>
                <a:cubicBezTo>
                  <a:pt x="1004101" y="233176"/>
                  <a:pt x="1016916" y="310522"/>
                  <a:pt x="1037968" y="374136"/>
                </a:cubicBezTo>
                <a:cubicBezTo>
                  <a:pt x="1059020" y="437750"/>
                  <a:pt x="1086022" y="502280"/>
                  <a:pt x="1109362" y="558114"/>
                </a:cubicBezTo>
                <a:cubicBezTo>
                  <a:pt x="1132702" y="613948"/>
                  <a:pt x="1152840" y="671613"/>
                  <a:pt x="1178011" y="709141"/>
                </a:cubicBezTo>
                <a:cubicBezTo>
                  <a:pt x="1203182" y="746669"/>
                  <a:pt x="1224234" y="754906"/>
                  <a:pt x="1260389" y="783281"/>
                </a:cubicBezTo>
                <a:cubicBezTo>
                  <a:pt x="1296544" y="811656"/>
                  <a:pt x="1345514" y="855592"/>
                  <a:pt x="1394941" y="879390"/>
                </a:cubicBezTo>
                <a:cubicBezTo>
                  <a:pt x="1444368" y="903188"/>
                  <a:pt x="1509398" y="915486"/>
                  <a:pt x="1556951" y="926071"/>
                </a:cubicBezTo>
                <a:cubicBezTo>
                  <a:pt x="1604504" y="936656"/>
                  <a:pt x="1644599" y="938782"/>
                  <a:pt x="1680259" y="942901"/>
                </a:cubicBezTo>
                <a:cubicBezTo>
                  <a:pt x="1715919" y="947020"/>
                  <a:pt x="1720986" y="950784"/>
                  <a:pt x="1770910" y="9507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794A4680-7833-49C2-97EB-F53BEA573517}"/>
              </a:ext>
            </a:extLst>
          </p:cNvPr>
          <p:cNvSpPr/>
          <p:nvPr/>
        </p:nvSpPr>
        <p:spPr>
          <a:xfrm>
            <a:off x="7766999" y="2691384"/>
            <a:ext cx="1774852" cy="950784"/>
          </a:xfrm>
          <a:custGeom>
            <a:avLst/>
            <a:gdLst>
              <a:gd name="connsiteX0" fmla="*/ 0 w 1735438"/>
              <a:gd name="connsiteY0" fmla="*/ 908916 h 941867"/>
              <a:gd name="connsiteX1" fmla="*/ 162011 w 1735438"/>
              <a:gd name="connsiteY1" fmla="*/ 889694 h 941867"/>
              <a:gd name="connsiteX2" fmla="*/ 318530 w 1735438"/>
              <a:gd name="connsiteY2" fmla="*/ 853997 h 941867"/>
              <a:gd name="connsiteX3" fmla="*/ 439351 w 1735438"/>
              <a:gd name="connsiteY3" fmla="*/ 788094 h 941867"/>
              <a:gd name="connsiteX4" fmla="*/ 535460 w 1735438"/>
              <a:gd name="connsiteY4" fmla="*/ 631575 h 941867"/>
              <a:gd name="connsiteX5" fmla="*/ 628822 w 1735438"/>
              <a:gd name="connsiteY5" fmla="*/ 359727 h 941867"/>
              <a:gd name="connsiteX6" fmla="*/ 680995 w 1735438"/>
              <a:gd name="connsiteY6" fmla="*/ 178494 h 941867"/>
              <a:gd name="connsiteX7" fmla="*/ 749643 w 1735438"/>
              <a:gd name="connsiteY7" fmla="*/ 49435 h 941867"/>
              <a:gd name="connsiteX8" fmla="*/ 804562 w 1735438"/>
              <a:gd name="connsiteY8" fmla="*/ 8 h 941867"/>
              <a:gd name="connsiteX9" fmla="*/ 903416 w 1735438"/>
              <a:gd name="connsiteY9" fmla="*/ 46689 h 941867"/>
              <a:gd name="connsiteX10" fmla="*/ 983049 w 1735438"/>
              <a:gd name="connsiteY10" fmla="*/ 167510 h 941867"/>
              <a:gd name="connsiteX11" fmla="*/ 1037968 w 1735438"/>
              <a:gd name="connsiteY11" fmla="*/ 365219 h 941867"/>
              <a:gd name="connsiteX12" fmla="*/ 1109362 w 1735438"/>
              <a:gd name="connsiteY12" fmla="*/ 549197 h 941867"/>
              <a:gd name="connsiteX13" fmla="*/ 1178011 w 1735438"/>
              <a:gd name="connsiteY13" fmla="*/ 700224 h 941867"/>
              <a:gd name="connsiteX14" fmla="*/ 1260389 w 1735438"/>
              <a:gd name="connsiteY14" fmla="*/ 774364 h 941867"/>
              <a:gd name="connsiteX15" fmla="*/ 1394941 w 1735438"/>
              <a:gd name="connsiteY15" fmla="*/ 870473 h 941867"/>
              <a:gd name="connsiteX16" fmla="*/ 1556951 w 1735438"/>
              <a:gd name="connsiteY16" fmla="*/ 917154 h 941867"/>
              <a:gd name="connsiteX17" fmla="*/ 1735438 w 1735438"/>
              <a:gd name="connsiteY17" fmla="*/ 941867 h 941867"/>
              <a:gd name="connsiteX18" fmla="*/ 1735438 w 1735438"/>
              <a:gd name="connsiteY18" fmla="*/ 941867 h 941867"/>
              <a:gd name="connsiteX0" fmla="*/ 0 w 1735438"/>
              <a:gd name="connsiteY0" fmla="*/ 910140 h 943091"/>
              <a:gd name="connsiteX1" fmla="*/ 162011 w 1735438"/>
              <a:gd name="connsiteY1" fmla="*/ 890918 h 943091"/>
              <a:gd name="connsiteX2" fmla="*/ 318530 w 1735438"/>
              <a:gd name="connsiteY2" fmla="*/ 855221 h 943091"/>
              <a:gd name="connsiteX3" fmla="*/ 439351 w 1735438"/>
              <a:gd name="connsiteY3" fmla="*/ 789318 h 943091"/>
              <a:gd name="connsiteX4" fmla="*/ 535460 w 1735438"/>
              <a:gd name="connsiteY4" fmla="*/ 632799 h 943091"/>
              <a:gd name="connsiteX5" fmla="*/ 628822 w 1735438"/>
              <a:gd name="connsiteY5" fmla="*/ 360951 h 943091"/>
              <a:gd name="connsiteX6" fmla="*/ 680995 w 1735438"/>
              <a:gd name="connsiteY6" fmla="*/ 179718 h 943091"/>
              <a:gd name="connsiteX7" fmla="*/ 749643 w 1735438"/>
              <a:gd name="connsiteY7" fmla="*/ 50659 h 943091"/>
              <a:gd name="connsiteX8" fmla="*/ 804562 w 1735438"/>
              <a:gd name="connsiteY8" fmla="*/ 1232 h 943091"/>
              <a:gd name="connsiteX9" fmla="*/ 895179 w 1735438"/>
              <a:gd name="connsiteY9" fmla="*/ 28692 h 943091"/>
              <a:gd name="connsiteX10" fmla="*/ 983049 w 1735438"/>
              <a:gd name="connsiteY10" fmla="*/ 168734 h 943091"/>
              <a:gd name="connsiteX11" fmla="*/ 1037968 w 1735438"/>
              <a:gd name="connsiteY11" fmla="*/ 366443 h 943091"/>
              <a:gd name="connsiteX12" fmla="*/ 1109362 w 1735438"/>
              <a:gd name="connsiteY12" fmla="*/ 550421 h 943091"/>
              <a:gd name="connsiteX13" fmla="*/ 1178011 w 1735438"/>
              <a:gd name="connsiteY13" fmla="*/ 701448 h 943091"/>
              <a:gd name="connsiteX14" fmla="*/ 1260389 w 1735438"/>
              <a:gd name="connsiteY14" fmla="*/ 775588 h 943091"/>
              <a:gd name="connsiteX15" fmla="*/ 1394941 w 1735438"/>
              <a:gd name="connsiteY15" fmla="*/ 871697 h 943091"/>
              <a:gd name="connsiteX16" fmla="*/ 1556951 w 1735438"/>
              <a:gd name="connsiteY16" fmla="*/ 918378 h 943091"/>
              <a:gd name="connsiteX17" fmla="*/ 1735438 w 1735438"/>
              <a:gd name="connsiteY17" fmla="*/ 943091 h 943091"/>
              <a:gd name="connsiteX18" fmla="*/ 1735438 w 1735438"/>
              <a:gd name="connsiteY18" fmla="*/ 943091 h 943091"/>
              <a:gd name="connsiteX0" fmla="*/ 0 w 1735438"/>
              <a:gd name="connsiteY0" fmla="*/ 912821 h 945772"/>
              <a:gd name="connsiteX1" fmla="*/ 162011 w 1735438"/>
              <a:gd name="connsiteY1" fmla="*/ 893599 h 945772"/>
              <a:gd name="connsiteX2" fmla="*/ 318530 w 1735438"/>
              <a:gd name="connsiteY2" fmla="*/ 857902 h 945772"/>
              <a:gd name="connsiteX3" fmla="*/ 439351 w 1735438"/>
              <a:gd name="connsiteY3" fmla="*/ 791999 h 945772"/>
              <a:gd name="connsiteX4" fmla="*/ 535460 w 1735438"/>
              <a:gd name="connsiteY4" fmla="*/ 635480 h 945772"/>
              <a:gd name="connsiteX5" fmla="*/ 628822 w 1735438"/>
              <a:gd name="connsiteY5" fmla="*/ 363632 h 945772"/>
              <a:gd name="connsiteX6" fmla="*/ 680995 w 1735438"/>
              <a:gd name="connsiteY6" fmla="*/ 182399 h 945772"/>
              <a:gd name="connsiteX7" fmla="*/ 749643 w 1735438"/>
              <a:gd name="connsiteY7" fmla="*/ 53340 h 945772"/>
              <a:gd name="connsiteX8" fmla="*/ 804562 w 1735438"/>
              <a:gd name="connsiteY8" fmla="*/ 3913 h 945772"/>
              <a:gd name="connsiteX9" fmla="*/ 895179 w 1735438"/>
              <a:gd name="connsiteY9" fmla="*/ 31373 h 945772"/>
              <a:gd name="connsiteX10" fmla="*/ 983049 w 1735438"/>
              <a:gd name="connsiteY10" fmla="*/ 171415 h 945772"/>
              <a:gd name="connsiteX11" fmla="*/ 1037968 w 1735438"/>
              <a:gd name="connsiteY11" fmla="*/ 369124 h 945772"/>
              <a:gd name="connsiteX12" fmla="*/ 1109362 w 1735438"/>
              <a:gd name="connsiteY12" fmla="*/ 553102 h 945772"/>
              <a:gd name="connsiteX13" fmla="*/ 1178011 w 1735438"/>
              <a:gd name="connsiteY13" fmla="*/ 704129 h 945772"/>
              <a:gd name="connsiteX14" fmla="*/ 1260389 w 1735438"/>
              <a:gd name="connsiteY14" fmla="*/ 778269 h 945772"/>
              <a:gd name="connsiteX15" fmla="*/ 1394941 w 1735438"/>
              <a:gd name="connsiteY15" fmla="*/ 874378 h 945772"/>
              <a:gd name="connsiteX16" fmla="*/ 1556951 w 1735438"/>
              <a:gd name="connsiteY16" fmla="*/ 921059 h 945772"/>
              <a:gd name="connsiteX17" fmla="*/ 1735438 w 1735438"/>
              <a:gd name="connsiteY17" fmla="*/ 945772 h 945772"/>
              <a:gd name="connsiteX18" fmla="*/ 1735438 w 1735438"/>
              <a:gd name="connsiteY18" fmla="*/ 945772 h 945772"/>
              <a:gd name="connsiteX0" fmla="*/ 0 w 1735438"/>
              <a:gd name="connsiteY0" fmla="*/ 914485 h 947436"/>
              <a:gd name="connsiteX1" fmla="*/ 162011 w 1735438"/>
              <a:gd name="connsiteY1" fmla="*/ 895263 h 947436"/>
              <a:gd name="connsiteX2" fmla="*/ 318530 w 1735438"/>
              <a:gd name="connsiteY2" fmla="*/ 859566 h 947436"/>
              <a:gd name="connsiteX3" fmla="*/ 439351 w 1735438"/>
              <a:gd name="connsiteY3" fmla="*/ 793663 h 947436"/>
              <a:gd name="connsiteX4" fmla="*/ 535460 w 1735438"/>
              <a:gd name="connsiteY4" fmla="*/ 637144 h 947436"/>
              <a:gd name="connsiteX5" fmla="*/ 628822 w 1735438"/>
              <a:gd name="connsiteY5" fmla="*/ 365296 h 947436"/>
              <a:gd name="connsiteX6" fmla="*/ 680995 w 1735438"/>
              <a:gd name="connsiteY6" fmla="*/ 184063 h 947436"/>
              <a:gd name="connsiteX7" fmla="*/ 749643 w 1735438"/>
              <a:gd name="connsiteY7" fmla="*/ 55004 h 947436"/>
              <a:gd name="connsiteX8" fmla="*/ 804562 w 1735438"/>
              <a:gd name="connsiteY8" fmla="*/ 5577 h 947436"/>
              <a:gd name="connsiteX9" fmla="*/ 895179 w 1735438"/>
              <a:gd name="connsiteY9" fmla="*/ 33037 h 947436"/>
              <a:gd name="connsiteX10" fmla="*/ 983049 w 1735438"/>
              <a:gd name="connsiteY10" fmla="*/ 173079 h 947436"/>
              <a:gd name="connsiteX11" fmla="*/ 1037968 w 1735438"/>
              <a:gd name="connsiteY11" fmla="*/ 370788 h 947436"/>
              <a:gd name="connsiteX12" fmla="*/ 1109362 w 1735438"/>
              <a:gd name="connsiteY12" fmla="*/ 554766 h 947436"/>
              <a:gd name="connsiteX13" fmla="*/ 1178011 w 1735438"/>
              <a:gd name="connsiteY13" fmla="*/ 705793 h 947436"/>
              <a:gd name="connsiteX14" fmla="*/ 1260389 w 1735438"/>
              <a:gd name="connsiteY14" fmla="*/ 779933 h 947436"/>
              <a:gd name="connsiteX15" fmla="*/ 1394941 w 1735438"/>
              <a:gd name="connsiteY15" fmla="*/ 876042 h 947436"/>
              <a:gd name="connsiteX16" fmla="*/ 1556951 w 1735438"/>
              <a:gd name="connsiteY16" fmla="*/ 922723 h 947436"/>
              <a:gd name="connsiteX17" fmla="*/ 1735438 w 1735438"/>
              <a:gd name="connsiteY17" fmla="*/ 947436 h 947436"/>
              <a:gd name="connsiteX18" fmla="*/ 1735438 w 1735438"/>
              <a:gd name="connsiteY18" fmla="*/ 947436 h 947436"/>
              <a:gd name="connsiteX0" fmla="*/ 0 w 1735438"/>
              <a:gd name="connsiteY0" fmla="*/ 915850 h 948801"/>
              <a:gd name="connsiteX1" fmla="*/ 162011 w 1735438"/>
              <a:gd name="connsiteY1" fmla="*/ 896628 h 948801"/>
              <a:gd name="connsiteX2" fmla="*/ 318530 w 1735438"/>
              <a:gd name="connsiteY2" fmla="*/ 860931 h 948801"/>
              <a:gd name="connsiteX3" fmla="*/ 439351 w 1735438"/>
              <a:gd name="connsiteY3" fmla="*/ 795028 h 948801"/>
              <a:gd name="connsiteX4" fmla="*/ 535460 w 1735438"/>
              <a:gd name="connsiteY4" fmla="*/ 638509 h 948801"/>
              <a:gd name="connsiteX5" fmla="*/ 628822 w 1735438"/>
              <a:gd name="connsiteY5" fmla="*/ 366661 h 948801"/>
              <a:gd name="connsiteX6" fmla="*/ 680995 w 1735438"/>
              <a:gd name="connsiteY6" fmla="*/ 185428 h 948801"/>
              <a:gd name="connsiteX7" fmla="*/ 749643 w 1735438"/>
              <a:gd name="connsiteY7" fmla="*/ 56369 h 948801"/>
              <a:gd name="connsiteX8" fmla="*/ 804562 w 1735438"/>
              <a:gd name="connsiteY8" fmla="*/ 6942 h 948801"/>
              <a:gd name="connsiteX9" fmla="*/ 911654 w 1735438"/>
              <a:gd name="connsiteY9" fmla="*/ 31656 h 948801"/>
              <a:gd name="connsiteX10" fmla="*/ 983049 w 1735438"/>
              <a:gd name="connsiteY10" fmla="*/ 174444 h 948801"/>
              <a:gd name="connsiteX11" fmla="*/ 1037968 w 1735438"/>
              <a:gd name="connsiteY11" fmla="*/ 372153 h 948801"/>
              <a:gd name="connsiteX12" fmla="*/ 1109362 w 1735438"/>
              <a:gd name="connsiteY12" fmla="*/ 556131 h 948801"/>
              <a:gd name="connsiteX13" fmla="*/ 1178011 w 1735438"/>
              <a:gd name="connsiteY13" fmla="*/ 707158 h 948801"/>
              <a:gd name="connsiteX14" fmla="*/ 1260389 w 1735438"/>
              <a:gd name="connsiteY14" fmla="*/ 781298 h 948801"/>
              <a:gd name="connsiteX15" fmla="*/ 1394941 w 1735438"/>
              <a:gd name="connsiteY15" fmla="*/ 877407 h 948801"/>
              <a:gd name="connsiteX16" fmla="*/ 1556951 w 1735438"/>
              <a:gd name="connsiteY16" fmla="*/ 924088 h 948801"/>
              <a:gd name="connsiteX17" fmla="*/ 1735438 w 1735438"/>
              <a:gd name="connsiteY17" fmla="*/ 948801 h 948801"/>
              <a:gd name="connsiteX18" fmla="*/ 1735438 w 1735438"/>
              <a:gd name="connsiteY18" fmla="*/ 948801 h 948801"/>
              <a:gd name="connsiteX0" fmla="*/ 0 w 1735438"/>
              <a:gd name="connsiteY0" fmla="*/ 917833 h 950784"/>
              <a:gd name="connsiteX1" fmla="*/ 162011 w 1735438"/>
              <a:gd name="connsiteY1" fmla="*/ 898611 h 950784"/>
              <a:gd name="connsiteX2" fmla="*/ 318530 w 1735438"/>
              <a:gd name="connsiteY2" fmla="*/ 862914 h 950784"/>
              <a:gd name="connsiteX3" fmla="*/ 439351 w 1735438"/>
              <a:gd name="connsiteY3" fmla="*/ 797011 h 950784"/>
              <a:gd name="connsiteX4" fmla="*/ 535460 w 1735438"/>
              <a:gd name="connsiteY4" fmla="*/ 640492 h 950784"/>
              <a:gd name="connsiteX5" fmla="*/ 628822 w 1735438"/>
              <a:gd name="connsiteY5" fmla="*/ 368644 h 950784"/>
              <a:gd name="connsiteX6" fmla="*/ 680995 w 1735438"/>
              <a:gd name="connsiteY6" fmla="*/ 187411 h 950784"/>
              <a:gd name="connsiteX7" fmla="*/ 749643 w 1735438"/>
              <a:gd name="connsiteY7" fmla="*/ 58352 h 950784"/>
              <a:gd name="connsiteX8" fmla="*/ 804562 w 1735438"/>
              <a:gd name="connsiteY8" fmla="*/ 8925 h 950784"/>
              <a:gd name="connsiteX9" fmla="*/ 911654 w 1735438"/>
              <a:gd name="connsiteY9" fmla="*/ 33639 h 950784"/>
              <a:gd name="connsiteX10" fmla="*/ 983049 w 1735438"/>
              <a:gd name="connsiteY10" fmla="*/ 176427 h 950784"/>
              <a:gd name="connsiteX11" fmla="*/ 1037968 w 1735438"/>
              <a:gd name="connsiteY11" fmla="*/ 374136 h 950784"/>
              <a:gd name="connsiteX12" fmla="*/ 1109362 w 1735438"/>
              <a:gd name="connsiteY12" fmla="*/ 558114 h 950784"/>
              <a:gd name="connsiteX13" fmla="*/ 1178011 w 1735438"/>
              <a:gd name="connsiteY13" fmla="*/ 709141 h 950784"/>
              <a:gd name="connsiteX14" fmla="*/ 1260389 w 1735438"/>
              <a:gd name="connsiteY14" fmla="*/ 783281 h 950784"/>
              <a:gd name="connsiteX15" fmla="*/ 1394941 w 1735438"/>
              <a:gd name="connsiteY15" fmla="*/ 879390 h 950784"/>
              <a:gd name="connsiteX16" fmla="*/ 1556951 w 1735438"/>
              <a:gd name="connsiteY16" fmla="*/ 926071 h 950784"/>
              <a:gd name="connsiteX17" fmla="*/ 1735438 w 1735438"/>
              <a:gd name="connsiteY17" fmla="*/ 950784 h 950784"/>
              <a:gd name="connsiteX18" fmla="*/ 1735438 w 1735438"/>
              <a:gd name="connsiteY18" fmla="*/ 950784 h 950784"/>
              <a:gd name="connsiteX0" fmla="*/ 0 w 1932507"/>
              <a:gd name="connsiteY0" fmla="*/ 929657 h 950784"/>
              <a:gd name="connsiteX1" fmla="*/ 359080 w 1932507"/>
              <a:gd name="connsiteY1" fmla="*/ 898611 h 950784"/>
              <a:gd name="connsiteX2" fmla="*/ 515599 w 1932507"/>
              <a:gd name="connsiteY2" fmla="*/ 862914 h 950784"/>
              <a:gd name="connsiteX3" fmla="*/ 636420 w 1932507"/>
              <a:gd name="connsiteY3" fmla="*/ 797011 h 950784"/>
              <a:gd name="connsiteX4" fmla="*/ 732529 w 1932507"/>
              <a:gd name="connsiteY4" fmla="*/ 640492 h 950784"/>
              <a:gd name="connsiteX5" fmla="*/ 825891 w 1932507"/>
              <a:gd name="connsiteY5" fmla="*/ 368644 h 950784"/>
              <a:gd name="connsiteX6" fmla="*/ 878064 w 1932507"/>
              <a:gd name="connsiteY6" fmla="*/ 187411 h 950784"/>
              <a:gd name="connsiteX7" fmla="*/ 946712 w 1932507"/>
              <a:gd name="connsiteY7" fmla="*/ 58352 h 950784"/>
              <a:gd name="connsiteX8" fmla="*/ 1001631 w 1932507"/>
              <a:gd name="connsiteY8" fmla="*/ 8925 h 950784"/>
              <a:gd name="connsiteX9" fmla="*/ 1108723 w 1932507"/>
              <a:gd name="connsiteY9" fmla="*/ 33639 h 950784"/>
              <a:gd name="connsiteX10" fmla="*/ 1180118 w 1932507"/>
              <a:gd name="connsiteY10" fmla="*/ 176427 h 950784"/>
              <a:gd name="connsiteX11" fmla="*/ 1235037 w 1932507"/>
              <a:gd name="connsiteY11" fmla="*/ 374136 h 950784"/>
              <a:gd name="connsiteX12" fmla="*/ 1306431 w 1932507"/>
              <a:gd name="connsiteY12" fmla="*/ 558114 h 950784"/>
              <a:gd name="connsiteX13" fmla="*/ 1375080 w 1932507"/>
              <a:gd name="connsiteY13" fmla="*/ 709141 h 950784"/>
              <a:gd name="connsiteX14" fmla="*/ 1457458 w 1932507"/>
              <a:gd name="connsiteY14" fmla="*/ 783281 h 950784"/>
              <a:gd name="connsiteX15" fmla="*/ 1592010 w 1932507"/>
              <a:gd name="connsiteY15" fmla="*/ 879390 h 950784"/>
              <a:gd name="connsiteX16" fmla="*/ 1754020 w 1932507"/>
              <a:gd name="connsiteY16" fmla="*/ 926071 h 950784"/>
              <a:gd name="connsiteX17" fmla="*/ 1932507 w 1932507"/>
              <a:gd name="connsiteY17" fmla="*/ 950784 h 950784"/>
              <a:gd name="connsiteX18" fmla="*/ 1932507 w 1932507"/>
              <a:gd name="connsiteY18" fmla="*/ 950784 h 950784"/>
              <a:gd name="connsiteX0" fmla="*/ 0 w 1798500"/>
              <a:gd name="connsiteY0" fmla="*/ 925716 h 950784"/>
              <a:gd name="connsiteX1" fmla="*/ 225073 w 1798500"/>
              <a:gd name="connsiteY1" fmla="*/ 898611 h 950784"/>
              <a:gd name="connsiteX2" fmla="*/ 381592 w 1798500"/>
              <a:gd name="connsiteY2" fmla="*/ 862914 h 950784"/>
              <a:gd name="connsiteX3" fmla="*/ 502413 w 1798500"/>
              <a:gd name="connsiteY3" fmla="*/ 797011 h 950784"/>
              <a:gd name="connsiteX4" fmla="*/ 598522 w 1798500"/>
              <a:gd name="connsiteY4" fmla="*/ 640492 h 950784"/>
              <a:gd name="connsiteX5" fmla="*/ 691884 w 1798500"/>
              <a:gd name="connsiteY5" fmla="*/ 368644 h 950784"/>
              <a:gd name="connsiteX6" fmla="*/ 744057 w 1798500"/>
              <a:gd name="connsiteY6" fmla="*/ 187411 h 950784"/>
              <a:gd name="connsiteX7" fmla="*/ 812705 w 1798500"/>
              <a:gd name="connsiteY7" fmla="*/ 58352 h 950784"/>
              <a:gd name="connsiteX8" fmla="*/ 867624 w 1798500"/>
              <a:gd name="connsiteY8" fmla="*/ 8925 h 950784"/>
              <a:gd name="connsiteX9" fmla="*/ 974716 w 1798500"/>
              <a:gd name="connsiteY9" fmla="*/ 33639 h 950784"/>
              <a:gd name="connsiteX10" fmla="*/ 1046111 w 1798500"/>
              <a:gd name="connsiteY10" fmla="*/ 176427 h 950784"/>
              <a:gd name="connsiteX11" fmla="*/ 1101030 w 1798500"/>
              <a:gd name="connsiteY11" fmla="*/ 374136 h 950784"/>
              <a:gd name="connsiteX12" fmla="*/ 1172424 w 1798500"/>
              <a:gd name="connsiteY12" fmla="*/ 558114 h 950784"/>
              <a:gd name="connsiteX13" fmla="*/ 1241073 w 1798500"/>
              <a:gd name="connsiteY13" fmla="*/ 709141 h 950784"/>
              <a:gd name="connsiteX14" fmla="*/ 1323451 w 1798500"/>
              <a:gd name="connsiteY14" fmla="*/ 783281 h 950784"/>
              <a:gd name="connsiteX15" fmla="*/ 1458003 w 1798500"/>
              <a:gd name="connsiteY15" fmla="*/ 879390 h 950784"/>
              <a:gd name="connsiteX16" fmla="*/ 1620013 w 1798500"/>
              <a:gd name="connsiteY16" fmla="*/ 926071 h 950784"/>
              <a:gd name="connsiteX17" fmla="*/ 1798500 w 1798500"/>
              <a:gd name="connsiteY17" fmla="*/ 950784 h 950784"/>
              <a:gd name="connsiteX18" fmla="*/ 1798500 w 1798500"/>
              <a:gd name="connsiteY18" fmla="*/ 950784 h 950784"/>
              <a:gd name="connsiteX0" fmla="*/ 0 w 1774852"/>
              <a:gd name="connsiteY0" fmla="*/ 925716 h 950784"/>
              <a:gd name="connsiteX1" fmla="*/ 201425 w 1774852"/>
              <a:gd name="connsiteY1" fmla="*/ 898611 h 950784"/>
              <a:gd name="connsiteX2" fmla="*/ 357944 w 1774852"/>
              <a:gd name="connsiteY2" fmla="*/ 862914 h 950784"/>
              <a:gd name="connsiteX3" fmla="*/ 478765 w 1774852"/>
              <a:gd name="connsiteY3" fmla="*/ 797011 h 950784"/>
              <a:gd name="connsiteX4" fmla="*/ 574874 w 1774852"/>
              <a:gd name="connsiteY4" fmla="*/ 640492 h 950784"/>
              <a:gd name="connsiteX5" fmla="*/ 668236 w 1774852"/>
              <a:gd name="connsiteY5" fmla="*/ 368644 h 950784"/>
              <a:gd name="connsiteX6" fmla="*/ 720409 w 1774852"/>
              <a:gd name="connsiteY6" fmla="*/ 187411 h 950784"/>
              <a:gd name="connsiteX7" fmla="*/ 789057 w 1774852"/>
              <a:gd name="connsiteY7" fmla="*/ 58352 h 950784"/>
              <a:gd name="connsiteX8" fmla="*/ 843976 w 1774852"/>
              <a:gd name="connsiteY8" fmla="*/ 8925 h 950784"/>
              <a:gd name="connsiteX9" fmla="*/ 951068 w 1774852"/>
              <a:gd name="connsiteY9" fmla="*/ 33639 h 950784"/>
              <a:gd name="connsiteX10" fmla="*/ 1022463 w 1774852"/>
              <a:gd name="connsiteY10" fmla="*/ 176427 h 950784"/>
              <a:gd name="connsiteX11" fmla="*/ 1077382 w 1774852"/>
              <a:gd name="connsiteY11" fmla="*/ 374136 h 950784"/>
              <a:gd name="connsiteX12" fmla="*/ 1148776 w 1774852"/>
              <a:gd name="connsiteY12" fmla="*/ 558114 h 950784"/>
              <a:gd name="connsiteX13" fmla="*/ 1217425 w 1774852"/>
              <a:gd name="connsiteY13" fmla="*/ 709141 h 950784"/>
              <a:gd name="connsiteX14" fmla="*/ 1299803 w 1774852"/>
              <a:gd name="connsiteY14" fmla="*/ 783281 h 950784"/>
              <a:gd name="connsiteX15" fmla="*/ 1434355 w 1774852"/>
              <a:gd name="connsiteY15" fmla="*/ 879390 h 950784"/>
              <a:gd name="connsiteX16" fmla="*/ 1596365 w 1774852"/>
              <a:gd name="connsiteY16" fmla="*/ 926071 h 950784"/>
              <a:gd name="connsiteX17" fmla="*/ 1774852 w 1774852"/>
              <a:gd name="connsiteY17" fmla="*/ 950784 h 950784"/>
              <a:gd name="connsiteX18" fmla="*/ 1774852 w 1774852"/>
              <a:gd name="connsiteY18" fmla="*/ 950784 h 95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4852" h="950784">
                <a:moveTo>
                  <a:pt x="0" y="925716"/>
                </a:moveTo>
                <a:cubicBezTo>
                  <a:pt x="54461" y="920681"/>
                  <a:pt x="141768" y="909078"/>
                  <a:pt x="201425" y="898611"/>
                </a:cubicBezTo>
                <a:cubicBezTo>
                  <a:pt x="261082" y="888144"/>
                  <a:pt x="311721" y="879847"/>
                  <a:pt x="357944" y="862914"/>
                </a:cubicBezTo>
                <a:cubicBezTo>
                  <a:pt x="404167" y="845981"/>
                  <a:pt x="442610" y="834081"/>
                  <a:pt x="478765" y="797011"/>
                </a:cubicBezTo>
                <a:cubicBezTo>
                  <a:pt x="514920" y="759941"/>
                  <a:pt x="543296" y="711886"/>
                  <a:pt x="574874" y="640492"/>
                </a:cubicBezTo>
                <a:cubicBezTo>
                  <a:pt x="606453" y="569097"/>
                  <a:pt x="643980" y="444157"/>
                  <a:pt x="668236" y="368644"/>
                </a:cubicBezTo>
                <a:cubicBezTo>
                  <a:pt x="692492" y="293130"/>
                  <a:pt x="700272" y="239126"/>
                  <a:pt x="720409" y="187411"/>
                </a:cubicBezTo>
                <a:cubicBezTo>
                  <a:pt x="740546" y="135696"/>
                  <a:pt x="768463" y="88100"/>
                  <a:pt x="789057" y="58352"/>
                </a:cubicBezTo>
                <a:cubicBezTo>
                  <a:pt x="809652" y="28604"/>
                  <a:pt x="816974" y="13044"/>
                  <a:pt x="843976" y="8925"/>
                </a:cubicBezTo>
                <a:cubicBezTo>
                  <a:pt x="870978" y="4806"/>
                  <a:pt x="902098" y="-18992"/>
                  <a:pt x="951068" y="33639"/>
                </a:cubicBezTo>
                <a:cubicBezTo>
                  <a:pt x="1000038" y="86270"/>
                  <a:pt x="1001411" y="119678"/>
                  <a:pt x="1022463" y="176427"/>
                </a:cubicBezTo>
                <a:cubicBezTo>
                  <a:pt x="1043515" y="233176"/>
                  <a:pt x="1056330" y="310522"/>
                  <a:pt x="1077382" y="374136"/>
                </a:cubicBezTo>
                <a:cubicBezTo>
                  <a:pt x="1098434" y="437750"/>
                  <a:pt x="1125436" y="502280"/>
                  <a:pt x="1148776" y="558114"/>
                </a:cubicBezTo>
                <a:cubicBezTo>
                  <a:pt x="1172116" y="613948"/>
                  <a:pt x="1192254" y="671613"/>
                  <a:pt x="1217425" y="709141"/>
                </a:cubicBezTo>
                <a:cubicBezTo>
                  <a:pt x="1242596" y="746669"/>
                  <a:pt x="1263648" y="754906"/>
                  <a:pt x="1299803" y="783281"/>
                </a:cubicBezTo>
                <a:cubicBezTo>
                  <a:pt x="1335958" y="811656"/>
                  <a:pt x="1384928" y="855592"/>
                  <a:pt x="1434355" y="879390"/>
                </a:cubicBezTo>
                <a:cubicBezTo>
                  <a:pt x="1483782" y="903188"/>
                  <a:pt x="1539615" y="914172"/>
                  <a:pt x="1596365" y="926071"/>
                </a:cubicBezTo>
                <a:cubicBezTo>
                  <a:pt x="1653115" y="937970"/>
                  <a:pt x="1774852" y="950784"/>
                  <a:pt x="1774852" y="950784"/>
                </a:cubicBezTo>
                <a:lnTo>
                  <a:pt x="1774852" y="950784"/>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8BE01E17-4DE5-4275-9636-784A93968122}"/>
              </a:ext>
            </a:extLst>
          </p:cNvPr>
          <p:cNvSpPr/>
          <p:nvPr/>
        </p:nvSpPr>
        <p:spPr>
          <a:xfrm>
            <a:off x="4982527" y="2110254"/>
            <a:ext cx="1770910" cy="950784"/>
          </a:xfrm>
          <a:custGeom>
            <a:avLst/>
            <a:gdLst>
              <a:gd name="connsiteX0" fmla="*/ 0 w 1735438"/>
              <a:gd name="connsiteY0" fmla="*/ 908916 h 941867"/>
              <a:gd name="connsiteX1" fmla="*/ 162011 w 1735438"/>
              <a:gd name="connsiteY1" fmla="*/ 889694 h 941867"/>
              <a:gd name="connsiteX2" fmla="*/ 318530 w 1735438"/>
              <a:gd name="connsiteY2" fmla="*/ 853997 h 941867"/>
              <a:gd name="connsiteX3" fmla="*/ 439351 w 1735438"/>
              <a:gd name="connsiteY3" fmla="*/ 788094 h 941867"/>
              <a:gd name="connsiteX4" fmla="*/ 535460 w 1735438"/>
              <a:gd name="connsiteY4" fmla="*/ 631575 h 941867"/>
              <a:gd name="connsiteX5" fmla="*/ 628822 w 1735438"/>
              <a:gd name="connsiteY5" fmla="*/ 359727 h 941867"/>
              <a:gd name="connsiteX6" fmla="*/ 680995 w 1735438"/>
              <a:gd name="connsiteY6" fmla="*/ 178494 h 941867"/>
              <a:gd name="connsiteX7" fmla="*/ 749643 w 1735438"/>
              <a:gd name="connsiteY7" fmla="*/ 49435 h 941867"/>
              <a:gd name="connsiteX8" fmla="*/ 804562 w 1735438"/>
              <a:gd name="connsiteY8" fmla="*/ 8 h 941867"/>
              <a:gd name="connsiteX9" fmla="*/ 903416 w 1735438"/>
              <a:gd name="connsiteY9" fmla="*/ 46689 h 941867"/>
              <a:gd name="connsiteX10" fmla="*/ 983049 w 1735438"/>
              <a:gd name="connsiteY10" fmla="*/ 167510 h 941867"/>
              <a:gd name="connsiteX11" fmla="*/ 1037968 w 1735438"/>
              <a:gd name="connsiteY11" fmla="*/ 365219 h 941867"/>
              <a:gd name="connsiteX12" fmla="*/ 1109362 w 1735438"/>
              <a:gd name="connsiteY12" fmla="*/ 549197 h 941867"/>
              <a:gd name="connsiteX13" fmla="*/ 1178011 w 1735438"/>
              <a:gd name="connsiteY13" fmla="*/ 700224 h 941867"/>
              <a:gd name="connsiteX14" fmla="*/ 1260389 w 1735438"/>
              <a:gd name="connsiteY14" fmla="*/ 774364 h 941867"/>
              <a:gd name="connsiteX15" fmla="*/ 1394941 w 1735438"/>
              <a:gd name="connsiteY15" fmla="*/ 870473 h 941867"/>
              <a:gd name="connsiteX16" fmla="*/ 1556951 w 1735438"/>
              <a:gd name="connsiteY16" fmla="*/ 917154 h 941867"/>
              <a:gd name="connsiteX17" fmla="*/ 1735438 w 1735438"/>
              <a:gd name="connsiteY17" fmla="*/ 941867 h 941867"/>
              <a:gd name="connsiteX18" fmla="*/ 1735438 w 1735438"/>
              <a:gd name="connsiteY18" fmla="*/ 941867 h 941867"/>
              <a:gd name="connsiteX0" fmla="*/ 0 w 1735438"/>
              <a:gd name="connsiteY0" fmla="*/ 910140 h 943091"/>
              <a:gd name="connsiteX1" fmla="*/ 162011 w 1735438"/>
              <a:gd name="connsiteY1" fmla="*/ 890918 h 943091"/>
              <a:gd name="connsiteX2" fmla="*/ 318530 w 1735438"/>
              <a:gd name="connsiteY2" fmla="*/ 855221 h 943091"/>
              <a:gd name="connsiteX3" fmla="*/ 439351 w 1735438"/>
              <a:gd name="connsiteY3" fmla="*/ 789318 h 943091"/>
              <a:gd name="connsiteX4" fmla="*/ 535460 w 1735438"/>
              <a:gd name="connsiteY4" fmla="*/ 632799 h 943091"/>
              <a:gd name="connsiteX5" fmla="*/ 628822 w 1735438"/>
              <a:gd name="connsiteY5" fmla="*/ 360951 h 943091"/>
              <a:gd name="connsiteX6" fmla="*/ 680995 w 1735438"/>
              <a:gd name="connsiteY6" fmla="*/ 179718 h 943091"/>
              <a:gd name="connsiteX7" fmla="*/ 749643 w 1735438"/>
              <a:gd name="connsiteY7" fmla="*/ 50659 h 943091"/>
              <a:gd name="connsiteX8" fmla="*/ 804562 w 1735438"/>
              <a:gd name="connsiteY8" fmla="*/ 1232 h 943091"/>
              <a:gd name="connsiteX9" fmla="*/ 895179 w 1735438"/>
              <a:gd name="connsiteY9" fmla="*/ 28692 h 943091"/>
              <a:gd name="connsiteX10" fmla="*/ 983049 w 1735438"/>
              <a:gd name="connsiteY10" fmla="*/ 168734 h 943091"/>
              <a:gd name="connsiteX11" fmla="*/ 1037968 w 1735438"/>
              <a:gd name="connsiteY11" fmla="*/ 366443 h 943091"/>
              <a:gd name="connsiteX12" fmla="*/ 1109362 w 1735438"/>
              <a:gd name="connsiteY12" fmla="*/ 550421 h 943091"/>
              <a:gd name="connsiteX13" fmla="*/ 1178011 w 1735438"/>
              <a:gd name="connsiteY13" fmla="*/ 701448 h 943091"/>
              <a:gd name="connsiteX14" fmla="*/ 1260389 w 1735438"/>
              <a:gd name="connsiteY14" fmla="*/ 775588 h 943091"/>
              <a:gd name="connsiteX15" fmla="*/ 1394941 w 1735438"/>
              <a:gd name="connsiteY15" fmla="*/ 871697 h 943091"/>
              <a:gd name="connsiteX16" fmla="*/ 1556951 w 1735438"/>
              <a:gd name="connsiteY16" fmla="*/ 918378 h 943091"/>
              <a:gd name="connsiteX17" fmla="*/ 1735438 w 1735438"/>
              <a:gd name="connsiteY17" fmla="*/ 943091 h 943091"/>
              <a:gd name="connsiteX18" fmla="*/ 1735438 w 1735438"/>
              <a:gd name="connsiteY18" fmla="*/ 943091 h 943091"/>
              <a:gd name="connsiteX0" fmla="*/ 0 w 1735438"/>
              <a:gd name="connsiteY0" fmla="*/ 912821 h 945772"/>
              <a:gd name="connsiteX1" fmla="*/ 162011 w 1735438"/>
              <a:gd name="connsiteY1" fmla="*/ 893599 h 945772"/>
              <a:gd name="connsiteX2" fmla="*/ 318530 w 1735438"/>
              <a:gd name="connsiteY2" fmla="*/ 857902 h 945772"/>
              <a:gd name="connsiteX3" fmla="*/ 439351 w 1735438"/>
              <a:gd name="connsiteY3" fmla="*/ 791999 h 945772"/>
              <a:gd name="connsiteX4" fmla="*/ 535460 w 1735438"/>
              <a:gd name="connsiteY4" fmla="*/ 635480 h 945772"/>
              <a:gd name="connsiteX5" fmla="*/ 628822 w 1735438"/>
              <a:gd name="connsiteY5" fmla="*/ 363632 h 945772"/>
              <a:gd name="connsiteX6" fmla="*/ 680995 w 1735438"/>
              <a:gd name="connsiteY6" fmla="*/ 182399 h 945772"/>
              <a:gd name="connsiteX7" fmla="*/ 749643 w 1735438"/>
              <a:gd name="connsiteY7" fmla="*/ 53340 h 945772"/>
              <a:gd name="connsiteX8" fmla="*/ 804562 w 1735438"/>
              <a:gd name="connsiteY8" fmla="*/ 3913 h 945772"/>
              <a:gd name="connsiteX9" fmla="*/ 895179 w 1735438"/>
              <a:gd name="connsiteY9" fmla="*/ 31373 h 945772"/>
              <a:gd name="connsiteX10" fmla="*/ 983049 w 1735438"/>
              <a:gd name="connsiteY10" fmla="*/ 171415 h 945772"/>
              <a:gd name="connsiteX11" fmla="*/ 1037968 w 1735438"/>
              <a:gd name="connsiteY11" fmla="*/ 369124 h 945772"/>
              <a:gd name="connsiteX12" fmla="*/ 1109362 w 1735438"/>
              <a:gd name="connsiteY12" fmla="*/ 553102 h 945772"/>
              <a:gd name="connsiteX13" fmla="*/ 1178011 w 1735438"/>
              <a:gd name="connsiteY13" fmla="*/ 704129 h 945772"/>
              <a:gd name="connsiteX14" fmla="*/ 1260389 w 1735438"/>
              <a:gd name="connsiteY14" fmla="*/ 778269 h 945772"/>
              <a:gd name="connsiteX15" fmla="*/ 1394941 w 1735438"/>
              <a:gd name="connsiteY15" fmla="*/ 874378 h 945772"/>
              <a:gd name="connsiteX16" fmla="*/ 1556951 w 1735438"/>
              <a:gd name="connsiteY16" fmla="*/ 921059 h 945772"/>
              <a:gd name="connsiteX17" fmla="*/ 1735438 w 1735438"/>
              <a:gd name="connsiteY17" fmla="*/ 945772 h 945772"/>
              <a:gd name="connsiteX18" fmla="*/ 1735438 w 1735438"/>
              <a:gd name="connsiteY18" fmla="*/ 945772 h 945772"/>
              <a:gd name="connsiteX0" fmla="*/ 0 w 1735438"/>
              <a:gd name="connsiteY0" fmla="*/ 914485 h 947436"/>
              <a:gd name="connsiteX1" fmla="*/ 162011 w 1735438"/>
              <a:gd name="connsiteY1" fmla="*/ 895263 h 947436"/>
              <a:gd name="connsiteX2" fmla="*/ 318530 w 1735438"/>
              <a:gd name="connsiteY2" fmla="*/ 859566 h 947436"/>
              <a:gd name="connsiteX3" fmla="*/ 439351 w 1735438"/>
              <a:gd name="connsiteY3" fmla="*/ 793663 h 947436"/>
              <a:gd name="connsiteX4" fmla="*/ 535460 w 1735438"/>
              <a:gd name="connsiteY4" fmla="*/ 637144 h 947436"/>
              <a:gd name="connsiteX5" fmla="*/ 628822 w 1735438"/>
              <a:gd name="connsiteY5" fmla="*/ 365296 h 947436"/>
              <a:gd name="connsiteX6" fmla="*/ 680995 w 1735438"/>
              <a:gd name="connsiteY6" fmla="*/ 184063 h 947436"/>
              <a:gd name="connsiteX7" fmla="*/ 749643 w 1735438"/>
              <a:gd name="connsiteY7" fmla="*/ 55004 h 947436"/>
              <a:gd name="connsiteX8" fmla="*/ 804562 w 1735438"/>
              <a:gd name="connsiteY8" fmla="*/ 5577 h 947436"/>
              <a:gd name="connsiteX9" fmla="*/ 895179 w 1735438"/>
              <a:gd name="connsiteY9" fmla="*/ 33037 h 947436"/>
              <a:gd name="connsiteX10" fmla="*/ 983049 w 1735438"/>
              <a:gd name="connsiteY10" fmla="*/ 173079 h 947436"/>
              <a:gd name="connsiteX11" fmla="*/ 1037968 w 1735438"/>
              <a:gd name="connsiteY11" fmla="*/ 370788 h 947436"/>
              <a:gd name="connsiteX12" fmla="*/ 1109362 w 1735438"/>
              <a:gd name="connsiteY12" fmla="*/ 554766 h 947436"/>
              <a:gd name="connsiteX13" fmla="*/ 1178011 w 1735438"/>
              <a:gd name="connsiteY13" fmla="*/ 705793 h 947436"/>
              <a:gd name="connsiteX14" fmla="*/ 1260389 w 1735438"/>
              <a:gd name="connsiteY14" fmla="*/ 779933 h 947436"/>
              <a:gd name="connsiteX15" fmla="*/ 1394941 w 1735438"/>
              <a:gd name="connsiteY15" fmla="*/ 876042 h 947436"/>
              <a:gd name="connsiteX16" fmla="*/ 1556951 w 1735438"/>
              <a:gd name="connsiteY16" fmla="*/ 922723 h 947436"/>
              <a:gd name="connsiteX17" fmla="*/ 1735438 w 1735438"/>
              <a:gd name="connsiteY17" fmla="*/ 947436 h 947436"/>
              <a:gd name="connsiteX18" fmla="*/ 1735438 w 1735438"/>
              <a:gd name="connsiteY18" fmla="*/ 947436 h 947436"/>
              <a:gd name="connsiteX0" fmla="*/ 0 w 1735438"/>
              <a:gd name="connsiteY0" fmla="*/ 915850 h 948801"/>
              <a:gd name="connsiteX1" fmla="*/ 162011 w 1735438"/>
              <a:gd name="connsiteY1" fmla="*/ 896628 h 948801"/>
              <a:gd name="connsiteX2" fmla="*/ 318530 w 1735438"/>
              <a:gd name="connsiteY2" fmla="*/ 860931 h 948801"/>
              <a:gd name="connsiteX3" fmla="*/ 439351 w 1735438"/>
              <a:gd name="connsiteY3" fmla="*/ 795028 h 948801"/>
              <a:gd name="connsiteX4" fmla="*/ 535460 w 1735438"/>
              <a:gd name="connsiteY4" fmla="*/ 638509 h 948801"/>
              <a:gd name="connsiteX5" fmla="*/ 628822 w 1735438"/>
              <a:gd name="connsiteY5" fmla="*/ 366661 h 948801"/>
              <a:gd name="connsiteX6" fmla="*/ 680995 w 1735438"/>
              <a:gd name="connsiteY6" fmla="*/ 185428 h 948801"/>
              <a:gd name="connsiteX7" fmla="*/ 749643 w 1735438"/>
              <a:gd name="connsiteY7" fmla="*/ 56369 h 948801"/>
              <a:gd name="connsiteX8" fmla="*/ 804562 w 1735438"/>
              <a:gd name="connsiteY8" fmla="*/ 6942 h 948801"/>
              <a:gd name="connsiteX9" fmla="*/ 911654 w 1735438"/>
              <a:gd name="connsiteY9" fmla="*/ 31656 h 948801"/>
              <a:gd name="connsiteX10" fmla="*/ 983049 w 1735438"/>
              <a:gd name="connsiteY10" fmla="*/ 174444 h 948801"/>
              <a:gd name="connsiteX11" fmla="*/ 1037968 w 1735438"/>
              <a:gd name="connsiteY11" fmla="*/ 372153 h 948801"/>
              <a:gd name="connsiteX12" fmla="*/ 1109362 w 1735438"/>
              <a:gd name="connsiteY12" fmla="*/ 556131 h 948801"/>
              <a:gd name="connsiteX13" fmla="*/ 1178011 w 1735438"/>
              <a:gd name="connsiteY13" fmla="*/ 707158 h 948801"/>
              <a:gd name="connsiteX14" fmla="*/ 1260389 w 1735438"/>
              <a:gd name="connsiteY14" fmla="*/ 781298 h 948801"/>
              <a:gd name="connsiteX15" fmla="*/ 1394941 w 1735438"/>
              <a:gd name="connsiteY15" fmla="*/ 877407 h 948801"/>
              <a:gd name="connsiteX16" fmla="*/ 1556951 w 1735438"/>
              <a:gd name="connsiteY16" fmla="*/ 924088 h 948801"/>
              <a:gd name="connsiteX17" fmla="*/ 1735438 w 1735438"/>
              <a:gd name="connsiteY17" fmla="*/ 948801 h 948801"/>
              <a:gd name="connsiteX18" fmla="*/ 1735438 w 1735438"/>
              <a:gd name="connsiteY18" fmla="*/ 948801 h 948801"/>
              <a:gd name="connsiteX0" fmla="*/ 0 w 1735438"/>
              <a:gd name="connsiteY0" fmla="*/ 917833 h 950784"/>
              <a:gd name="connsiteX1" fmla="*/ 162011 w 1735438"/>
              <a:gd name="connsiteY1" fmla="*/ 898611 h 950784"/>
              <a:gd name="connsiteX2" fmla="*/ 318530 w 1735438"/>
              <a:gd name="connsiteY2" fmla="*/ 862914 h 950784"/>
              <a:gd name="connsiteX3" fmla="*/ 439351 w 1735438"/>
              <a:gd name="connsiteY3" fmla="*/ 797011 h 950784"/>
              <a:gd name="connsiteX4" fmla="*/ 535460 w 1735438"/>
              <a:gd name="connsiteY4" fmla="*/ 640492 h 950784"/>
              <a:gd name="connsiteX5" fmla="*/ 628822 w 1735438"/>
              <a:gd name="connsiteY5" fmla="*/ 368644 h 950784"/>
              <a:gd name="connsiteX6" fmla="*/ 680995 w 1735438"/>
              <a:gd name="connsiteY6" fmla="*/ 187411 h 950784"/>
              <a:gd name="connsiteX7" fmla="*/ 749643 w 1735438"/>
              <a:gd name="connsiteY7" fmla="*/ 58352 h 950784"/>
              <a:gd name="connsiteX8" fmla="*/ 804562 w 1735438"/>
              <a:gd name="connsiteY8" fmla="*/ 8925 h 950784"/>
              <a:gd name="connsiteX9" fmla="*/ 911654 w 1735438"/>
              <a:gd name="connsiteY9" fmla="*/ 33639 h 950784"/>
              <a:gd name="connsiteX10" fmla="*/ 983049 w 1735438"/>
              <a:gd name="connsiteY10" fmla="*/ 176427 h 950784"/>
              <a:gd name="connsiteX11" fmla="*/ 1037968 w 1735438"/>
              <a:gd name="connsiteY11" fmla="*/ 374136 h 950784"/>
              <a:gd name="connsiteX12" fmla="*/ 1109362 w 1735438"/>
              <a:gd name="connsiteY12" fmla="*/ 558114 h 950784"/>
              <a:gd name="connsiteX13" fmla="*/ 1178011 w 1735438"/>
              <a:gd name="connsiteY13" fmla="*/ 709141 h 950784"/>
              <a:gd name="connsiteX14" fmla="*/ 1260389 w 1735438"/>
              <a:gd name="connsiteY14" fmla="*/ 783281 h 950784"/>
              <a:gd name="connsiteX15" fmla="*/ 1394941 w 1735438"/>
              <a:gd name="connsiteY15" fmla="*/ 879390 h 950784"/>
              <a:gd name="connsiteX16" fmla="*/ 1556951 w 1735438"/>
              <a:gd name="connsiteY16" fmla="*/ 926071 h 950784"/>
              <a:gd name="connsiteX17" fmla="*/ 1735438 w 1735438"/>
              <a:gd name="connsiteY17" fmla="*/ 950784 h 950784"/>
              <a:gd name="connsiteX18" fmla="*/ 1735438 w 1735438"/>
              <a:gd name="connsiteY18" fmla="*/ 950784 h 950784"/>
              <a:gd name="connsiteX0" fmla="*/ 0 w 1885210"/>
              <a:gd name="connsiteY0" fmla="*/ 917833 h 952614"/>
              <a:gd name="connsiteX1" fmla="*/ 162011 w 1885210"/>
              <a:gd name="connsiteY1" fmla="*/ 898611 h 952614"/>
              <a:gd name="connsiteX2" fmla="*/ 318530 w 1885210"/>
              <a:gd name="connsiteY2" fmla="*/ 862914 h 952614"/>
              <a:gd name="connsiteX3" fmla="*/ 439351 w 1885210"/>
              <a:gd name="connsiteY3" fmla="*/ 797011 h 952614"/>
              <a:gd name="connsiteX4" fmla="*/ 535460 w 1885210"/>
              <a:gd name="connsiteY4" fmla="*/ 640492 h 952614"/>
              <a:gd name="connsiteX5" fmla="*/ 628822 w 1885210"/>
              <a:gd name="connsiteY5" fmla="*/ 368644 h 952614"/>
              <a:gd name="connsiteX6" fmla="*/ 680995 w 1885210"/>
              <a:gd name="connsiteY6" fmla="*/ 187411 h 952614"/>
              <a:gd name="connsiteX7" fmla="*/ 749643 w 1885210"/>
              <a:gd name="connsiteY7" fmla="*/ 58352 h 952614"/>
              <a:gd name="connsiteX8" fmla="*/ 804562 w 1885210"/>
              <a:gd name="connsiteY8" fmla="*/ 8925 h 952614"/>
              <a:gd name="connsiteX9" fmla="*/ 911654 w 1885210"/>
              <a:gd name="connsiteY9" fmla="*/ 33639 h 952614"/>
              <a:gd name="connsiteX10" fmla="*/ 983049 w 1885210"/>
              <a:gd name="connsiteY10" fmla="*/ 176427 h 952614"/>
              <a:gd name="connsiteX11" fmla="*/ 1037968 w 1885210"/>
              <a:gd name="connsiteY11" fmla="*/ 374136 h 952614"/>
              <a:gd name="connsiteX12" fmla="*/ 1109362 w 1885210"/>
              <a:gd name="connsiteY12" fmla="*/ 558114 h 952614"/>
              <a:gd name="connsiteX13" fmla="*/ 1178011 w 1885210"/>
              <a:gd name="connsiteY13" fmla="*/ 709141 h 952614"/>
              <a:gd name="connsiteX14" fmla="*/ 1260389 w 1885210"/>
              <a:gd name="connsiteY14" fmla="*/ 783281 h 952614"/>
              <a:gd name="connsiteX15" fmla="*/ 1394941 w 1885210"/>
              <a:gd name="connsiteY15" fmla="*/ 879390 h 952614"/>
              <a:gd name="connsiteX16" fmla="*/ 1556951 w 1885210"/>
              <a:gd name="connsiteY16" fmla="*/ 926071 h 952614"/>
              <a:gd name="connsiteX17" fmla="*/ 1735438 w 1885210"/>
              <a:gd name="connsiteY17" fmla="*/ 950784 h 952614"/>
              <a:gd name="connsiteX18" fmla="*/ 1885210 w 1885210"/>
              <a:gd name="connsiteY18" fmla="*/ 950784 h 952614"/>
              <a:gd name="connsiteX0" fmla="*/ 0 w 1885210"/>
              <a:gd name="connsiteY0" fmla="*/ 917833 h 950784"/>
              <a:gd name="connsiteX1" fmla="*/ 162011 w 1885210"/>
              <a:gd name="connsiteY1" fmla="*/ 898611 h 950784"/>
              <a:gd name="connsiteX2" fmla="*/ 318530 w 1885210"/>
              <a:gd name="connsiteY2" fmla="*/ 862914 h 950784"/>
              <a:gd name="connsiteX3" fmla="*/ 439351 w 1885210"/>
              <a:gd name="connsiteY3" fmla="*/ 797011 h 950784"/>
              <a:gd name="connsiteX4" fmla="*/ 535460 w 1885210"/>
              <a:gd name="connsiteY4" fmla="*/ 640492 h 950784"/>
              <a:gd name="connsiteX5" fmla="*/ 628822 w 1885210"/>
              <a:gd name="connsiteY5" fmla="*/ 368644 h 950784"/>
              <a:gd name="connsiteX6" fmla="*/ 680995 w 1885210"/>
              <a:gd name="connsiteY6" fmla="*/ 187411 h 950784"/>
              <a:gd name="connsiteX7" fmla="*/ 749643 w 1885210"/>
              <a:gd name="connsiteY7" fmla="*/ 58352 h 950784"/>
              <a:gd name="connsiteX8" fmla="*/ 804562 w 1885210"/>
              <a:gd name="connsiteY8" fmla="*/ 8925 h 950784"/>
              <a:gd name="connsiteX9" fmla="*/ 911654 w 1885210"/>
              <a:gd name="connsiteY9" fmla="*/ 33639 h 950784"/>
              <a:gd name="connsiteX10" fmla="*/ 983049 w 1885210"/>
              <a:gd name="connsiteY10" fmla="*/ 176427 h 950784"/>
              <a:gd name="connsiteX11" fmla="*/ 1037968 w 1885210"/>
              <a:gd name="connsiteY11" fmla="*/ 374136 h 950784"/>
              <a:gd name="connsiteX12" fmla="*/ 1109362 w 1885210"/>
              <a:gd name="connsiteY12" fmla="*/ 558114 h 950784"/>
              <a:gd name="connsiteX13" fmla="*/ 1178011 w 1885210"/>
              <a:gd name="connsiteY13" fmla="*/ 709141 h 950784"/>
              <a:gd name="connsiteX14" fmla="*/ 1260389 w 1885210"/>
              <a:gd name="connsiteY14" fmla="*/ 783281 h 950784"/>
              <a:gd name="connsiteX15" fmla="*/ 1394941 w 1885210"/>
              <a:gd name="connsiteY15" fmla="*/ 879390 h 950784"/>
              <a:gd name="connsiteX16" fmla="*/ 1556951 w 1885210"/>
              <a:gd name="connsiteY16" fmla="*/ 926071 h 950784"/>
              <a:gd name="connsiteX17" fmla="*/ 1680259 w 1885210"/>
              <a:gd name="connsiteY17" fmla="*/ 942901 h 950784"/>
              <a:gd name="connsiteX18" fmla="*/ 1885210 w 1885210"/>
              <a:gd name="connsiteY18" fmla="*/ 950784 h 950784"/>
              <a:gd name="connsiteX0" fmla="*/ 0 w 1770910"/>
              <a:gd name="connsiteY0" fmla="*/ 917833 h 950784"/>
              <a:gd name="connsiteX1" fmla="*/ 162011 w 1770910"/>
              <a:gd name="connsiteY1" fmla="*/ 898611 h 950784"/>
              <a:gd name="connsiteX2" fmla="*/ 318530 w 1770910"/>
              <a:gd name="connsiteY2" fmla="*/ 862914 h 950784"/>
              <a:gd name="connsiteX3" fmla="*/ 439351 w 1770910"/>
              <a:gd name="connsiteY3" fmla="*/ 797011 h 950784"/>
              <a:gd name="connsiteX4" fmla="*/ 535460 w 1770910"/>
              <a:gd name="connsiteY4" fmla="*/ 640492 h 950784"/>
              <a:gd name="connsiteX5" fmla="*/ 628822 w 1770910"/>
              <a:gd name="connsiteY5" fmla="*/ 368644 h 950784"/>
              <a:gd name="connsiteX6" fmla="*/ 680995 w 1770910"/>
              <a:gd name="connsiteY6" fmla="*/ 187411 h 950784"/>
              <a:gd name="connsiteX7" fmla="*/ 749643 w 1770910"/>
              <a:gd name="connsiteY7" fmla="*/ 58352 h 950784"/>
              <a:gd name="connsiteX8" fmla="*/ 804562 w 1770910"/>
              <a:gd name="connsiteY8" fmla="*/ 8925 h 950784"/>
              <a:gd name="connsiteX9" fmla="*/ 911654 w 1770910"/>
              <a:gd name="connsiteY9" fmla="*/ 33639 h 950784"/>
              <a:gd name="connsiteX10" fmla="*/ 983049 w 1770910"/>
              <a:gd name="connsiteY10" fmla="*/ 176427 h 950784"/>
              <a:gd name="connsiteX11" fmla="*/ 1037968 w 1770910"/>
              <a:gd name="connsiteY11" fmla="*/ 374136 h 950784"/>
              <a:gd name="connsiteX12" fmla="*/ 1109362 w 1770910"/>
              <a:gd name="connsiteY12" fmla="*/ 558114 h 950784"/>
              <a:gd name="connsiteX13" fmla="*/ 1178011 w 1770910"/>
              <a:gd name="connsiteY13" fmla="*/ 709141 h 950784"/>
              <a:gd name="connsiteX14" fmla="*/ 1260389 w 1770910"/>
              <a:gd name="connsiteY14" fmla="*/ 783281 h 950784"/>
              <a:gd name="connsiteX15" fmla="*/ 1394941 w 1770910"/>
              <a:gd name="connsiteY15" fmla="*/ 879390 h 950784"/>
              <a:gd name="connsiteX16" fmla="*/ 1556951 w 1770910"/>
              <a:gd name="connsiteY16" fmla="*/ 926071 h 950784"/>
              <a:gd name="connsiteX17" fmla="*/ 1680259 w 1770910"/>
              <a:gd name="connsiteY17" fmla="*/ 942901 h 950784"/>
              <a:gd name="connsiteX18" fmla="*/ 1770910 w 1770910"/>
              <a:gd name="connsiteY18" fmla="*/ 950784 h 95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0910" h="950784">
                <a:moveTo>
                  <a:pt x="0" y="917833"/>
                </a:moveTo>
                <a:cubicBezTo>
                  <a:pt x="54461" y="912798"/>
                  <a:pt x="108923" y="907764"/>
                  <a:pt x="162011" y="898611"/>
                </a:cubicBezTo>
                <a:cubicBezTo>
                  <a:pt x="215099" y="889458"/>
                  <a:pt x="272307" y="879847"/>
                  <a:pt x="318530" y="862914"/>
                </a:cubicBezTo>
                <a:cubicBezTo>
                  <a:pt x="364753" y="845981"/>
                  <a:pt x="403196" y="834081"/>
                  <a:pt x="439351" y="797011"/>
                </a:cubicBezTo>
                <a:cubicBezTo>
                  <a:pt x="475506" y="759941"/>
                  <a:pt x="503882" y="711886"/>
                  <a:pt x="535460" y="640492"/>
                </a:cubicBezTo>
                <a:cubicBezTo>
                  <a:pt x="567039" y="569097"/>
                  <a:pt x="604566" y="444157"/>
                  <a:pt x="628822" y="368644"/>
                </a:cubicBezTo>
                <a:cubicBezTo>
                  <a:pt x="653078" y="293130"/>
                  <a:pt x="660858" y="239126"/>
                  <a:pt x="680995" y="187411"/>
                </a:cubicBezTo>
                <a:cubicBezTo>
                  <a:pt x="701132" y="135696"/>
                  <a:pt x="729049" y="88100"/>
                  <a:pt x="749643" y="58352"/>
                </a:cubicBezTo>
                <a:cubicBezTo>
                  <a:pt x="770238" y="28604"/>
                  <a:pt x="777560" y="13044"/>
                  <a:pt x="804562" y="8925"/>
                </a:cubicBezTo>
                <a:cubicBezTo>
                  <a:pt x="831564" y="4806"/>
                  <a:pt x="862684" y="-18992"/>
                  <a:pt x="911654" y="33639"/>
                </a:cubicBezTo>
                <a:cubicBezTo>
                  <a:pt x="960624" y="86270"/>
                  <a:pt x="961997" y="119678"/>
                  <a:pt x="983049" y="176427"/>
                </a:cubicBezTo>
                <a:cubicBezTo>
                  <a:pt x="1004101" y="233176"/>
                  <a:pt x="1016916" y="310522"/>
                  <a:pt x="1037968" y="374136"/>
                </a:cubicBezTo>
                <a:cubicBezTo>
                  <a:pt x="1059020" y="437750"/>
                  <a:pt x="1086022" y="502280"/>
                  <a:pt x="1109362" y="558114"/>
                </a:cubicBezTo>
                <a:cubicBezTo>
                  <a:pt x="1132702" y="613948"/>
                  <a:pt x="1152840" y="671613"/>
                  <a:pt x="1178011" y="709141"/>
                </a:cubicBezTo>
                <a:cubicBezTo>
                  <a:pt x="1203182" y="746669"/>
                  <a:pt x="1224234" y="754906"/>
                  <a:pt x="1260389" y="783281"/>
                </a:cubicBezTo>
                <a:cubicBezTo>
                  <a:pt x="1296544" y="811656"/>
                  <a:pt x="1345514" y="855592"/>
                  <a:pt x="1394941" y="879390"/>
                </a:cubicBezTo>
                <a:cubicBezTo>
                  <a:pt x="1444368" y="903188"/>
                  <a:pt x="1509398" y="915486"/>
                  <a:pt x="1556951" y="926071"/>
                </a:cubicBezTo>
                <a:cubicBezTo>
                  <a:pt x="1604504" y="936656"/>
                  <a:pt x="1644599" y="938782"/>
                  <a:pt x="1680259" y="942901"/>
                </a:cubicBezTo>
                <a:cubicBezTo>
                  <a:pt x="1715919" y="947020"/>
                  <a:pt x="1720986" y="950784"/>
                  <a:pt x="1770910" y="9507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EB305705-377E-40ED-92CD-298B1436D233}"/>
              </a:ext>
            </a:extLst>
          </p:cNvPr>
          <p:cNvSpPr/>
          <p:nvPr/>
        </p:nvSpPr>
        <p:spPr>
          <a:xfrm>
            <a:off x="4959429" y="2110254"/>
            <a:ext cx="1774852" cy="950784"/>
          </a:xfrm>
          <a:custGeom>
            <a:avLst/>
            <a:gdLst>
              <a:gd name="connsiteX0" fmla="*/ 0 w 1735438"/>
              <a:gd name="connsiteY0" fmla="*/ 908916 h 941867"/>
              <a:gd name="connsiteX1" fmla="*/ 162011 w 1735438"/>
              <a:gd name="connsiteY1" fmla="*/ 889694 h 941867"/>
              <a:gd name="connsiteX2" fmla="*/ 318530 w 1735438"/>
              <a:gd name="connsiteY2" fmla="*/ 853997 h 941867"/>
              <a:gd name="connsiteX3" fmla="*/ 439351 w 1735438"/>
              <a:gd name="connsiteY3" fmla="*/ 788094 h 941867"/>
              <a:gd name="connsiteX4" fmla="*/ 535460 w 1735438"/>
              <a:gd name="connsiteY4" fmla="*/ 631575 h 941867"/>
              <a:gd name="connsiteX5" fmla="*/ 628822 w 1735438"/>
              <a:gd name="connsiteY5" fmla="*/ 359727 h 941867"/>
              <a:gd name="connsiteX6" fmla="*/ 680995 w 1735438"/>
              <a:gd name="connsiteY6" fmla="*/ 178494 h 941867"/>
              <a:gd name="connsiteX7" fmla="*/ 749643 w 1735438"/>
              <a:gd name="connsiteY7" fmla="*/ 49435 h 941867"/>
              <a:gd name="connsiteX8" fmla="*/ 804562 w 1735438"/>
              <a:gd name="connsiteY8" fmla="*/ 8 h 941867"/>
              <a:gd name="connsiteX9" fmla="*/ 903416 w 1735438"/>
              <a:gd name="connsiteY9" fmla="*/ 46689 h 941867"/>
              <a:gd name="connsiteX10" fmla="*/ 983049 w 1735438"/>
              <a:gd name="connsiteY10" fmla="*/ 167510 h 941867"/>
              <a:gd name="connsiteX11" fmla="*/ 1037968 w 1735438"/>
              <a:gd name="connsiteY11" fmla="*/ 365219 h 941867"/>
              <a:gd name="connsiteX12" fmla="*/ 1109362 w 1735438"/>
              <a:gd name="connsiteY12" fmla="*/ 549197 h 941867"/>
              <a:gd name="connsiteX13" fmla="*/ 1178011 w 1735438"/>
              <a:gd name="connsiteY13" fmla="*/ 700224 h 941867"/>
              <a:gd name="connsiteX14" fmla="*/ 1260389 w 1735438"/>
              <a:gd name="connsiteY14" fmla="*/ 774364 h 941867"/>
              <a:gd name="connsiteX15" fmla="*/ 1394941 w 1735438"/>
              <a:gd name="connsiteY15" fmla="*/ 870473 h 941867"/>
              <a:gd name="connsiteX16" fmla="*/ 1556951 w 1735438"/>
              <a:gd name="connsiteY16" fmla="*/ 917154 h 941867"/>
              <a:gd name="connsiteX17" fmla="*/ 1735438 w 1735438"/>
              <a:gd name="connsiteY17" fmla="*/ 941867 h 941867"/>
              <a:gd name="connsiteX18" fmla="*/ 1735438 w 1735438"/>
              <a:gd name="connsiteY18" fmla="*/ 941867 h 941867"/>
              <a:gd name="connsiteX0" fmla="*/ 0 w 1735438"/>
              <a:gd name="connsiteY0" fmla="*/ 910140 h 943091"/>
              <a:gd name="connsiteX1" fmla="*/ 162011 w 1735438"/>
              <a:gd name="connsiteY1" fmla="*/ 890918 h 943091"/>
              <a:gd name="connsiteX2" fmla="*/ 318530 w 1735438"/>
              <a:gd name="connsiteY2" fmla="*/ 855221 h 943091"/>
              <a:gd name="connsiteX3" fmla="*/ 439351 w 1735438"/>
              <a:gd name="connsiteY3" fmla="*/ 789318 h 943091"/>
              <a:gd name="connsiteX4" fmla="*/ 535460 w 1735438"/>
              <a:gd name="connsiteY4" fmla="*/ 632799 h 943091"/>
              <a:gd name="connsiteX5" fmla="*/ 628822 w 1735438"/>
              <a:gd name="connsiteY5" fmla="*/ 360951 h 943091"/>
              <a:gd name="connsiteX6" fmla="*/ 680995 w 1735438"/>
              <a:gd name="connsiteY6" fmla="*/ 179718 h 943091"/>
              <a:gd name="connsiteX7" fmla="*/ 749643 w 1735438"/>
              <a:gd name="connsiteY7" fmla="*/ 50659 h 943091"/>
              <a:gd name="connsiteX8" fmla="*/ 804562 w 1735438"/>
              <a:gd name="connsiteY8" fmla="*/ 1232 h 943091"/>
              <a:gd name="connsiteX9" fmla="*/ 895179 w 1735438"/>
              <a:gd name="connsiteY9" fmla="*/ 28692 h 943091"/>
              <a:gd name="connsiteX10" fmla="*/ 983049 w 1735438"/>
              <a:gd name="connsiteY10" fmla="*/ 168734 h 943091"/>
              <a:gd name="connsiteX11" fmla="*/ 1037968 w 1735438"/>
              <a:gd name="connsiteY11" fmla="*/ 366443 h 943091"/>
              <a:gd name="connsiteX12" fmla="*/ 1109362 w 1735438"/>
              <a:gd name="connsiteY12" fmla="*/ 550421 h 943091"/>
              <a:gd name="connsiteX13" fmla="*/ 1178011 w 1735438"/>
              <a:gd name="connsiteY13" fmla="*/ 701448 h 943091"/>
              <a:gd name="connsiteX14" fmla="*/ 1260389 w 1735438"/>
              <a:gd name="connsiteY14" fmla="*/ 775588 h 943091"/>
              <a:gd name="connsiteX15" fmla="*/ 1394941 w 1735438"/>
              <a:gd name="connsiteY15" fmla="*/ 871697 h 943091"/>
              <a:gd name="connsiteX16" fmla="*/ 1556951 w 1735438"/>
              <a:gd name="connsiteY16" fmla="*/ 918378 h 943091"/>
              <a:gd name="connsiteX17" fmla="*/ 1735438 w 1735438"/>
              <a:gd name="connsiteY17" fmla="*/ 943091 h 943091"/>
              <a:gd name="connsiteX18" fmla="*/ 1735438 w 1735438"/>
              <a:gd name="connsiteY18" fmla="*/ 943091 h 943091"/>
              <a:gd name="connsiteX0" fmla="*/ 0 w 1735438"/>
              <a:gd name="connsiteY0" fmla="*/ 912821 h 945772"/>
              <a:gd name="connsiteX1" fmla="*/ 162011 w 1735438"/>
              <a:gd name="connsiteY1" fmla="*/ 893599 h 945772"/>
              <a:gd name="connsiteX2" fmla="*/ 318530 w 1735438"/>
              <a:gd name="connsiteY2" fmla="*/ 857902 h 945772"/>
              <a:gd name="connsiteX3" fmla="*/ 439351 w 1735438"/>
              <a:gd name="connsiteY3" fmla="*/ 791999 h 945772"/>
              <a:gd name="connsiteX4" fmla="*/ 535460 w 1735438"/>
              <a:gd name="connsiteY4" fmla="*/ 635480 h 945772"/>
              <a:gd name="connsiteX5" fmla="*/ 628822 w 1735438"/>
              <a:gd name="connsiteY5" fmla="*/ 363632 h 945772"/>
              <a:gd name="connsiteX6" fmla="*/ 680995 w 1735438"/>
              <a:gd name="connsiteY6" fmla="*/ 182399 h 945772"/>
              <a:gd name="connsiteX7" fmla="*/ 749643 w 1735438"/>
              <a:gd name="connsiteY7" fmla="*/ 53340 h 945772"/>
              <a:gd name="connsiteX8" fmla="*/ 804562 w 1735438"/>
              <a:gd name="connsiteY8" fmla="*/ 3913 h 945772"/>
              <a:gd name="connsiteX9" fmla="*/ 895179 w 1735438"/>
              <a:gd name="connsiteY9" fmla="*/ 31373 h 945772"/>
              <a:gd name="connsiteX10" fmla="*/ 983049 w 1735438"/>
              <a:gd name="connsiteY10" fmla="*/ 171415 h 945772"/>
              <a:gd name="connsiteX11" fmla="*/ 1037968 w 1735438"/>
              <a:gd name="connsiteY11" fmla="*/ 369124 h 945772"/>
              <a:gd name="connsiteX12" fmla="*/ 1109362 w 1735438"/>
              <a:gd name="connsiteY12" fmla="*/ 553102 h 945772"/>
              <a:gd name="connsiteX13" fmla="*/ 1178011 w 1735438"/>
              <a:gd name="connsiteY13" fmla="*/ 704129 h 945772"/>
              <a:gd name="connsiteX14" fmla="*/ 1260389 w 1735438"/>
              <a:gd name="connsiteY14" fmla="*/ 778269 h 945772"/>
              <a:gd name="connsiteX15" fmla="*/ 1394941 w 1735438"/>
              <a:gd name="connsiteY15" fmla="*/ 874378 h 945772"/>
              <a:gd name="connsiteX16" fmla="*/ 1556951 w 1735438"/>
              <a:gd name="connsiteY16" fmla="*/ 921059 h 945772"/>
              <a:gd name="connsiteX17" fmla="*/ 1735438 w 1735438"/>
              <a:gd name="connsiteY17" fmla="*/ 945772 h 945772"/>
              <a:gd name="connsiteX18" fmla="*/ 1735438 w 1735438"/>
              <a:gd name="connsiteY18" fmla="*/ 945772 h 945772"/>
              <a:gd name="connsiteX0" fmla="*/ 0 w 1735438"/>
              <a:gd name="connsiteY0" fmla="*/ 914485 h 947436"/>
              <a:gd name="connsiteX1" fmla="*/ 162011 w 1735438"/>
              <a:gd name="connsiteY1" fmla="*/ 895263 h 947436"/>
              <a:gd name="connsiteX2" fmla="*/ 318530 w 1735438"/>
              <a:gd name="connsiteY2" fmla="*/ 859566 h 947436"/>
              <a:gd name="connsiteX3" fmla="*/ 439351 w 1735438"/>
              <a:gd name="connsiteY3" fmla="*/ 793663 h 947436"/>
              <a:gd name="connsiteX4" fmla="*/ 535460 w 1735438"/>
              <a:gd name="connsiteY4" fmla="*/ 637144 h 947436"/>
              <a:gd name="connsiteX5" fmla="*/ 628822 w 1735438"/>
              <a:gd name="connsiteY5" fmla="*/ 365296 h 947436"/>
              <a:gd name="connsiteX6" fmla="*/ 680995 w 1735438"/>
              <a:gd name="connsiteY6" fmla="*/ 184063 h 947436"/>
              <a:gd name="connsiteX7" fmla="*/ 749643 w 1735438"/>
              <a:gd name="connsiteY7" fmla="*/ 55004 h 947436"/>
              <a:gd name="connsiteX8" fmla="*/ 804562 w 1735438"/>
              <a:gd name="connsiteY8" fmla="*/ 5577 h 947436"/>
              <a:gd name="connsiteX9" fmla="*/ 895179 w 1735438"/>
              <a:gd name="connsiteY9" fmla="*/ 33037 h 947436"/>
              <a:gd name="connsiteX10" fmla="*/ 983049 w 1735438"/>
              <a:gd name="connsiteY10" fmla="*/ 173079 h 947436"/>
              <a:gd name="connsiteX11" fmla="*/ 1037968 w 1735438"/>
              <a:gd name="connsiteY11" fmla="*/ 370788 h 947436"/>
              <a:gd name="connsiteX12" fmla="*/ 1109362 w 1735438"/>
              <a:gd name="connsiteY12" fmla="*/ 554766 h 947436"/>
              <a:gd name="connsiteX13" fmla="*/ 1178011 w 1735438"/>
              <a:gd name="connsiteY13" fmla="*/ 705793 h 947436"/>
              <a:gd name="connsiteX14" fmla="*/ 1260389 w 1735438"/>
              <a:gd name="connsiteY14" fmla="*/ 779933 h 947436"/>
              <a:gd name="connsiteX15" fmla="*/ 1394941 w 1735438"/>
              <a:gd name="connsiteY15" fmla="*/ 876042 h 947436"/>
              <a:gd name="connsiteX16" fmla="*/ 1556951 w 1735438"/>
              <a:gd name="connsiteY16" fmla="*/ 922723 h 947436"/>
              <a:gd name="connsiteX17" fmla="*/ 1735438 w 1735438"/>
              <a:gd name="connsiteY17" fmla="*/ 947436 h 947436"/>
              <a:gd name="connsiteX18" fmla="*/ 1735438 w 1735438"/>
              <a:gd name="connsiteY18" fmla="*/ 947436 h 947436"/>
              <a:gd name="connsiteX0" fmla="*/ 0 w 1735438"/>
              <a:gd name="connsiteY0" fmla="*/ 915850 h 948801"/>
              <a:gd name="connsiteX1" fmla="*/ 162011 w 1735438"/>
              <a:gd name="connsiteY1" fmla="*/ 896628 h 948801"/>
              <a:gd name="connsiteX2" fmla="*/ 318530 w 1735438"/>
              <a:gd name="connsiteY2" fmla="*/ 860931 h 948801"/>
              <a:gd name="connsiteX3" fmla="*/ 439351 w 1735438"/>
              <a:gd name="connsiteY3" fmla="*/ 795028 h 948801"/>
              <a:gd name="connsiteX4" fmla="*/ 535460 w 1735438"/>
              <a:gd name="connsiteY4" fmla="*/ 638509 h 948801"/>
              <a:gd name="connsiteX5" fmla="*/ 628822 w 1735438"/>
              <a:gd name="connsiteY5" fmla="*/ 366661 h 948801"/>
              <a:gd name="connsiteX6" fmla="*/ 680995 w 1735438"/>
              <a:gd name="connsiteY6" fmla="*/ 185428 h 948801"/>
              <a:gd name="connsiteX7" fmla="*/ 749643 w 1735438"/>
              <a:gd name="connsiteY7" fmla="*/ 56369 h 948801"/>
              <a:gd name="connsiteX8" fmla="*/ 804562 w 1735438"/>
              <a:gd name="connsiteY8" fmla="*/ 6942 h 948801"/>
              <a:gd name="connsiteX9" fmla="*/ 911654 w 1735438"/>
              <a:gd name="connsiteY9" fmla="*/ 31656 h 948801"/>
              <a:gd name="connsiteX10" fmla="*/ 983049 w 1735438"/>
              <a:gd name="connsiteY10" fmla="*/ 174444 h 948801"/>
              <a:gd name="connsiteX11" fmla="*/ 1037968 w 1735438"/>
              <a:gd name="connsiteY11" fmla="*/ 372153 h 948801"/>
              <a:gd name="connsiteX12" fmla="*/ 1109362 w 1735438"/>
              <a:gd name="connsiteY12" fmla="*/ 556131 h 948801"/>
              <a:gd name="connsiteX13" fmla="*/ 1178011 w 1735438"/>
              <a:gd name="connsiteY13" fmla="*/ 707158 h 948801"/>
              <a:gd name="connsiteX14" fmla="*/ 1260389 w 1735438"/>
              <a:gd name="connsiteY14" fmla="*/ 781298 h 948801"/>
              <a:gd name="connsiteX15" fmla="*/ 1394941 w 1735438"/>
              <a:gd name="connsiteY15" fmla="*/ 877407 h 948801"/>
              <a:gd name="connsiteX16" fmla="*/ 1556951 w 1735438"/>
              <a:gd name="connsiteY16" fmla="*/ 924088 h 948801"/>
              <a:gd name="connsiteX17" fmla="*/ 1735438 w 1735438"/>
              <a:gd name="connsiteY17" fmla="*/ 948801 h 948801"/>
              <a:gd name="connsiteX18" fmla="*/ 1735438 w 1735438"/>
              <a:gd name="connsiteY18" fmla="*/ 948801 h 948801"/>
              <a:gd name="connsiteX0" fmla="*/ 0 w 1735438"/>
              <a:gd name="connsiteY0" fmla="*/ 917833 h 950784"/>
              <a:gd name="connsiteX1" fmla="*/ 162011 w 1735438"/>
              <a:gd name="connsiteY1" fmla="*/ 898611 h 950784"/>
              <a:gd name="connsiteX2" fmla="*/ 318530 w 1735438"/>
              <a:gd name="connsiteY2" fmla="*/ 862914 h 950784"/>
              <a:gd name="connsiteX3" fmla="*/ 439351 w 1735438"/>
              <a:gd name="connsiteY3" fmla="*/ 797011 h 950784"/>
              <a:gd name="connsiteX4" fmla="*/ 535460 w 1735438"/>
              <a:gd name="connsiteY4" fmla="*/ 640492 h 950784"/>
              <a:gd name="connsiteX5" fmla="*/ 628822 w 1735438"/>
              <a:gd name="connsiteY5" fmla="*/ 368644 h 950784"/>
              <a:gd name="connsiteX6" fmla="*/ 680995 w 1735438"/>
              <a:gd name="connsiteY6" fmla="*/ 187411 h 950784"/>
              <a:gd name="connsiteX7" fmla="*/ 749643 w 1735438"/>
              <a:gd name="connsiteY7" fmla="*/ 58352 h 950784"/>
              <a:gd name="connsiteX8" fmla="*/ 804562 w 1735438"/>
              <a:gd name="connsiteY8" fmla="*/ 8925 h 950784"/>
              <a:gd name="connsiteX9" fmla="*/ 911654 w 1735438"/>
              <a:gd name="connsiteY9" fmla="*/ 33639 h 950784"/>
              <a:gd name="connsiteX10" fmla="*/ 983049 w 1735438"/>
              <a:gd name="connsiteY10" fmla="*/ 176427 h 950784"/>
              <a:gd name="connsiteX11" fmla="*/ 1037968 w 1735438"/>
              <a:gd name="connsiteY11" fmla="*/ 374136 h 950784"/>
              <a:gd name="connsiteX12" fmla="*/ 1109362 w 1735438"/>
              <a:gd name="connsiteY12" fmla="*/ 558114 h 950784"/>
              <a:gd name="connsiteX13" fmla="*/ 1178011 w 1735438"/>
              <a:gd name="connsiteY13" fmla="*/ 709141 h 950784"/>
              <a:gd name="connsiteX14" fmla="*/ 1260389 w 1735438"/>
              <a:gd name="connsiteY14" fmla="*/ 783281 h 950784"/>
              <a:gd name="connsiteX15" fmla="*/ 1394941 w 1735438"/>
              <a:gd name="connsiteY15" fmla="*/ 879390 h 950784"/>
              <a:gd name="connsiteX16" fmla="*/ 1556951 w 1735438"/>
              <a:gd name="connsiteY16" fmla="*/ 926071 h 950784"/>
              <a:gd name="connsiteX17" fmla="*/ 1735438 w 1735438"/>
              <a:gd name="connsiteY17" fmla="*/ 950784 h 950784"/>
              <a:gd name="connsiteX18" fmla="*/ 1735438 w 1735438"/>
              <a:gd name="connsiteY18" fmla="*/ 950784 h 950784"/>
              <a:gd name="connsiteX0" fmla="*/ 0 w 1932507"/>
              <a:gd name="connsiteY0" fmla="*/ 929657 h 950784"/>
              <a:gd name="connsiteX1" fmla="*/ 359080 w 1932507"/>
              <a:gd name="connsiteY1" fmla="*/ 898611 h 950784"/>
              <a:gd name="connsiteX2" fmla="*/ 515599 w 1932507"/>
              <a:gd name="connsiteY2" fmla="*/ 862914 h 950784"/>
              <a:gd name="connsiteX3" fmla="*/ 636420 w 1932507"/>
              <a:gd name="connsiteY3" fmla="*/ 797011 h 950784"/>
              <a:gd name="connsiteX4" fmla="*/ 732529 w 1932507"/>
              <a:gd name="connsiteY4" fmla="*/ 640492 h 950784"/>
              <a:gd name="connsiteX5" fmla="*/ 825891 w 1932507"/>
              <a:gd name="connsiteY5" fmla="*/ 368644 h 950784"/>
              <a:gd name="connsiteX6" fmla="*/ 878064 w 1932507"/>
              <a:gd name="connsiteY6" fmla="*/ 187411 h 950784"/>
              <a:gd name="connsiteX7" fmla="*/ 946712 w 1932507"/>
              <a:gd name="connsiteY7" fmla="*/ 58352 h 950784"/>
              <a:gd name="connsiteX8" fmla="*/ 1001631 w 1932507"/>
              <a:gd name="connsiteY8" fmla="*/ 8925 h 950784"/>
              <a:gd name="connsiteX9" fmla="*/ 1108723 w 1932507"/>
              <a:gd name="connsiteY9" fmla="*/ 33639 h 950784"/>
              <a:gd name="connsiteX10" fmla="*/ 1180118 w 1932507"/>
              <a:gd name="connsiteY10" fmla="*/ 176427 h 950784"/>
              <a:gd name="connsiteX11" fmla="*/ 1235037 w 1932507"/>
              <a:gd name="connsiteY11" fmla="*/ 374136 h 950784"/>
              <a:gd name="connsiteX12" fmla="*/ 1306431 w 1932507"/>
              <a:gd name="connsiteY12" fmla="*/ 558114 h 950784"/>
              <a:gd name="connsiteX13" fmla="*/ 1375080 w 1932507"/>
              <a:gd name="connsiteY13" fmla="*/ 709141 h 950784"/>
              <a:gd name="connsiteX14" fmla="*/ 1457458 w 1932507"/>
              <a:gd name="connsiteY14" fmla="*/ 783281 h 950784"/>
              <a:gd name="connsiteX15" fmla="*/ 1592010 w 1932507"/>
              <a:gd name="connsiteY15" fmla="*/ 879390 h 950784"/>
              <a:gd name="connsiteX16" fmla="*/ 1754020 w 1932507"/>
              <a:gd name="connsiteY16" fmla="*/ 926071 h 950784"/>
              <a:gd name="connsiteX17" fmla="*/ 1932507 w 1932507"/>
              <a:gd name="connsiteY17" fmla="*/ 950784 h 950784"/>
              <a:gd name="connsiteX18" fmla="*/ 1932507 w 1932507"/>
              <a:gd name="connsiteY18" fmla="*/ 950784 h 950784"/>
              <a:gd name="connsiteX0" fmla="*/ 0 w 1798500"/>
              <a:gd name="connsiteY0" fmla="*/ 925716 h 950784"/>
              <a:gd name="connsiteX1" fmla="*/ 225073 w 1798500"/>
              <a:gd name="connsiteY1" fmla="*/ 898611 h 950784"/>
              <a:gd name="connsiteX2" fmla="*/ 381592 w 1798500"/>
              <a:gd name="connsiteY2" fmla="*/ 862914 h 950784"/>
              <a:gd name="connsiteX3" fmla="*/ 502413 w 1798500"/>
              <a:gd name="connsiteY3" fmla="*/ 797011 h 950784"/>
              <a:gd name="connsiteX4" fmla="*/ 598522 w 1798500"/>
              <a:gd name="connsiteY4" fmla="*/ 640492 h 950784"/>
              <a:gd name="connsiteX5" fmla="*/ 691884 w 1798500"/>
              <a:gd name="connsiteY5" fmla="*/ 368644 h 950784"/>
              <a:gd name="connsiteX6" fmla="*/ 744057 w 1798500"/>
              <a:gd name="connsiteY6" fmla="*/ 187411 h 950784"/>
              <a:gd name="connsiteX7" fmla="*/ 812705 w 1798500"/>
              <a:gd name="connsiteY7" fmla="*/ 58352 h 950784"/>
              <a:gd name="connsiteX8" fmla="*/ 867624 w 1798500"/>
              <a:gd name="connsiteY8" fmla="*/ 8925 h 950784"/>
              <a:gd name="connsiteX9" fmla="*/ 974716 w 1798500"/>
              <a:gd name="connsiteY9" fmla="*/ 33639 h 950784"/>
              <a:gd name="connsiteX10" fmla="*/ 1046111 w 1798500"/>
              <a:gd name="connsiteY10" fmla="*/ 176427 h 950784"/>
              <a:gd name="connsiteX11" fmla="*/ 1101030 w 1798500"/>
              <a:gd name="connsiteY11" fmla="*/ 374136 h 950784"/>
              <a:gd name="connsiteX12" fmla="*/ 1172424 w 1798500"/>
              <a:gd name="connsiteY12" fmla="*/ 558114 h 950784"/>
              <a:gd name="connsiteX13" fmla="*/ 1241073 w 1798500"/>
              <a:gd name="connsiteY13" fmla="*/ 709141 h 950784"/>
              <a:gd name="connsiteX14" fmla="*/ 1323451 w 1798500"/>
              <a:gd name="connsiteY14" fmla="*/ 783281 h 950784"/>
              <a:gd name="connsiteX15" fmla="*/ 1458003 w 1798500"/>
              <a:gd name="connsiteY15" fmla="*/ 879390 h 950784"/>
              <a:gd name="connsiteX16" fmla="*/ 1620013 w 1798500"/>
              <a:gd name="connsiteY16" fmla="*/ 926071 h 950784"/>
              <a:gd name="connsiteX17" fmla="*/ 1798500 w 1798500"/>
              <a:gd name="connsiteY17" fmla="*/ 950784 h 950784"/>
              <a:gd name="connsiteX18" fmla="*/ 1798500 w 1798500"/>
              <a:gd name="connsiteY18" fmla="*/ 950784 h 950784"/>
              <a:gd name="connsiteX0" fmla="*/ 0 w 1774852"/>
              <a:gd name="connsiteY0" fmla="*/ 925716 h 950784"/>
              <a:gd name="connsiteX1" fmla="*/ 201425 w 1774852"/>
              <a:gd name="connsiteY1" fmla="*/ 898611 h 950784"/>
              <a:gd name="connsiteX2" fmla="*/ 357944 w 1774852"/>
              <a:gd name="connsiteY2" fmla="*/ 862914 h 950784"/>
              <a:gd name="connsiteX3" fmla="*/ 478765 w 1774852"/>
              <a:gd name="connsiteY3" fmla="*/ 797011 h 950784"/>
              <a:gd name="connsiteX4" fmla="*/ 574874 w 1774852"/>
              <a:gd name="connsiteY4" fmla="*/ 640492 h 950784"/>
              <a:gd name="connsiteX5" fmla="*/ 668236 w 1774852"/>
              <a:gd name="connsiteY5" fmla="*/ 368644 h 950784"/>
              <a:gd name="connsiteX6" fmla="*/ 720409 w 1774852"/>
              <a:gd name="connsiteY6" fmla="*/ 187411 h 950784"/>
              <a:gd name="connsiteX7" fmla="*/ 789057 w 1774852"/>
              <a:gd name="connsiteY7" fmla="*/ 58352 h 950784"/>
              <a:gd name="connsiteX8" fmla="*/ 843976 w 1774852"/>
              <a:gd name="connsiteY8" fmla="*/ 8925 h 950784"/>
              <a:gd name="connsiteX9" fmla="*/ 951068 w 1774852"/>
              <a:gd name="connsiteY9" fmla="*/ 33639 h 950784"/>
              <a:gd name="connsiteX10" fmla="*/ 1022463 w 1774852"/>
              <a:gd name="connsiteY10" fmla="*/ 176427 h 950784"/>
              <a:gd name="connsiteX11" fmla="*/ 1077382 w 1774852"/>
              <a:gd name="connsiteY11" fmla="*/ 374136 h 950784"/>
              <a:gd name="connsiteX12" fmla="*/ 1148776 w 1774852"/>
              <a:gd name="connsiteY12" fmla="*/ 558114 h 950784"/>
              <a:gd name="connsiteX13" fmla="*/ 1217425 w 1774852"/>
              <a:gd name="connsiteY13" fmla="*/ 709141 h 950784"/>
              <a:gd name="connsiteX14" fmla="*/ 1299803 w 1774852"/>
              <a:gd name="connsiteY14" fmla="*/ 783281 h 950784"/>
              <a:gd name="connsiteX15" fmla="*/ 1434355 w 1774852"/>
              <a:gd name="connsiteY15" fmla="*/ 879390 h 950784"/>
              <a:gd name="connsiteX16" fmla="*/ 1596365 w 1774852"/>
              <a:gd name="connsiteY16" fmla="*/ 926071 h 950784"/>
              <a:gd name="connsiteX17" fmla="*/ 1774852 w 1774852"/>
              <a:gd name="connsiteY17" fmla="*/ 950784 h 950784"/>
              <a:gd name="connsiteX18" fmla="*/ 1774852 w 1774852"/>
              <a:gd name="connsiteY18" fmla="*/ 950784 h 95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4852" h="950784">
                <a:moveTo>
                  <a:pt x="0" y="925716"/>
                </a:moveTo>
                <a:cubicBezTo>
                  <a:pt x="54461" y="920681"/>
                  <a:pt x="141768" y="909078"/>
                  <a:pt x="201425" y="898611"/>
                </a:cubicBezTo>
                <a:cubicBezTo>
                  <a:pt x="261082" y="888144"/>
                  <a:pt x="311721" y="879847"/>
                  <a:pt x="357944" y="862914"/>
                </a:cubicBezTo>
                <a:cubicBezTo>
                  <a:pt x="404167" y="845981"/>
                  <a:pt x="442610" y="834081"/>
                  <a:pt x="478765" y="797011"/>
                </a:cubicBezTo>
                <a:cubicBezTo>
                  <a:pt x="514920" y="759941"/>
                  <a:pt x="543296" y="711886"/>
                  <a:pt x="574874" y="640492"/>
                </a:cubicBezTo>
                <a:cubicBezTo>
                  <a:pt x="606453" y="569097"/>
                  <a:pt x="643980" y="444157"/>
                  <a:pt x="668236" y="368644"/>
                </a:cubicBezTo>
                <a:cubicBezTo>
                  <a:pt x="692492" y="293130"/>
                  <a:pt x="700272" y="239126"/>
                  <a:pt x="720409" y="187411"/>
                </a:cubicBezTo>
                <a:cubicBezTo>
                  <a:pt x="740546" y="135696"/>
                  <a:pt x="768463" y="88100"/>
                  <a:pt x="789057" y="58352"/>
                </a:cubicBezTo>
                <a:cubicBezTo>
                  <a:pt x="809652" y="28604"/>
                  <a:pt x="816974" y="13044"/>
                  <a:pt x="843976" y="8925"/>
                </a:cubicBezTo>
                <a:cubicBezTo>
                  <a:pt x="870978" y="4806"/>
                  <a:pt x="902098" y="-18992"/>
                  <a:pt x="951068" y="33639"/>
                </a:cubicBezTo>
                <a:cubicBezTo>
                  <a:pt x="1000038" y="86270"/>
                  <a:pt x="1001411" y="119678"/>
                  <a:pt x="1022463" y="176427"/>
                </a:cubicBezTo>
                <a:cubicBezTo>
                  <a:pt x="1043515" y="233176"/>
                  <a:pt x="1056330" y="310522"/>
                  <a:pt x="1077382" y="374136"/>
                </a:cubicBezTo>
                <a:cubicBezTo>
                  <a:pt x="1098434" y="437750"/>
                  <a:pt x="1125436" y="502280"/>
                  <a:pt x="1148776" y="558114"/>
                </a:cubicBezTo>
                <a:cubicBezTo>
                  <a:pt x="1172116" y="613948"/>
                  <a:pt x="1192254" y="671613"/>
                  <a:pt x="1217425" y="709141"/>
                </a:cubicBezTo>
                <a:cubicBezTo>
                  <a:pt x="1242596" y="746669"/>
                  <a:pt x="1263648" y="754906"/>
                  <a:pt x="1299803" y="783281"/>
                </a:cubicBezTo>
                <a:cubicBezTo>
                  <a:pt x="1335958" y="811656"/>
                  <a:pt x="1384928" y="855592"/>
                  <a:pt x="1434355" y="879390"/>
                </a:cubicBezTo>
                <a:cubicBezTo>
                  <a:pt x="1483782" y="903188"/>
                  <a:pt x="1539615" y="914172"/>
                  <a:pt x="1596365" y="926071"/>
                </a:cubicBezTo>
                <a:cubicBezTo>
                  <a:pt x="1653115" y="937970"/>
                  <a:pt x="1774852" y="950784"/>
                  <a:pt x="1774852" y="950784"/>
                </a:cubicBezTo>
                <a:lnTo>
                  <a:pt x="1774852" y="950784"/>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AA20A7E3-26EE-47F6-86AD-362B374C35D2}"/>
              </a:ext>
            </a:extLst>
          </p:cNvPr>
          <p:cNvCxnSpPr/>
          <p:nvPr/>
        </p:nvCxnSpPr>
        <p:spPr>
          <a:xfrm flipV="1">
            <a:off x="3905573" y="2522472"/>
            <a:ext cx="1441342" cy="167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0161D95-2F23-45E6-A9EE-84F9DEB2D513}"/>
              </a:ext>
            </a:extLst>
          </p:cNvPr>
          <p:cNvCxnSpPr>
            <a:cxnSpLocks/>
          </p:cNvCxnSpPr>
          <p:nvPr/>
        </p:nvCxnSpPr>
        <p:spPr>
          <a:xfrm>
            <a:off x="3905573" y="3061038"/>
            <a:ext cx="3959817" cy="4122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881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AA79A5-1FC5-4A0A-B481-5B854A2CB147}"/>
              </a:ext>
            </a:extLst>
          </p:cNvPr>
          <p:cNvSpPr txBox="1">
            <a:spLocks noChangeArrowheads="1"/>
          </p:cNvSpPr>
          <p:nvPr/>
        </p:nvSpPr>
        <p:spPr bwMode="auto">
          <a:xfrm>
            <a:off x="1970053" y="3414539"/>
            <a:ext cx="14557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r>
              <a:rPr lang="en-US" altLang="en-US" sz="2000" dirty="0">
                <a:latin typeface="Calibri" panose="020F0502020204030204" pitchFamily="34" charset="0"/>
              </a:rPr>
              <a:t>Raw data: </a:t>
            </a:r>
          </a:p>
          <a:p>
            <a:pPr eaLnBrk="1" hangingPunct="1">
              <a:spcBef>
                <a:spcPct val="0"/>
              </a:spcBef>
              <a:buFontTx/>
              <a:buNone/>
            </a:pPr>
            <a:r>
              <a:rPr lang="en-US" altLang="en-US" sz="2000" dirty="0">
                <a:latin typeface="Calibri" panose="020F0502020204030204" pitchFamily="34" charset="0"/>
              </a:rPr>
              <a:t>      no effect</a:t>
            </a:r>
          </a:p>
        </p:txBody>
      </p:sp>
      <p:sp>
        <p:nvSpPr>
          <p:cNvPr id="3" name="TextBox 4">
            <a:extLst>
              <a:ext uri="{FF2B5EF4-FFF2-40B4-BE49-F238E27FC236}">
                <a16:creationId xmlns:a16="http://schemas.microsoft.com/office/drawing/2014/main" id="{02823975-A9DC-4F70-B07D-998AB7CA5160}"/>
              </a:ext>
            </a:extLst>
          </p:cNvPr>
          <p:cNvSpPr txBox="1">
            <a:spLocks noChangeArrowheads="1"/>
          </p:cNvSpPr>
          <p:nvPr/>
        </p:nvSpPr>
        <p:spPr bwMode="auto">
          <a:xfrm>
            <a:off x="9119774" y="5531196"/>
            <a:ext cx="2247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r>
              <a:rPr lang="en-US" altLang="en-US" sz="2000" dirty="0">
                <a:latin typeface="Calibri" panose="020F0502020204030204" pitchFamily="34" charset="0"/>
              </a:rPr>
              <a:t>Mean centered:</a:t>
            </a:r>
          </a:p>
          <a:p>
            <a:pPr eaLnBrk="1" hangingPunct="1">
              <a:spcBef>
                <a:spcPct val="0"/>
              </a:spcBef>
              <a:buFontTx/>
              <a:buNone/>
            </a:pPr>
            <a:r>
              <a:rPr lang="en-US" altLang="en-US" sz="2000" dirty="0">
                <a:latin typeface="Calibri" panose="020F0502020204030204" pitchFamily="34" charset="0"/>
              </a:rPr>
              <a:t>      significant effect</a:t>
            </a:r>
          </a:p>
        </p:txBody>
      </p:sp>
      <p:sp>
        <p:nvSpPr>
          <p:cNvPr id="4" name="TextBox 5">
            <a:extLst>
              <a:ext uri="{FF2B5EF4-FFF2-40B4-BE49-F238E27FC236}">
                <a16:creationId xmlns:a16="http://schemas.microsoft.com/office/drawing/2014/main" id="{9E166FFE-D46E-4096-AB05-98A0AEF6B5F8}"/>
              </a:ext>
            </a:extLst>
          </p:cNvPr>
          <p:cNvSpPr txBox="1">
            <a:spLocks noChangeArrowheads="1"/>
          </p:cNvSpPr>
          <p:nvPr/>
        </p:nvSpPr>
        <p:spPr bwMode="auto">
          <a:xfrm>
            <a:off x="5173939" y="4626907"/>
            <a:ext cx="2562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r>
              <a:rPr lang="en-US" altLang="en-US" sz="2000" dirty="0">
                <a:latin typeface="Calibri" panose="020F0502020204030204" pitchFamily="34" charset="0"/>
              </a:rPr>
              <a:t>Variance transformed: </a:t>
            </a:r>
          </a:p>
          <a:p>
            <a:pPr eaLnBrk="1" hangingPunct="1">
              <a:spcBef>
                <a:spcPct val="0"/>
              </a:spcBef>
              <a:buFontTx/>
              <a:buNone/>
            </a:pPr>
            <a:r>
              <a:rPr lang="en-US" altLang="en-US" sz="2000" dirty="0">
                <a:latin typeface="Calibri" panose="020F0502020204030204" pitchFamily="34" charset="0"/>
              </a:rPr>
              <a:t>      no effect</a:t>
            </a:r>
          </a:p>
        </p:txBody>
      </p:sp>
      <p:pic>
        <p:nvPicPr>
          <p:cNvPr id="5" name="Picture 4">
            <a:extLst>
              <a:ext uri="{FF2B5EF4-FFF2-40B4-BE49-F238E27FC236}">
                <a16:creationId xmlns:a16="http://schemas.microsoft.com/office/drawing/2014/main" id="{F6EC033F-0D7B-4F53-A1D4-B2A66D200AE4}"/>
              </a:ext>
            </a:extLst>
          </p:cNvPr>
          <p:cNvPicPr>
            <a:picLocks noChangeAspect="1"/>
          </p:cNvPicPr>
          <p:nvPr/>
        </p:nvPicPr>
        <p:blipFill>
          <a:blip r:embed="rId2">
            <a:extLst>
              <a:ext uri="{28A0092B-C50C-407E-A947-70E740481C1C}">
                <a14:useLocalDpi xmlns:a14="http://schemas.microsoft.com/office/drawing/2010/main" val="0"/>
              </a:ext>
            </a:extLst>
          </a:blip>
          <a:srcRect l="-1112" t="-3015" r="46642" b="3015"/>
          <a:stretch>
            <a:fillRect/>
          </a:stretch>
        </p:blipFill>
        <p:spPr bwMode="auto">
          <a:xfrm>
            <a:off x="876403" y="969064"/>
            <a:ext cx="3399595" cy="23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90E5895-F784-4ADA-9EE4-908EA907BCBC}"/>
              </a:ext>
            </a:extLst>
          </p:cNvPr>
          <p:cNvPicPr>
            <a:picLocks noChangeAspect="1"/>
          </p:cNvPicPr>
          <p:nvPr/>
        </p:nvPicPr>
        <p:blipFill>
          <a:blip r:embed="rId2">
            <a:extLst>
              <a:ext uri="{28A0092B-C50C-407E-A947-70E740481C1C}">
                <a14:useLocalDpi xmlns:a14="http://schemas.microsoft.com/office/drawing/2010/main" val="0"/>
              </a:ext>
            </a:extLst>
          </a:blip>
          <a:srcRect l="52248"/>
          <a:stretch>
            <a:fillRect/>
          </a:stretch>
        </p:blipFill>
        <p:spPr bwMode="auto">
          <a:xfrm>
            <a:off x="4790769" y="2119519"/>
            <a:ext cx="3125235"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DC981C28-B515-4723-B863-148EE720F8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90917" y="3071746"/>
            <a:ext cx="3185377" cy="2263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DEF0F307-8BD5-4775-A957-013797E3D443}"/>
              </a:ext>
            </a:extLst>
          </p:cNvPr>
          <p:cNvSpPr txBox="1">
            <a:spLocks noChangeArrowheads="1"/>
          </p:cNvSpPr>
          <p:nvPr/>
        </p:nvSpPr>
        <p:spPr>
          <a:xfrm>
            <a:off x="2209800" y="331304"/>
            <a:ext cx="7772400" cy="506413"/>
          </a:xfrm>
          <a:prstGeom prst="rect">
            <a:avLst/>
          </a:prstGeom>
        </p:spPr>
        <p:txBody>
          <a:bodyPr/>
          <a:lstStyle/>
          <a:p>
            <a:pPr algn="ctr" eaLnBrk="1" hangingPunct="1">
              <a:defRPr/>
            </a:pPr>
            <a:r>
              <a:rPr lang="en-US" sz="2000" kern="0" dirty="0">
                <a:latin typeface="Calibri" panose="020F0502020204030204" pitchFamily="34" charset="0"/>
                <a:ea typeface="+mj-ea"/>
                <a:cs typeface="+mj-cs"/>
              </a:rPr>
              <a:t>Relative and Absolute Normalization</a:t>
            </a:r>
          </a:p>
        </p:txBody>
      </p:sp>
    </p:spTree>
    <p:extLst>
      <p:ext uri="{BB962C8B-B14F-4D97-AF65-F5344CB8AC3E}">
        <p14:creationId xmlns:p14="http://schemas.microsoft.com/office/powerpoint/2010/main" val="2767645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 Plot for quantile normalized data.">
            <a:extLst>
              <a:ext uri="{FF2B5EF4-FFF2-40B4-BE49-F238E27FC236}">
                <a16:creationId xmlns:a16="http://schemas.microsoft.com/office/drawing/2014/main" id="{72A10D79-C750-48A3-A15C-6E9D51534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3291" y="3652355"/>
            <a:ext cx="2798763"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MA Plot for raw data, note of the distortion in the upper ranges.">
            <a:extLst>
              <a:ext uri="{FF2B5EF4-FFF2-40B4-BE49-F238E27FC236}">
                <a16:creationId xmlns:a16="http://schemas.microsoft.com/office/drawing/2014/main" id="{F8B21182-C2DD-4BC1-96B6-95B53EA482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4566" y="832955"/>
            <a:ext cx="2757488"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BCDD277-6507-460F-BDF5-12D314A326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5295" y="1264824"/>
            <a:ext cx="3276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C13AC497-CB66-42E7-879B-89C088BD5CF2}"/>
              </a:ext>
            </a:extLst>
          </p:cNvPr>
          <p:cNvSpPr txBox="1">
            <a:spLocks noChangeArrowheads="1"/>
          </p:cNvSpPr>
          <p:nvPr/>
        </p:nvSpPr>
        <p:spPr>
          <a:xfrm>
            <a:off x="3046047" y="186651"/>
            <a:ext cx="7772400" cy="506413"/>
          </a:xfrm>
          <a:prstGeom prst="rect">
            <a:avLst/>
          </a:prstGeom>
        </p:spPr>
        <p:txBody>
          <a:bodyPr/>
          <a:lstStyle/>
          <a:p>
            <a:pPr algn="ctr" eaLnBrk="1" hangingPunct="1">
              <a:defRPr/>
            </a:pPr>
            <a:r>
              <a:rPr lang="en-US" sz="2000" kern="0" dirty="0">
                <a:latin typeface="Calibri" panose="020F0502020204030204" pitchFamily="34" charset="0"/>
                <a:ea typeface="+mj-ea"/>
                <a:cs typeface="+mj-cs"/>
              </a:rPr>
              <a:t>MA Plots: Magnitude vs Abundance; and Dispersion</a:t>
            </a:r>
          </a:p>
        </p:txBody>
      </p:sp>
      <p:pic>
        <p:nvPicPr>
          <p:cNvPr id="7" name="Picture 6">
            <a:extLst>
              <a:ext uri="{FF2B5EF4-FFF2-40B4-BE49-F238E27FC236}">
                <a16:creationId xmlns:a16="http://schemas.microsoft.com/office/drawing/2014/main" id="{17610A16-3A04-4688-B687-5EFC4039F33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927990"/>
            <a:ext cx="4378325"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585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92584-1A28-4BF1-B378-6BD5AA83AB53}"/>
              </a:ext>
            </a:extLst>
          </p:cNvPr>
          <p:cNvSpPr>
            <a:spLocks noGrp="1" noChangeArrowheads="1"/>
          </p:cNvSpPr>
          <p:nvPr/>
        </p:nvSpPr>
        <p:spPr bwMode="auto">
          <a:xfrm>
            <a:off x="1722519" y="1352978"/>
            <a:ext cx="9018953"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spcBef>
                <a:spcPct val="75000"/>
              </a:spcBef>
              <a:tabLst>
                <a:tab pos="5942013" algn="l"/>
              </a:tabLst>
              <a:defRPr/>
            </a:pPr>
            <a:r>
              <a:rPr lang="en-US" sz="1800" dirty="0">
                <a:latin typeface="Calibri" pitchFamily="34" charset="0"/>
              </a:rPr>
              <a:t>Mean or Median transform, simply centers the distribution</a:t>
            </a:r>
          </a:p>
          <a:p>
            <a:pPr marL="457200" lvl="1" indent="0" eaLnBrk="1" hangingPunct="1">
              <a:spcBef>
                <a:spcPct val="75000"/>
              </a:spcBef>
              <a:buFontTx/>
              <a:buNone/>
              <a:tabLst>
                <a:tab pos="5942013" algn="l"/>
              </a:tabLst>
              <a:defRPr/>
            </a:pPr>
            <a:r>
              <a:rPr lang="en-US" sz="1400" dirty="0">
                <a:latin typeface="Calibri" pitchFamily="34" charset="0"/>
              </a:rPr>
              <a:t>- Something like this is essential to control for overall distributional effects (</a:t>
            </a:r>
            <a:r>
              <a:rPr lang="en-US" sz="1400" dirty="0" err="1">
                <a:latin typeface="Calibri" pitchFamily="34" charset="0"/>
              </a:rPr>
              <a:t>eg</a:t>
            </a:r>
            <a:r>
              <a:rPr lang="en-US" sz="1400" dirty="0">
                <a:latin typeface="Calibri" pitchFamily="34" charset="0"/>
              </a:rPr>
              <a:t> RNA concentration)</a:t>
            </a:r>
          </a:p>
          <a:p>
            <a:pPr eaLnBrk="1" hangingPunct="1">
              <a:spcBef>
                <a:spcPct val="75000"/>
              </a:spcBef>
              <a:tabLst>
                <a:tab pos="5942013" algn="l"/>
              </a:tabLst>
              <a:defRPr/>
            </a:pPr>
            <a:r>
              <a:rPr lang="en-US" sz="1800" dirty="0">
                <a:latin typeface="Calibri" pitchFamily="34" charset="0"/>
              </a:rPr>
              <a:t>Variance transforms, such as standardization or inter-quartile range</a:t>
            </a:r>
          </a:p>
          <a:p>
            <a:pPr marL="0" indent="0" eaLnBrk="1" hangingPunct="1">
              <a:spcBef>
                <a:spcPct val="75000"/>
              </a:spcBef>
              <a:buFontTx/>
              <a:buNone/>
              <a:tabLst>
                <a:tab pos="5942013" algn="l"/>
              </a:tabLst>
              <a:defRPr/>
            </a:pPr>
            <a:r>
              <a:rPr lang="en-US" sz="1800" dirty="0">
                <a:latin typeface="Calibri" pitchFamily="34" charset="0"/>
              </a:rPr>
              <a:t>        </a:t>
            </a:r>
            <a:r>
              <a:rPr lang="en-US" sz="1400" dirty="0">
                <a:latin typeface="Calibri" pitchFamily="34" charset="0"/>
              </a:rPr>
              <a:t>- Depends on whether you think the overall distributions should have similar variance</a:t>
            </a:r>
            <a:endParaRPr lang="en-US" sz="1800" dirty="0">
              <a:latin typeface="Calibri" pitchFamily="34" charset="0"/>
            </a:endParaRPr>
          </a:p>
          <a:p>
            <a:pPr eaLnBrk="1" hangingPunct="1">
              <a:spcBef>
                <a:spcPct val="75000"/>
              </a:spcBef>
              <a:tabLst>
                <a:tab pos="5942013" algn="l"/>
              </a:tabLst>
              <a:defRPr/>
            </a:pPr>
            <a:r>
              <a:rPr lang="en-US" sz="1800" dirty="0" err="1">
                <a:latin typeface="Calibri" pitchFamily="34" charset="0"/>
              </a:rPr>
              <a:t>Quantile</a:t>
            </a:r>
            <a:r>
              <a:rPr lang="en-US" sz="1800" dirty="0">
                <a:latin typeface="Calibri" pitchFamily="34" charset="0"/>
              </a:rPr>
              <a:t> normalization</a:t>
            </a:r>
          </a:p>
          <a:p>
            <a:pPr marL="0" lvl="1" indent="0" eaLnBrk="1" hangingPunct="1">
              <a:spcBef>
                <a:spcPct val="75000"/>
              </a:spcBef>
              <a:buFontTx/>
              <a:buNone/>
              <a:tabLst>
                <a:tab pos="5942013" algn="l"/>
              </a:tabLst>
              <a:defRPr/>
            </a:pPr>
            <a:r>
              <a:rPr lang="en-US" sz="1400" dirty="0">
                <a:latin typeface="Calibri" pitchFamily="34" charset="0"/>
              </a:rPr>
              <a:t>           -  Transforms the ranks to the average expression value for each rank</a:t>
            </a:r>
            <a:endParaRPr lang="en-US" sz="1800" dirty="0">
              <a:latin typeface="Calibri" pitchFamily="34" charset="0"/>
            </a:endParaRPr>
          </a:p>
          <a:p>
            <a:pPr eaLnBrk="1" hangingPunct="1">
              <a:spcBef>
                <a:spcPct val="75000"/>
              </a:spcBef>
              <a:tabLst>
                <a:tab pos="5942013" algn="l"/>
              </a:tabLst>
              <a:defRPr/>
            </a:pPr>
            <a:r>
              <a:rPr lang="en-US" sz="1800" dirty="0">
                <a:latin typeface="Calibri" pitchFamily="34" charset="0"/>
              </a:rPr>
              <a:t>Gene-level model fitting</a:t>
            </a:r>
          </a:p>
          <a:p>
            <a:pPr marL="0" lvl="1" indent="0" eaLnBrk="1" hangingPunct="1">
              <a:spcBef>
                <a:spcPct val="75000"/>
              </a:spcBef>
              <a:buFontTx/>
              <a:buNone/>
              <a:tabLst>
                <a:tab pos="5942013" algn="l"/>
              </a:tabLst>
              <a:defRPr/>
            </a:pPr>
            <a:r>
              <a:rPr lang="en-US" sz="1400" dirty="0">
                <a:latin typeface="Calibri" pitchFamily="34" charset="0"/>
              </a:rPr>
              <a:t>           -  Remove technical or biological effects before model fitting on the residuals</a:t>
            </a:r>
            <a:endParaRPr lang="en-US" sz="1800" dirty="0">
              <a:latin typeface="Calibri" pitchFamily="34" charset="0"/>
            </a:endParaRPr>
          </a:p>
          <a:p>
            <a:pPr eaLnBrk="1" hangingPunct="1">
              <a:spcBef>
                <a:spcPct val="75000"/>
              </a:spcBef>
              <a:tabLst>
                <a:tab pos="5942013" algn="l"/>
              </a:tabLst>
              <a:defRPr/>
            </a:pPr>
            <a:r>
              <a:rPr lang="en-US" sz="1800" dirty="0">
                <a:latin typeface="Calibri" pitchFamily="34" charset="0"/>
              </a:rPr>
              <a:t>Supervised normalization</a:t>
            </a:r>
          </a:p>
          <a:p>
            <a:pPr marL="457200" lvl="1" indent="0" eaLnBrk="1" hangingPunct="1">
              <a:spcBef>
                <a:spcPct val="75000"/>
              </a:spcBef>
              <a:buFontTx/>
              <a:buNone/>
              <a:tabLst>
                <a:tab pos="5942013" algn="l"/>
              </a:tabLst>
              <a:defRPr/>
            </a:pPr>
            <a:r>
              <a:rPr lang="en-US" sz="1400" dirty="0">
                <a:latin typeface="Calibri" pitchFamily="34" charset="0"/>
              </a:rPr>
              <a:t>- Optimally estimate the biological effect while fitting technical factors across the entire experiment</a:t>
            </a:r>
          </a:p>
        </p:txBody>
      </p:sp>
      <p:sp>
        <p:nvSpPr>
          <p:cNvPr id="4" name="Rectangle 2">
            <a:extLst>
              <a:ext uri="{FF2B5EF4-FFF2-40B4-BE49-F238E27FC236}">
                <a16:creationId xmlns:a16="http://schemas.microsoft.com/office/drawing/2014/main" id="{01907A28-95A7-48A8-9E93-3584EE308786}"/>
              </a:ext>
            </a:extLst>
          </p:cNvPr>
          <p:cNvSpPr txBox="1">
            <a:spLocks noChangeArrowheads="1"/>
          </p:cNvSpPr>
          <p:nvPr/>
        </p:nvSpPr>
        <p:spPr>
          <a:xfrm>
            <a:off x="2345796" y="351182"/>
            <a:ext cx="7772400" cy="506413"/>
          </a:xfrm>
          <a:prstGeom prst="rect">
            <a:avLst/>
          </a:prstGeom>
        </p:spPr>
        <p:txBody>
          <a:bodyPr/>
          <a:lstStyle/>
          <a:p>
            <a:pPr algn="ctr" eaLnBrk="1" hangingPunct="1">
              <a:defRPr/>
            </a:pPr>
            <a:r>
              <a:rPr lang="en-US" sz="2000" kern="0" dirty="0">
                <a:latin typeface="Calibri" panose="020F0502020204030204" pitchFamily="34" charset="0"/>
                <a:ea typeface="+mj-ea"/>
                <a:cs typeface="+mj-cs"/>
              </a:rPr>
              <a:t>Approaches to Normalization</a:t>
            </a:r>
          </a:p>
        </p:txBody>
      </p:sp>
    </p:spTree>
    <p:extLst>
      <p:ext uri="{BB962C8B-B14F-4D97-AF65-F5344CB8AC3E}">
        <p14:creationId xmlns:p14="http://schemas.microsoft.com/office/powerpoint/2010/main" val="3896009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F5EDA43-5C59-4C58-988A-475808C8A4B7}"/>
              </a:ext>
            </a:extLst>
          </p:cNvPr>
          <p:cNvGrpSpPr/>
          <p:nvPr/>
        </p:nvGrpSpPr>
        <p:grpSpPr>
          <a:xfrm>
            <a:off x="2343943" y="958850"/>
            <a:ext cx="7504112" cy="4940300"/>
            <a:chOff x="2343943" y="958850"/>
            <a:chExt cx="7504112" cy="4940300"/>
          </a:xfrm>
        </p:grpSpPr>
        <p:sp>
          <p:nvSpPr>
            <p:cNvPr id="2" name="Text Box 2">
              <a:extLst>
                <a:ext uri="{FF2B5EF4-FFF2-40B4-BE49-F238E27FC236}">
                  <a16:creationId xmlns:a16="http://schemas.microsoft.com/office/drawing/2014/main" id="{1959C1BA-04BB-42FE-9B3E-6765848EBB53}"/>
                </a:ext>
              </a:extLst>
            </p:cNvPr>
            <p:cNvSpPr txBox="1">
              <a:spLocks noChangeArrowheads="1"/>
            </p:cNvSpPr>
            <p:nvPr/>
          </p:nvSpPr>
          <p:spPr bwMode="auto">
            <a:xfrm>
              <a:off x="3366293" y="958850"/>
              <a:ext cx="5486400" cy="762000"/>
            </a:xfrm>
            <a:prstGeom prst="rect">
              <a:avLst/>
            </a:prstGeom>
            <a:noFill/>
            <a:ln>
              <a:noFill/>
            </a:ln>
            <a:effectLst/>
            <a:extLst>
              <a:ext uri="{909E8E84-426E-40DD-AFC4-6F175D3DCCD1}">
                <a14:hiddenFill xmlns:a14="http://schemas.microsoft.com/office/drawing/2010/main">
                  <a:solidFill>
                    <a:srgbClr val="FFA7A9"/>
                  </a:solidFill>
                </a14:hiddenFill>
              </a:ext>
              <a:ext uri="{91240B29-F687-4F45-9708-019B960494DF}">
                <a14:hiddenLine xmlns:a14="http://schemas.microsoft.com/office/drawing/2010/main" w="12700" cap="sq">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lgn="ctr">
                <a:spcBef>
                  <a:spcPct val="50000"/>
                </a:spcBef>
                <a:buFontTx/>
                <a:buNone/>
              </a:pPr>
              <a:endParaRPr kumimoji="1" lang="en-US" altLang="en-US" sz="4400">
                <a:solidFill>
                  <a:schemeClr val="tx2"/>
                </a:solidFill>
                <a:latin typeface="Times New Roman" panose="02020603050405020304" pitchFamily="18" charset="0"/>
              </a:endParaRPr>
            </a:p>
          </p:txBody>
        </p:sp>
        <p:sp>
          <p:nvSpPr>
            <p:cNvPr id="3" name="TextBox 5">
              <a:extLst>
                <a:ext uri="{FF2B5EF4-FFF2-40B4-BE49-F238E27FC236}">
                  <a16:creationId xmlns:a16="http://schemas.microsoft.com/office/drawing/2014/main" id="{E3540B2E-E791-4112-8AAE-C4B0FA2CB5E9}"/>
                </a:ext>
              </a:extLst>
            </p:cNvPr>
            <p:cNvSpPr txBox="1">
              <a:spLocks noChangeArrowheads="1"/>
            </p:cNvSpPr>
            <p:nvPr/>
          </p:nvSpPr>
          <p:spPr bwMode="auto">
            <a:xfrm>
              <a:off x="2413793" y="1058863"/>
              <a:ext cx="1384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r>
                <a:rPr lang="en-US" altLang="en-US" sz="1800">
                  <a:latin typeface="Times New Roman" panose="02020603050405020304" pitchFamily="18" charset="0"/>
                </a:rPr>
                <a:t>Raw Profiles</a:t>
              </a:r>
            </a:p>
          </p:txBody>
        </p:sp>
        <p:sp>
          <p:nvSpPr>
            <p:cNvPr id="4" name="TextBox 6">
              <a:extLst>
                <a:ext uri="{FF2B5EF4-FFF2-40B4-BE49-F238E27FC236}">
                  <a16:creationId xmlns:a16="http://schemas.microsoft.com/office/drawing/2014/main" id="{5C022778-E00B-41DF-AB3C-B74C75E8F06E}"/>
                </a:ext>
              </a:extLst>
            </p:cNvPr>
            <p:cNvSpPr txBox="1">
              <a:spLocks noChangeArrowheads="1"/>
            </p:cNvSpPr>
            <p:nvPr/>
          </p:nvSpPr>
          <p:spPr bwMode="auto">
            <a:xfrm>
              <a:off x="2343943" y="3509963"/>
              <a:ext cx="1903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r>
                <a:rPr lang="en-US" altLang="en-US" sz="1800">
                  <a:latin typeface="Times New Roman" panose="02020603050405020304" pitchFamily="18" charset="0"/>
                </a:rPr>
                <a:t>Median Transform</a:t>
              </a:r>
            </a:p>
          </p:txBody>
        </p:sp>
        <p:grpSp>
          <p:nvGrpSpPr>
            <p:cNvPr id="5" name="Group 4">
              <a:extLst>
                <a:ext uri="{FF2B5EF4-FFF2-40B4-BE49-F238E27FC236}">
                  <a16:creationId xmlns:a16="http://schemas.microsoft.com/office/drawing/2014/main" id="{B6DFE7B5-8B73-4E02-A767-0BBC40EC70E9}"/>
                </a:ext>
              </a:extLst>
            </p:cNvPr>
            <p:cNvGrpSpPr>
              <a:grpSpLocks/>
            </p:cNvGrpSpPr>
            <p:nvPr/>
          </p:nvGrpSpPr>
          <p:grpSpPr bwMode="auto">
            <a:xfrm>
              <a:off x="2518568" y="1709738"/>
              <a:ext cx="2259013" cy="1731962"/>
              <a:chOff x="685800" y="1627773"/>
              <a:chExt cx="2258352" cy="1732156"/>
            </a:xfrm>
          </p:grpSpPr>
          <p:pic>
            <p:nvPicPr>
              <p:cNvPr id="20" name="Picture 19">
                <a:extLst>
                  <a:ext uri="{FF2B5EF4-FFF2-40B4-BE49-F238E27FC236}">
                    <a16:creationId xmlns:a16="http://schemas.microsoft.com/office/drawing/2014/main" id="{1F5A25BD-9498-499F-AF47-D8540A6354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27773"/>
                <a:ext cx="2258352" cy="141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3">
                <a:extLst>
                  <a:ext uri="{FF2B5EF4-FFF2-40B4-BE49-F238E27FC236}">
                    <a16:creationId xmlns:a16="http://schemas.microsoft.com/office/drawing/2014/main" id="{8D99D8DF-52CF-4919-BD32-D52F48ED7959}"/>
                  </a:ext>
                </a:extLst>
              </p:cNvPr>
              <p:cNvSpPr txBox="1">
                <a:spLocks noChangeArrowheads="1"/>
              </p:cNvSpPr>
              <p:nvPr/>
            </p:nvSpPr>
            <p:spPr bwMode="auto">
              <a:xfrm>
                <a:off x="1612900" y="3082930"/>
                <a:ext cx="7040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US" altLang="en-US" sz="1200"/>
                  <a:t>Sample</a:t>
                </a:r>
              </a:p>
            </p:txBody>
          </p:sp>
        </p:grpSp>
        <p:grpSp>
          <p:nvGrpSpPr>
            <p:cNvPr id="6" name="Group 5">
              <a:extLst>
                <a:ext uri="{FF2B5EF4-FFF2-40B4-BE49-F238E27FC236}">
                  <a16:creationId xmlns:a16="http://schemas.microsoft.com/office/drawing/2014/main" id="{E94EBE31-D10A-48F7-AA3E-4F7E27C16E39}"/>
                </a:ext>
              </a:extLst>
            </p:cNvPr>
            <p:cNvGrpSpPr>
              <a:grpSpLocks/>
            </p:cNvGrpSpPr>
            <p:nvPr/>
          </p:nvGrpSpPr>
          <p:grpSpPr bwMode="auto">
            <a:xfrm>
              <a:off x="5695156" y="1395413"/>
              <a:ext cx="3967162" cy="2055812"/>
              <a:chOff x="3359984" y="1313260"/>
              <a:chExt cx="3966970" cy="2055102"/>
            </a:xfrm>
          </p:grpSpPr>
          <p:pic>
            <p:nvPicPr>
              <p:cNvPr id="16" name="Picture 15">
                <a:extLst>
                  <a:ext uri="{FF2B5EF4-FFF2-40B4-BE49-F238E27FC236}">
                    <a16:creationId xmlns:a16="http://schemas.microsoft.com/office/drawing/2014/main" id="{2822F132-37C1-4903-8C92-D9F46563A7E3}"/>
                  </a:ext>
                </a:extLst>
              </p:cNvPr>
              <p:cNvPicPr>
                <a:picLocks noChangeAspect="1"/>
              </p:cNvPicPr>
              <p:nvPr/>
            </p:nvPicPr>
            <p:blipFill>
              <a:blip r:embed="rId3">
                <a:extLst>
                  <a:ext uri="{28A0092B-C50C-407E-A947-70E740481C1C}">
                    <a14:useLocalDpi xmlns:a14="http://schemas.microsoft.com/office/drawing/2010/main" val="0"/>
                  </a:ext>
                </a:extLst>
              </a:blip>
              <a:srcRect r="32294" b="8955"/>
              <a:stretch>
                <a:fillRect/>
              </a:stretch>
            </p:blipFill>
            <p:spPr bwMode="auto">
              <a:xfrm>
                <a:off x="3545877" y="1313260"/>
                <a:ext cx="3769323" cy="174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5">
                <a:extLst>
                  <a:ext uri="{FF2B5EF4-FFF2-40B4-BE49-F238E27FC236}">
                    <a16:creationId xmlns:a16="http://schemas.microsoft.com/office/drawing/2014/main" id="{6B8C63B5-9222-4151-9AF8-AC426277F4FA}"/>
                  </a:ext>
                </a:extLst>
              </p:cNvPr>
              <p:cNvSpPr txBox="1">
                <a:spLocks noChangeArrowheads="1"/>
              </p:cNvSpPr>
              <p:nvPr/>
            </p:nvSpPr>
            <p:spPr bwMode="auto">
              <a:xfrm>
                <a:off x="3707245" y="3091363"/>
                <a:ext cx="36197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US" altLang="en-US" sz="1200"/>
                  <a:t>6          7          8            9          10        11        12  </a:t>
                </a:r>
              </a:p>
            </p:txBody>
          </p:sp>
          <p:sp>
            <p:nvSpPr>
              <p:cNvPr id="18" name="Rectangle 17">
                <a:extLst>
                  <a:ext uri="{FF2B5EF4-FFF2-40B4-BE49-F238E27FC236}">
                    <a16:creationId xmlns:a16="http://schemas.microsoft.com/office/drawing/2014/main" id="{493D94BD-D636-4DB5-AD9C-FA94491692B7}"/>
                  </a:ext>
                </a:extLst>
              </p:cNvPr>
              <p:cNvSpPr>
                <a:spLocks noChangeArrowheads="1"/>
              </p:cNvSpPr>
              <p:nvPr/>
            </p:nvSpPr>
            <p:spPr bwMode="auto">
              <a:xfrm>
                <a:off x="3545877" y="2002971"/>
                <a:ext cx="94306" cy="35705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US" altLang="en-US" sz="2400"/>
              </a:p>
            </p:txBody>
          </p:sp>
          <p:sp>
            <p:nvSpPr>
              <p:cNvPr id="19" name="TextBox 15">
                <a:extLst>
                  <a:ext uri="{FF2B5EF4-FFF2-40B4-BE49-F238E27FC236}">
                    <a16:creationId xmlns:a16="http://schemas.microsoft.com/office/drawing/2014/main" id="{9D9B0040-194D-4928-B072-6C8F76E99529}"/>
                  </a:ext>
                </a:extLst>
              </p:cNvPr>
              <p:cNvSpPr txBox="1">
                <a:spLocks noChangeArrowheads="1"/>
              </p:cNvSpPr>
              <p:nvPr/>
            </p:nvSpPr>
            <p:spPr bwMode="auto">
              <a:xfrm rot="-5400000">
                <a:off x="3150472" y="1954855"/>
                <a:ext cx="6960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US" altLang="en-US" sz="1200"/>
                  <a:t>Density</a:t>
                </a:r>
              </a:p>
            </p:txBody>
          </p:sp>
        </p:grpSp>
        <p:grpSp>
          <p:nvGrpSpPr>
            <p:cNvPr id="7" name="Group 6">
              <a:extLst>
                <a:ext uri="{FF2B5EF4-FFF2-40B4-BE49-F238E27FC236}">
                  <a16:creationId xmlns:a16="http://schemas.microsoft.com/office/drawing/2014/main" id="{87F9FF68-79EF-4D67-9566-13A433412929}"/>
                </a:ext>
              </a:extLst>
            </p:cNvPr>
            <p:cNvGrpSpPr>
              <a:grpSpLocks/>
            </p:cNvGrpSpPr>
            <p:nvPr/>
          </p:nvGrpSpPr>
          <p:grpSpPr bwMode="auto">
            <a:xfrm>
              <a:off x="5695156" y="3900491"/>
              <a:ext cx="4152899" cy="1978026"/>
              <a:chOff x="3359984" y="4642224"/>
              <a:chExt cx="4153468" cy="1978598"/>
            </a:xfrm>
          </p:grpSpPr>
          <p:pic>
            <p:nvPicPr>
              <p:cNvPr id="11" name="Picture 10">
                <a:extLst>
                  <a:ext uri="{FF2B5EF4-FFF2-40B4-BE49-F238E27FC236}">
                    <a16:creationId xmlns:a16="http://schemas.microsoft.com/office/drawing/2014/main" id="{03133825-E7DD-463B-A631-3D2000DB7E47}"/>
                  </a:ext>
                </a:extLst>
              </p:cNvPr>
              <p:cNvPicPr>
                <a:picLocks noChangeAspect="1"/>
              </p:cNvPicPr>
              <p:nvPr/>
            </p:nvPicPr>
            <p:blipFill>
              <a:blip r:embed="rId4">
                <a:extLst>
                  <a:ext uri="{28A0092B-C50C-407E-A947-70E740481C1C}">
                    <a14:useLocalDpi xmlns:a14="http://schemas.microsoft.com/office/drawing/2010/main" val="0"/>
                  </a:ext>
                </a:extLst>
              </a:blip>
              <a:srcRect l="-2" r="39314"/>
              <a:stretch>
                <a:fillRect/>
              </a:stretch>
            </p:blipFill>
            <p:spPr bwMode="auto">
              <a:xfrm>
                <a:off x="3523526" y="4642224"/>
                <a:ext cx="3791674" cy="188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5BF50F12-FD5A-416D-BF47-747ABF5EEA94}"/>
                  </a:ext>
                </a:extLst>
              </p:cNvPr>
              <p:cNvSpPr>
                <a:spLocks noChangeArrowheads="1"/>
              </p:cNvSpPr>
              <p:nvPr/>
            </p:nvSpPr>
            <p:spPr bwMode="auto">
              <a:xfrm>
                <a:off x="3842613" y="6330307"/>
                <a:ext cx="3484341" cy="2377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US" altLang="en-US" sz="2400"/>
              </a:p>
            </p:txBody>
          </p:sp>
          <p:sp>
            <p:nvSpPr>
              <p:cNvPr id="13" name="TextBox 21">
                <a:extLst>
                  <a:ext uri="{FF2B5EF4-FFF2-40B4-BE49-F238E27FC236}">
                    <a16:creationId xmlns:a16="http://schemas.microsoft.com/office/drawing/2014/main" id="{949BE778-0FD6-4032-8F38-C7890D320280}"/>
                  </a:ext>
                </a:extLst>
              </p:cNvPr>
              <p:cNvSpPr txBox="1">
                <a:spLocks noChangeArrowheads="1"/>
              </p:cNvSpPr>
              <p:nvPr/>
            </p:nvSpPr>
            <p:spPr bwMode="auto">
              <a:xfrm>
                <a:off x="3774928" y="6343823"/>
                <a:ext cx="37385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US" altLang="en-US" sz="1200"/>
                  <a:t>   -2         -1         0          1          2           3            4  </a:t>
                </a:r>
              </a:p>
            </p:txBody>
          </p:sp>
          <p:sp>
            <p:nvSpPr>
              <p:cNvPr id="14" name="Rectangle 13">
                <a:extLst>
                  <a:ext uri="{FF2B5EF4-FFF2-40B4-BE49-F238E27FC236}">
                    <a16:creationId xmlns:a16="http://schemas.microsoft.com/office/drawing/2014/main" id="{2995CA63-E5E4-41EE-989F-E25D56F0C865}"/>
                  </a:ext>
                </a:extLst>
              </p:cNvPr>
              <p:cNvSpPr>
                <a:spLocks noChangeArrowheads="1"/>
              </p:cNvSpPr>
              <p:nvPr/>
            </p:nvSpPr>
            <p:spPr bwMode="auto">
              <a:xfrm>
                <a:off x="3498484" y="5276654"/>
                <a:ext cx="138500" cy="45179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US" altLang="en-US" sz="2400"/>
              </a:p>
            </p:txBody>
          </p:sp>
          <p:sp>
            <p:nvSpPr>
              <p:cNvPr id="15" name="TextBox 24">
                <a:extLst>
                  <a:ext uri="{FF2B5EF4-FFF2-40B4-BE49-F238E27FC236}">
                    <a16:creationId xmlns:a16="http://schemas.microsoft.com/office/drawing/2014/main" id="{0BB82716-39D4-405F-AB1F-6B17D84B6A73}"/>
                  </a:ext>
                </a:extLst>
              </p:cNvPr>
              <p:cNvSpPr txBox="1">
                <a:spLocks noChangeArrowheads="1"/>
              </p:cNvSpPr>
              <p:nvPr/>
            </p:nvSpPr>
            <p:spPr bwMode="auto">
              <a:xfrm rot="-5400000">
                <a:off x="3150472" y="5334093"/>
                <a:ext cx="6960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US" altLang="en-US" sz="1200"/>
                  <a:t>Density</a:t>
                </a:r>
              </a:p>
            </p:txBody>
          </p:sp>
        </p:grpSp>
        <p:grpSp>
          <p:nvGrpSpPr>
            <p:cNvPr id="8" name="Group 7">
              <a:extLst>
                <a:ext uri="{FF2B5EF4-FFF2-40B4-BE49-F238E27FC236}">
                  <a16:creationId xmlns:a16="http://schemas.microsoft.com/office/drawing/2014/main" id="{E62CD94F-59D1-4991-9D6F-E6D4E3A269CA}"/>
                </a:ext>
              </a:extLst>
            </p:cNvPr>
            <p:cNvGrpSpPr>
              <a:grpSpLocks/>
            </p:cNvGrpSpPr>
            <p:nvPr/>
          </p:nvGrpSpPr>
          <p:grpSpPr bwMode="auto">
            <a:xfrm>
              <a:off x="2488406" y="3981450"/>
              <a:ext cx="2241550" cy="1917700"/>
              <a:chOff x="582706" y="4724400"/>
              <a:chExt cx="2242497" cy="1917541"/>
            </a:xfrm>
          </p:grpSpPr>
          <p:pic>
            <p:nvPicPr>
              <p:cNvPr id="9" name="Picture 8">
                <a:extLst>
                  <a:ext uri="{FF2B5EF4-FFF2-40B4-BE49-F238E27FC236}">
                    <a16:creationId xmlns:a16="http://schemas.microsoft.com/office/drawing/2014/main" id="{715DD479-BB71-47D4-8491-E1795B6A605A}"/>
                  </a:ext>
                </a:extLst>
              </p:cNvPr>
              <p:cNvPicPr>
                <a:picLocks noChangeAspect="1"/>
              </p:cNvPicPr>
              <p:nvPr/>
            </p:nvPicPr>
            <p:blipFill>
              <a:blip r:embed="rId5">
                <a:extLst>
                  <a:ext uri="{28A0092B-C50C-407E-A947-70E740481C1C}">
                    <a14:useLocalDpi xmlns:a14="http://schemas.microsoft.com/office/drawing/2010/main" val="0"/>
                  </a:ext>
                </a:extLst>
              </a:blip>
              <a:srcRect l="4225" t="17198" r="43750" b="22173"/>
              <a:stretch>
                <a:fillRect/>
              </a:stretch>
            </p:blipFill>
            <p:spPr bwMode="auto">
              <a:xfrm>
                <a:off x="582706" y="4724400"/>
                <a:ext cx="2242497" cy="1640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8">
                <a:extLst>
                  <a:ext uri="{FF2B5EF4-FFF2-40B4-BE49-F238E27FC236}">
                    <a16:creationId xmlns:a16="http://schemas.microsoft.com/office/drawing/2014/main" id="{40833E76-28D4-4826-898C-608F2B6E4170}"/>
                  </a:ext>
                </a:extLst>
              </p:cNvPr>
              <p:cNvSpPr txBox="1">
                <a:spLocks noChangeArrowheads="1"/>
              </p:cNvSpPr>
              <p:nvPr/>
            </p:nvSpPr>
            <p:spPr bwMode="auto">
              <a:xfrm>
                <a:off x="1462956" y="6364942"/>
                <a:ext cx="7040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US" altLang="en-US" sz="1200"/>
                  <a:t>Sample</a:t>
                </a:r>
              </a:p>
            </p:txBody>
          </p:sp>
        </p:grpSp>
      </p:grpSp>
      <p:sp>
        <p:nvSpPr>
          <p:cNvPr id="23" name="TextBox 1">
            <a:extLst>
              <a:ext uri="{FF2B5EF4-FFF2-40B4-BE49-F238E27FC236}">
                <a16:creationId xmlns:a16="http://schemas.microsoft.com/office/drawing/2014/main" id="{2F8FB141-B033-47BA-A50E-618A21E5A524}"/>
              </a:ext>
            </a:extLst>
          </p:cNvPr>
          <p:cNvSpPr txBox="1">
            <a:spLocks noChangeArrowheads="1"/>
          </p:cNvSpPr>
          <p:nvPr/>
        </p:nvSpPr>
        <p:spPr bwMode="auto">
          <a:xfrm>
            <a:off x="2114795" y="6288941"/>
            <a:ext cx="7934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US" altLang="en-US" sz="1600" dirty="0"/>
              <a:t>For RNASeq data, CPM essentially does this:   </a:t>
            </a:r>
            <a:r>
              <a:rPr lang="en-US" altLang="en-US" sz="1600" dirty="0" err="1"/>
              <a:t>cpm</a:t>
            </a:r>
            <a:r>
              <a:rPr lang="en-US" altLang="en-US" sz="1600" dirty="0"/>
              <a:t> = 1,000,000 x reads/total reads</a:t>
            </a:r>
          </a:p>
        </p:txBody>
      </p:sp>
      <p:sp>
        <p:nvSpPr>
          <p:cNvPr id="24" name="Rectangle 2">
            <a:extLst>
              <a:ext uri="{FF2B5EF4-FFF2-40B4-BE49-F238E27FC236}">
                <a16:creationId xmlns:a16="http://schemas.microsoft.com/office/drawing/2014/main" id="{82DC1545-9190-4D42-9FC4-47FDF879E676}"/>
              </a:ext>
            </a:extLst>
          </p:cNvPr>
          <p:cNvSpPr txBox="1">
            <a:spLocks noChangeArrowheads="1"/>
          </p:cNvSpPr>
          <p:nvPr/>
        </p:nvSpPr>
        <p:spPr>
          <a:xfrm>
            <a:off x="2345796" y="351182"/>
            <a:ext cx="7772400" cy="506413"/>
          </a:xfrm>
          <a:prstGeom prst="rect">
            <a:avLst/>
          </a:prstGeom>
        </p:spPr>
        <p:txBody>
          <a:bodyPr/>
          <a:lstStyle/>
          <a:p>
            <a:pPr algn="ctr" eaLnBrk="1" hangingPunct="1">
              <a:defRPr/>
            </a:pPr>
            <a:r>
              <a:rPr lang="en-US" sz="2000" kern="0" dirty="0">
                <a:latin typeface="Calibri" panose="020F0502020204030204" pitchFamily="34" charset="0"/>
                <a:ea typeface="+mj-ea"/>
                <a:cs typeface="+mj-cs"/>
              </a:rPr>
              <a:t>Effect of Median Centering</a:t>
            </a:r>
          </a:p>
        </p:txBody>
      </p:sp>
    </p:spTree>
    <p:extLst>
      <p:ext uri="{BB962C8B-B14F-4D97-AF65-F5344CB8AC3E}">
        <p14:creationId xmlns:p14="http://schemas.microsoft.com/office/powerpoint/2010/main" val="1883930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D7C5FC-9D42-4F7C-B5F8-57A9BC0FF29A}"/>
              </a:ext>
            </a:extLst>
          </p:cNvPr>
          <p:cNvPicPr>
            <a:picLocks noChangeAspect="1"/>
          </p:cNvPicPr>
          <p:nvPr/>
        </p:nvPicPr>
        <p:blipFill rotWithShape="1">
          <a:blip r:embed="rId2">
            <a:extLst>
              <a:ext uri="{28A0092B-C50C-407E-A947-70E740481C1C}">
                <a14:useLocalDpi xmlns:a14="http://schemas.microsoft.com/office/drawing/2010/main" val="0"/>
              </a:ext>
            </a:extLst>
          </a:blip>
          <a:srcRect t="8608"/>
          <a:stretch/>
        </p:blipFill>
        <p:spPr bwMode="auto">
          <a:xfrm>
            <a:off x="6430963" y="2214880"/>
            <a:ext cx="4686300" cy="2897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27E21CD3-BDFA-4886-AB51-17D832C349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27"/>
          <a:stretch/>
        </p:blipFill>
        <p:spPr bwMode="auto">
          <a:xfrm>
            <a:off x="1074737" y="2214880"/>
            <a:ext cx="4600575" cy="286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F5999A83-7907-4FF6-904D-31E00A8A14BA}"/>
              </a:ext>
            </a:extLst>
          </p:cNvPr>
          <p:cNvSpPr txBox="1">
            <a:spLocks noChangeArrowheads="1"/>
          </p:cNvSpPr>
          <p:nvPr/>
        </p:nvSpPr>
        <p:spPr>
          <a:xfrm>
            <a:off x="2345796" y="351182"/>
            <a:ext cx="7772400" cy="506413"/>
          </a:xfrm>
          <a:prstGeom prst="rect">
            <a:avLst/>
          </a:prstGeom>
        </p:spPr>
        <p:txBody>
          <a:bodyPr/>
          <a:lstStyle/>
          <a:p>
            <a:pPr algn="ctr" eaLnBrk="1" hangingPunct="1">
              <a:defRPr/>
            </a:pPr>
            <a:r>
              <a:rPr lang="en-US" sz="2000" kern="0" dirty="0">
                <a:latin typeface="Calibri" panose="020F0502020204030204" pitchFamily="34" charset="0"/>
                <a:ea typeface="+mj-ea"/>
                <a:cs typeface="+mj-cs"/>
              </a:rPr>
              <a:t>Effect of Variance Scaling</a:t>
            </a:r>
          </a:p>
        </p:txBody>
      </p:sp>
    </p:spTree>
    <p:extLst>
      <p:ext uri="{BB962C8B-B14F-4D97-AF65-F5344CB8AC3E}">
        <p14:creationId xmlns:p14="http://schemas.microsoft.com/office/powerpoint/2010/main" val="774172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F078CC-F931-4D57-85F3-B1DB24E13C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430" y="2105439"/>
            <a:ext cx="11067133" cy="332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F55DF5B-1F45-4EC3-BCF1-A1A0036F56A5}"/>
              </a:ext>
            </a:extLst>
          </p:cNvPr>
          <p:cNvSpPr txBox="1">
            <a:spLocks noChangeArrowheads="1"/>
          </p:cNvSpPr>
          <p:nvPr/>
        </p:nvSpPr>
        <p:spPr>
          <a:xfrm>
            <a:off x="2345796" y="351182"/>
            <a:ext cx="7772400" cy="506413"/>
          </a:xfrm>
          <a:prstGeom prst="rect">
            <a:avLst/>
          </a:prstGeom>
        </p:spPr>
        <p:txBody>
          <a:bodyPr/>
          <a:lstStyle/>
          <a:p>
            <a:pPr algn="ctr" eaLnBrk="1" hangingPunct="1">
              <a:defRPr/>
            </a:pPr>
            <a:r>
              <a:rPr lang="en-US" sz="2000" kern="0" dirty="0">
                <a:latin typeface="Calibri" panose="020F0502020204030204" pitchFamily="34" charset="0"/>
                <a:ea typeface="+mj-ea"/>
                <a:cs typeface="+mj-cs"/>
              </a:rPr>
              <a:t>The Normalization Challenge</a:t>
            </a:r>
          </a:p>
        </p:txBody>
      </p:sp>
    </p:spTree>
    <p:extLst>
      <p:ext uri="{BB962C8B-B14F-4D97-AF65-F5344CB8AC3E}">
        <p14:creationId xmlns:p14="http://schemas.microsoft.com/office/powerpoint/2010/main" val="4274092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813</Words>
  <Application>Microsoft Office PowerPoint</Application>
  <PresentationFormat>Widescreen</PresentationFormat>
  <Paragraphs>99</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MS PGothic</vt: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Georgia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Qiu, Peng</dc:creator>
  <cp:lastModifiedBy>Gibson, Gregory C</cp:lastModifiedBy>
  <cp:revision>32</cp:revision>
  <dcterms:created xsi:type="dcterms:W3CDTF">2020-07-02T01:44:18Z</dcterms:created>
  <dcterms:modified xsi:type="dcterms:W3CDTF">2021-07-12T13:06:07Z</dcterms:modified>
</cp:coreProperties>
</file>