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1" r:id="rId2"/>
    <p:sldId id="291" r:id="rId3"/>
    <p:sldId id="312" r:id="rId4"/>
    <p:sldId id="313" r:id="rId5"/>
    <p:sldId id="314" r:id="rId6"/>
    <p:sldId id="316" r:id="rId7"/>
    <p:sldId id="315" r:id="rId8"/>
    <p:sldId id="292" r:id="rId9"/>
    <p:sldId id="311" r:id="rId10"/>
    <p:sldId id="309" r:id="rId11"/>
    <p:sldId id="258" r:id="rId12"/>
    <p:sldId id="259" r:id="rId13"/>
    <p:sldId id="260" r:id="rId14"/>
    <p:sldId id="261" r:id="rId15"/>
    <p:sldId id="265" r:id="rId16"/>
    <p:sldId id="266" r:id="rId17"/>
    <p:sldId id="264" r:id="rId18"/>
    <p:sldId id="262" r:id="rId19"/>
    <p:sldId id="269" r:id="rId20"/>
    <p:sldId id="267" r:id="rId21"/>
    <p:sldId id="263" r:id="rId22"/>
    <p:sldId id="270"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83" d="100"/>
          <a:sy n="83" d="100"/>
        </p:scale>
        <p:origin x="9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8166F-A381-4F66-A3C9-87095A817C12}"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2569D-F7E6-466A-85C0-D387BE0E666F}" type="slidenum">
              <a:rPr lang="en-US" smtClean="0"/>
              <a:t>‹#›</a:t>
            </a:fld>
            <a:endParaRPr lang="en-US"/>
          </a:p>
        </p:txBody>
      </p:sp>
    </p:spTree>
    <p:extLst>
      <p:ext uri="{BB962C8B-B14F-4D97-AF65-F5344CB8AC3E}">
        <p14:creationId xmlns:p14="http://schemas.microsoft.com/office/powerpoint/2010/main" val="79340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b86151cbb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b86151cbb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61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b86151cbb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b86151cb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33333"/>
              </a:buClr>
              <a:buSzPts val="1200"/>
              <a:buChar char="-"/>
            </a:pPr>
            <a:endParaRPr sz="1200">
              <a:solidFill>
                <a:srgbClr val="333333"/>
              </a:solidFill>
              <a:highlight>
                <a:schemeClr val="lt1"/>
              </a:highlight>
            </a:endParaRPr>
          </a:p>
        </p:txBody>
      </p:sp>
    </p:spTree>
    <p:extLst>
      <p:ext uri="{BB962C8B-B14F-4D97-AF65-F5344CB8AC3E}">
        <p14:creationId xmlns:p14="http://schemas.microsoft.com/office/powerpoint/2010/main" val="351028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b86151cb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b86151cb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200">
                <a:solidFill>
                  <a:srgbClr val="333333"/>
                </a:solidFill>
                <a:highlight>
                  <a:srgbClr val="FFFFFF"/>
                </a:highlight>
              </a:rPr>
              <a:t>Transcription factor (TF) footprinting allows for the prediction of the precise binding location of a TF at a particular locus. This is because the DNA bases that are directly bound by the TF are actually protected from transposition while the DNA bases immediately adjacent to TF binding are accessible.</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Co-Accessbility: correlation in accessibility between two peaks across many single cells.</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Peak2Gene Linkage:  leverages integrated scRNA-seq data to look for correlations between peak accessibility and gene expression</a:t>
            </a:r>
            <a:endParaRPr sz="1200">
              <a:solidFill>
                <a:srgbClr val="333333"/>
              </a:solidFill>
              <a:highlight>
                <a:srgbClr val="FFFFFF"/>
              </a:highlight>
            </a:endParaRPr>
          </a:p>
        </p:txBody>
      </p:sp>
    </p:spTree>
    <p:extLst>
      <p:ext uri="{BB962C8B-B14F-4D97-AF65-F5344CB8AC3E}">
        <p14:creationId xmlns:p14="http://schemas.microsoft.com/office/powerpoint/2010/main" val="195584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A889D3-AA2C-4781-908A-9DB49015896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172420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91336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924121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155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0" y="1490132"/>
            <a:ext cx="11774400" cy="4673600"/>
          </a:xfrm>
          <a:prstGeom prst="rect">
            <a:avLst/>
          </a:prstGeom>
          <a:noFill/>
          <a:ln>
            <a:noFill/>
          </a:ln>
        </p:spPr>
        <p:txBody>
          <a:bodyPr spcFirstLastPara="1" wrap="square" lIns="45700" tIns="45700" rIns="45700" bIns="45700" anchor="t" anchorCtr="0">
            <a:noAutofit/>
          </a:bodyPr>
          <a:lstStyle>
            <a:lvl1pPr marL="609585" lvl="0" indent="-304792" algn="l" rtl="0">
              <a:lnSpc>
                <a:spcPct val="100000"/>
              </a:lnSpc>
              <a:spcBef>
                <a:spcPts val="800"/>
              </a:spcBef>
              <a:spcAft>
                <a:spcPts val="0"/>
              </a:spcAft>
              <a:buClr>
                <a:srgbClr val="FFFFFF"/>
              </a:buClr>
              <a:buSzPts val="2400"/>
              <a:buFont typeface="Calibri"/>
              <a:buNone/>
              <a:defRPr sz="3200"/>
            </a:lvl1pPr>
            <a:lvl2pPr marL="1219170" lvl="1" indent="-507987" algn="l" rtl="0">
              <a:lnSpc>
                <a:spcPct val="100000"/>
              </a:lnSpc>
              <a:spcBef>
                <a:spcPts val="800"/>
              </a:spcBef>
              <a:spcAft>
                <a:spcPts val="0"/>
              </a:spcAft>
              <a:buClr>
                <a:srgbClr val="FFFFFF"/>
              </a:buClr>
              <a:buSzPts val="2400"/>
              <a:buFont typeface="Calibri"/>
              <a:buChar char="•"/>
              <a:defRPr sz="3200"/>
            </a:lvl2pPr>
            <a:lvl3pPr marL="1828754" lvl="2" indent="-507987" algn="l" rtl="0">
              <a:lnSpc>
                <a:spcPct val="100000"/>
              </a:lnSpc>
              <a:spcBef>
                <a:spcPts val="800"/>
              </a:spcBef>
              <a:spcAft>
                <a:spcPts val="0"/>
              </a:spcAft>
              <a:buClr>
                <a:srgbClr val="FFFFFF"/>
              </a:buClr>
              <a:buSzPts val="2400"/>
              <a:buFont typeface="Calibri"/>
              <a:buChar char="■"/>
              <a:defRPr sz="3200"/>
            </a:lvl3pPr>
            <a:lvl4pPr marL="2438339" lvl="3" indent="-507987" algn="l" rtl="0">
              <a:lnSpc>
                <a:spcPct val="100000"/>
              </a:lnSpc>
              <a:spcBef>
                <a:spcPts val="800"/>
              </a:spcBef>
              <a:spcAft>
                <a:spcPts val="0"/>
              </a:spcAft>
              <a:buClr>
                <a:srgbClr val="FFFFFF"/>
              </a:buClr>
              <a:buSzPts val="2400"/>
              <a:buFont typeface="Calibri"/>
              <a:buChar char="●"/>
              <a:defRPr sz="3200"/>
            </a:lvl4pPr>
            <a:lvl5pPr marL="3047924" lvl="4" indent="-507987" algn="l" rtl="0">
              <a:lnSpc>
                <a:spcPct val="100000"/>
              </a:lnSpc>
              <a:spcBef>
                <a:spcPts val="800"/>
              </a:spcBef>
              <a:spcAft>
                <a:spcPts val="0"/>
              </a:spcAft>
              <a:buClr>
                <a:srgbClr val="FFFFFF"/>
              </a:buClr>
              <a:buSzPts val="2400"/>
              <a:buFont typeface="Calibri"/>
              <a:buChar char="○"/>
              <a:defRPr sz="3200"/>
            </a:lvl5pPr>
            <a:lvl6pPr marL="3657509" lvl="5" indent="-457189" algn="l" rtl="0">
              <a:lnSpc>
                <a:spcPct val="100000"/>
              </a:lnSpc>
              <a:spcBef>
                <a:spcPts val="933"/>
              </a:spcBef>
              <a:spcAft>
                <a:spcPts val="0"/>
              </a:spcAft>
              <a:buClr>
                <a:srgbClr val="FFFFFF"/>
              </a:buClr>
              <a:buSzPts val="1800"/>
              <a:buChar char="■"/>
              <a:defRPr/>
            </a:lvl6pPr>
            <a:lvl7pPr marL="4267093" lvl="6" indent="-457189" algn="l" rtl="0">
              <a:lnSpc>
                <a:spcPct val="100000"/>
              </a:lnSpc>
              <a:spcBef>
                <a:spcPts val="933"/>
              </a:spcBef>
              <a:spcAft>
                <a:spcPts val="0"/>
              </a:spcAft>
              <a:buClr>
                <a:srgbClr val="FFFFFF"/>
              </a:buClr>
              <a:buSzPts val="1800"/>
              <a:buChar char="●"/>
              <a:defRPr/>
            </a:lvl7pPr>
            <a:lvl8pPr marL="4876678" lvl="7" indent="-457189" algn="l" rtl="0">
              <a:lnSpc>
                <a:spcPct val="100000"/>
              </a:lnSpc>
              <a:spcBef>
                <a:spcPts val="933"/>
              </a:spcBef>
              <a:spcAft>
                <a:spcPts val="0"/>
              </a:spcAft>
              <a:buClr>
                <a:srgbClr val="FFFFFF"/>
              </a:buClr>
              <a:buSzPts val="1800"/>
              <a:buChar char="○"/>
              <a:defRPr/>
            </a:lvl8pPr>
            <a:lvl9pPr marL="5486263" lvl="8" indent="-457189" algn="l" rtl="0">
              <a:lnSpc>
                <a:spcPct val="100000"/>
              </a:lnSpc>
              <a:spcBef>
                <a:spcPts val="933"/>
              </a:spcBef>
              <a:spcAft>
                <a:spcPts val="0"/>
              </a:spcAft>
              <a:buClr>
                <a:srgbClr val="FFFFFF"/>
              </a:buClr>
              <a:buSzPts val="1800"/>
              <a:buChar char="■"/>
              <a:defRPr/>
            </a:lvl9pPr>
          </a:lstStyle>
          <a:p>
            <a:endParaRPr/>
          </a:p>
        </p:txBody>
      </p:sp>
      <p:sp>
        <p:nvSpPr>
          <p:cNvPr id="52" name="Google Shape;52;p13"/>
          <p:cNvSpPr txBox="1">
            <a:spLocks noGrp="1"/>
          </p:cNvSpPr>
          <p:nvPr>
            <p:ph type="title"/>
          </p:nvPr>
        </p:nvSpPr>
        <p:spPr>
          <a:xfrm>
            <a:off x="0" y="0"/>
            <a:ext cx="8184400" cy="991200"/>
          </a:xfrm>
          <a:prstGeom prst="rect">
            <a:avLst/>
          </a:prstGeom>
          <a:noFill/>
          <a:ln>
            <a:noFill/>
          </a:ln>
        </p:spPr>
        <p:txBody>
          <a:bodyPr spcFirstLastPara="1" wrap="square" lIns="45700" tIns="45700" rIns="45700" bIns="45700" anchor="ctr" anchorCtr="0">
            <a:noAutofit/>
          </a:bodyPr>
          <a:lstStyle>
            <a:lvl1pPr lvl="0" algn="l" rtl="0">
              <a:lnSpc>
                <a:spcPct val="100000"/>
              </a:lnSpc>
              <a:spcBef>
                <a:spcPts val="0"/>
              </a:spcBef>
              <a:spcAft>
                <a:spcPts val="0"/>
              </a:spcAft>
              <a:buClr>
                <a:srgbClr val="EEB211"/>
              </a:buClr>
              <a:buSzPts val="1800"/>
              <a:buNone/>
              <a:defRPr/>
            </a:lvl1pPr>
            <a:lvl2pPr lvl="1" algn="l" rtl="0">
              <a:lnSpc>
                <a:spcPct val="100000"/>
              </a:lnSpc>
              <a:spcBef>
                <a:spcPts val="0"/>
              </a:spcBef>
              <a:spcAft>
                <a:spcPts val="0"/>
              </a:spcAft>
              <a:buClr>
                <a:srgbClr val="EEB211"/>
              </a:buClr>
              <a:buSzPts val="1800"/>
              <a:buNone/>
              <a:defRPr/>
            </a:lvl2pPr>
            <a:lvl3pPr lvl="2" algn="l" rtl="0">
              <a:lnSpc>
                <a:spcPct val="100000"/>
              </a:lnSpc>
              <a:spcBef>
                <a:spcPts val="0"/>
              </a:spcBef>
              <a:spcAft>
                <a:spcPts val="0"/>
              </a:spcAft>
              <a:buClr>
                <a:srgbClr val="EEB211"/>
              </a:buClr>
              <a:buSzPts val="1800"/>
              <a:buNone/>
              <a:defRPr/>
            </a:lvl3pPr>
            <a:lvl4pPr lvl="3" algn="l" rtl="0">
              <a:lnSpc>
                <a:spcPct val="100000"/>
              </a:lnSpc>
              <a:spcBef>
                <a:spcPts val="0"/>
              </a:spcBef>
              <a:spcAft>
                <a:spcPts val="0"/>
              </a:spcAft>
              <a:buClr>
                <a:srgbClr val="EEB211"/>
              </a:buClr>
              <a:buSzPts val="1800"/>
              <a:buNone/>
              <a:defRPr/>
            </a:lvl4pPr>
            <a:lvl5pPr lvl="4" algn="l" rtl="0">
              <a:lnSpc>
                <a:spcPct val="100000"/>
              </a:lnSpc>
              <a:spcBef>
                <a:spcPts val="0"/>
              </a:spcBef>
              <a:spcAft>
                <a:spcPts val="0"/>
              </a:spcAft>
              <a:buClr>
                <a:srgbClr val="EEB211"/>
              </a:buClr>
              <a:buSzPts val="1800"/>
              <a:buNone/>
              <a:defRPr/>
            </a:lvl5pPr>
            <a:lvl6pPr lvl="5" algn="l" rtl="0">
              <a:lnSpc>
                <a:spcPct val="100000"/>
              </a:lnSpc>
              <a:spcBef>
                <a:spcPts val="0"/>
              </a:spcBef>
              <a:spcAft>
                <a:spcPts val="0"/>
              </a:spcAft>
              <a:buClr>
                <a:srgbClr val="EEB211"/>
              </a:buClr>
              <a:buSzPts val="1800"/>
              <a:buNone/>
              <a:defRPr/>
            </a:lvl6pPr>
            <a:lvl7pPr lvl="6" algn="l" rtl="0">
              <a:lnSpc>
                <a:spcPct val="100000"/>
              </a:lnSpc>
              <a:spcBef>
                <a:spcPts val="0"/>
              </a:spcBef>
              <a:spcAft>
                <a:spcPts val="0"/>
              </a:spcAft>
              <a:buClr>
                <a:srgbClr val="EEB211"/>
              </a:buClr>
              <a:buSzPts val="1800"/>
              <a:buNone/>
              <a:defRPr/>
            </a:lvl7pPr>
            <a:lvl8pPr lvl="7" algn="l" rtl="0">
              <a:lnSpc>
                <a:spcPct val="100000"/>
              </a:lnSpc>
              <a:spcBef>
                <a:spcPts val="0"/>
              </a:spcBef>
              <a:spcAft>
                <a:spcPts val="0"/>
              </a:spcAft>
              <a:buClr>
                <a:srgbClr val="EEB211"/>
              </a:buClr>
              <a:buSzPts val="1800"/>
              <a:buNone/>
              <a:defRPr/>
            </a:lvl8pPr>
            <a:lvl9pPr lvl="8" algn="l" rtl="0">
              <a:lnSpc>
                <a:spcPct val="100000"/>
              </a:lnSpc>
              <a:spcBef>
                <a:spcPts val="0"/>
              </a:spcBef>
              <a:spcAft>
                <a:spcPts val="0"/>
              </a:spcAft>
              <a:buClr>
                <a:srgbClr val="EEB211"/>
              </a:buClr>
              <a:buSzPts val="1800"/>
              <a:buNone/>
              <a:defRPr/>
            </a:lvl9pPr>
          </a:lstStyle>
          <a:p>
            <a:endParaRPr/>
          </a:p>
        </p:txBody>
      </p:sp>
      <p:sp>
        <p:nvSpPr>
          <p:cNvPr id="53" name="Google Shape;53;p13"/>
          <p:cNvSpPr txBox="1">
            <a:spLocks noGrp="1"/>
          </p:cNvSpPr>
          <p:nvPr>
            <p:ph type="sldNum" idx="12"/>
          </p:nvPr>
        </p:nvSpPr>
        <p:spPr>
          <a:xfrm>
            <a:off x="5892800" y="6172200"/>
            <a:ext cx="2844800" cy="3684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00000"/>
              </a:buClr>
              <a:buSzPts val="1200"/>
              <a:buFont typeface="Calibri"/>
              <a:buNone/>
              <a:defRPr sz="1600"/>
            </a:lvl1pPr>
            <a:lvl2pPr marL="0" lvl="1" indent="0" algn="r" rtl="0">
              <a:lnSpc>
                <a:spcPct val="100000"/>
              </a:lnSpc>
              <a:spcBef>
                <a:spcPts val="0"/>
              </a:spcBef>
              <a:spcAft>
                <a:spcPts val="0"/>
              </a:spcAft>
              <a:buClr>
                <a:srgbClr val="000000"/>
              </a:buClr>
              <a:buSzPts val="1200"/>
              <a:buFont typeface="Calibri"/>
              <a:buNone/>
              <a:defRPr sz="1600"/>
            </a:lvl2pPr>
            <a:lvl3pPr marL="0" lvl="2" indent="0" algn="r" rtl="0">
              <a:lnSpc>
                <a:spcPct val="100000"/>
              </a:lnSpc>
              <a:spcBef>
                <a:spcPts val="0"/>
              </a:spcBef>
              <a:spcAft>
                <a:spcPts val="0"/>
              </a:spcAft>
              <a:buClr>
                <a:srgbClr val="000000"/>
              </a:buClr>
              <a:buSzPts val="1200"/>
              <a:buFont typeface="Calibri"/>
              <a:buNone/>
              <a:defRPr sz="1600"/>
            </a:lvl3pPr>
            <a:lvl4pPr marL="0" lvl="3" indent="0" algn="r" rtl="0">
              <a:lnSpc>
                <a:spcPct val="100000"/>
              </a:lnSpc>
              <a:spcBef>
                <a:spcPts val="0"/>
              </a:spcBef>
              <a:spcAft>
                <a:spcPts val="0"/>
              </a:spcAft>
              <a:buClr>
                <a:srgbClr val="000000"/>
              </a:buClr>
              <a:buSzPts val="1200"/>
              <a:buFont typeface="Calibri"/>
              <a:buNone/>
              <a:defRPr sz="1600"/>
            </a:lvl4pPr>
            <a:lvl5pPr marL="0" lvl="4" indent="0" algn="r" rtl="0">
              <a:lnSpc>
                <a:spcPct val="100000"/>
              </a:lnSpc>
              <a:spcBef>
                <a:spcPts val="0"/>
              </a:spcBef>
              <a:spcAft>
                <a:spcPts val="0"/>
              </a:spcAft>
              <a:buClr>
                <a:srgbClr val="000000"/>
              </a:buClr>
              <a:buSzPts val="1200"/>
              <a:buFont typeface="Calibri"/>
              <a:buNone/>
              <a:defRPr sz="1600"/>
            </a:lvl5pPr>
            <a:lvl6pPr marL="0" lvl="5" indent="0" algn="r" rtl="0">
              <a:lnSpc>
                <a:spcPct val="100000"/>
              </a:lnSpc>
              <a:spcBef>
                <a:spcPts val="0"/>
              </a:spcBef>
              <a:spcAft>
                <a:spcPts val="0"/>
              </a:spcAft>
              <a:buClr>
                <a:srgbClr val="000000"/>
              </a:buClr>
              <a:buSzPts val="1200"/>
              <a:buFont typeface="Calibri"/>
              <a:buNone/>
              <a:defRPr sz="1600"/>
            </a:lvl6pPr>
            <a:lvl7pPr marL="0" lvl="6" indent="0" algn="r" rtl="0">
              <a:lnSpc>
                <a:spcPct val="100000"/>
              </a:lnSpc>
              <a:spcBef>
                <a:spcPts val="0"/>
              </a:spcBef>
              <a:spcAft>
                <a:spcPts val="0"/>
              </a:spcAft>
              <a:buClr>
                <a:srgbClr val="000000"/>
              </a:buClr>
              <a:buSzPts val="1200"/>
              <a:buFont typeface="Calibri"/>
              <a:buNone/>
              <a:defRPr sz="1600"/>
            </a:lvl7pPr>
            <a:lvl8pPr marL="0" lvl="7" indent="0" algn="r" rtl="0">
              <a:lnSpc>
                <a:spcPct val="100000"/>
              </a:lnSpc>
              <a:spcBef>
                <a:spcPts val="0"/>
              </a:spcBef>
              <a:spcAft>
                <a:spcPts val="0"/>
              </a:spcAft>
              <a:buClr>
                <a:srgbClr val="000000"/>
              </a:buClr>
              <a:buSzPts val="1200"/>
              <a:buFont typeface="Calibri"/>
              <a:buNone/>
              <a:defRPr sz="1600"/>
            </a:lvl8pPr>
            <a:lvl9pPr marL="0" lvl="8" indent="0" algn="r" rtl="0">
              <a:lnSpc>
                <a:spcPct val="100000"/>
              </a:lnSpc>
              <a:spcBef>
                <a:spcPts val="0"/>
              </a:spcBef>
              <a:spcAft>
                <a:spcPts val="0"/>
              </a:spcAft>
              <a:buClr>
                <a:srgbClr val="000000"/>
              </a:buClr>
              <a:buSzPts val="1200"/>
              <a:buFont typeface="Calibri"/>
              <a:buNone/>
              <a:defRPr sz="1600"/>
            </a:lvl9pPr>
          </a:lstStyle>
          <a:p>
            <a:fld id="{00000000-1234-1234-1234-123412341234}" type="slidenum">
              <a:rPr lang="en" smtClean="0"/>
              <a:pPr/>
              <a:t>‹#›</a:t>
            </a:fld>
            <a:endParaRPr lang="en" sz="1333"/>
          </a:p>
        </p:txBody>
      </p:sp>
    </p:spTree>
    <p:extLst>
      <p:ext uri="{BB962C8B-B14F-4D97-AF65-F5344CB8AC3E}">
        <p14:creationId xmlns:p14="http://schemas.microsoft.com/office/powerpoint/2010/main" val="176154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889D3-AA2C-4781-908A-9DB49015896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26717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889D3-AA2C-4781-908A-9DB490158968}"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00431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889D3-AA2C-4781-908A-9DB49015896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42013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889D3-AA2C-4781-908A-9DB490158968}"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333079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889D3-AA2C-4781-908A-9DB490158968}" type="datetimeFigureOut">
              <a:rPr lang="en-US" smtClean="0"/>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64238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889D3-AA2C-4781-908A-9DB490158968}"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3681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889D3-AA2C-4781-908A-9DB49015896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293969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889D3-AA2C-4781-908A-9DB490158968}"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CA0F7-4D15-4F97-95DF-4A24AF6E46E5}" type="slidenum">
              <a:rPr lang="en-US" smtClean="0"/>
              <a:t>‹#›</a:t>
            </a:fld>
            <a:endParaRPr lang="en-US"/>
          </a:p>
        </p:txBody>
      </p:sp>
    </p:spTree>
    <p:extLst>
      <p:ext uri="{BB962C8B-B14F-4D97-AF65-F5344CB8AC3E}">
        <p14:creationId xmlns:p14="http://schemas.microsoft.com/office/powerpoint/2010/main" val="176744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889D3-AA2C-4781-908A-9DB490158968}" type="datetimeFigureOut">
              <a:rPr lang="en-US" smtClean="0"/>
              <a:t>7/8/2020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CA0F7-4D15-4F97-95DF-4A24AF6E46E5}" type="slidenum">
              <a:rPr lang="en-US" smtClean="0"/>
              <a:t>‹#›</a:t>
            </a:fld>
            <a:endParaRPr lang="en-US"/>
          </a:p>
        </p:txBody>
      </p:sp>
    </p:spTree>
    <p:extLst>
      <p:ext uri="{BB962C8B-B14F-4D97-AF65-F5344CB8AC3E}">
        <p14:creationId xmlns:p14="http://schemas.microsoft.com/office/powerpoint/2010/main" val="266599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reg.gibson@biology.gate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distill.pub/2016/misread-ts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satijalab.org/seurat/v3.0/pbmc3k_tutorial.html"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10xgenomics.com/solutions/single-cell-atac/"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archrproject.com/index.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68D7326-0994-4D5B-97D2-3F62207B202C}"/>
              </a:ext>
            </a:extLst>
          </p:cNvPr>
          <p:cNvSpPr txBox="1">
            <a:spLocks noChangeArrowheads="1"/>
          </p:cNvSpPr>
          <p:nvPr/>
        </p:nvSpPr>
        <p:spPr>
          <a:xfrm>
            <a:off x="2209800" y="1156252"/>
            <a:ext cx="7772400" cy="506413"/>
          </a:xfrm>
          <a:prstGeom prst="rect">
            <a:avLst/>
          </a:prstGeom>
        </p:spPr>
        <p:txBody>
          <a:bodyPr/>
          <a:lstStyle/>
          <a:p>
            <a:pPr algn="ctr" eaLnBrk="1" hangingPunct="1">
              <a:defRPr/>
            </a:pPr>
            <a:r>
              <a:rPr lang="en-US" sz="2000" kern="0" dirty="0">
                <a:latin typeface="Calibri" panose="020F0502020204030204" pitchFamily="34" charset="0"/>
                <a:ea typeface="+mj-ea"/>
                <a:cs typeface="+mj-cs"/>
              </a:rPr>
              <a:t>Summer Institutes of Statistical Genetics, 2020</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latin typeface="Calibri" panose="020F0502020204030204" pitchFamily="34" charset="0"/>
                <a:ea typeface="+mj-ea"/>
                <a:cs typeface="+mj-cs"/>
              </a:rPr>
              <a:t>Module 6: GENE EXPRESSION PROFILING</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solidFill>
                  <a:schemeClr val="tx2"/>
                </a:solidFill>
                <a:latin typeface="Calibri" panose="020F0502020204030204" pitchFamily="34" charset="0"/>
                <a:ea typeface="+mj-ea"/>
                <a:cs typeface="+mj-cs"/>
              </a:rPr>
              <a:t>Greg Gibson and Peng </a:t>
            </a:r>
            <a:r>
              <a:rPr lang="en-US" sz="2000" kern="0" dirty="0" err="1">
                <a:solidFill>
                  <a:schemeClr val="tx2"/>
                </a:solidFill>
                <a:latin typeface="Calibri" panose="020F0502020204030204" pitchFamily="34" charset="0"/>
                <a:ea typeface="+mj-ea"/>
                <a:cs typeface="+mj-cs"/>
              </a:rPr>
              <a:t>Qiu</a:t>
            </a:r>
            <a:endParaRPr lang="en-US" sz="2000" kern="0" dirty="0">
              <a:solidFill>
                <a:schemeClr val="tx2"/>
              </a:solidFill>
              <a:latin typeface="Calibri" panose="020F0502020204030204" pitchFamily="34" charset="0"/>
              <a:ea typeface="+mj-ea"/>
              <a:cs typeface="+mj-cs"/>
            </a:endParaRPr>
          </a:p>
          <a:p>
            <a:pPr algn="ctr" eaLnBrk="1" hangingPunct="1">
              <a:defRPr/>
            </a:pPr>
            <a:endParaRPr lang="en-US" sz="2000" kern="0" dirty="0">
              <a:solidFill>
                <a:schemeClr val="tx2"/>
              </a:solidFill>
              <a:latin typeface="Calibri" panose="020F0502020204030204" pitchFamily="34" charset="0"/>
              <a:ea typeface="+mj-ea"/>
              <a:cs typeface="+mj-cs"/>
            </a:endParaRPr>
          </a:p>
          <a:p>
            <a:pPr algn="ctr" eaLnBrk="1" hangingPunct="1">
              <a:defRPr/>
            </a:pPr>
            <a:r>
              <a:rPr lang="en-US" sz="2000" kern="0" dirty="0">
                <a:solidFill>
                  <a:schemeClr val="tx2"/>
                </a:solidFill>
                <a:latin typeface="Calibri" panose="020F0502020204030204" pitchFamily="34" charset="0"/>
                <a:ea typeface="+mj-ea"/>
                <a:cs typeface="+mj-cs"/>
              </a:rPr>
              <a:t>Georgia Institute of Technology</a:t>
            </a: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endParaRPr lang="en-US" sz="2000" kern="0" dirty="0">
              <a:latin typeface="Calibri" panose="020F0502020204030204" pitchFamily="34" charset="0"/>
              <a:ea typeface="+mj-ea"/>
              <a:cs typeface="+mj-cs"/>
            </a:endParaRPr>
          </a:p>
          <a:p>
            <a:pPr algn="ctr" eaLnBrk="1" hangingPunct="1">
              <a:defRPr/>
            </a:pPr>
            <a:r>
              <a:rPr lang="en-US" sz="2000" kern="0" dirty="0">
                <a:latin typeface="Calibri" panose="020F0502020204030204" pitchFamily="34" charset="0"/>
                <a:ea typeface="+mj-ea"/>
                <a:cs typeface="+mj-cs"/>
              </a:rPr>
              <a:t>Lecture 5: EPIGENOMICS AND INTRO TO scRNAseq</a:t>
            </a:r>
          </a:p>
        </p:txBody>
      </p:sp>
      <p:sp>
        <p:nvSpPr>
          <p:cNvPr id="5" name="Subtitle 9">
            <a:extLst>
              <a:ext uri="{FF2B5EF4-FFF2-40B4-BE49-F238E27FC236}">
                <a16:creationId xmlns:a16="http://schemas.microsoft.com/office/drawing/2014/main" id="{30B104D0-6630-4ECC-857A-DE78167A16FC}"/>
              </a:ext>
            </a:extLst>
          </p:cNvPr>
          <p:cNvSpPr>
            <a:spLocks noGrp="1"/>
          </p:cNvSpPr>
          <p:nvPr>
            <p:ph type="subTitle" idx="1"/>
          </p:nvPr>
        </p:nvSpPr>
        <p:spPr>
          <a:xfrm>
            <a:off x="387004" y="6261929"/>
            <a:ext cx="11698978" cy="506413"/>
          </a:xfrm>
        </p:spPr>
        <p:txBody>
          <a:bodyPr>
            <a:normAutofit/>
          </a:bodyPr>
          <a:lstStyle/>
          <a:p>
            <a:r>
              <a:rPr lang="en-US" altLang="en-US" sz="2000" dirty="0">
                <a:solidFill>
                  <a:srgbClr val="C00000"/>
                </a:solidFill>
                <a:hlinkClick r:id="rId2"/>
              </a:rPr>
              <a:t>greg.gibson@biology.gatech.edu</a:t>
            </a:r>
            <a:r>
              <a:rPr lang="en-US" altLang="en-US" sz="2000" dirty="0">
                <a:solidFill>
                  <a:srgbClr val="C00000"/>
                </a:solidFill>
              </a:rPr>
              <a:t>                                                                                             </a:t>
            </a:r>
            <a:r>
              <a:rPr lang="en-US" altLang="en-US" sz="2000" dirty="0"/>
              <a:t>http://www.cig.gatech.edu</a:t>
            </a:r>
          </a:p>
        </p:txBody>
      </p:sp>
    </p:spTree>
    <p:extLst>
      <p:ext uri="{BB962C8B-B14F-4D97-AF65-F5344CB8AC3E}">
        <p14:creationId xmlns:p14="http://schemas.microsoft.com/office/powerpoint/2010/main" val="164140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F6284-FBD0-4987-B684-780569AC86EB}"/>
              </a:ext>
            </a:extLst>
          </p:cNvPr>
          <p:cNvSpPr txBox="1">
            <a:spLocks noChangeArrowheads="1"/>
          </p:cNvSpPr>
          <p:nvPr/>
        </p:nvSpPr>
        <p:spPr bwMode="auto">
          <a:xfrm>
            <a:off x="4351338" y="73025"/>
            <a:ext cx="3367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a:latin typeface="+mj-lt"/>
                <a:ea typeface="ＭＳ Ｐゴシック" pitchFamily="34" charset="-128"/>
              </a:rPr>
              <a:t>Some (concise) definitions</a:t>
            </a:r>
          </a:p>
        </p:txBody>
      </p:sp>
      <p:sp>
        <p:nvSpPr>
          <p:cNvPr id="32771" name="TextBox 2">
            <a:extLst>
              <a:ext uri="{FF2B5EF4-FFF2-40B4-BE49-F238E27FC236}">
                <a16:creationId xmlns:a16="http://schemas.microsoft.com/office/drawing/2014/main" id="{8C77E36F-6EE8-4D4D-8CD4-8210FD99C6BE}"/>
              </a:ext>
            </a:extLst>
          </p:cNvPr>
          <p:cNvSpPr txBox="1">
            <a:spLocks noChangeArrowheads="1"/>
          </p:cNvSpPr>
          <p:nvPr/>
        </p:nvSpPr>
        <p:spPr bwMode="auto">
          <a:xfrm>
            <a:off x="903288" y="925513"/>
            <a:ext cx="1101551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GWAS:	Genome-wide association study – search for SNPs significantly associated with a trait (eSNPs)</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a:t>TWAS:	Transcriptome-wide association study – search for predicted transcripts significantly associated with a trait</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EpiWAS</a:t>
            </a:r>
            <a:r>
              <a:rPr lang="en-US" altLang="en-US" sz="1800" dirty="0"/>
              <a:t>:	Epigenome-wide association study – search for epigenetic marks significantly associated with a trait</a:t>
            </a:r>
          </a:p>
          <a:p>
            <a:pPr eaLnBrk="1" hangingPunct="1">
              <a:lnSpc>
                <a:spcPct val="100000"/>
              </a:lnSpc>
              <a:spcBef>
                <a:spcPct val="0"/>
              </a:spcBef>
              <a:buFontTx/>
              <a:buNone/>
            </a:pPr>
            <a:r>
              <a:rPr lang="en-US" altLang="en-US" sz="1800" dirty="0"/>
              <a:t>		(EWAS also used, but earlier used to refer to Environment-wide association study)</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a:t>eQTL:	a SNP which influences the abundance of a transcript.  Cis-eQTL act locally (~ within ± 500kb)</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eGene</a:t>
            </a:r>
            <a:r>
              <a:rPr lang="en-US" altLang="en-US" sz="1800" dirty="0"/>
              <a:t>:	a gene whose transcript abundance is regulated by a locally-acting SNP</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meQTL</a:t>
            </a:r>
            <a:r>
              <a:rPr lang="en-US" altLang="en-US" sz="1800" dirty="0"/>
              <a:t>:	a genotype which is associated with the degree of methylation at a CpG site </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a:t>Methyl ß:	 typical measure of the degree of methylation, ranging from 0 to 1 (none to complete)</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hQTL</a:t>
            </a:r>
            <a:r>
              <a:rPr lang="en-US" altLang="en-US" sz="1800" dirty="0"/>
              <a:t>:	a genotype that is associated with the intensity of a histone mark (may be acetylation or methylation)</a:t>
            </a:r>
          </a:p>
          <a:p>
            <a:pPr eaLnBrk="1" hangingPunct="1">
              <a:lnSpc>
                <a:spcPct val="100000"/>
              </a:lnSpc>
              <a:spcBef>
                <a:spcPct val="0"/>
              </a:spcBef>
              <a:buFontTx/>
              <a:buNone/>
            </a:pPr>
            <a:endParaRPr lang="en-US" altLang="en-US" sz="1800" dirty="0"/>
          </a:p>
          <a:p>
            <a:pPr eaLnBrk="1" hangingPunct="1">
              <a:lnSpc>
                <a:spcPct val="100000"/>
              </a:lnSpc>
              <a:spcBef>
                <a:spcPct val="0"/>
              </a:spcBef>
              <a:buFontTx/>
              <a:buNone/>
            </a:pPr>
            <a:r>
              <a:rPr lang="en-US" altLang="en-US" sz="1800" dirty="0" err="1"/>
              <a:t>ccQTL</a:t>
            </a:r>
            <a:r>
              <a:rPr lang="en-US" altLang="en-US" sz="1800" dirty="0"/>
              <a:t>:	a genotype that influences the level of chromatin conformation / cross-linking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1097" y="200435"/>
            <a:ext cx="5074723" cy="461665"/>
          </a:xfrm>
          <a:prstGeom prst="rect">
            <a:avLst/>
          </a:prstGeom>
          <a:noFill/>
        </p:spPr>
        <p:txBody>
          <a:bodyPr wrap="none" rtlCol="0">
            <a:spAutoFit/>
          </a:bodyPr>
          <a:lstStyle/>
          <a:p>
            <a:r>
              <a:rPr lang="en-US" sz="2400" b="1" dirty="0"/>
              <a:t>Single Cell RNA-</a:t>
            </a:r>
            <a:r>
              <a:rPr lang="en-US" sz="2400" b="1" dirty="0" err="1"/>
              <a:t>seq</a:t>
            </a:r>
            <a:r>
              <a:rPr lang="en-US" sz="2400" b="1" dirty="0"/>
              <a:t>: Easy as 1,2, 3, … 5</a:t>
            </a:r>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057" y="1162256"/>
            <a:ext cx="8437245" cy="517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4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657" y="200435"/>
            <a:ext cx="3788217" cy="461665"/>
          </a:xfrm>
          <a:prstGeom prst="rect">
            <a:avLst/>
          </a:prstGeom>
          <a:noFill/>
        </p:spPr>
        <p:txBody>
          <a:bodyPr wrap="none" rtlCol="0">
            <a:spAutoFit/>
          </a:bodyPr>
          <a:lstStyle/>
          <a:p>
            <a:r>
              <a:rPr lang="en-US" sz="2400" b="1" dirty="0"/>
              <a:t>Types of Single Cell RNA-</a:t>
            </a:r>
            <a:r>
              <a:rPr lang="en-US" sz="2400" b="1" dirty="0" err="1"/>
              <a:t>seq</a:t>
            </a:r>
            <a:endParaRPr lang="en-US" sz="2400" b="1" dirty="0"/>
          </a:p>
        </p:txBody>
      </p:sp>
      <p:sp>
        <p:nvSpPr>
          <p:cNvPr id="3" name="Subtitle 2"/>
          <p:cNvSpPr txBox="1">
            <a:spLocks/>
          </p:cNvSpPr>
          <p:nvPr/>
        </p:nvSpPr>
        <p:spPr>
          <a:xfrm>
            <a:off x="1111025" y="1300025"/>
            <a:ext cx="9809480" cy="49400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dirty="0"/>
              <a:t>SmartSeq2</a:t>
            </a:r>
          </a:p>
          <a:p>
            <a:pPr lvl="2"/>
            <a:r>
              <a:rPr lang="en-US" dirty="0"/>
              <a:t>Essentially full-length RNA-</a:t>
            </a:r>
            <a:r>
              <a:rPr lang="en-US" dirty="0" err="1"/>
              <a:t>seq</a:t>
            </a:r>
            <a:r>
              <a:rPr lang="en-US" dirty="0"/>
              <a:t> applied to libraries generated from single cells</a:t>
            </a:r>
          </a:p>
          <a:p>
            <a:pPr lvl="2"/>
            <a:r>
              <a:rPr lang="en-US" dirty="0"/>
              <a:t>Low throughput and relatively expensive, but comprehensive</a:t>
            </a:r>
          </a:p>
          <a:p>
            <a:pPr lvl="2"/>
            <a:r>
              <a:rPr lang="en-US" dirty="0"/>
              <a:t>Commercial option is Becton-Dickinson </a:t>
            </a:r>
            <a:r>
              <a:rPr lang="en-US" dirty="0" err="1"/>
              <a:t>Rhapsody</a:t>
            </a:r>
            <a:r>
              <a:rPr lang="en-US" baseline="30000" dirty="0" err="1"/>
              <a:t>TM</a:t>
            </a:r>
            <a:endParaRPr lang="en-US" baseline="30000" dirty="0"/>
          </a:p>
          <a:p>
            <a:pPr lvl="2"/>
            <a:endParaRPr lang="en-US" baseline="30000" dirty="0"/>
          </a:p>
          <a:p>
            <a:pPr marL="914400" lvl="2" indent="-914400">
              <a:buNone/>
            </a:pPr>
            <a:r>
              <a:rPr lang="en-US" sz="2800" dirty="0"/>
              <a:t>2.  Droplet Sequencing</a:t>
            </a:r>
          </a:p>
          <a:p>
            <a:pPr marL="914400" lvl="2" indent="0"/>
            <a:r>
              <a:rPr lang="en-US" dirty="0"/>
              <a:t>   Each cell is encapsulated in a droplet with enzymes and reagents for sequencing</a:t>
            </a:r>
          </a:p>
          <a:p>
            <a:pPr marL="914400" lvl="2" indent="0"/>
            <a:r>
              <a:rPr lang="en-US" dirty="0"/>
              <a:t>   High throughput, dollars per cell, but only detects tags for each transcript</a:t>
            </a:r>
          </a:p>
          <a:p>
            <a:pPr marL="914400" lvl="2" indent="0"/>
            <a:r>
              <a:rPr lang="en-US" dirty="0"/>
              <a:t>   Commercial options are 10X Genomics </a:t>
            </a:r>
            <a:r>
              <a:rPr lang="en-US" dirty="0" err="1"/>
              <a:t>Chromium</a:t>
            </a:r>
            <a:r>
              <a:rPr lang="en-US" baseline="30000" dirty="0" err="1"/>
              <a:t>TM</a:t>
            </a:r>
            <a:r>
              <a:rPr lang="en-US" dirty="0"/>
              <a:t>, </a:t>
            </a:r>
            <a:r>
              <a:rPr lang="en-US" dirty="0" err="1"/>
              <a:t>BioRad</a:t>
            </a:r>
            <a:r>
              <a:rPr lang="en-US" dirty="0"/>
              <a:t>, and </a:t>
            </a:r>
            <a:r>
              <a:rPr lang="en-US" dirty="0" err="1"/>
              <a:t>OneCellBio</a:t>
            </a:r>
            <a:endParaRPr lang="en-US" dirty="0"/>
          </a:p>
          <a:p>
            <a:pPr marL="914400" lvl="2" indent="0"/>
            <a:endParaRPr lang="en-US" dirty="0"/>
          </a:p>
          <a:p>
            <a:pPr marL="914400" lvl="2" indent="-914400">
              <a:buNone/>
            </a:pPr>
            <a:r>
              <a:rPr lang="en-US" sz="2800" dirty="0"/>
              <a:t>3. </a:t>
            </a:r>
            <a:r>
              <a:rPr lang="en-US" sz="2800" dirty="0" err="1"/>
              <a:t>sci-Seq</a:t>
            </a:r>
            <a:endParaRPr lang="en-US" sz="2800" dirty="0"/>
          </a:p>
          <a:p>
            <a:pPr marL="914400" lvl="2" indent="0"/>
            <a:r>
              <a:rPr lang="en-US" dirty="0"/>
              <a:t>   Single cell Combinatorial Indexing in </a:t>
            </a:r>
            <a:r>
              <a:rPr lang="en-US" dirty="0" err="1"/>
              <a:t>microtiter</a:t>
            </a:r>
            <a:r>
              <a:rPr lang="en-US" dirty="0"/>
              <a:t> plates</a:t>
            </a:r>
          </a:p>
          <a:p>
            <a:pPr marL="914400" lvl="2" indent="0"/>
            <a:r>
              <a:rPr lang="en-US" dirty="0"/>
              <a:t>   High throughput, very inexpensive, amenable to dual profiling with other assays</a:t>
            </a:r>
          </a:p>
          <a:p>
            <a:pPr marL="914400" lvl="2" indent="0"/>
            <a:r>
              <a:rPr lang="en-US" dirty="0"/>
              <a:t>   Implemented in academic labs</a:t>
            </a:r>
          </a:p>
          <a:p>
            <a:pPr marL="914400" lvl="2" indent="-914400">
              <a:buNone/>
            </a:pPr>
            <a:endParaRPr lang="en-US" dirty="0"/>
          </a:p>
        </p:txBody>
      </p:sp>
    </p:spTree>
    <p:extLst>
      <p:ext uri="{BB962C8B-B14F-4D97-AF65-F5344CB8AC3E}">
        <p14:creationId xmlns:p14="http://schemas.microsoft.com/office/powerpoint/2010/main" val="263654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4057" y="154715"/>
            <a:ext cx="3793539" cy="461665"/>
          </a:xfrm>
          <a:prstGeom prst="rect">
            <a:avLst/>
          </a:prstGeom>
          <a:noFill/>
        </p:spPr>
        <p:txBody>
          <a:bodyPr wrap="none" rtlCol="0">
            <a:spAutoFit/>
          </a:bodyPr>
          <a:lstStyle/>
          <a:p>
            <a:r>
              <a:rPr lang="en-US" sz="2400" b="1" dirty="0"/>
              <a:t>Chromium Droplet Barcodes</a:t>
            </a:r>
          </a:p>
        </p:txBody>
      </p:sp>
      <p:pic>
        <p:nvPicPr>
          <p:cNvPr id="3" name="Picture 2" descr="A screenshot of a cell phone&#10;&#10;Description generated with very high confidence">
            <a:extLst>
              <a:ext uri="{FF2B5EF4-FFF2-40B4-BE49-F238E27FC236}">
                <a16:creationId xmlns:a16="http://schemas.microsoft.com/office/drawing/2014/main" id="{CE4AB09E-7F64-440B-B236-A1BB28409159}"/>
              </a:ext>
            </a:extLst>
          </p:cNvPr>
          <p:cNvPicPr>
            <a:picLocks noGrp="1" noChangeAspect="1"/>
          </p:cNvPicPr>
          <p:nvPr/>
        </p:nvPicPr>
        <p:blipFill>
          <a:blip r:embed="rId2"/>
          <a:stretch>
            <a:fillRect/>
          </a:stretch>
        </p:blipFill>
        <p:spPr>
          <a:xfrm>
            <a:off x="787915" y="1105831"/>
            <a:ext cx="10515600" cy="1567859"/>
          </a:xfrm>
          <a:prstGeom prst="rect">
            <a:avLst/>
          </a:prstGeom>
        </p:spPr>
      </p:pic>
      <p:sp>
        <p:nvSpPr>
          <p:cNvPr id="4" name="TextBox 3"/>
          <p:cNvSpPr txBox="1"/>
          <p:nvPr/>
        </p:nvSpPr>
        <p:spPr>
          <a:xfrm>
            <a:off x="1036320" y="3163141"/>
            <a:ext cx="10591800" cy="3139321"/>
          </a:xfrm>
          <a:prstGeom prst="rect">
            <a:avLst/>
          </a:prstGeom>
          <a:noFill/>
        </p:spPr>
        <p:txBody>
          <a:bodyPr wrap="square" rtlCol="0">
            <a:spAutoFit/>
          </a:bodyPr>
          <a:lstStyle/>
          <a:p>
            <a:r>
              <a:rPr lang="en-US" dirty="0"/>
              <a:t>Sample Index is a barcode specific for the sample (individual, tissue, treatment, </a:t>
            </a:r>
            <a:r>
              <a:rPr lang="en-US" dirty="0" err="1"/>
              <a:t>etc</a:t>
            </a:r>
            <a:r>
              <a:rPr lang="en-US" dirty="0"/>
              <a:t>)</a:t>
            </a:r>
          </a:p>
          <a:p>
            <a:endParaRPr lang="en-US" dirty="0"/>
          </a:p>
          <a:p>
            <a:r>
              <a:rPr lang="en-US" dirty="0"/>
              <a:t>10X Barcode is for the cell, it tags all molecules derived from the same cell</a:t>
            </a:r>
          </a:p>
          <a:p>
            <a:endParaRPr lang="en-US" dirty="0"/>
          </a:p>
          <a:p>
            <a:r>
              <a:rPr lang="en-US" dirty="0"/>
              <a:t>UMI is a Unique Molecular Identifier for each actual mRNA molecule, basically controls amplification biases</a:t>
            </a:r>
          </a:p>
          <a:p>
            <a:endParaRPr lang="en-US" dirty="0"/>
          </a:p>
          <a:p>
            <a:r>
              <a:rPr lang="en-US" dirty="0"/>
              <a:t>Since library costs start at $1300, multiple samples can be combined in one reaction by adding a 4</a:t>
            </a:r>
            <a:r>
              <a:rPr lang="en-US" baseline="30000" dirty="0"/>
              <a:t>th</a:t>
            </a:r>
            <a:r>
              <a:rPr lang="en-US" dirty="0"/>
              <a:t> type of barcode such as a </a:t>
            </a:r>
            <a:r>
              <a:rPr lang="en-US" dirty="0" err="1"/>
              <a:t>BioLegend</a:t>
            </a:r>
            <a:r>
              <a:rPr lang="en-US" dirty="0"/>
              <a:t> cell surface antibody, or using the person’s genotypes</a:t>
            </a:r>
          </a:p>
          <a:p>
            <a:endParaRPr lang="en-US" dirty="0"/>
          </a:p>
          <a:p>
            <a:r>
              <a:rPr lang="en-US" dirty="0"/>
              <a:t>In a typical cell: 50,000 reads may correspond to 10,000 UMI and 3,000 expressed genes</a:t>
            </a:r>
          </a:p>
          <a:p>
            <a:r>
              <a:rPr lang="en-US" dirty="0"/>
              <a:t>		most transcripts may have from 1 to 5 UMI each represented by multiple reads</a:t>
            </a:r>
          </a:p>
        </p:txBody>
      </p:sp>
    </p:spTree>
    <p:extLst>
      <p:ext uri="{BB962C8B-B14F-4D97-AF65-F5344CB8AC3E}">
        <p14:creationId xmlns:p14="http://schemas.microsoft.com/office/powerpoint/2010/main" val="35882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1577" y="154715"/>
            <a:ext cx="5112875" cy="461665"/>
          </a:xfrm>
          <a:prstGeom prst="rect">
            <a:avLst/>
          </a:prstGeom>
          <a:noFill/>
        </p:spPr>
        <p:txBody>
          <a:bodyPr wrap="none" rtlCol="0">
            <a:spAutoFit/>
          </a:bodyPr>
          <a:lstStyle/>
          <a:p>
            <a:r>
              <a:rPr lang="en-US" sz="2400" b="1" dirty="0"/>
              <a:t>Read Depth, Cell number, and Expense</a:t>
            </a:r>
          </a:p>
        </p:txBody>
      </p:sp>
      <p:sp>
        <p:nvSpPr>
          <p:cNvPr id="3" name="TextBox 2"/>
          <p:cNvSpPr txBox="1"/>
          <p:nvPr/>
        </p:nvSpPr>
        <p:spPr>
          <a:xfrm>
            <a:off x="635434" y="1014301"/>
            <a:ext cx="11160326" cy="1477328"/>
          </a:xfrm>
          <a:prstGeom prst="rect">
            <a:avLst/>
          </a:prstGeom>
          <a:noFill/>
        </p:spPr>
        <p:txBody>
          <a:bodyPr wrap="square" rtlCol="0">
            <a:spAutoFit/>
          </a:bodyPr>
          <a:lstStyle/>
          <a:p>
            <a:r>
              <a:rPr lang="en-US" dirty="0"/>
              <a:t>Sequencing is done on either a </a:t>
            </a:r>
            <a:r>
              <a:rPr lang="en-US" dirty="0" err="1"/>
              <a:t>NextSeq</a:t>
            </a:r>
            <a:r>
              <a:rPr lang="en-US" dirty="0"/>
              <a:t> or </a:t>
            </a:r>
            <a:r>
              <a:rPr lang="en-US" dirty="0" err="1"/>
              <a:t>NovaSeq</a:t>
            </a:r>
            <a:r>
              <a:rPr lang="en-US" dirty="0"/>
              <a:t> Illumina sequencer.  Typical current options might be:</a:t>
            </a:r>
          </a:p>
          <a:p>
            <a:r>
              <a:rPr lang="en-US" dirty="0"/>
              <a:t>	</a:t>
            </a:r>
          </a:p>
          <a:p>
            <a:r>
              <a:rPr lang="en-US" dirty="0"/>
              <a:t>            </a:t>
            </a:r>
            <a:r>
              <a:rPr lang="en-US" dirty="0" err="1"/>
              <a:t>NetSeq</a:t>
            </a:r>
            <a:r>
              <a:rPr lang="en-US" dirty="0"/>
              <a:t> lane = 400 Million 28x96 </a:t>
            </a:r>
            <a:r>
              <a:rPr lang="en-US" dirty="0" err="1"/>
              <a:t>bp</a:t>
            </a:r>
            <a:r>
              <a:rPr lang="en-US" dirty="0"/>
              <a:t> = 50,000 reads per cell for 8,000 cells, at a cost of ~$3,000            {40 c/cell}</a:t>
            </a:r>
          </a:p>
          <a:p>
            <a:r>
              <a:rPr lang="en-US" dirty="0"/>
              <a:t>            S1 flow cell = 3 Billion 28x96 </a:t>
            </a:r>
            <a:r>
              <a:rPr lang="en-US" dirty="0" err="1"/>
              <a:t>bp</a:t>
            </a:r>
            <a:r>
              <a:rPr lang="en-US" dirty="0"/>
              <a:t> reads = 100,000 reads per cell for 30,000 cells, at a cost of ~$10,000  {30 c/cell}</a:t>
            </a:r>
          </a:p>
          <a:p>
            <a:r>
              <a:rPr lang="en-US" dirty="0"/>
              <a:t>            S4 flow cell = 18 Billion PE reads = 50,000 reads per cell for 360,000 cells, at a cost of ~ $30,000           {  8 c/cell}</a:t>
            </a:r>
          </a:p>
        </p:txBody>
      </p:sp>
      <p:sp>
        <p:nvSpPr>
          <p:cNvPr id="4" name="TextBox 3"/>
          <p:cNvSpPr txBox="1"/>
          <p:nvPr/>
        </p:nvSpPr>
        <p:spPr>
          <a:xfrm>
            <a:off x="746760" y="3444240"/>
            <a:ext cx="10014857" cy="2308324"/>
          </a:xfrm>
          <a:prstGeom prst="rect">
            <a:avLst/>
          </a:prstGeom>
          <a:noFill/>
        </p:spPr>
        <p:txBody>
          <a:bodyPr wrap="none" rtlCol="0">
            <a:spAutoFit/>
          </a:bodyPr>
          <a:lstStyle/>
          <a:p>
            <a:r>
              <a:rPr lang="en-US" dirty="0"/>
              <a:t>What read depth is required?</a:t>
            </a:r>
          </a:p>
          <a:p>
            <a:r>
              <a:rPr lang="en-US" dirty="0"/>
              <a:t>	</a:t>
            </a:r>
          </a:p>
          <a:p>
            <a:r>
              <a:rPr lang="en-US" dirty="0"/>
              <a:t>	It depends on the cell-type:  50K is sufficient for many, but some require &gt;100K</a:t>
            </a:r>
          </a:p>
          <a:p>
            <a:r>
              <a:rPr lang="en-US" dirty="0"/>
              <a:t>	</a:t>
            </a:r>
          </a:p>
          <a:p>
            <a:r>
              <a:rPr lang="en-US" dirty="0"/>
              <a:t>	It depends on the application:  if low abundance transcripts are key, you need more</a:t>
            </a:r>
          </a:p>
          <a:p>
            <a:r>
              <a:rPr lang="en-US" dirty="0"/>
              <a:t>				   if differential expression is key, you may need more</a:t>
            </a:r>
          </a:p>
          <a:p>
            <a:r>
              <a:rPr lang="en-US" dirty="0"/>
              <a:t>				   if defining novel cell types and states is key, you may need more</a:t>
            </a:r>
          </a:p>
          <a:p>
            <a:endParaRPr lang="en-US" dirty="0"/>
          </a:p>
        </p:txBody>
      </p:sp>
    </p:spTree>
    <p:extLst>
      <p:ext uri="{BB962C8B-B14F-4D97-AF65-F5344CB8AC3E}">
        <p14:creationId xmlns:p14="http://schemas.microsoft.com/office/powerpoint/2010/main" val="144431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1.bp.blogspot.com/-JKIx3KfnUXk/W4YKEDAWqHI/AAAAAAAADG8/oEvMQ44K-0kIZIu5NX58pyBC-h7_ZiLAQCEwYBhgL/s1600/Seurat%2Bstrate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516062"/>
            <a:ext cx="10485584" cy="1531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4156" y="200435"/>
            <a:ext cx="3360022" cy="461665"/>
          </a:xfrm>
          <a:prstGeom prst="rect">
            <a:avLst/>
          </a:prstGeom>
          <a:noFill/>
        </p:spPr>
        <p:txBody>
          <a:bodyPr wrap="none" rtlCol="0">
            <a:spAutoFit/>
          </a:bodyPr>
          <a:lstStyle/>
          <a:p>
            <a:r>
              <a:rPr lang="en-US" sz="2400" b="1" dirty="0"/>
              <a:t>Typical Input and Output</a:t>
            </a:r>
          </a:p>
        </p:txBody>
      </p:sp>
      <p:sp>
        <p:nvSpPr>
          <p:cNvPr id="2" name="TextBox 1"/>
          <p:cNvSpPr txBox="1"/>
          <p:nvPr/>
        </p:nvSpPr>
        <p:spPr>
          <a:xfrm>
            <a:off x="1524000" y="4023360"/>
            <a:ext cx="8706551" cy="2031325"/>
          </a:xfrm>
          <a:prstGeom prst="rect">
            <a:avLst/>
          </a:prstGeom>
          <a:noFill/>
        </p:spPr>
        <p:txBody>
          <a:bodyPr wrap="none" rtlCol="0">
            <a:spAutoFit/>
          </a:bodyPr>
          <a:lstStyle/>
          <a:p>
            <a:r>
              <a:rPr lang="en-US" dirty="0"/>
              <a:t>Adjust for Batch Effects while preserving the Cell cluster identities</a:t>
            </a:r>
          </a:p>
          <a:p>
            <a:endParaRPr lang="en-US" dirty="0"/>
          </a:p>
          <a:p>
            <a:endParaRPr lang="en-US" dirty="0"/>
          </a:p>
          <a:p>
            <a:endParaRPr lang="en-US" dirty="0"/>
          </a:p>
          <a:p>
            <a:r>
              <a:rPr lang="en-US" dirty="0"/>
              <a:t>			Compare the effects of the treatment on </a:t>
            </a:r>
          </a:p>
          <a:p>
            <a:r>
              <a:rPr lang="en-US" dirty="0"/>
              <a:t>				a)   The relative abundance of different types of cell</a:t>
            </a:r>
          </a:p>
          <a:p>
            <a:r>
              <a:rPr lang="en-US" dirty="0"/>
              <a:t>				b)   Gene expression within cell-types</a:t>
            </a:r>
          </a:p>
        </p:txBody>
      </p:sp>
      <p:cxnSp>
        <p:nvCxnSpPr>
          <p:cNvPr id="5" name="Straight Arrow Connector 4"/>
          <p:cNvCxnSpPr/>
          <p:nvPr/>
        </p:nvCxnSpPr>
        <p:spPr>
          <a:xfrm flipV="1">
            <a:off x="4197857" y="3215640"/>
            <a:ext cx="1440943" cy="701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541257" y="3200400"/>
            <a:ext cx="922783" cy="183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81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2.bp.blogspot.com/-3xCAjRvDgT4/W4YI_n--czI/AAAAAAAADGg/MBV9SI2J8fcxQYXx36Sf8VzAxpJN3GkBgCLcBGAs/s320/Scaling%2Bze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7" y="1501140"/>
            <a:ext cx="5372100" cy="3223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74897" y="185195"/>
            <a:ext cx="4755020" cy="461665"/>
          </a:xfrm>
          <a:prstGeom prst="rect">
            <a:avLst/>
          </a:prstGeom>
          <a:noFill/>
        </p:spPr>
        <p:txBody>
          <a:bodyPr wrap="none" rtlCol="0">
            <a:spAutoFit/>
          </a:bodyPr>
          <a:lstStyle/>
          <a:p>
            <a:r>
              <a:rPr lang="en-US" sz="2400" b="1" dirty="0"/>
              <a:t>Scaling to counts per 100,000 reads</a:t>
            </a:r>
          </a:p>
        </p:txBody>
      </p:sp>
      <p:sp>
        <p:nvSpPr>
          <p:cNvPr id="4" name="TextBox 3"/>
          <p:cNvSpPr txBox="1"/>
          <p:nvPr/>
        </p:nvSpPr>
        <p:spPr>
          <a:xfrm>
            <a:off x="6339841" y="1135062"/>
            <a:ext cx="5212080" cy="3970318"/>
          </a:xfrm>
          <a:prstGeom prst="rect">
            <a:avLst/>
          </a:prstGeom>
          <a:noFill/>
        </p:spPr>
        <p:txBody>
          <a:bodyPr wrap="square" rtlCol="0">
            <a:spAutoFit/>
          </a:bodyPr>
          <a:lstStyle/>
          <a:p>
            <a:r>
              <a:rPr lang="en-US" b="1" dirty="0"/>
              <a:t>Scaling zero by any number still results in zero.</a:t>
            </a:r>
          </a:p>
          <a:p>
            <a:endParaRPr lang="en-US" dirty="0"/>
          </a:p>
          <a:p>
            <a:r>
              <a:rPr lang="en-US" dirty="0"/>
              <a:t>Here, the orange counts were derived by down-sampling the blue counts to half.  The proportion of drop-outs increases.</a:t>
            </a:r>
          </a:p>
          <a:p>
            <a:endParaRPr lang="en-US" dirty="0"/>
          </a:p>
          <a:p>
            <a:r>
              <a:rPr lang="en-US" dirty="0"/>
              <a:t>Just multiplying all counts by 2 to scale back up does not restore the initial distribution – in fact, it results in a very skewed profile with no odd-numbered counts.</a:t>
            </a:r>
          </a:p>
          <a:p>
            <a:endParaRPr lang="en-US" dirty="0"/>
          </a:p>
          <a:p>
            <a:endParaRPr lang="en-US" dirty="0"/>
          </a:p>
          <a:p>
            <a:r>
              <a:rPr lang="en-US" dirty="0"/>
              <a:t>Some authors suggest getting around this by </a:t>
            </a:r>
            <a:r>
              <a:rPr lang="en-US" b="1" dirty="0"/>
              <a:t>imputation</a:t>
            </a:r>
            <a:r>
              <a:rPr lang="en-US" dirty="0"/>
              <a:t> to fill in the missing data.  We think that is a dangerous strategy in general.</a:t>
            </a:r>
          </a:p>
        </p:txBody>
      </p:sp>
    </p:spTree>
    <p:extLst>
      <p:ext uri="{BB962C8B-B14F-4D97-AF65-F5344CB8AC3E}">
        <p14:creationId xmlns:p14="http://schemas.microsoft.com/office/powerpoint/2010/main" val="378530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1.bp.blogspot.com/-wdM3WbrAcFc/W4YJXxDCBcI/AAAAAAAADGk/Qn64aZutav4W0bK0i_BJOE9ipU00lS0YwCLcBGAs/s320/Normalizing%2Bschem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35" y="1135062"/>
            <a:ext cx="4736465" cy="46146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7857" y="139475"/>
            <a:ext cx="3649397" cy="461665"/>
          </a:xfrm>
          <a:prstGeom prst="rect">
            <a:avLst/>
          </a:prstGeom>
          <a:noFill/>
        </p:spPr>
        <p:txBody>
          <a:bodyPr wrap="none" rtlCol="0">
            <a:spAutoFit/>
          </a:bodyPr>
          <a:lstStyle/>
          <a:p>
            <a:r>
              <a:rPr lang="en-US" sz="2400" b="1" dirty="0"/>
              <a:t>The normalization problem</a:t>
            </a:r>
          </a:p>
        </p:txBody>
      </p:sp>
      <p:sp>
        <p:nvSpPr>
          <p:cNvPr id="2" name="TextBox 1"/>
          <p:cNvSpPr txBox="1"/>
          <p:nvPr/>
        </p:nvSpPr>
        <p:spPr>
          <a:xfrm>
            <a:off x="6339841" y="1135062"/>
            <a:ext cx="5212080" cy="4801314"/>
          </a:xfrm>
          <a:prstGeom prst="rect">
            <a:avLst/>
          </a:prstGeom>
          <a:noFill/>
        </p:spPr>
        <p:txBody>
          <a:bodyPr wrap="square" rtlCol="0">
            <a:spAutoFit/>
          </a:bodyPr>
          <a:lstStyle/>
          <a:p>
            <a:r>
              <a:rPr lang="en-US" dirty="0"/>
              <a:t>Suppose we represent </a:t>
            </a:r>
            <a:r>
              <a:rPr lang="en-US" dirty="0" err="1"/>
              <a:t>scRNA</a:t>
            </a:r>
            <a:r>
              <a:rPr lang="en-US" dirty="0"/>
              <a:t> abundances for two cells of each of two cell types by these bars, with ribosomal proteins in orange and common transcripts in blue.  Now focus on two genes represented by the horizontal bars, with counts shown next to them.</a:t>
            </a:r>
          </a:p>
          <a:p>
            <a:endParaRPr lang="en-US" dirty="0"/>
          </a:p>
          <a:p>
            <a:r>
              <a:rPr lang="en-US" dirty="0"/>
              <a:t>Normalizing by total </a:t>
            </a:r>
            <a:r>
              <a:rPr lang="en-US" dirty="0" err="1"/>
              <a:t>cpm</a:t>
            </a:r>
            <a:r>
              <a:rPr lang="en-US" dirty="0"/>
              <a:t> leads to the conclusion that there is little difference between the left and right cell types, except for the drop-out transcript, but there is high within-sample variability.</a:t>
            </a:r>
          </a:p>
          <a:p>
            <a:endParaRPr lang="en-US" dirty="0"/>
          </a:p>
          <a:p>
            <a:r>
              <a:rPr lang="en-US" dirty="0"/>
              <a:t>Normalizing by non-ribosomal CPM alone leads to the conclusion that all four cells are very similar.</a:t>
            </a:r>
          </a:p>
          <a:p>
            <a:endParaRPr lang="en-US" dirty="0"/>
          </a:p>
          <a:p>
            <a:r>
              <a:rPr lang="en-US" dirty="0"/>
              <a:t>Normalizing by cell-type and non-ribosomal CPM recovers the cell-type difference in absolute abundance.</a:t>
            </a:r>
          </a:p>
        </p:txBody>
      </p:sp>
    </p:spTree>
    <p:extLst>
      <p:ext uri="{BB962C8B-B14F-4D97-AF65-F5344CB8AC3E}">
        <p14:creationId xmlns:p14="http://schemas.microsoft.com/office/powerpoint/2010/main" val="22647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8417" y="139475"/>
            <a:ext cx="2775503" cy="461665"/>
          </a:xfrm>
          <a:prstGeom prst="rect">
            <a:avLst/>
          </a:prstGeom>
          <a:noFill/>
        </p:spPr>
        <p:txBody>
          <a:bodyPr wrap="none" rtlCol="0">
            <a:spAutoFit/>
          </a:bodyPr>
          <a:lstStyle/>
          <a:p>
            <a:r>
              <a:rPr lang="en-US" sz="2400" b="1" dirty="0"/>
              <a:t>Cluster Visualization</a:t>
            </a:r>
          </a:p>
        </p:txBody>
      </p:sp>
      <p:pic>
        <p:nvPicPr>
          <p:cNvPr id="4" name="Picture 3"/>
          <p:cNvPicPr>
            <a:picLocks noChangeAspect="1"/>
          </p:cNvPicPr>
          <p:nvPr/>
        </p:nvPicPr>
        <p:blipFill rotWithShape="1">
          <a:blip r:embed="rId2"/>
          <a:srcRect l="50315"/>
          <a:stretch/>
        </p:blipFill>
        <p:spPr>
          <a:xfrm>
            <a:off x="761999" y="2064767"/>
            <a:ext cx="5082065" cy="3684471"/>
          </a:xfrm>
          <a:prstGeom prst="rect">
            <a:avLst/>
          </a:prstGeom>
        </p:spPr>
      </p:pic>
      <p:pic>
        <p:nvPicPr>
          <p:cNvPr id="5" name="Picture 4"/>
          <p:cNvPicPr>
            <a:picLocks noChangeAspect="1"/>
          </p:cNvPicPr>
          <p:nvPr/>
        </p:nvPicPr>
        <p:blipFill rotWithShape="1">
          <a:blip r:embed="rId3"/>
          <a:srcRect t="5434" r="49407"/>
          <a:stretch/>
        </p:blipFill>
        <p:spPr>
          <a:xfrm>
            <a:off x="6473959" y="1893443"/>
            <a:ext cx="4355149" cy="4027118"/>
          </a:xfrm>
          <a:prstGeom prst="rect">
            <a:avLst/>
          </a:prstGeom>
        </p:spPr>
      </p:pic>
      <p:sp>
        <p:nvSpPr>
          <p:cNvPr id="6" name="TextBox 5"/>
          <p:cNvSpPr txBox="1"/>
          <p:nvPr/>
        </p:nvSpPr>
        <p:spPr>
          <a:xfrm>
            <a:off x="2865120" y="1371600"/>
            <a:ext cx="638316" cy="369332"/>
          </a:xfrm>
          <a:prstGeom prst="rect">
            <a:avLst/>
          </a:prstGeom>
          <a:noFill/>
        </p:spPr>
        <p:txBody>
          <a:bodyPr wrap="none" rtlCol="0">
            <a:spAutoFit/>
          </a:bodyPr>
          <a:lstStyle/>
          <a:p>
            <a:r>
              <a:rPr lang="en-US" b="1" dirty="0" err="1"/>
              <a:t>tSNE</a:t>
            </a:r>
            <a:endParaRPr lang="en-US" b="1" dirty="0"/>
          </a:p>
        </p:txBody>
      </p:sp>
      <p:sp>
        <p:nvSpPr>
          <p:cNvPr id="7" name="TextBox 6"/>
          <p:cNvSpPr txBox="1"/>
          <p:nvPr/>
        </p:nvSpPr>
        <p:spPr>
          <a:xfrm>
            <a:off x="8639316" y="1371600"/>
            <a:ext cx="800219" cy="369332"/>
          </a:xfrm>
          <a:prstGeom prst="rect">
            <a:avLst/>
          </a:prstGeom>
          <a:noFill/>
        </p:spPr>
        <p:txBody>
          <a:bodyPr wrap="none" rtlCol="0">
            <a:spAutoFit/>
          </a:bodyPr>
          <a:lstStyle/>
          <a:p>
            <a:r>
              <a:rPr lang="en-US" b="1" dirty="0"/>
              <a:t>UMAP</a:t>
            </a:r>
          </a:p>
        </p:txBody>
      </p:sp>
      <p:sp>
        <p:nvSpPr>
          <p:cNvPr id="9" name="Rectangle 8"/>
          <p:cNvSpPr/>
          <p:nvPr/>
        </p:nvSpPr>
        <p:spPr>
          <a:xfrm>
            <a:off x="1607372" y="6073073"/>
            <a:ext cx="3792128" cy="369332"/>
          </a:xfrm>
          <a:prstGeom prst="rect">
            <a:avLst/>
          </a:prstGeom>
        </p:spPr>
        <p:txBody>
          <a:bodyPr wrap="none">
            <a:spAutoFit/>
          </a:bodyPr>
          <a:lstStyle/>
          <a:p>
            <a:r>
              <a:rPr lang="en-US" dirty="0"/>
              <a:t>https://</a:t>
            </a:r>
            <a:r>
              <a:rPr lang="en-US" dirty="0">
                <a:hlinkClick r:id="rId4"/>
              </a:rPr>
              <a:t>distill.pub/2016/misread-tsne</a:t>
            </a:r>
            <a:r>
              <a:rPr lang="en-US" dirty="0"/>
              <a:t>/</a:t>
            </a:r>
          </a:p>
        </p:txBody>
      </p:sp>
    </p:spTree>
    <p:extLst>
      <p:ext uri="{BB962C8B-B14F-4D97-AF65-F5344CB8AC3E}">
        <p14:creationId xmlns:p14="http://schemas.microsoft.com/office/powerpoint/2010/main" val="55405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1" t="17238" r="5913" b="29619"/>
          <a:stretch/>
        </p:blipFill>
        <p:spPr>
          <a:xfrm>
            <a:off x="213360" y="3048001"/>
            <a:ext cx="6979918" cy="3489959"/>
          </a:xfrm>
          <a:prstGeom prst="rect">
            <a:avLst/>
          </a:prstGeom>
        </p:spPr>
      </p:pic>
      <p:pic>
        <p:nvPicPr>
          <p:cNvPr id="3" name="Picture 2"/>
          <p:cNvPicPr>
            <a:picLocks noChangeAspect="1"/>
          </p:cNvPicPr>
          <p:nvPr/>
        </p:nvPicPr>
        <p:blipFill>
          <a:blip r:embed="rId3"/>
          <a:stretch>
            <a:fillRect/>
          </a:stretch>
        </p:blipFill>
        <p:spPr>
          <a:xfrm>
            <a:off x="8419740" y="4377333"/>
            <a:ext cx="2854517" cy="2024480"/>
          </a:xfrm>
          <a:prstGeom prst="rect">
            <a:avLst/>
          </a:prstGeom>
        </p:spPr>
      </p:pic>
      <p:sp>
        <p:nvSpPr>
          <p:cNvPr id="4" name="TextBox 3"/>
          <p:cNvSpPr txBox="1"/>
          <p:nvPr/>
        </p:nvSpPr>
        <p:spPr>
          <a:xfrm>
            <a:off x="3296658" y="181867"/>
            <a:ext cx="5317931" cy="461665"/>
          </a:xfrm>
          <a:prstGeom prst="rect">
            <a:avLst/>
          </a:prstGeom>
          <a:noFill/>
        </p:spPr>
        <p:txBody>
          <a:bodyPr wrap="none" rtlCol="0">
            <a:spAutoFit/>
          </a:bodyPr>
          <a:lstStyle/>
          <a:p>
            <a:r>
              <a:rPr lang="en-US" sz="2400" b="1" dirty="0"/>
              <a:t>Deciding how many PC to include in CCA</a:t>
            </a:r>
          </a:p>
        </p:txBody>
      </p:sp>
      <p:pic>
        <p:nvPicPr>
          <p:cNvPr id="5" name="Picture 4"/>
          <p:cNvPicPr>
            <a:picLocks noChangeAspect="1"/>
          </p:cNvPicPr>
          <p:nvPr/>
        </p:nvPicPr>
        <p:blipFill rotWithShape="1">
          <a:blip r:embed="rId4"/>
          <a:srcRect l="3106" t="24286" r="24902" b="19905"/>
          <a:stretch/>
        </p:blipFill>
        <p:spPr>
          <a:xfrm>
            <a:off x="7333562" y="876301"/>
            <a:ext cx="4660318" cy="3131819"/>
          </a:xfrm>
          <a:prstGeom prst="rect">
            <a:avLst/>
          </a:prstGeom>
        </p:spPr>
      </p:pic>
      <p:sp>
        <p:nvSpPr>
          <p:cNvPr id="6" name="Rectangle 5"/>
          <p:cNvSpPr/>
          <p:nvPr/>
        </p:nvSpPr>
        <p:spPr>
          <a:xfrm>
            <a:off x="1028356" y="700920"/>
            <a:ext cx="5349926" cy="369332"/>
          </a:xfrm>
          <a:prstGeom prst="rect">
            <a:avLst/>
          </a:prstGeom>
        </p:spPr>
        <p:txBody>
          <a:bodyPr wrap="none">
            <a:spAutoFit/>
          </a:bodyPr>
          <a:lstStyle/>
          <a:p>
            <a:r>
              <a:rPr lang="en-US" dirty="0">
                <a:hlinkClick r:id="rId5"/>
              </a:rPr>
              <a:t>https://satijalab.org/seurat/v3.0/pbmc3k_tutorial.html</a:t>
            </a:r>
            <a:endParaRPr lang="en-US" dirty="0"/>
          </a:p>
        </p:txBody>
      </p:sp>
      <p:pic>
        <p:nvPicPr>
          <p:cNvPr id="7" name="Picture 6"/>
          <p:cNvPicPr>
            <a:picLocks noChangeAspect="1"/>
          </p:cNvPicPr>
          <p:nvPr/>
        </p:nvPicPr>
        <p:blipFill rotWithShape="1">
          <a:blip r:embed="rId6"/>
          <a:srcRect l="1290" t="19714" r="1952" b="48476"/>
          <a:stretch/>
        </p:blipFill>
        <p:spPr>
          <a:xfrm>
            <a:off x="983321" y="1268313"/>
            <a:ext cx="5394961" cy="1537472"/>
          </a:xfrm>
          <a:prstGeom prst="rect">
            <a:avLst/>
          </a:prstGeom>
        </p:spPr>
      </p:pic>
    </p:spTree>
    <p:extLst>
      <p:ext uri="{BB962C8B-B14F-4D97-AF65-F5344CB8AC3E}">
        <p14:creationId xmlns:p14="http://schemas.microsoft.com/office/powerpoint/2010/main" val="10845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95DBD4-47F9-41E4-BF3D-737AC3FFB57B}"/>
              </a:ext>
            </a:extLst>
          </p:cNvPr>
          <p:cNvSpPr txBox="1">
            <a:spLocks noChangeArrowheads="1"/>
          </p:cNvSpPr>
          <p:nvPr/>
        </p:nvSpPr>
        <p:spPr bwMode="auto">
          <a:xfrm>
            <a:off x="2812844" y="107949"/>
            <a:ext cx="7229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a:latin typeface="+mj-lt"/>
                <a:ea typeface="ＭＳ Ｐゴシック" pitchFamily="34" charset="-128"/>
              </a:rPr>
              <a:t>DHS and TFBS: </a:t>
            </a:r>
            <a:r>
              <a:rPr lang="en-US" altLang="en-US" sz="2400" b="1" dirty="0" err="1">
                <a:latin typeface="+mj-lt"/>
                <a:ea typeface="ＭＳ Ｐゴシック" pitchFamily="34" charset="-128"/>
              </a:rPr>
              <a:t>DNAse</a:t>
            </a:r>
            <a:r>
              <a:rPr lang="en-US" altLang="en-US" sz="2400" b="1" dirty="0">
                <a:latin typeface="+mj-lt"/>
                <a:ea typeface="ＭＳ Ｐゴシック" pitchFamily="34" charset="-128"/>
              </a:rPr>
              <a:t> hypersensitive sites and TF Binding</a:t>
            </a:r>
          </a:p>
        </p:txBody>
      </p:sp>
      <p:pic>
        <p:nvPicPr>
          <p:cNvPr id="21507" name="Picture 1">
            <a:extLst>
              <a:ext uri="{FF2B5EF4-FFF2-40B4-BE49-F238E27FC236}">
                <a16:creationId xmlns:a16="http://schemas.microsoft.com/office/drawing/2014/main" id="{61514A02-8542-4485-A5EA-A4AAD289B9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58825"/>
            <a:ext cx="1010285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23" b="50065"/>
          <a:stretch/>
        </p:blipFill>
        <p:spPr>
          <a:xfrm>
            <a:off x="604837" y="1016000"/>
            <a:ext cx="10825163" cy="2651216"/>
          </a:xfrm>
          <a:prstGeom prst="rect">
            <a:avLst/>
          </a:prstGeom>
        </p:spPr>
      </p:pic>
      <p:pic>
        <p:nvPicPr>
          <p:cNvPr id="3" name="Picture 2"/>
          <p:cNvPicPr>
            <a:picLocks noChangeAspect="1"/>
          </p:cNvPicPr>
          <p:nvPr/>
        </p:nvPicPr>
        <p:blipFill rotWithShape="1">
          <a:blip r:embed="rId3"/>
          <a:srcRect b="75332"/>
          <a:stretch/>
        </p:blipFill>
        <p:spPr>
          <a:xfrm>
            <a:off x="604837" y="4096385"/>
            <a:ext cx="10887282" cy="2106295"/>
          </a:xfrm>
          <a:prstGeom prst="rect">
            <a:avLst/>
          </a:prstGeom>
        </p:spPr>
      </p:pic>
      <p:sp>
        <p:nvSpPr>
          <p:cNvPr id="4" name="TextBox 3"/>
          <p:cNvSpPr txBox="1"/>
          <p:nvPr/>
        </p:nvSpPr>
        <p:spPr>
          <a:xfrm>
            <a:off x="3588257" y="139475"/>
            <a:ext cx="4977068" cy="461665"/>
          </a:xfrm>
          <a:prstGeom prst="rect">
            <a:avLst/>
          </a:prstGeom>
          <a:noFill/>
        </p:spPr>
        <p:txBody>
          <a:bodyPr wrap="none" rtlCol="0">
            <a:spAutoFit/>
          </a:bodyPr>
          <a:lstStyle/>
          <a:p>
            <a:r>
              <a:rPr lang="en-US" sz="2400" b="1" dirty="0"/>
              <a:t>Anchoring Cell-types by Marker genes</a:t>
            </a:r>
          </a:p>
        </p:txBody>
      </p:sp>
    </p:spTree>
    <p:extLst>
      <p:ext uri="{BB962C8B-B14F-4D97-AF65-F5344CB8AC3E}">
        <p14:creationId xmlns:p14="http://schemas.microsoft.com/office/powerpoint/2010/main" val="201354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4944" y="1007836"/>
            <a:ext cx="10906125" cy="4972050"/>
          </a:xfrm>
          <a:prstGeom prst="rect">
            <a:avLst/>
          </a:prstGeom>
        </p:spPr>
      </p:pic>
      <p:sp>
        <p:nvSpPr>
          <p:cNvPr id="7" name="TextBox 6"/>
          <p:cNvSpPr txBox="1"/>
          <p:nvPr/>
        </p:nvSpPr>
        <p:spPr>
          <a:xfrm>
            <a:off x="3588257" y="139475"/>
            <a:ext cx="5202386" cy="461665"/>
          </a:xfrm>
          <a:prstGeom prst="rect">
            <a:avLst/>
          </a:prstGeom>
          <a:noFill/>
        </p:spPr>
        <p:txBody>
          <a:bodyPr wrap="none" rtlCol="0">
            <a:spAutoFit/>
          </a:bodyPr>
          <a:lstStyle/>
          <a:p>
            <a:r>
              <a:rPr lang="en-US" sz="2400" b="1" dirty="0"/>
              <a:t>Hierarchical Clustering of Marker Genes</a:t>
            </a:r>
          </a:p>
        </p:txBody>
      </p:sp>
    </p:spTree>
    <p:extLst>
      <p:ext uri="{BB962C8B-B14F-4D97-AF65-F5344CB8AC3E}">
        <p14:creationId xmlns:p14="http://schemas.microsoft.com/office/powerpoint/2010/main" val="159303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966" t="30762" r="23116" b="12476"/>
          <a:stretch/>
        </p:blipFill>
        <p:spPr>
          <a:xfrm>
            <a:off x="1234440" y="2082762"/>
            <a:ext cx="5029200" cy="3266477"/>
          </a:xfrm>
          <a:prstGeom prst="rect">
            <a:avLst/>
          </a:prstGeom>
        </p:spPr>
      </p:pic>
      <p:pic>
        <p:nvPicPr>
          <p:cNvPr id="5" name="Picture 4"/>
          <p:cNvPicPr>
            <a:picLocks noChangeAspect="1"/>
          </p:cNvPicPr>
          <p:nvPr/>
        </p:nvPicPr>
        <p:blipFill rotWithShape="1">
          <a:blip r:embed="rId3"/>
          <a:srcRect l="58092" t="29905" r="4497" b="12000"/>
          <a:stretch/>
        </p:blipFill>
        <p:spPr>
          <a:xfrm>
            <a:off x="6951438" y="2150966"/>
            <a:ext cx="4509042" cy="3198273"/>
          </a:xfrm>
          <a:prstGeom prst="rect">
            <a:avLst/>
          </a:prstGeom>
        </p:spPr>
      </p:pic>
      <p:sp>
        <p:nvSpPr>
          <p:cNvPr id="6" name="TextBox 5"/>
          <p:cNvSpPr txBox="1"/>
          <p:nvPr/>
        </p:nvSpPr>
        <p:spPr>
          <a:xfrm>
            <a:off x="4132832" y="185195"/>
            <a:ext cx="4261616" cy="461665"/>
          </a:xfrm>
          <a:prstGeom prst="rect">
            <a:avLst/>
          </a:prstGeom>
          <a:noFill/>
        </p:spPr>
        <p:txBody>
          <a:bodyPr wrap="none" rtlCol="0">
            <a:spAutoFit/>
          </a:bodyPr>
          <a:lstStyle/>
          <a:p>
            <a:r>
              <a:rPr lang="en-US" sz="2400" b="1" dirty="0"/>
              <a:t>Differential Expression Analysis</a:t>
            </a:r>
          </a:p>
        </p:txBody>
      </p:sp>
    </p:spTree>
    <p:extLst>
      <p:ext uri="{BB962C8B-B14F-4D97-AF65-F5344CB8AC3E}">
        <p14:creationId xmlns:p14="http://schemas.microsoft.com/office/powerpoint/2010/main" val="93677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8257" y="139475"/>
            <a:ext cx="5368201" cy="461665"/>
          </a:xfrm>
          <a:prstGeom prst="rect">
            <a:avLst/>
          </a:prstGeom>
          <a:noFill/>
        </p:spPr>
        <p:txBody>
          <a:bodyPr wrap="none" rtlCol="0">
            <a:spAutoFit/>
          </a:bodyPr>
          <a:lstStyle/>
          <a:p>
            <a:r>
              <a:rPr lang="en-US" sz="2400" b="1" dirty="0"/>
              <a:t>Some extensions of Single Cell Genomics</a:t>
            </a:r>
          </a:p>
        </p:txBody>
      </p:sp>
      <p:sp>
        <p:nvSpPr>
          <p:cNvPr id="3" name="Subtitle 2"/>
          <p:cNvSpPr txBox="1">
            <a:spLocks/>
          </p:cNvSpPr>
          <p:nvPr/>
        </p:nvSpPr>
        <p:spPr>
          <a:xfrm>
            <a:off x="1111024" y="888545"/>
            <a:ext cx="10303736" cy="574085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dirty="0"/>
              <a:t>Crop-</a:t>
            </a:r>
            <a:r>
              <a:rPr lang="en-US" dirty="0" err="1"/>
              <a:t>Seq</a:t>
            </a:r>
            <a:r>
              <a:rPr lang="en-US" dirty="0"/>
              <a:t> / Perturb-</a:t>
            </a:r>
            <a:r>
              <a:rPr lang="en-US" dirty="0" err="1"/>
              <a:t>Seq</a:t>
            </a:r>
            <a:endParaRPr lang="en-US" dirty="0"/>
          </a:p>
          <a:p>
            <a:pPr lvl="2"/>
            <a:r>
              <a:rPr lang="en-US" sz="2400" dirty="0"/>
              <a:t>Microdeletion of SNPs in single cells followed by RNA-</a:t>
            </a:r>
            <a:r>
              <a:rPr lang="en-US" sz="2400" dirty="0" err="1"/>
              <a:t>Seq</a:t>
            </a:r>
            <a:endParaRPr lang="en-US" sz="2400" dirty="0"/>
          </a:p>
          <a:p>
            <a:pPr lvl="2"/>
            <a:r>
              <a:rPr lang="en-US" sz="2400" dirty="0"/>
              <a:t>Requires co-transfection with Cas9 and lentivirus or plasmid expressing guide RNAs</a:t>
            </a:r>
          </a:p>
          <a:p>
            <a:pPr lvl="2"/>
            <a:r>
              <a:rPr lang="en-US" sz="2400" dirty="0"/>
              <a:t>Generally useful to monitor alterations of gene networks</a:t>
            </a:r>
            <a:endParaRPr lang="en-US" sz="2400" baseline="30000" dirty="0"/>
          </a:p>
          <a:p>
            <a:pPr lvl="2"/>
            <a:endParaRPr lang="en-US" sz="2400" baseline="30000" dirty="0"/>
          </a:p>
          <a:p>
            <a:pPr marL="914400" lvl="2" indent="-914400">
              <a:buNone/>
            </a:pPr>
            <a:r>
              <a:rPr lang="en-US" sz="3300" dirty="0"/>
              <a:t>2.   </a:t>
            </a:r>
            <a:r>
              <a:rPr lang="en-US" sz="2800" dirty="0"/>
              <a:t>CITE-</a:t>
            </a:r>
            <a:r>
              <a:rPr lang="en-US" sz="2800" dirty="0" err="1"/>
              <a:t>Seq</a:t>
            </a:r>
            <a:endParaRPr lang="en-US" sz="2800" dirty="0"/>
          </a:p>
          <a:p>
            <a:pPr marL="914400" lvl="2" indent="0"/>
            <a:r>
              <a:rPr lang="en-US" sz="2400" dirty="0"/>
              <a:t>   Addition of oligonucleotide-conjugated Antibodies that bind cell surface receptors</a:t>
            </a:r>
          </a:p>
          <a:p>
            <a:pPr marL="914400" lvl="2" indent="0"/>
            <a:r>
              <a:rPr lang="en-US" sz="2400" dirty="0"/>
              <a:t>   Receive the same cell barcodes as the cell contents, but sequenced separately</a:t>
            </a:r>
          </a:p>
          <a:p>
            <a:pPr marL="914400" lvl="2" indent="0"/>
            <a:r>
              <a:rPr lang="en-US" sz="2400" dirty="0"/>
              <a:t>   Supports gating to homologize flow cytometry with </a:t>
            </a:r>
            <a:r>
              <a:rPr lang="en-US" sz="2400" dirty="0" err="1"/>
              <a:t>scRNAseq</a:t>
            </a:r>
            <a:endParaRPr lang="en-US" sz="2400" dirty="0"/>
          </a:p>
          <a:p>
            <a:pPr marL="914400" lvl="2" indent="0">
              <a:buNone/>
            </a:pPr>
            <a:endParaRPr lang="en-US" sz="2400" dirty="0"/>
          </a:p>
          <a:p>
            <a:pPr marL="914400" lvl="2" indent="-914400">
              <a:buNone/>
            </a:pPr>
            <a:r>
              <a:rPr lang="en-US" sz="2800" dirty="0"/>
              <a:t>3.    ATAC-</a:t>
            </a:r>
            <a:r>
              <a:rPr lang="en-US" sz="2800" dirty="0" err="1"/>
              <a:t>Seq</a:t>
            </a:r>
            <a:endParaRPr lang="en-US" sz="2800" dirty="0"/>
          </a:p>
          <a:p>
            <a:pPr marL="914400" lvl="2" indent="0"/>
            <a:r>
              <a:rPr lang="en-US" sz="2400" dirty="0"/>
              <a:t>   Assay for Transposon-Accessible Chromatin (basically, identifying enhancers)</a:t>
            </a:r>
          </a:p>
          <a:p>
            <a:pPr marL="914400" lvl="2" indent="0"/>
            <a:r>
              <a:rPr lang="en-US" sz="2400" dirty="0"/>
              <a:t>   10X Genomics now provides kits; reports of joint </a:t>
            </a:r>
            <a:r>
              <a:rPr lang="en-US" sz="2400" dirty="0" err="1"/>
              <a:t>scRNA</a:t>
            </a:r>
            <a:r>
              <a:rPr lang="en-US" sz="2400" dirty="0"/>
              <a:t> and </a:t>
            </a:r>
            <a:r>
              <a:rPr lang="en-US" sz="2400" dirty="0" err="1"/>
              <a:t>scATAC</a:t>
            </a:r>
            <a:r>
              <a:rPr lang="en-US" sz="2400" dirty="0"/>
              <a:t> appearing</a:t>
            </a:r>
          </a:p>
          <a:p>
            <a:pPr marL="914400" lvl="2" indent="0"/>
            <a:r>
              <a:rPr lang="en-US" sz="2400" dirty="0"/>
              <a:t>   </a:t>
            </a:r>
            <a:r>
              <a:rPr lang="en-US" sz="2400" dirty="0">
                <a:hlinkClick r:id="rId2"/>
              </a:rPr>
              <a:t>https://www.10xgenomics.com/solutions/single-cell-atac/</a:t>
            </a:r>
            <a:endParaRPr lang="en-US" sz="2400" dirty="0"/>
          </a:p>
          <a:p>
            <a:pPr marL="914400" lvl="2" indent="0"/>
            <a:endParaRPr lang="en-US" sz="2400" dirty="0"/>
          </a:p>
          <a:p>
            <a:pPr marL="914400" lvl="2" indent="-914400">
              <a:buNone/>
            </a:pPr>
            <a:r>
              <a:rPr lang="en-US" sz="2800" dirty="0"/>
              <a:t>4.    Repertoire-</a:t>
            </a:r>
            <a:r>
              <a:rPr lang="en-US" sz="2800" dirty="0" err="1"/>
              <a:t>Seq</a:t>
            </a:r>
            <a:endParaRPr lang="en-US" sz="2800" dirty="0"/>
          </a:p>
          <a:p>
            <a:pPr marL="914400" lvl="2" indent="0"/>
            <a:r>
              <a:rPr lang="en-US" sz="2400" dirty="0"/>
              <a:t>   Sequencing of the TCR (T-cell receptors) or BCR (immunoglobulins) from single cells</a:t>
            </a:r>
          </a:p>
          <a:p>
            <a:pPr marL="914400" lvl="2" indent="0"/>
            <a:r>
              <a:rPr lang="en-US" sz="2400" dirty="0"/>
              <a:t>   Options available from 10X and </a:t>
            </a:r>
            <a:r>
              <a:rPr lang="en-US" sz="2400" dirty="0" err="1"/>
              <a:t>OneCellBio</a:t>
            </a:r>
            <a:endParaRPr lang="en-US" sz="2400" dirty="0"/>
          </a:p>
          <a:p>
            <a:pPr marL="914400" lvl="2" indent="0"/>
            <a:r>
              <a:rPr lang="en-US" sz="2400" dirty="0"/>
              <a:t>   Data analysis requires specific expertise</a:t>
            </a:r>
          </a:p>
          <a:p>
            <a:pPr marL="914400" lvl="2" indent="-914400">
              <a:buNone/>
            </a:pPr>
            <a:endParaRPr lang="en-US" dirty="0"/>
          </a:p>
        </p:txBody>
      </p:sp>
    </p:spTree>
    <p:extLst>
      <p:ext uri="{BB962C8B-B14F-4D97-AF65-F5344CB8AC3E}">
        <p14:creationId xmlns:p14="http://schemas.microsoft.com/office/powerpoint/2010/main" val="39693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4;p15"/>
          <p:cNvPicPr preferRelativeResize="0"/>
          <p:nvPr/>
        </p:nvPicPr>
        <p:blipFill>
          <a:blip r:embed="rId2">
            <a:alphaModFix/>
          </a:blip>
          <a:stretch>
            <a:fillRect/>
          </a:stretch>
        </p:blipFill>
        <p:spPr>
          <a:xfrm>
            <a:off x="1487588" y="3736794"/>
            <a:ext cx="4149049" cy="2061775"/>
          </a:xfrm>
          <a:prstGeom prst="rect">
            <a:avLst/>
          </a:prstGeom>
          <a:noFill/>
          <a:ln>
            <a:noFill/>
          </a:ln>
        </p:spPr>
      </p:pic>
      <p:pic>
        <p:nvPicPr>
          <p:cNvPr id="3" name="Google Shape;65;p15"/>
          <p:cNvPicPr preferRelativeResize="0"/>
          <p:nvPr/>
        </p:nvPicPr>
        <p:blipFill>
          <a:blip r:embed="rId3">
            <a:alphaModFix/>
          </a:blip>
          <a:stretch>
            <a:fillRect/>
          </a:stretch>
        </p:blipFill>
        <p:spPr>
          <a:xfrm>
            <a:off x="5702238" y="2754142"/>
            <a:ext cx="4691600" cy="3654024"/>
          </a:xfrm>
          <a:prstGeom prst="rect">
            <a:avLst/>
          </a:prstGeom>
          <a:noFill/>
          <a:ln w="9525" cap="flat" cmpd="sng">
            <a:solidFill>
              <a:srgbClr val="000000"/>
            </a:solidFill>
            <a:prstDash val="solid"/>
            <a:round/>
            <a:headEnd type="none" w="sm" len="sm"/>
            <a:tailEnd type="none" w="sm" len="sm"/>
          </a:ln>
        </p:spPr>
      </p:pic>
      <p:grpSp>
        <p:nvGrpSpPr>
          <p:cNvPr id="4" name="Google Shape;66;p15"/>
          <p:cNvGrpSpPr/>
          <p:nvPr/>
        </p:nvGrpSpPr>
        <p:grpSpPr>
          <a:xfrm>
            <a:off x="2515663" y="2854242"/>
            <a:ext cx="2046600" cy="743400"/>
            <a:chOff x="515450" y="3878075"/>
            <a:chExt cx="2046600" cy="743400"/>
          </a:xfrm>
        </p:grpSpPr>
        <p:sp>
          <p:nvSpPr>
            <p:cNvPr id="5" name="Google Shape;67;p15"/>
            <p:cNvSpPr/>
            <p:nvPr/>
          </p:nvSpPr>
          <p:spPr>
            <a:xfrm>
              <a:off x="515450" y="3878075"/>
              <a:ext cx="2046600" cy="743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68;p15"/>
            <p:cNvPicPr preferRelativeResize="0"/>
            <p:nvPr/>
          </p:nvPicPr>
          <p:blipFill>
            <a:blip r:embed="rId4">
              <a:alphaModFix/>
            </a:blip>
            <a:stretch>
              <a:fillRect/>
            </a:stretch>
          </p:blipFill>
          <p:spPr>
            <a:xfrm>
              <a:off x="563800" y="3930918"/>
              <a:ext cx="1948800" cy="688807"/>
            </a:xfrm>
            <a:prstGeom prst="rect">
              <a:avLst/>
            </a:prstGeom>
            <a:noFill/>
            <a:ln>
              <a:noFill/>
            </a:ln>
          </p:spPr>
        </p:pic>
      </p:grpSp>
      <p:sp>
        <p:nvSpPr>
          <p:cNvPr id="7" name="Rectangle 6">
            <a:extLst>
              <a:ext uri="{FF2B5EF4-FFF2-40B4-BE49-F238E27FC236}">
                <a16:creationId xmlns:a16="http://schemas.microsoft.com/office/drawing/2014/main" id="{70477CEF-BF62-497D-8C9F-38575302C1C5}"/>
              </a:ext>
            </a:extLst>
          </p:cNvPr>
          <p:cNvSpPr/>
          <p:nvPr/>
        </p:nvSpPr>
        <p:spPr>
          <a:xfrm>
            <a:off x="424069" y="811190"/>
            <a:ext cx="11767931" cy="1569660"/>
          </a:xfrm>
          <a:prstGeom prst="rect">
            <a:avLst/>
          </a:prstGeom>
        </p:spPr>
        <p:txBody>
          <a:bodyPr wrap="square">
            <a:spAutoFit/>
          </a:bodyPr>
          <a:lstStyle/>
          <a:p>
            <a:r>
              <a:rPr lang="en-US" sz="1600" i="1" dirty="0"/>
              <a:t>Assessment of computational methods for the analysis of single-cell ATAC-seq data</a:t>
            </a:r>
          </a:p>
          <a:p>
            <a:r>
              <a:rPr lang="en-US" sz="1600" dirty="0"/>
              <a:t>Chen, </a:t>
            </a:r>
            <a:r>
              <a:rPr lang="en-US" sz="1600" dirty="0" smtClean="0"/>
              <a:t>et al </a:t>
            </a:r>
            <a:r>
              <a:rPr lang="en-US" sz="1600" i="1" dirty="0" smtClean="0"/>
              <a:t>Genome </a:t>
            </a:r>
            <a:r>
              <a:rPr lang="en-US" sz="1600" i="1" dirty="0"/>
              <a:t>Biology </a:t>
            </a:r>
            <a:r>
              <a:rPr lang="en-US" sz="1600" dirty="0" smtClean="0"/>
              <a:t>(2019) </a:t>
            </a:r>
            <a:r>
              <a:rPr lang="en-US" sz="1600" b="1" dirty="0" smtClean="0"/>
              <a:t>20</a:t>
            </a:r>
            <a:r>
              <a:rPr lang="en-US" sz="1600" dirty="0"/>
              <a:t>: </a:t>
            </a:r>
            <a:r>
              <a:rPr lang="en-US" sz="1600" dirty="0" smtClean="0"/>
              <a:t>241 recommends </a:t>
            </a:r>
            <a:r>
              <a:rPr lang="en-US" sz="1600" dirty="0" err="1" smtClean="0"/>
              <a:t>SnapATAC</a:t>
            </a:r>
            <a:r>
              <a:rPr lang="en-US" sz="1600" dirty="0" smtClean="0"/>
              <a:t> for single cell analysis.  Signac is the Seurat implementation.</a:t>
            </a:r>
          </a:p>
          <a:p>
            <a:endParaRPr lang="en-US" sz="1600" dirty="0"/>
          </a:p>
          <a:p>
            <a:r>
              <a:rPr lang="en-US" sz="1600" dirty="0" smtClean="0"/>
              <a:t>We are finding that </a:t>
            </a:r>
            <a:r>
              <a:rPr lang="en-US" sz="1600" dirty="0" err="1" smtClean="0"/>
              <a:t>ArchR</a:t>
            </a:r>
            <a:r>
              <a:rPr lang="en-US" sz="1600" dirty="0" smtClean="0"/>
              <a:t> is easier to install and run, and meets most challenges.  </a:t>
            </a:r>
          </a:p>
          <a:p>
            <a:r>
              <a:rPr lang="en-US" sz="1600" dirty="0" smtClean="0"/>
              <a:t>Another useful review is </a:t>
            </a:r>
            <a:r>
              <a:rPr lang="en-US" sz="1600" i="1" dirty="0" smtClean="0"/>
              <a:t>A </a:t>
            </a:r>
            <a:r>
              <a:rPr lang="en-US" sz="1600" i="1" dirty="0" err="1" smtClean="0"/>
              <a:t>Hitchiker’s</a:t>
            </a:r>
            <a:r>
              <a:rPr lang="en-US" sz="1600" i="1" dirty="0" smtClean="0"/>
              <a:t> Guide to ATACseq analysis</a:t>
            </a:r>
            <a:r>
              <a:rPr lang="en-US" sz="1600" dirty="0" smtClean="0"/>
              <a:t>: Feng Yan, et al. Genome Biology (2020) </a:t>
            </a:r>
            <a:r>
              <a:rPr lang="en-US" sz="1600" b="1" dirty="0" smtClean="0"/>
              <a:t>21</a:t>
            </a:r>
            <a:r>
              <a:rPr lang="en-US" sz="1600" dirty="0" smtClean="0"/>
              <a:t>: 22</a:t>
            </a:r>
          </a:p>
          <a:p>
            <a:endParaRPr lang="en-US" sz="1600" dirty="0" smtClean="0"/>
          </a:p>
        </p:txBody>
      </p:sp>
      <p:sp>
        <p:nvSpPr>
          <p:cNvPr id="8" name="Rectangle 7">
            <a:extLst>
              <a:ext uri="{FF2B5EF4-FFF2-40B4-BE49-F238E27FC236}">
                <a16:creationId xmlns:a16="http://schemas.microsoft.com/office/drawing/2014/main" id="{E0BB8D50-A1EC-4B21-A2AF-E15B6B3321D2}"/>
              </a:ext>
            </a:extLst>
          </p:cNvPr>
          <p:cNvSpPr/>
          <p:nvPr/>
        </p:nvSpPr>
        <p:spPr>
          <a:xfrm>
            <a:off x="139147" y="6458851"/>
            <a:ext cx="11857383" cy="369332"/>
          </a:xfrm>
          <a:prstGeom prst="rect">
            <a:avLst/>
          </a:prstGeom>
        </p:spPr>
        <p:txBody>
          <a:bodyPr wrap="square">
            <a:spAutoFit/>
          </a:bodyPr>
          <a:lstStyle/>
          <a:p>
            <a:r>
              <a:rPr lang="en-US" dirty="0"/>
              <a:t>Feng Yan, David R. Powell, David J. Curtis &amp; Nicholas C. Wong                                                             </a:t>
            </a:r>
            <a:r>
              <a:rPr lang="en-US" i="1" dirty="0"/>
              <a:t>Genome Biology </a:t>
            </a:r>
            <a:r>
              <a:rPr lang="en-US" dirty="0"/>
              <a:t>21: 22 (2020)</a:t>
            </a:r>
          </a:p>
        </p:txBody>
      </p:sp>
      <p:sp>
        <p:nvSpPr>
          <p:cNvPr id="9" name="TextBox 8">
            <a:extLst>
              <a:ext uri="{FF2B5EF4-FFF2-40B4-BE49-F238E27FC236}">
                <a16:creationId xmlns:a16="http://schemas.microsoft.com/office/drawing/2014/main" id="{5B95DBD4-47F9-41E4-BF3D-737AC3FFB57B}"/>
              </a:ext>
            </a:extLst>
          </p:cNvPr>
          <p:cNvSpPr txBox="1">
            <a:spLocks noChangeArrowheads="1"/>
          </p:cNvSpPr>
          <p:nvPr/>
        </p:nvSpPr>
        <p:spPr bwMode="auto">
          <a:xfrm>
            <a:off x="4441303" y="106965"/>
            <a:ext cx="3253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smtClean="0">
                <a:latin typeface="+mj-lt"/>
                <a:ea typeface="ＭＳ Ｐゴシック" pitchFamily="34" charset="-128"/>
              </a:rPr>
              <a:t>ATAC-</a:t>
            </a:r>
            <a:r>
              <a:rPr lang="en-US" altLang="en-US" sz="2400" b="1" dirty="0" err="1" smtClean="0">
                <a:latin typeface="+mj-lt"/>
                <a:ea typeface="ＭＳ Ｐゴシック" pitchFamily="34" charset="-128"/>
              </a:rPr>
              <a:t>seq</a:t>
            </a:r>
            <a:r>
              <a:rPr lang="en-US" altLang="en-US" sz="2400" b="1" dirty="0" smtClean="0">
                <a:latin typeface="+mj-lt"/>
                <a:ea typeface="ＭＳ Ｐゴシック" pitchFamily="34" charset="-128"/>
              </a:rPr>
              <a:t> and </a:t>
            </a:r>
            <a:r>
              <a:rPr lang="en-US" altLang="en-US" sz="2400" b="1" dirty="0" err="1" smtClean="0">
                <a:latin typeface="+mj-lt"/>
                <a:ea typeface="ＭＳ Ｐゴシック" pitchFamily="34" charset="-128"/>
              </a:rPr>
              <a:t>scATAC-seq</a:t>
            </a:r>
            <a:endParaRPr lang="en-US" altLang="en-US" sz="2400" b="1" dirty="0">
              <a:latin typeface="+mj-lt"/>
              <a:ea typeface="ＭＳ Ｐゴシック" pitchFamily="34" charset="-128"/>
            </a:endParaRPr>
          </a:p>
        </p:txBody>
      </p:sp>
    </p:spTree>
    <p:extLst>
      <p:ext uri="{BB962C8B-B14F-4D97-AF65-F5344CB8AC3E}">
        <p14:creationId xmlns:p14="http://schemas.microsoft.com/office/powerpoint/2010/main" val="16341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79;p16"/>
          <p:cNvGrpSpPr/>
          <p:nvPr/>
        </p:nvGrpSpPr>
        <p:grpSpPr>
          <a:xfrm>
            <a:off x="1959871" y="1936228"/>
            <a:ext cx="268702" cy="661987"/>
            <a:chOff x="749200" y="1164900"/>
            <a:chExt cx="350100" cy="952500"/>
          </a:xfrm>
        </p:grpSpPr>
        <p:sp>
          <p:nvSpPr>
            <p:cNvPr id="4" name="Google Shape;80;p16"/>
            <p:cNvSpPr/>
            <p:nvPr/>
          </p:nvSpPr>
          <p:spPr>
            <a:xfrm>
              <a:off x="773650" y="1164900"/>
              <a:ext cx="301200" cy="309300"/>
            </a:xfrm>
            <a:prstGeom prst="ellipse">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1;p16"/>
            <p:cNvSpPr/>
            <p:nvPr/>
          </p:nvSpPr>
          <p:spPr>
            <a:xfrm rot="-5400000">
              <a:off x="602650" y="1620750"/>
              <a:ext cx="643200" cy="350100"/>
            </a:xfrm>
            <a:prstGeom prst="flowChartDelay">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Google Shape;82;p16"/>
          <p:cNvCxnSpPr/>
          <p:nvPr/>
        </p:nvCxnSpPr>
        <p:spPr>
          <a:xfrm>
            <a:off x="2291908" y="2268960"/>
            <a:ext cx="985200" cy="5700"/>
          </a:xfrm>
          <a:prstGeom prst="straightConnector1">
            <a:avLst/>
          </a:prstGeom>
          <a:noFill/>
          <a:ln w="19050" cap="flat" cmpd="sng">
            <a:solidFill>
              <a:srgbClr val="000000"/>
            </a:solidFill>
            <a:prstDash val="solid"/>
            <a:round/>
            <a:headEnd type="none" w="med" len="med"/>
            <a:tailEnd type="triangle" w="med" len="med"/>
          </a:ln>
        </p:spPr>
      </p:cxnSp>
      <p:sp>
        <p:nvSpPr>
          <p:cNvPr id="7" name="Google Shape;83;p16"/>
          <p:cNvSpPr txBox="1"/>
          <p:nvPr/>
        </p:nvSpPr>
        <p:spPr>
          <a:xfrm>
            <a:off x="2215708" y="1887485"/>
            <a:ext cx="1262100" cy="4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alibri"/>
                <a:ea typeface="Calibri"/>
                <a:cs typeface="Calibri"/>
                <a:sym typeface="Calibri"/>
              </a:rPr>
              <a:t>For each cell type</a:t>
            </a:r>
            <a:endParaRPr sz="1000">
              <a:latin typeface="Calibri"/>
              <a:ea typeface="Calibri"/>
              <a:cs typeface="Calibri"/>
              <a:sym typeface="Calibri"/>
            </a:endParaRPr>
          </a:p>
        </p:txBody>
      </p:sp>
      <p:sp>
        <p:nvSpPr>
          <p:cNvPr id="8" name="Google Shape;84;p16"/>
          <p:cNvSpPr txBox="1"/>
          <p:nvPr/>
        </p:nvSpPr>
        <p:spPr>
          <a:xfrm>
            <a:off x="3385908" y="1653610"/>
            <a:ext cx="1664100" cy="969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Calibri"/>
                <a:ea typeface="Calibri"/>
                <a:cs typeface="Calibri"/>
                <a:sym typeface="Calibri"/>
              </a:rPr>
              <a:t>Pre-processing &amp; QC</a:t>
            </a:r>
            <a:endParaRPr sz="1200" b="1" dirty="0">
              <a:latin typeface="Calibri"/>
              <a:ea typeface="Calibri"/>
              <a:cs typeface="Calibri"/>
              <a:sym typeface="Calibri"/>
            </a:endParaRPr>
          </a:p>
          <a:p>
            <a:pPr marL="0" lvl="0" indent="0" algn="l" rtl="0">
              <a:spcBef>
                <a:spcPts val="0"/>
              </a:spcBef>
              <a:spcAft>
                <a:spcPts val="0"/>
              </a:spcAft>
              <a:buNone/>
            </a:pPr>
            <a:endParaRPr sz="400" b="1" dirty="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dirty="0">
                <a:latin typeface="Calibri"/>
                <a:ea typeface="Calibri"/>
                <a:cs typeface="Calibri"/>
                <a:sym typeface="Calibri"/>
              </a:rPr>
              <a:t>Bin genome</a:t>
            </a:r>
            <a:endParaRPr sz="1000" dirty="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dirty="0">
                <a:latin typeface="Calibri"/>
                <a:ea typeface="Calibri"/>
                <a:cs typeface="Calibri"/>
                <a:sym typeface="Calibri"/>
              </a:rPr>
              <a:t>Annotate genes</a:t>
            </a:r>
            <a:endParaRPr sz="1000" dirty="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dirty="0">
                <a:latin typeface="Calibri"/>
                <a:ea typeface="Calibri"/>
                <a:cs typeface="Calibri"/>
                <a:sym typeface="Calibri"/>
              </a:rPr>
              <a:t>Remove ENCODE Blacklist regions</a:t>
            </a:r>
            <a:endParaRPr sz="1000" dirty="0">
              <a:latin typeface="Calibri"/>
              <a:ea typeface="Calibri"/>
              <a:cs typeface="Calibri"/>
              <a:sym typeface="Calibri"/>
            </a:endParaRPr>
          </a:p>
        </p:txBody>
      </p:sp>
      <p:sp>
        <p:nvSpPr>
          <p:cNvPr id="9" name="Google Shape;85;p16"/>
          <p:cNvSpPr txBox="1"/>
          <p:nvPr/>
        </p:nvSpPr>
        <p:spPr>
          <a:xfrm>
            <a:off x="2465096" y="2268960"/>
            <a:ext cx="455700" cy="38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9900"/>
                </a:solidFill>
                <a:latin typeface="Calibri"/>
                <a:ea typeface="Calibri"/>
                <a:cs typeface="Calibri"/>
                <a:sym typeface="Calibri"/>
              </a:rPr>
              <a:t>SWM</a:t>
            </a:r>
            <a:endParaRPr sz="900">
              <a:solidFill>
                <a:srgbClr val="FF9900"/>
              </a:solidFill>
              <a:latin typeface="Calibri"/>
              <a:ea typeface="Calibri"/>
              <a:cs typeface="Calibri"/>
              <a:sym typeface="Calibri"/>
            </a:endParaRPr>
          </a:p>
          <a:p>
            <a:pPr marL="0" lvl="0" indent="0" algn="ctr" rtl="0">
              <a:spcBef>
                <a:spcPts val="0"/>
              </a:spcBef>
              <a:spcAft>
                <a:spcPts val="0"/>
              </a:spcAft>
              <a:buNone/>
            </a:pPr>
            <a:r>
              <a:rPr lang="en" sz="900">
                <a:solidFill>
                  <a:srgbClr val="FF9900"/>
                </a:solidFill>
                <a:latin typeface="Calibri"/>
                <a:ea typeface="Calibri"/>
                <a:cs typeface="Calibri"/>
                <a:sym typeface="Calibri"/>
              </a:rPr>
              <a:t>ASCs</a:t>
            </a:r>
            <a:endParaRPr sz="900">
              <a:solidFill>
                <a:srgbClr val="FF9900"/>
              </a:solidFill>
              <a:latin typeface="Calibri"/>
              <a:ea typeface="Calibri"/>
              <a:cs typeface="Calibri"/>
              <a:sym typeface="Calibri"/>
            </a:endParaRPr>
          </a:p>
        </p:txBody>
      </p:sp>
      <p:cxnSp>
        <p:nvCxnSpPr>
          <p:cNvPr id="10" name="Google Shape;86;p16"/>
          <p:cNvCxnSpPr/>
          <p:nvPr/>
        </p:nvCxnSpPr>
        <p:spPr>
          <a:xfrm>
            <a:off x="5127908" y="2264373"/>
            <a:ext cx="985200" cy="5700"/>
          </a:xfrm>
          <a:prstGeom prst="straightConnector1">
            <a:avLst/>
          </a:prstGeom>
          <a:noFill/>
          <a:ln w="19050" cap="flat" cmpd="sng">
            <a:solidFill>
              <a:srgbClr val="000000"/>
            </a:solidFill>
            <a:prstDash val="solid"/>
            <a:round/>
            <a:headEnd type="none" w="med" len="med"/>
            <a:tailEnd type="triangle" w="med" len="med"/>
          </a:ln>
        </p:spPr>
      </p:cxnSp>
      <p:sp>
        <p:nvSpPr>
          <p:cNvPr id="11" name="Google Shape;87;p16"/>
          <p:cNvSpPr txBox="1"/>
          <p:nvPr/>
        </p:nvSpPr>
        <p:spPr>
          <a:xfrm>
            <a:off x="5097008" y="1896860"/>
            <a:ext cx="1262100" cy="3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alibri"/>
                <a:ea typeface="Calibri"/>
                <a:cs typeface="Calibri"/>
                <a:sym typeface="Calibri"/>
              </a:rPr>
              <a:t>Merge cell types</a:t>
            </a:r>
            <a:endParaRPr sz="1000">
              <a:latin typeface="Calibri"/>
              <a:ea typeface="Calibri"/>
              <a:cs typeface="Calibri"/>
              <a:sym typeface="Calibri"/>
            </a:endParaRPr>
          </a:p>
        </p:txBody>
      </p:sp>
      <p:sp>
        <p:nvSpPr>
          <p:cNvPr id="12" name="Google Shape;88;p16"/>
          <p:cNvSpPr txBox="1"/>
          <p:nvPr/>
        </p:nvSpPr>
        <p:spPr>
          <a:xfrm>
            <a:off x="6191008" y="2077248"/>
            <a:ext cx="455700" cy="3891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9900"/>
                </a:solidFill>
                <a:latin typeface="Calibri"/>
                <a:ea typeface="Calibri"/>
                <a:cs typeface="Calibri"/>
                <a:sym typeface="Calibri"/>
              </a:rPr>
              <a:t>SWM</a:t>
            </a:r>
            <a:endParaRPr sz="900">
              <a:solidFill>
                <a:srgbClr val="FF9900"/>
              </a:solidFill>
              <a:latin typeface="Calibri"/>
              <a:ea typeface="Calibri"/>
              <a:cs typeface="Calibri"/>
              <a:sym typeface="Calibri"/>
            </a:endParaRPr>
          </a:p>
          <a:p>
            <a:pPr marL="0" lvl="0" indent="0" algn="ctr" rtl="0">
              <a:spcBef>
                <a:spcPts val="0"/>
              </a:spcBef>
              <a:spcAft>
                <a:spcPts val="0"/>
              </a:spcAft>
              <a:buNone/>
            </a:pPr>
            <a:r>
              <a:rPr lang="en" sz="900">
                <a:solidFill>
                  <a:srgbClr val="FF9900"/>
                </a:solidFill>
                <a:latin typeface="Calibri"/>
                <a:ea typeface="Calibri"/>
                <a:cs typeface="Calibri"/>
                <a:sym typeface="Calibri"/>
              </a:rPr>
              <a:t>ASCs</a:t>
            </a:r>
            <a:endParaRPr sz="900">
              <a:solidFill>
                <a:srgbClr val="FF9900"/>
              </a:solidFill>
              <a:latin typeface="Calibri"/>
              <a:ea typeface="Calibri"/>
              <a:cs typeface="Calibri"/>
              <a:sym typeface="Calibri"/>
            </a:endParaRPr>
          </a:p>
        </p:txBody>
      </p:sp>
      <p:sp>
        <p:nvSpPr>
          <p:cNvPr id="13" name="Google Shape;89;p16"/>
          <p:cNvSpPr txBox="1"/>
          <p:nvPr/>
        </p:nvSpPr>
        <p:spPr>
          <a:xfrm>
            <a:off x="6994708" y="1833610"/>
            <a:ext cx="1509300" cy="74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Preliminary Analysis</a:t>
            </a:r>
            <a:endParaRPr sz="1200" b="1">
              <a:latin typeface="Calibri"/>
              <a:ea typeface="Calibri"/>
              <a:cs typeface="Calibri"/>
              <a:sym typeface="Calibri"/>
            </a:endParaRPr>
          </a:p>
          <a:p>
            <a:pPr marL="0" lvl="0" indent="0" algn="l" rtl="0">
              <a:spcBef>
                <a:spcPts val="0"/>
              </a:spcBef>
              <a:spcAft>
                <a:spcPts val="0"/>
              </a:spcAft>
              <a:buNone/>
            </a:pPr>
            <a:endParaRPr sz="400" b="1">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TSS Enrichment</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Fragment size distr.</a:t>
            </a:r>
            <a:endParaRPr sz="1000">
              <a:latin typeface="Calibri"/>
              <a:ea typeface="Calibri"/>
              <a:cs typeface="Calibri"/>
              <a:sym typeface="Calibri"/>
            </a:endParaRPr>
          </a:p>
        </p:txBody>
      </p:sp>
      <p:cxnSp>
        <p:nvCxnSpPr>
          <p:cNvPr id="14" name="Google Shape;90;p16"/>
          <p:cNvCxnSpPr/>
          <p:nvPr/>
        </p:nvCxnSpPr>
        <p:spPr>
          <a:xfrm rot="10800000" flipH="1">
            <a:off x="6675008" y="2271060"/>
            <a:ext cx="280800" cy="1500"/>
          </a:xfrm>
          <a:prstGeom prst="straightConnector1">
            <a:avLst/>
          </a:prstGeom>
          <a:noFill/>
          <a:ln w="19050" cap="flat" cmpd="sng">
            <a:solidFill>
              <a:srgbClr val="FF9900"/>
            </a:solidFill>
            <a:prstDash val="solid"/>
            <a:round/>
            <a:headEnd type="none" w="med" len="med"/>
            <a:tailEnd type="triangle" w="med" len="med"/>
          </a:ln>
        </p:spPr>
      </p:cxnSp>
      <p:cxnSp>
        <p:nvCxnSpPr>
          <p:cNvPr id="15" name="Google Shape;91;p16"/>
          <p:cNvCxnSpPr/>
          <p:nvPr/>
        </p:nvCxnSpPr>
        <p:spPr>
          <a:xfrm>
            <a:off x="8542908" y="2271510"/>
            <a:ext cx="376200" cy="600"/>
          </a:xfrm>
          <a:prstGeom prst="straightConnector1">
            <a:avLst/>
          </a:prstGeom>
          <a:noFill/>
          <a:ln w="19050" cap="flat" cmpd="sng">
            <a:solidFill>
              <a:srgbClr val="000000"/>
            </a:solidFill>
            <a:prstDash val="solid"/>
            <a:round/>
            <a:headEnd type="none" w="med" len="med"/>
            <a:tailEnd type="triangle" w="med" len="med"/>
          </a:ln>
        </p:spPr>
      </p:cxnSp>
      <p:sp>
        <p:nvSpPr>
          <p:cNvPr id="16" name="Google Shape;92;p16"/>
          <p:cNvSpPr txBox="1"/>
          <p:nvPr/>
        </p:nvSpPr>
        <p:spPr>
          <a:xfrm>
            <a:off x="8238108" y="3113309"/>
            <a:ext cx="1948800" cy="196299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Cluster &amp; Label </a:t>
            </a:r>
            <a:endParaRPr sz="1200" b="1">
              <a:latin typeface="Calibri"/>
              <a:ea typeface="Calibri"/>
              <a:cs typeface="Calibri"/>
              <a:sym typeface="Calibri"/>
            </a:endParaRPr>
          </a:p>
          <a:p>
            <a:pPr marL="0" lvl="0" indent="0" algn="ctr" rtl="0">
              <a:spcBef>
                <a:spcPts val="0"/>
              </a:spcBef>
              <a:spcAft>
                <a:spcPts val="0"/>
              </a:spcAft>
              <a:buNone/>
            </a:pPr>
            <a:endParaRPr sz="5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Seurat’s Method</a:t>
            </a:r>
            <a:endParaRPr sz="1000">
              <a:latin typeface="Calibri"/>
              <a:ea typeface="Calibri"/>
              <a:cs typeface="Calibri"/>
              <a:sym typeface="Calibri"/>
            </a:endParaRPr>
          </a:p>
          <a:p>
            <a:pPr marL="514350" lvl="1" indent="-177800" algn="l" rtl="0">
              <a:spcBef>
                <a:spcPts val="0"/>
              </a:spcBef>
              <a:spcAft>
                <a:spcPts val="0"/>
              </a:spcAft>
              <a:buSzPts val="1000"/>
              <a:buFont typeface="Calibri"/>
              <a:buChar char="○"/>
            </a:pPr>
            <a:r>
              <a:rPr lang="en" sz="1000">
                <a:latin typeface="Calibri"/>
                <a:ea typeface="Calibri"/>
                <a:cs typeface="Calibri"/>
                <a:sym typeface="Calibri"/>
              </a:rPr>
              <a:t>KNN</a:t>
            </a:r>
            <a:endParaRPr sz="1000">
              <a:latin typeface="Calibri"/>
              <a:ea typeface="Calibri"/>
              <a:cs typeface="Calibri"/>
              <a:sym typeface="Calibri"/>
            </a:endParaRPr>
          </a:p>
          <a:p>
            <a:pPr marL="514350" lvl="1" indent="-177800" algn="l" rtl="0">
              <a:spcBef>
                <a:spcPts val="0"/>
              </a:spcBef>
              <a:spcAft>
                <a:spcPts val="0"/>
              </a:spcAft>
              <a:buSzPts val="1000"/>
              <a:buFont typeface="Calibri"/>
              <a:buChar char="○"/>
            </a:pPr>
            <a:r>
              <a:rPr lang="en" sz="1000">
                <a:latin typeface="Calibri"/>
                <a:ea typeface="Calibri"/>
                <a:cs typeface="Calibri"/>
                <a:sym typeface="Calibri"/>
              </a:rPr>
              <a:t>Louvain Alg.</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Viz. on UMAP or t-SNE</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Calc. Gene Scores</a:t>
            </a:r>
            <a:endParaRPr sz="1000">
              <a:latin typeface="Calibri"/>
              <a:ea typeface="Calibri"/>
              <a:cs typeface="Calibri"/>
              <a:sym typeface="Calibri"/>
            </a:endParaRPr>
          </a:p>
          <a:p>
            <a:pPr marL="514350" lvl="1" indent="-177800" algn="l" rtl="0">
              <a:spcBef>
                <a:spcPts val="0"/>
              </a:spcBef>
              <a:spcAft>
                <a:spcPts val="0"/>
              </a:spcAft>
              <a:buSzPts val="1000"/>
              <a:buFont typeface="Calibri"/>
              <a:buChar char="○"/>
            </a:pPr>
            <a:r>
              <a:rPr lang="en" sz="1000">
                <a:latin typeface="Calibri"/>
                <a:ea typeface="Calibri"/>
                <a:cs typeface="Calibri"/>
                <a:sym typeface="Calibri"/>
              </a:rPr>
              <a:t>ID markers</a:t>
            </a:r>
            <a:endParaRPr sz="1000">
              <a:latin typeface="Calibri"/>
              <a:ea typeface="Calibri"/>
              <a:cs typeface="Calibri"/>
              <a:sym typeface="Calibri"/>
            </a:endParaRPr>
          </a:p>
          <a:p>
            <a:pPr marL="514350" lvl="1" indent="-177800" algn="l" rtl="0">
              <a:spcBef>
                <a:spcPts val="0"/>
              </a:spcBef>
              <a:spcAft>
                <a:spcPts val="0"/>
              </a:spcAft>
              <a:buSzPts val="1000"/>
              <a:buFont typeface="Calibri"/>
              <a:buChar char="○"/>
            </a:pPr>
            <a:r>
              <a:rPr lang="en" sz="1000">
                <a:latin typeface="Calibri"/>
                <a:ea typeface="Calibri"/>
                <a:cs typeface="Calibri"/>
                <a:sym typeface="Calibri"/>
              </a:rPr>
              <a:t>Predict cluster cell types</a:t>
            </a:r>
            <a:endParaRPr sz="1000">
              <a:latin typeface="Calibri"/>
              <a:ea typeface="Calibri"/>
              <a:cs typeface="Calibri"/>
              <a:sym typeface="Calibri"/>
            </a:endParaRPr>
          </a:p>
          <a:p>
            <a:pPr marL="514350" lvl="1" indent="-177800" algn="l" rtl="0">
              <a:spcBef>
                <a:spcPts val="0"/>
              </a:spcBef>
              <a:spcAft>
                <a:spcPts val="0"/>
              </a:spcAft>
              <a:buSzPts val="1000"/>
              <a:buFont typeface="Calibri"/>
              <a:buChar char="○"/>
            </a:pPr>
            <a:r>
              <a:rPr lang="en" sz="1000">
                <a:latin typeface="Calibri"/>
                <a:ea typeface="Calibri"/>
                <a:cs typeface="Calibri"/>
                <a:sym typeface="Calibri"/>
              </a:rPr>
              <a:t>Find contam. cells</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Assess markers in tracks</a:t>
            </a:r>
            <a:endParaRPr sz="1000">
              <a:latin typeface="Calibri"/>
              <a:ea typeface="Calibri"/>
              <a:cs typeface="Calibri"/>
              <a:sym typeface="Calibri"/>
            </a:endParaRPr>
          </a:p>
        </p:txBody>
      </p:sp>
      <p:sp>
        <p:nvSpPr>
          <p:cNvPr id="17" name="Google Shape;93;p16"/>
          <p:cNvSpPr txBox="1"/>
          <p:nvPr/>
        </p:nvSpPr>
        <p:spPr>
          <a:xfrm>
            <a:off x="4745308" y="3084010"/>
            <a:ext cx="1989900" cy="1336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scRNA-seq Integration</a:t>
            </a:r>
            <a:endParaRPr sz="1200" b="1">
              <a:latin typeface="Calibri"/>
              <a:ea typeface="Calibri"/>
              <a:cs typeface="Calibri"/>
              <a:sym typeface="Calibri"/>
            </a:endParaRPr>
          </a:p>
          <a:p>
            <a:pPr marL="0" lvl="0" indent="0" algn="ctr" rtl="0">
              <a:spcBef>
                <a:spcPts val="0"/>
              </a:spcBef>
              <a:spcAft>
                <a:spcPts val="0"/>
              </a:spcAft>
              <a:buNone/>
            </a:pPr>
            <a:endParaRPr sz="5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Gene Scores vs. Gene Expression</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Annotate with scRNA-seq, confirm predicted cell type labels </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Assess heterogeneity</a:t>
            </a:r>
            <a:endParaRPr sz="1000">
              <a:latin typeface="Calibri"/>
              <a:ea typeface="Calibri"/>
              <a:cs typeface="Calibri"/>
              <a:sym typeface="Calibri"/>
            </a:endParaRPr>
          </a:p>
        </p:txBody>
      </p:sp>
      <p:cxnSp>
        <p:nvCxnSpPr>
          <p:cNvPr id="18" name="Google Shape;94;p16"/>
          <p:cNvCxnSpPr/>
          <p:nvPr/>
        </p:nvCxnSpPr>
        <p:spPr>
          <a:xfrm flipH="1">
            <a:off x="9569833" y="2644460"/>
            <a:ext cx="2100" cy="447600"/>
          </a:xfrm>
          <a:prstGeom prst="straightConnector1">
            <a:avLst/>
          </a:prstGeom>
          <a:noFill/>
          <a:ln w="19050" cap="flat" cmpd="sng">
            <a:solidFill>
              <a:srgbClr val="000000"/>
            </a:solidFill>
            <a:prstDash val="solid"/>
            <a:round/>
            <a:headEnd type="none" w="med" len="med"/>
            <a:tailEnd type="triangle" w="med" len="med"/>
          </a:ln>
        </p:spPr>
      </p:cxnSp>
      <p:cxnSp>
        <p:nvCxnSpPr>
          <p:cNvPr id="19" name="Google Shape;95;p16"/>
          <p:cNvCxnSpPr/>
          <p:nvPr/>
        </p:nvCxnSpPr>
        <p:spPr>
          <a:xfrm rot="10800000">
            <a:off x="6805508" y="3553585"/>
            <a:ext cx="1362300" cy="8700"/>
          </a:xfrm>
          <a:prstGeom prst="straightConnector1">
            <a:avLst/>
          </a:prstGeom>
          <a:noFill/>
          <a:ln w="19050" cap="flat" cmpd="sng">
            <a:solidFill>
              <a:srgbClr val="000000"/>
            </a:solidFill>
            <a:prstDash val="solid"/>
            <a:round/>
            <a:headEnd type="none" w="med" len="med"/>
            <a:tailEnd type="triangle" w="med" len="med"/>
          </a:ln>
        </p:spPr>
      </p:cxnSp>
      <p:grpSp>
        <p:nvGrpSpPr>
          <p:cNvPr id="20" name="Google Shape;96;p16"/>
          <p:cNvGrpSpPr/>
          <p:nvPr/>
        </p:nvGrpSpPr>
        <p:grpSpPr>
          <a:xfrm>
            <a:off x="7199896" y="4492653"/>
            <a:ext cx="268702" cy="661988"/>
            <a:chOff x="749200" y="1164900"/>
            <a:chExt cx="350100" cy="952500"/>
          </a:xfrm>
        </p:grpSpPr>
        <p:sp>
          <p:nvSpPr>
            <p:cNvPr id="21" name="Google Shape;97;p16"/>
            <p:cNvSpPr/>
            <p:nvPr/>
          </p:nvSpPr>
          <p:spPr>
            <a:xfrm>
              <a:off x="773650" y="1164900"/>
              <a:ext cx="301200" cy="309300"/>
            </a:xfrm>
            <a:prstGeom prst="ellipse">
              <a:avLst/>
            </a:prstGeom>
            <a:solidFill>
              <a:srgbClr val="4A86E8"/>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p16"/>
            <p:cNvSpPr/>
            <p:nvPr/>
          </p:nvSpPr>
          <p:spPr>
            <a:xfrm rot="-5400000">
              <a:off x="602650" y="1620750"/>
              <a:ext cx="643200" cy="350100"/>
            </a:xfrm>
            <a:prstGeom prst="flowChartDelay">
              <a:avLst/>
            </a:prstGeom>
            <a:solidFill>
              <a:srgbClr val="4A86E8"/>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99;p16"/>
          <p:cNvSpPr txBox="1"/>
          <p:nvPr/>
        </p:nvSpPr>
        <p:spPr>
          <a:xfrm>
            <a:off x="6533783" y="4881610"/>
            <a:ext cx="736500" cy="2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4A86E8"/>
                </a:solidFill>
                <a:latin typeface="Calibri"/>
                <a:ea typeface="Calibri"/>
                <a:cs typeface="Calibri"/>
                <a:sym typeface="Calibri"/>
              </a:rPr>
              <a:t>Healthy</a:t>
            </a:r>
            <a:endParaRPr sz="1100">
              <a:solidFill>
                <a:srgbClr val="4A86E8"/>
              </a:solidFill>
              <a:latin typeface="Calibri"/>
              <a:ea typeface="Calibri"/>
              <a:cs typeface="Calibri"/>
              <a:sym typeface="Calibri"/>
            </a:endParaRPr>
          </a:p>
          <a:p>
            <a:pPr marL="0" lvl="0" indent="0" algn="ctr" rtl="0">
              <a:spcBef>
                <a:spcPts val="0"/>
              </a:spcBef>
              <a:spcAft>
                <a:spcPts val="0"/>
              </a:spcAft>
              <a:buNone/>
            </a:pPr>
            <a:r>
              <a:rPr lang="en" sz="1100">
                <a:solidFill>
                  <a:srgbClr val="4A86E8"/>
                </a:solidFill>
                <a:latin typeface="Calibri"/>
                <a:ea typeface="Calibri"/>
                <a:cs typeface="Calibri"/>
                <a:sym typeface="Calibri"/>
              </a:rPr>
              <a:t>n = 1</a:t>
            </a:r>
            <a:endParaRPr sz="1100">
              <a:solidFill>
                <a:srgbClr val="4A86E8"/>
              </a:solidFill>
              <a:latin typeface="Calibri"/>
              <a:ea typeface="Calibri"/>
              <a:cs typeface="Calibri"/>
              <a:sym typeface="Calibri"/>
            </a:endParaRPr>
          </a:p>
        </p:txBody>
      </p:sp>
      <p:sp>
        <p:nvSpPr>
          <p:cNvPr id="24" name="Google Shape;100;p16"/>
          <p:cNvSpPr txBox="1"/>
          <p:nvPr/>
        </p:nvSpPr>
        <p:spPr>
          <a:xfrm>
            <a:off x="7585883" y="4805135"/>
            <a:ext cx="414000" cy="349500"/>
          </a:xfrm>
          <a:prstGeom prst="rect">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A86E8"/>
                </a:solidFill>
                <a:latin typeface="Calibri"/>
                <a:ea typeface="Calibri"/>
                <a:cs typeface="Calibri"/>
                <a:sym typeface="Calibri"/>
              </a:rPr>
              <a:t>SWM</a:t>
            </a:r>
            <a:endParaRPr sz="800">
              <a:solidFill>
                <a:srgbClr val="4A86E8"/>
              </a:solidFill>
              <a:latin typeface="Calibri"/>
              <a:ea typeface="Calibri"/>
              <a:cs typeface="Calibri"/>
              <a:sym typeface="Calibri"/>
            </a:endParaRPr>
          </a:p>
          <a:p>
            <a:pPr marL="0" lvl="0" indent="0" algn="ctr" rtl="0">
              <a:spcBef>
                <a:spcPts val="0"/>
              </a:spcBef>
              <a:spcAft>
                <a:spcPts val="0"/>
              </a:spcAft>
              <a:buNone/>
            </a:pPr>
            <a:r>
              <a:rPr lang="en" sz="800">
                <a:solidFill>
                  <a:srgbClr val="4A86E8"/>
                </a:solidFill>
                <a:latin typeface="Calibri"/>
                <a:ea typeface="Calibri"/>
                <a:cs typeface="Calibri"/>
                <a:sym typeface="Calibri"/>
              </a:rPr>
              <a:t>ASCs</a:t>
            </a:r>
            <a:endParaRPr sz="800">
              <a:solidFill>
                <a:srgbClr val="4A86E8"/>
              </a:solidFill>
              <a:latin typeface="Calibri"/>
              <a:ea typeface="Calibri"/>
              <a:cs typeface="Calibri"/>
              <a:sym typeface="Calibri"/>
            </a:endParaRPr>
          </a:p>
        </p:txBody>
      </p:sp>
      <p:sp>
        <p:nvSpPr>
          <p:cNvPr id="25" name="Google Shape;101;p16"/>
          <p:cNvSpPr txBox="1"/>
          <p:nvPr/>
        </p:nvSpPr>
        <p:spPr>
          <a:xfrm rot="1400">
            <a:off x="7225682" y="3829810"/>
            <a:ext cx="736500" cy="4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Calibri"/>
                <a:ea typeface="Calibri"/>
                <a:cs typeface="Calibri"/>
                <a:sym typeface="Calibri"/>
              </a:rPr>
              <a:t>scRNA-seq data</a:t>
            </a:r>
            <a:endParaRPr sz="900">
              <a:latin typeface="Calibri"/>
              <a:ea typeface="Calibri"/>
              <a:cs typeface="Calibri"/>
              <a:sym typeface="Calibri"/>
            </a:endParaRPr>
          </a:p>
        </p:txBody>
      </p:sp>
      <p:sp>
        <p:nvSpPr>
          <p:cNvPr id="26" name="Google Shape;102;p16"/>
          <p:cNvSpPr txBox="1"/>
          <p:nvPr/>
        </p:nvSpPr>
        <p:spPr>
          <a:xfrm>
            <a:off x="1725983" y="1630210"/>
            <a:ext cx="736500" cy="20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9900"/>
                </a:solidFill>
                <a:latin typeface="Calibri"/>
                <a:ea typeface="Calibri"/>
                <a:cs typeface="Calibri"/>
                <a:sym typeface="Calibri"/>
              </a:rPr>
              <a:t>Healthy</a:t>
            </a:r>
            <a:endParaRPr sz="1100">
              <a:solidFill>
                <a:srgbClr val="FF9900"/>
              </a:solidFill>
              <a:latin typeface="Calibri"/>
              <a:ea typeface="Calibri"/>
              <a:cs typeface="Calibri"/>
              <a:sym typeface="Calibri"/>
            </a:endParaRPr>
          </a:p>
          <a:p>
            <a:pPr marL="0" lvl="0" indent="0" algn="ctr" rtl="0">
              <a:spcBef>
                <a:spcPts val="0"/>
              </a:spcBef>
              <a:spcAft>
                <a:spcPts val="0"/>
              </a:spcAft>
              <a:buNone/>
            </a:pPr>
            <a:r>
              <a:rPr lang="en" sz="1100">
                <a:solidFill>
                  <a:srgbClr val="FF9900"/>
                </a:solidFill>
                <a:latin typeface="Calibri"/>
                <a:ea typeface="Calibri"/>
                <a:cs typeface="Calibri"/>
                <a:sym typeface="Calibri"/>
              </a:rPr>
              <a:t>n = 1</a:t>
            </a:r>
            <a:endParaRPr sz="1100">
              <a:solidFill>
                <a:srgbClr val="FF9900"/>
              </a:solidFill>
              <a:latin typeface="Calibri"/>
              <a:ea typeface="Calibri"/>
              <a:cs typeface="Calibri"/>
              <a:sym typeface="Calibri"/>
            </a:endParaRPr>
          </a:p>
        </p:txBody>
      </p:sp>
      <p:sp>
        <p:nvSpPr>
          <p:cNvPr id="27" name="Google Shape;103;p16"/>
          <p:cNvSpPr/>
          <p:nvPr/>
        </p:nvSpPr>
        <p:spPr>
          <a:xfrm>
            <a:off x="6978908" y="3569910"/>
            <a:ext cx="337300" cy="815075"/>
          </a:xfrm>
          <a:custGeom>
            <a:avLst/>
            <a:gdLst/>
            <a:ahLst/>
            <a:cxnLst/>
            <a:rect l="l" t="t" r="r" b="b"/>
            <a:pathLst>
              <a:path w="13492" h="32603" extrusionOk="0">
                <a:moveTo>
                  <a:pt x="13492" y="32603"/>
                </a:moveTo>
                <a:cubicBezTo>
                  <a:pt x="13492" y="20842"/>
                  <a:pt x="10525" y="5249"/>
                  <a:pt x="0" y="0"/>
                </a:cubicBezTo>
              </a:path>
            </a:pathLst>
          </a:custGeom>
          <a:noFill/>
          <a:ln w="19050" cap="flat" cmpd="sng">
            <a:solidFill>
              <a:srgbClr val="000000"/>
            </a:solidFill>
            <a:prstDash val="solid"/>
            <a:round/>
            <a:headEnd type="none" w="med" len="med"/>
            <a:tailEnd type="none" w="med" len="med"/>
          </a:ln>
        </p:spPr>
      </p:sp>
      <p:sp>
        <p:nvSpPr>
          <p:cNvPr id="28" name="Google Shape;104;p16"/>
          <p:cNvSpPr txBox="1"/>
          <p:nvPr/>
        </p:nvSpPr>
        <p:spPr>
          <a:xfrm>
            <a:off x="2048958" y="3084010"/>
            <a:ext cx="2046600" cy="1336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Downstream Analyses</a:t>
            </a:r>
            <a:endParaRPr sz="1200" b="1">
              <a:latin typeface="Calibri"/>
              <a:ea typeface="Calibri"/>
              <a:cs typeface="Calibri"/>
              <a:sym typeface="Calibri"/>
            </a:endParaRPr>
          </a:p>
          <a:p>
            <a:pPr marL="0" lvl="0" indent="0" algn="l" rtl="0">
              <a:spcBef>
                <a:spcPts val="0"/>
              </a:spcBef>
              <a:spcAft>
                <a:spcPts val="0"/>
              </a:spcAft>
              <a:buNone/>
            </a:pPr>
            <a:endParaRPr sz="400" b="1">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Peak calling &amp; DARs</a:t>
            </a:r>
            <a:endParaRPr sz="1000">
              <a:latin typeface="Calibri"/>
              <a:ea typeface="Calibri"/>
              <a:cs typeface="Calibri"/>
              <a:sym typeface="Calibri"/>
            </a:endParaRPr>
          </a:p>
          <a:p>
            <a:pPr marL="514350" lvl="1" indent="-177800" algn="l" rtl="0">
              <a:spcBef>
                <a:spcPts val="0"/>
              </a:spcBef>
              <a:spcAft>
                <a:spcPts val="0"/>
              </a:spcAft>
              <a:buSzPts val="1000"/>
              <a:buFont typeface="Calibri"/>
              <a:buChar char="○"/>
            </a:pPr>
            <a:r>
              <a:rPr lang="en" sz="1000">
                <a:latin typeface="Calibri"/>
                <a:ea typeface="Calibri"/>
                <a:cs typeface="Calibri"/>
                <a:sym typeface="Calibri"/>
              </a:rPr>
              <a:t>MACS2</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Motif &amp; Feature Enrichment</a:t>
            </a:r>
            <a:endParaRPr sz="1000">
              <a:latin typeface="Calibri"/>
              <a:ea typeface="Calibri"/>
              <a:cs typeface="Calibri"/>
              <a:sym typeface="Calibri"/>
            </a:endParaRPr>
          </a:p>
          <a:p>
            <a:pPr marL="514350" lvl="1" indent="-177800" algn="l" rtl="0">
              <a:spcBef>
                <a:spcPts val="0"/>
              </a:spcBef>
              <a:spcAft>
                <a:spcPts val="0"/>
              </a:spcAft>
              <a:buSzPts val="1000"/>
              <a:buFont typeface="Calibri"/>
              <a:buChar char="○"/>
            </a:pPr>
            <a:r>
              <a:rPr lang="en" sz="1000">
                <a:latin typeface="Calibri"/>
                <a:ea typeface="Calibri"/>
                <a:cs typeface="Calibri"/>
                <a:sym typeface="Calibri"/>
              </a:rPr>
              <a:t>chromVAR</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Footprinting</a:t>
            </a:r>
            <a:endParaRPr sz="1000">
              <a:latin typeface="Calibri"/>
              <a:ea typeface="Calibri"/>
              <a:cs typeface="Calibri"/>
              <a:sym typeface="Calibri"/>
            </a:endParaRPr>
          </a:p>
          <a:p>
            <a:pPr marL="285750" lvl="0" indent="-234950" algn="l" rtl="0">
              <a:spcBef>
                <a:spcPts val="0"/>
              </a:spcBef>
              <a:spcAft>
                <a:spcPts val="0"/>
              </a:spcAft>
              <a:buSzPts val="1000"/>
              <a:buFont typeface="Calibri"/>
              <a:buChar char="●"/>
            </a:pPr>
            <a:r>
              <a:rPr lang="en" sz="1000">
                <a:latin typeface="Calibri"/>
                <a:ea typeface="Calibri"/>
                <a:cs typeface="Calibri"/>
                <a:sym typeface="Calibri"/>
              </a:rPr>
              <a:t>Trajectory Analysis</a:t>
            </a:r>
            <a:endParaRPr sz="1000">
              <a:latin typeface="Calibri"/>
              <a:ea typeface="Calibri"/>
              <a:cs typeface="Calibri"/>
              <a:sym typeface="Calibri"/>
            </a:endParaRPr>
          </a:p>
        </p:txBody>
      </p:sp>
      <p:cxnSp>
        <p:nvCxnSpPr>
          <p:cNvPr id="29" name="Google Shape;105;p16"/>
          <p:cNvCxnSpPr/>
          <p:nvPr/>
        </p:nvCxnSpPr>
        <p:spPr>
          <a:xfrm flipH="1">
            <a:off x="4144433" y="3823060"/>
            <a:ext cx="552000" cy="6600"/>
          </a:xfrm>
          <a:prstGeom prst="straightConnector1">
            <a:avLst/>
          </a:prstGeom>
          <a:noFill/>
          <a:ln w="19050" cap="flat" cmpd="sng">
            <a:solidFill>
              <a:srgbClr val="000000"/>
            </a:solidFill>
            <a:prstDash val="solid"/>
            <a:round/>
            <a:headEnd type="none" w="med" len="med"/>
            <a:tailEnd type="triangle" w="med" len="med"/>
          </a:ln>
        </p:spPr>
      </p:cxnSp>
      <p:sp>
        <p:nvSpPr>
          <p:cNvPr id="30" name="Google Shape;106;p16"/>
          <p:cNvSpPr txBox="1"/>
          <p:nvPr/>
        </p:nvSpPr>
        <p:spPr>
          <a:xfrm rot="934">
            <a:off x="6978908" y="3189585"/>
            <a:ext cx="11043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Calibri"/>
                <a:ea typeface="Calibri"/>
                <a:cs typeface="Calibri"/>
                <a:sym typeface="Calibri"/>
              </a:rPr>
              <a:t>scATAC-seq data</a:t>
            </a:r>
            <a:endParaRPr sz="900">
              <a:latin typeface="Calibri"/>
              <a:ea typeface="Calibri"/>
              <a:cs typeface="Calibri"/>
              <a:sym typeface="Calibri"/>
            </a:endParaRPr>
          </a:p>
        </p:txBody>
      </p:sp>
      <p:grpSp>
        <p:nvGrpSpPr>
          <p:cNvPr id="31" name="Google Shape;107;p16"/>
          <p:cNvGrpSpPr/>
          <p:nvPr/>
        </p:nvGrpSpPr>
        <p:grpSpPr>
          <a:xfrm>
            <a:off x="2049508" y="4509860"/>
            <a:ext cx="2046600" cy="743400"/>
            <a:chOff x="515450" y="3878075"/>
            <a:chExt cx="2046600" cy="743400"/>
          </a:xfrm>
        </p:grpSpPr>
        <p:sp>
          <p:nvSpPr>
            <p:cNvPr id="32" name="Google Shape;108;p16"/>
            <p:cNvSpPr/>
            <p:nvPr/>
          </p:nvSpPr>
          <p:spPr>
            <a:xfrm>
              <a:off x="515450" y="3878075"/>
              <a:ext cx="2046600" cy="743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109;p16"/>
            <p:cNvPicPr preferRelativeResize="0"/>
            <p:nvPr/>
          </p:nvPicPr>
          <p:blipFill>
            <a:blip r:embed="rId2">
              <a:alphaModFix/>
            </a:blip>
            <a:stretch>
              <a:fillRect/>
            </a:stretch>
          </p:blipFill>
          <p:spPr>
            <a:xfrm>
              <a:off x="563800" y="3930918"/>
              <a:ext cx="1948800" cy="688807"/>
            </a:xfrm>
            <a:prstGeom prst="rect">
              <a:avLst/>
            </a:prstGeom>
            <a:noFill/>
            <a:ln>
              <a:noFill/>
            </a:ln>
          </p:spPr>
        </p:pic>
      </p:grpSp>
      <p:sp>
        <p:nvSpPr>
          <p:cNvPr id="34" name="Google Shape;110;p16"/>
          <p:cNvSpPr txBox="1"/>
          <p:nvPr/>
        </p:nvSpPr>
        <p:spPr>
          <a:xfrm>
            <a:off x="8958008" y="1485610"/>
            <a:ext cx="1447200" cy="1137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Dim. </a:t>
            </a: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Reduction</a:t>
            </a:r>
            <a:endParaRPr sz="1000">
              <a:latin typeface="Calibri"/>
              <a:ea typeface="Calibri"/>
              <a:cs typeface="Calibri"/>
              <a:sym typeface="Calibri"/>
            </a:endParaRPr>
          </a:p>
          <a:p>
            <a:pPr marL="228600" lvl="0" indent="-177800" algn="l" rtl="0">
              <a:spcBef>
                <a:spcPts val="0"/>
              </a:spcBef>
              <a:spcAft>
                <a:spcPts val="0"/>
              </a:spcAft>
              <a:buSzPts val="1000"/>
              <a:buFont typeface="Calibri"/>
              <a:buChar char="●"/>
            </a:pPr>
            <a:r>
              <a:rPr lang="en" sz="1000">
                <a:latin typeface="Calibri"/>
                <a:ea typeface="Calibri"/>
                <a:cs typeface="Calibri"/>
                <a:sym typeface="Calibri"/>
              </a:rPr>
              <a:t>Latent Semantic Indexing</a:t>
            </a:r>
            <a:endParaRPr sz="1000">
              <a:latin typeface="Calibri"/>
              <a:ea typeface="Calibri"/>
              <a:cs typeface="Calibri"/>
              <a:sym typeface="Calibri"/>
            </a:endParaRPr>
          </a:p>
          <a:p>
            <a:pPr marL="342900" lvl="1" indent="-120650" algn="l" rtl="0">
              <a:spcBef>
                <a:spcPts val="0"/>
              </a:spcBef>
              <a:spcAft>
                <a:spcPts val="0"/>
              </a:spcAft>
              <a:buSzPts val="1000"/>
              <a:buFont typeface="Calibri"/>
              <a:buChar char="○"/>
            </a:pPr>
            <a:r>
              <a:rPr lang="en" sz="1000">
                <a:latin typeface="Calibri"/>
                <a:ea typeface="Calibri"/>
                <a:cs typeface="Calibri"/>
                <a:sym typeface="Calibri"/>
              </a:rPr>
              <a:t>TF-IDF Transform.</a:t>
            </a:r>
            <a:endParaRPr sz="1000">
              <a:latin typeface="Calibri"/>
              <a:ea typeface="Calibri"/>
              <a:cs typeface="Calibri"/>
              <a:sym typeface="Calibri"/>
            </a:endParaRPr>
          </a:p>
          <a:p>
            <a:pPr marL="342900" lvl="1" indent="-120650" algn="l" rtl="0">
              <a:spcBef>
                <a:spcPts val="0"/>
              </a:spcBef>
              <a:spcAft>
                <a:spcPts val="0"/>
              </a:spcAft>
              <a:buSzPts val="1000"/>
              <a:buFont typeface="Calibri"/>
              <a:buChar char="○"/>
            </a:pPr>
            <a:r>
              <a:rPr lang="en" sz="1000">
                <a:latin typeface="Calibri"/>
                <a:ea typeface="Calibri"/>
                <a:cs typeface="Calibri"/>
                <a:sym typeface="Calibri"/>
              </a:rPr>
              <a:t>SVD</a:t>
            </a:r>
            <a:endParaRPr sz="1000">
              <a:latin typeface="Calibri"/>
              <a:ea typeface="Calibri"/>
              <a:cs typeface="Calibri"/>
              <a:sym typeface="Calibri"/>
            </a:endParaRPr>
          </a:p>
        </p:txBody>
      </p:sp>
      <p:sp>
        <p:nvSpPr>
          <p:cNvPr id="35" name="TextBox 34">
            <a:extLst>
              <a:ext uri="{FF2B5EF4-FFF2-40B4-BE49-F238E27FC236}">
                <a16:creationId xmlns:a16="http://schemas.microsoft.com/office/drawing/2014/main" id="{5B95DBD4-47F9-41E4-BF3D-737AC3FFB57B}"/>
              </a:ext>
            </a:extLst>
          </p:cNvPr>
          <p:cNvSpPr txBox="1">
            <a:spLocks noChangeArrowheads="1"/>
          </p:cNvSpPr>
          <p:nvPr/>
        </p:nvSpPr>
        <p:spPr bwMode="auto">
          <a:xfrm>
            <a:off x="4745308" y="93891"/>
            <a:ext cx="2784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err="1" smtClean="0">
                <a:latin typeface="+mj-lt"/>
                <a:ea typeface="ＭＳ Ｐゴシック" pitchFamily="34" charset="-128"/>
              </a:rPr>
              <a:t>scATAC-seq</a:t>
            </a:r>
            <a:r>
              <a:rPr lang="en-US" altLang="en-US" sz="2400" b="1" dirty="0" smtClean="0">
                <a:latin typeface="+mj-lt"/>
                <a:ea typeface="ＭＳ Ｐゴシック" pitchFamily="34" charset="-128"/>
              </a:rPr>
              <a:t> Workflow</a:t>
            </a:r>
            <a:endParaRPr lang="en-US" altLang="en-US" sz="2400" b="1" dirty="0">
              <a:latin typeface="+mj-lt"/>
              <a:ea typeface="ＭＳ Ｐゴシック" pitchFamily="34" charset="-128"/>
            </a:endParaRPr>
          </a:p>
        </p:txBody>
      </p:sp>
      <p:sp>
        <p:nvSpPr>
          <p:cNvPr id="36" name="TextBox 35"/>
          <p:cNvSpPr txBox="1"/>
          <p:nvPr/>
        </p:nvSpPr>
        <p:spPr>
          <a:xfrm>
            <a:off x="4046658" y="590516"/>
            <a:ext cx="3920560" cy="369332"/>
          </a:xfrm>
          <a:prstGeom prst="rect">
            <a:avLst/>
          </a:prstGeom>
          <a:noFill/>
        </p:spPr>
        <p:txBody>
          <a:bodyPr wrap="none" rtlCol="0">
            <a:spAutoFit/>
          </a:bodyPr>
          <a:lstStyle/>
          <a:p>
            <a:r>
              <a:rPr lang="en-US" dirty="0" smtClean="0">
                <a:solidFill>
                  <a:srgbClr val="C00000"/>
                </a:solidFill>
              </a:rPr>
              <a:t>Next 4 Slides Courtesy of Maggie Brown</a:t>
            </a:r>
            <a:endParaRPr lang="en-US" dirty="0">
              <a:solidFill>
                <a:srgbClr val="C00000"/>
              </a:solidFill>
            </a:endParaRPr>
          </a:p>
        </p:txBody>
      </p:sp>
    </p:spTree>
    <p:extLst>
      <p:ext uri="{BB962C8B-B14F-4D97-AF65-F5344CB8AC3E}">
        <p14:creationId xmlns:p14="http://schemas.microsoft.com/office/powerpoint/2010/main" val="412309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4133" y="494971"/>
            <a:ext cx="9791700" cy="6080760"/>
          </a:xfrm>
          <a:prstGeom prst="rect">
            <a:avLst/>
          </a:prstGeom>
        </p:spPr>
      </p:pic>
      <p:sp>
        <p:nvSpPr>
          <p:cNvPr id="115" name="Google Shape;115;p17"/>
          <p:cNvSpPr txBox="1"/>
          <p:nvPr/>
        </p:nvSpPr>
        <p:spPr>
          <a:xfrm>
            <a:off x="1135033" y="194467"/>
            <a:ext cx="2192000" cy="346000"/>
          </a:xfrm>
          <a:prstGeom prst="rect">
            <a:avLst/>
          </a:prstGeom>
          <a:noFill/>
          <a:ln>
            <a:noFill/>
          </a:ln>
        </p:spPr>
        <p:txBody>
          <a:bodyPr spcFirstLastPara="1" wrap="square" lIns="121900" tIns="121900" rIns="121900" bIns="121900" anchor="t" anchorCtr="0">
            <a:noAutofit/>
          </a:bodyPr>
          <a:lstStyle/>
          <a:p>
            <a:pPr marL="609585" indent="-406390">
              <a:buSzPts val="1200"/>
              <a:buAutoNum type="arabicPeriod"/>
            </a:pPr>
            <a:r>
              <a:rPr lang="en" sz="1600"/>
              <a:t>QC</a:t>
            </a:r>
            <a:endParaRPr sz="1600"/>
          </a:p>
        </p:txBody>
      </p:sp>
      <p:pic>
        <p:nvPicPr>
          <p:cNvPr id="118" name="Google Shape;118;p17"/>
          <p:cNvPicPr preferRelativeResize="0"/>
          <p:nvPr/>
        </p:nvPicPr>
        <p:blipFill>
          <a:blip r:embed="rId4">
            <a:alphaModFix/>
          </a:blip>
          <a:stretch>
            <a:fillRect/>
          </a:stretch>
        </p:blipFill>
        <p:spPr>
          <a:xfrm>
            <a:off x="3696452" y="4071004"/>
            <a:ext cx="2192001" cy="2643411"/>
          </a:xfrm>
          <a:prstGeom prst="rect">
            <a:avLst/>
          </a:prstGeom>
          <a:noFill/>
          <a:ln>
            <a:noFill/>
          </a:ln>
        </p:spPr>
      </p:pic>
      <p:sp>
        <p:nvSpPr>
          <p:cNvPr id="121" name="Google Shape;121;p17"/>
          <p:cNvSpPr txBox="1"/>
          <p:nvPr/>
        </p:nvSpPr>
        <p:spPr>
          <a:xfrm>
            <a:off x="1224133" y="4294333"/>
            <a:ext cx="2431200" cy="2002400"/>
          </a:xfrm>
          <a:prstGeom prst="rect">
            <a:avLst/>
          </a:prstGeom>
          <a:noFill/>
          <a:ln>
            <a:noFill/>
          </a:ln>
        </p:spPr>
        <p:txBody>
          <a:bodyPr spcFirstLastPara="1" wrap="square" lIns="121900" tIns="121900" rIns="121900" bIns="121900" anchor="t" anchorCtr="0">
            <a:noAutofit/>
          </a:bodyPr>
          <a:lstStyle/>
          <a:p>
            <a:r>
              <a:rPr lang="en" sz="1600"/>
              <a:t>2. Dim Red: LSI → SVD</a:t>
            </a:r>
            <a:endParaRPr sz="1600"/>
          </a:p>
          <a:p>
            <a:endParaRPr sz="1600"/>
          </a:p>
          <a:p>
            <a:endParaRPr sz="1600"/>
          </a:p>
          <a:p>
            <a:r>
              <a:rPr lang="en" sz="1600"/>
              <a:t>3. Clustering: Uses Seurat’s Clustering</a:t>
            </a:r>
            <a:endParaRPr sz="1600"/>
          </a:p>
        </p:txBody>
      </p:sp>
      <p:sp>
        <p:nvSpPr>
          <p:cNvPr id="122" name="Google Shape;122;p17"/>
          <p:cNvSpPr txBox="1"/>
          <p:nvPr/>
        </p:nvSpPr>
        <p:spPr>
          <a:xfrm>
            <a:off x="6742367" y="137667"/>
            <a:ext cx="4036000" cy="346000"/>
          </a:xfrm>
          <a:prstGeom prst="rect">
            <a:avLst/>
          </a:prstGeom>
          <a:noFill/>
          <a:ln>
            <a:noFill/>
          </a:ln>
        </p:spPr>
        <p:txBody>
          <a:bodyPr spcFirstLastPara="1" wrap="square" lIns="121900" tIns="121900" rIns="121900" bIns="121900" anchor="t" anchorCtr="0">
            <a:noAutofit/>
          </a:bodyPr>
          <a:lstStyle/>
          <a:p>
            <a:r>
              <a:rPr lang="en" sz="1600"/>
              <a:t>4. Visualization</a:t>
            </a:r>
            <a:endParaRPr sz="1600"/>
          </a:p>
        </p:txBody>
      </p:sp>
      <p:sp>
        <p:nvSpPr>
          <p:cNvPr id="125" name="Google Shape;125;p17"/>
          <p:cNvSpPr txBox="1"/>
          <p:nvPr/>
        </p:nvSpPr>
        <p:spPr>
          <a:xfrm>
            <a:off x="6821933" y="3362351"/>
            <a:ext cx="4036000" cy="346000"/>
          </a:xfrm>
          <a:prstGeom prst="rect">
            <a:avLst/>
          </a:prstGeom>
          <a:noFill/>
          <a:ln>
            <a:noFill/>
          </a:ln>
        </p:spPr>
        <p:txBody>
          <a:bodyPr spcFirstLastPara="1" wrap="square" lIns="121900" tIns="121900" rIns="121900" bIns="121900" anchor="t" anchorCtr="0">
            <a:noAutofit/>
          </a:bodyPr>
          <a:lstStyle/>
          <a:p>
            <a:r>
              <a:rPr lang="en" sz="1600"/>
              <a:t>5. Confirm Cell Types</a:t>
            </a:r>
            <a:endParaRPr sz="1600"/>
          </a:p>
        </p:txBody>
      </p:sp>
      <p:sp>
        <p:nvSpPr>
          <p:cNvPr id="126" name="Google Shape;126;p17"/>
          <p:cNvSpPr txBox="1"/>
          <p:nvPr/>
        </p:nvSpPr>
        <p:spPr>
          <a:xfrm>
            <a:off x="6931500" y="3957400"/>
            <a:ext cx="1099200" cy="624400"/>
          </a:xfrm>
          <a:prstGeom prst="rect">
            <a:avLst/>
          </a:prstGeom>
          <a:noFill/>
          <a:ln>
            <a:noFill/>
          </a:ln>
        </p:spPr>
        <p:txBody>
          <a:bodyPr spcFirstLastPara="1" wrap="square" lIns="121900" tIns="121900" rIns="121900" bIns="121900" anchor="t" anchorCtr="0">
            <a:noAutofit/>
          </a:bodyPr>
          <a:lstStyle/>
          <a:p>
            <a:r>
              <a:rPr lang="en" sz="1467">
                <a:solidFill>
                  <a:srgbClr val="9900FF"/>
                </a:solidFill>
              </a:rPr>
              <a:t>w/o MAGIC</a:t>
            </a:r>
            <a:endParaRPr sz="1467">
              <a:solidFill>
                <a:srgbClr val="9900FF"/>
              </a:solidFill>
            </a:endParaRPr>
          </a:p>
        </p:txBody>
      </p:sp>
      <p:sp>
        <p:nvSpPr>
          <p:cNvPr id="127" name="Google Shape;127;p17"/>
          <p:cNvSpPr txBox="1"/>
          <p:nvPr/>
        </p:nvSpPr>
        <p:spPr>
          <a:xfrm>
            <a:off x="9077567" y="3957400"/>
            <a:ext cx="1099200" cy="624400"/>
          </a:xfrm>
          <a:prstGeom prst="rect">
            <a:avLst/>
          </a:prstGeom>
          <a:noFill/>
          <a:ln>
            <a:noFill/>
          </a:ln>
        </p:spPr>
        <p:txBody>
          <a:bodyPr spcFirstLastPara="1" wrap="square" lIns="121900" tIns="121900" rIns="121900" bIns="121900" anchor="t" anchorCtr="0">
            <a:noAutofit/>
          </a:bodyPr>
          <a:lstStyle/>
          <a:p>
            <a:r>
              <a:rPr lang="en" sz="1467">
                <a:solidFill>
                  <a:srgbClr val="FFD966"/>
                </a:solidFill>
              </a:rPr>
              <a:t>with MAGIC</a:t>
            </a:r>
            <a:endParaRPr sz="1467">
              <a:solidFill>
                <a:srgbClr val="FFD966"/>
              </a:solidFill>
            </a:endParaRPr>
          </a:p>
        </p:txBody>
      </p:sp>
    </p:spTree>
    <p:extLst>
      <p:ext uri="{BB962C8B-B14F-4D97-AF65-F5344CB8AC3E}">
        <p14:creationId xmlns:p14="http://schemas.microsoft.com/office/powerpoint/2010/main" val="179702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85322" y="235735"/>
            <a:ext cx="5206435" cy="6504996"/>
          </a:xfrm>
          <a:prstGeom prst="rect">
            <a:avLst/>
          </a:prstGeom>
        </p:spPr>
      </p:pic>
      <p:sp>
        <p:nvSpPr>
          <p:cNvPr id="132" name="Google Shape;132;p18"/>
          <p:cNvSpPr txBox="1"/>
          <p:nvPr/>
        </p:nvSpPr>
        <p:spPr>
          <a:xfrm>
            <a:off x="119033" y="137667"/>
            <a:ext cx="4036000" cy="346000"/>
          </a:xfrm>
          <a:prstGeom prst="rect">
            <a:avLst/>
          </a:prstGeom>
          <a:noFill/>
          <a:ln>
            <a:noFill/>
          </a:ln>
        </p:spPr>
        <p:txBody>
          <a:bodyPr spcFirstLastPara="1" wrap="square" lIns="121900" tIns="121900" rIns="121900" bIns="121900" anchor="t" anchorCtr="0">
            <a:noAutofit/>
          </a:bodyPr>
          <a:lstStyle/>
          <a:p>
            <a:r>
              <a:rPr lang="en" sz="1600"/>
              <a:t>6. scRNA-seq Integration</a:t>
            </a:r>
            <a:endParaRPr sz="1600"/>
          </a:p>
        </p:txBody>
      </p:sp>
      <p:sp>
        <p:nvSpPr>
          <p:cNvPr id="136" name="Google Shape;136;p18"/>
          <p:cNvSpPr txBox="1"/>
          <p:nvPr/>
        </p:nvSpPr>
        <p:spPr>
          <a:xfrm>
            <a:off x="659551" y="3497400"/>
            <a:ext cx="2348000" cy="346000"/>
          </a:xfrm>
          <a:prstGeom prst="rect">
            <a:avLst/>
          </a:prstGeom>
          <a:noFill/>
          <a:ln>
            <a:noFill/>
          </a:ln>
        </p:spPr>
        <p:txBody>
          <a:bodyPr spcFirstLastPara="1" wrap="square" lIns="121900" tIns="121900" rIns="121900" bIns="121900" anchor="t" anchorCtr="0">
            <a:noAutofit/>
          </a:bodyPr>
          <a:lstStyle/>
          <a:p>
            <a:pPr algn="ctr"/>
            <a:r>
              <a:rPr lang="en" sz="1600"/>
              <a:t>scRNA-seq Expression</a:t>
            </a:r>
            <a:endParaRPr sz="1600"/>
          </a:p>
        </p:txBody>
      </p:sp>
      <p:sp>
        <p:nvSpPr>
          <p:cNvPr id="137" name="Google Shape;137;p18"/>
          <p:cNvSpPr txBox="1"/>
          <p:nvPr/>
        </p:nvSpPr>
        <p:spPr>
          <a:xfrm>
            <a:off x="3147067" y="3488233"/>
            <a:ext cx="2348000" cy="346000"/>
          </a:xfrm>
          <a:prstGeom prst="rect">
            <a:avLst/>
          </a:prstGeom>
          <a:noFill/>
          <a:ln>
            <a:noFill/>
          </a:ln>
        </p:spPr>
        <p:txBody>
          <a:bodyPr spcFirstLastPara="1" wrap="square" lIns="121900" tIns="121900" rIns="121900" bIns="121900" anchor="t" anchorCtr="0">
            <a:noAutofit/>
          </a:bodyPr>
          <a:lstStyle/>
          <a:p>
            <a:pPr algn="ctr"/>
            <a:r>
              <a:rPr lang="en" sz="1600"/>
              <a:t>Predicted Expression</a:t>
            </a:r>
            <a:endParaRPr sz="1600"/>
          </a:p>
        </p:txBody>
      </p:sp>
      <p:sp>
        <p:nvSpPr>
          <p:cNvPr id="139" name="Google Shape;139;p18"/>
          <p:cNvSpPr txBox="1"/>
          <p:nvPr/>
        </p:nvSpPr>
        <p:spPr>
          <a:xfrm>
            <a:off x="6770584" y="241933"/>
            <a:ext cx="1749200" cy="346000"/>
          </a:xfrm>
          <a:prstGeom prst="rect">
            <a:avLst/>
          </a:prstGeom>
          <a:noFill/>
          <a:ln>
            <a:noFill/>
          </a:ln>
        </p:spPr>
        <p:txBody>
          <a:bodyPr spcFirstLastPara="1" wrap="square" lIns="121900" tIns="121900" rIns="121900" bIns="121900" anchor="t" anchorCtr="0">
            <a:noAutofit/>
          </a:bodyPr>
          <a:lstStyle/>
          <a:p>
            <a:r>
              <a:rPr lang="en" sz="1600"/>
              <a:t>7. Peak Calling: MACS2 &amp; DARs</a:t>
            </a:r>
            <a:endParaRPr sz="1600"/>
          </a:p>
        </p:txBody>
      </p:sp>
      <p:sp>
        <p:nvSpPr>
          <p:cNvPr id="141" name="Google Shape;141;p18"/>
          <p:cNvSpPr/>
          <p:nvPr/>
        </p:nvSpPr>
        <p:spPr>
          <a:xfrm>
            <a:off x="9946100" y="3430667"/>
            <a:ext cx="802800" cy="536000"/>
          </a:xfrm>
          <a:prstGeom prst="ellipse">
            <a:avLst/>
          </a:prstGeom>
          <a:noFill/>
          <a:ln w="9525"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43" name="Google Shape;143;p18"/>
          <p:cNvCxnSpPr/>
          <p:nvPr/>
        </p:nvCxnSpPr>
        <p:spPr>
          <a:xfrm>
            <a:off x="6726333" y="212167"/>
            <a:ext cx="0" cy="6448000"/>
          </a:xfrm>
          <a:prstGeom prst="straightConnector1">
            <a:avLst/>
          </a:prstGeom>
          <a:noFill/>
          <a:ln w="9525" cap="flat" cmpd="sng">
            <a:solidFill>
              <a:schemeClr val="dk2"/>
            </a:solidFill>
            <a:prstDash val="solid"/>
            <a:round/>
            <a:headEnd type="none" w="med" len="med"/>
            <a:tailEnd type="none" w="med" len="med"/>
          </a:ln>
        </p:spPr>
      </p:cxnSp>
      <p:sp>
        <p:nvSpPr>
          <p:cNvPr id="145" name="Google Shape;145;p18"/>
          <p:cNvSpPr txBox="1"/>
          <p:nvPr/>
        </p:nvSpPr>
        <p:spPr>
          <a:xfrm>
            <a:off x="6893333" y="4631333"/>
            <a:ext cx="1749200" cy="940000"/>
          </a:xfrm>
          <a:prstGeom prst="rect">
            <a:avLst/>
          </a:prstGeom>
          <a:noFill/>
          <a:ln>
            <a:noFill/>
          </a:ln>
        </p:spPr>
        <p:txBody>
          <a:bodyPr spcFirstLastPara="1" wrap="square" lIns="121900" tIns="121900" rIns="121900" bIns="121900" anchor="t" anchorCtr="0">
            <a:noAutofit/>
          </a:bodyPr>
          <a:lstStyle/>
          <a:p>
            <a:pPr algn="ctr"/>
            <a:r>
              <a:rPr lang="en" sz="1600"/>
              <a:t>8. Motif Enrichment</a:t>
            </a:r>
            <a:endParaRPr sz="1600"/>
          </a:p>
        </p:txBody>
      </p:sp>
      <p:pic>
        <p:nvPicPr>
          <p:cNvPr id="2" name="Picture 1"/>
          <p:cNvPicPr>
            <a:picLocks noChangeAspect="1"/>
          </p:cNvPicPr>
          <p:nvPr/>
        </p:nvPicPr>
        <p:blipFill>
          <a:blip r:embed="rId4"/>
          <a:stretch>
            <a:fillRect/>
          </a:stretch>
        </p:blipFill>
        <p:spPr>
          <a:xfrm>
            <a:off x="141783" y="556080"/>
            <a:ext cx="6438900" cy="2941320"/>
          </a:xfrm>
          <a:prstGeom prst="rect">
            <a:avLst/>
          </a:prstGeom>
        </p:spPr>
      </p:pic>
      <p:pic>
        <p:nvPicPr>
          <p:cNvPr id="3" name="Picture 2"/>
          <p:cNvPicPr>
            <a:picLocks noChangeAspect="1"/>
          </p:cNvPicPr>
          <p:nvPr/>
        </p:nvPicPr>
        <p:blipFill>
          <a:blip r:embed="rId5"/>
          <a:stretch>
            <a:fillRect/>
          </a:stretch>
        </p:blipFill>
        <p:spPr>
          <a:xfrm>
            <a:off x="812991" y="3871247"/>
            <a:ext cx="4389120" cy="2788920"/>
          </a:xfrm>
          <a:prstGeom prst="rect">
            <a:avLst/>
          </a:prstGeom>
        </p:spPr>
      </p:pic>
    </p:spTree>
    <p:extLst>
      <p:ext uri="{BB962C8B-B14F-4D97-AF65-F5344CB8AC3E}">
        <p14:creationId xmlns:p14="http://schemas.microsoft.com/office/powerpoint/2010/main" val="405392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7160" y="375203"/>
            <a:ext cx="11086415" cy="5781151"/>
          </a:xfrm>
          <a:prstGeom prst="rect">
            <a:avLst/>
          </a:prstGeom>
        </p:spPr>
      </p:pic>
      <p:sp>
        <p:nvSpPr>
          <p:cNvPr id="151" name="Google Shape;151;p19"/>
          <p:cNvSpPr txBox="1"/>
          <p:nvPr/>
        </p:nvSpPr>
        <p:spPr>
          <a:xfrm>
            <a:off x="7168933" y="1354200"/>
            <a:ext cx="1993200" cy="718800"/>
          </a:xfrm>
          <a:prstGeom prst="rect">
            <a:avLst/>
          </a:prstGeom>
          <a:noFill/>
          <a:ln>
            <a:noFill/>
          </a:ln>
        </p:spPr>
        <p:txBody>
          <a:bodyPr spcFirstLastPara="1" wrap="square" lIns="121900" tIns="121900" rIns="121900" bIns="121900" anchor="t" anchorCtr="0">
            <a:noAutofit/>
          </a:bodyPr>
          <a:lstStyle/>
          <a:p>
            <a:pPr algn="ctr"/>
            <a:r>
              <a:rPr lang="en" sz="2133" b="1">
                <a:solidFill>
                  <a:srgbClr val="434343"/>
                </a:solidFill>
                <a:latin typeface="Calibri"/>
                <a:ea typeface="Calibri"/>
                <a:cs typeface="Calibri"/>
                <a:sym typeface="Calibri"/>
              </a:rPr>
              <a:t>TF </a:t>
            </a:r>
            <a:endParaRPr sz="2133" b="1">
              <a:solidFill>
                <a:srgbClr val="434343"/>
              </a:solidFill>
              <a:latin typeface="Calibri"/>
              <a:ea typeface="Calibri"/>
              <a:cs typeface="Calibri"/>
              <a:sym typeface="Calibri"/>
            </a:endParaRPr>
          </a:p>
          <a:p>
            <a:pPr algn="ctr"/>
            <a:r>
              <a:rPr lang="en" sz="2133" b="1">
                <a:solidFill>
                  <a:srgbClr val="434343"/>
                </a:solidFill>
                <a:latin typeface="Calibri"/>
                <a:ea typeface="Calibri"/>
                <a:cs typeface="Calibri"/>
                <a:sym typeface="Calibri"/>
              </a:rPr>
              <a:t>Footprinting</a:t>
            </a:r>
            <a:endParaRPr sz="21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p:txBody>
      </p:sp>
      <p:sp>
        <p:nvSpPr>
          <p:cNvPr id="153" name="Google Shape;153;p19"/>
          <p:cNvSpPr txBox="1"/>
          <p:nvPr/>
        </p:nvSpPr>
        <p:spPr>
          <a:xfrm>
            <a:off x="184150" y="1307015"/>
            <a:ext cx="3553200" cy="3991600"/>
          </a:xfrm>
          <a:prstGeom prst="rect">
            <a:avLst/>
          </a:prstGeom>
          <a:noFill/>
          <a:ln>
            <a:noFill/>
          </a:ln>
        </p:spPr>
        <p:txBody>
          <a:bodyPr spcFirstLastPara="1" wrap="square" lIns="121900" tIns="121900" rIns="121900" bIns="121900" anchor="t" anchorCtr="0">
            <a:noAutofit/>
          </a:bodyPr>
          <a:lstStyle/>
          <a:p>
            <a:pPr algn="ctr"/>
            <a:r>
              <a:rPr lang="en" sz="2133" b="1">
                <a:solidFill>
                  <a:srgbClr val="434343"/>
                </a:solidFill>
                <a:latin typeface="Calibri"/>
                <a:ea typeface="Calibri"/>
                <a:cs typeface="Calibri"/>
                <a:sym typeface="Calibri"/>
              </a:rPr>
              <a:t>Co-Accessibility</a:t>
            </a:r>
            <a:endParaRPr sz="21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p:txBody>
      </p:sp>
      <p:sp>
        <p:nvSpPr>
          <p:cNvPr id="155" name="Google Shape;155;p19"/>
          <p:cNvSpPr txBox="1"/>
          <p:nvPr/>
        </p:nvSpPr>
        <p:spPr>
          <a:xfrm>
            <a:off x="3946567" y="1255033"/>
            <a:ext cx="3553200" cy="3991600"/>
          </a:xfrm>
          <a:prstGeom prst="rect">
            <a:avLst/>
          </a:prstGeom>
          <a:noFill/>
          <a:ln>
            <a:noFill/>
          </a:ln>
        </p:spPr>
        <p:txBody>
          <a:bodyPr spcFirstLastPara="1" wrap="square" lIns="121900" tIns="121900" rIns="121900" bIns="121900" anchor="t" anchorCtr="0">
            <a:noAutofit/>
          </a:bodyPr>
          <a:lstStyle/>
          <a:p>
            <a:pPr algn="ctr"/>
            <a:r>
              <a:rPr lang="en" sz="2133" b="1">
                <a:solidFill>
                  <a:srgbClr val="434343"/>
                </a:solidFill>
                <a:latin typeface="Calibri"/>
                <a:ea typeface="Calibri"/>
                <a:cs typeface="Calibri"/>
                <a:sym typeface="Calibri"/>
              </a:rPr>
              <a:t>Peak-to-Gene Linkage</a:t>
            </a:r>
            <a:endParaRPr sz="21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p:txBody>
      </p:sp>
      <p:sp>
        <p:nvSpPr>
          <p:cNvPr id="157" name="Google Shape;157;p19"/>
          <p:cNvSpPr txBox="1"/>
          <p:nvPr/>
        </p:nvSpPr>
        <p:spPr>
          <a:xfrm>
            <a:off x="7256533" y="4257467"/>
            <a:ext cx="1818000" cy="991200"/>
          </a:xfrm>
          <a:prstGeom prst="rect">
            <a:avLst/>
          </a:prstGeom>
          <a:noFill/>
          <a:ln>
            <a:noFill/>
          </a:ln>
        </p:spPr>
        <p:txBody>
          <a:bodyPr spcFirstLastPara="1" wrap="square" lIns="121900" tIns="121900" rIns="121900" bIns="121900" anchor="t" anchorCtr="0">
            <a:noAutofit/>
          </a:bodyPr>
          <a:lstStyle/>
          <a:p>
            <a:pPr algn="ctr"/>
            <a:r>
              <a:rPr lang="en" sz="2133" b="1">
                <a:solidFill>
                  <a:srgbClr val="434343"/>
                </a:solidFill>
                <a:latin typeface="Calibri"/>
                <a:ea typeface="Calibri"/>
                <a:cs typeface="Calibri"/>
                <a:sym typeface="Calibri"/>
              </a:rPr>
              <a:t>Trajectory </a:t>
            </a:r>
            <a:endParaRPr sz="2133" b="1">
              <a:solidFill>
                <a:srgbClr val="434343"/>
              </a:solidFill>
              <a:latin typeface="Calibri"/>
              <a:ea typeface="Calibri"/>
              <a:cs typeface="Calibri"/>
              <a:sym typeface="Calibri"/>
            </a:endParaRPr>
          </a:p>
          <a:p>
            <a:pPr algn="ctr"/>
            <a:r>
              <a:rPr lang="en" sz="2133" b="1">
                <a:solidFill>
                  <a:srgbClr val="434343"/>
                </a:solidFill>
                <a:latin typeface="Calibri"/>
                <a:ea typeface="Calibri"/>
                <a:cs typeface="Calibri"/>
                <a:sym typeface="Calibri"/>
              </a:rPr>
              <a:t>Analysis</a:t>
            </a:r>
            <a:endParaRPr sz="21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a:p>
            <a:pPr algn="ctr"/>
            <a:endParaRPr sz="1733">
              <a:solidFill>
                <a:srgbClr val="434343"/>
              </a:solidFill>
              <a:latin typeface="Calibri"/>
              <a:ea typeface="Calibri"/>
              <a:cs typeface="Calibri"/>
              <a:sym typeface="Calibri"/>
            </a:endParaRPr>
          </a:p>
        </p:txBody>
      </p:sp>
      <p:sp>
        <p:nvSpPr>
          <p:cNvPr id="159" name="Google Shape;159;p19"/>
          <p:cNvSpPr txBox="1"/>
          <p:nvPr/>
        </p:nvSpPr>
        <p:spPr>
          <a:xfrm>
            <a:off x="98933" y="6045233"/>
            <a:ext cx="6954400" cy="440000"/>
          </a:xfrm>
          <a:prstGeom prst="rect">
            <a:avLst/>
          </a:prstGeom>
          <a:noFill/>
          <a:ln>
            <a:noFill/>
          </a:ln>
        </p:spPr>
        <p:txBody>
          <a:bodyPr spcFirstLastPara="1" wrap="square" lIns="121900" tIns="121900" rIns="121900" bIns="121900" anchor="t" anchorCtr="0">
            <a:noAutofit/>
          </a:bodyPr>
          <a:lstStyle/>
          <a:p>
            <a:r>
              <a:rPr lang="en" sz="1333">
                <a:solidFill>
                  <a:srgbClr val="666666"/>
                </a:solidFill>
                <a:latin typeface="Calibri"/>
                <a:ea typeface="Calibri"/>
                <a:cs typeface="Calibri"/>
                <a:sym typeface="Calibri"/>
              </a:rPr>
              <a:t>Images from ArchR Manual: </a:t>
            </a:r>
            <a:r>
              <a:rPr lang="en" sz="933" u="sng">
                <a:solidFill>
                  <a:srgbClr val="666666"/>
                </a:solidFill>
                <a:hlinkClick r:id="rId4"/>
              </a:rPr>
              <a:t>https://www.archrproject.com/index.html</a:t>
            </a:r>
            <a:endParaRPr sz="1333">
              <a:solidFill>
                <a:srgbClr val="666666"/>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5B95DBD4-47F9-41E4-BF3D-737AC3FFB57B}"/>
              </a:ext>
            </a:extLst>
          </p:cNvPr>
          <p:cNvSpPr txBox="1">
            <a:spLocks noChangeArrowheads="1"/>
          </p:cNvSpPr>
          <p:nvPr/>
        </p:nvSpPr>
        <p:spPr bwMode="auto">
          <a:xfrm>
            <a:off x="3318559" y="98733"/>
            <a:ext cx="559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err="1" smtClean="0">
                <a:latin typeface="+mj-lt"/>
                <a:ea typeface="ＭＳ Ｐゴシック" pitchFamily="34" charset="-128"/>
              </a:rPr>
              <a:t>scATAC-seq</a:t>
            </a:r>
            <a:r>
              <a:rPr lang="en-US" altLang="en-US" sz="2400" b="1" dirty="0" smtClean="0">
                <a:latin typeface="+mj-lt"/>
                <a:ea typeface="ＭＳ Ｐゴシック" pitchFamily="34" charset="-128"/>
              </a:rPr>
              <a:t> Additional Downstream Analyses</a:t>
            </a:r>
            <a:endParaRPr lang="en-US" altLang="en-US" sz="2400" b="1" dirty="0">
              <a:latin typeface="+mj-lt"/>
              <a:ea typeface="ＭＳ Ｐゴシック" pitchFamily="34" charset="-128"/>
            </a:endParaRPr>
          </a:p>
        </p:txBody>
      </p:sp>
    </p:spTree>
    <p:extLst>
      <p:ext uri="{BB962C8B-B14F-4D97-AF65-F5344CB8AC3E}">
        <p14:creationId xmlns:p14="http://schemas.microsoft.com/office/powerpoint/2010/main" val="148111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9E1EAF36-35C7-4D89-8EB3-0674C3D8D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57263"/>
            <a:ext cx="1072991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2ED09F5-CC5E-466B-A729-4187194654F7}"/>
              </a:ext>
            </a:extLst>
          </p:cNvPr>
          <p:cNvSpPr txBox="1">
            <a:spLocks/>
          </p:cNvSpPr>
          <p:nvPr/>
        </p:nvSpPr>
        <p:spPr>
          <a:xfrm>
            <a:off x="2019300" y="138113"/>
            <a:ext cx="8229600" cy="609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400" b="1" kern="0" dirty="0">
                <a:latin typeface="+mj-lt"/>
                <a:ea typeface="+mj-ea"/>
                <a:cs typeface="+mj-cs"/>
              </a:rPr>
              <a:t>Three modes of epigenetic regulation</a:t>
            </a:r>
          </a:p>
        </p:txBody>
      </p:sp>
      <p:sp>
        <p:nvSpPr>
          <p:cNvPr id="22532" name="Rectangle 9">
            <a:extLst>
              <a:ext uri="{FF2B5EF4-FFF2-40B4-BE49-F238E27FC236}">
                <a16:creationId xmlns:a16="http://schemas.microsoft.com/office/drawing/2014/main" id="{73E510AF-BED1-418A-95B7-CE39AB3AC3CC}"/>
              </a:ext>
            </a:extLst>
          </p:cNvPr>
          <p:cNvSpPr>
            <a:spLocks noChangeArrowheads="1"/>
          </p:cNvSpPr>
          <p:nvPr/>
        </p:nvSpPr>
        <p:spPr bwMode="auto">
          <a:xfrm>
            <a:off x="7962900" y="1074738"/>
            <a:ext cx="1804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t>Chromatin conformation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E65EE-4906-46DF-9C32-03CB9BEFD1DB}"/>
              </a:ext>
            </a:extLst>
          </p:cNvPr>
          <p:cNvPicPr>
            <a:picLocks noChangeAspect="1"/>
          </p:cNvPicPr>
          <p:nvPr/>
        </p:nvPicPr>
        <p:blipFill rotWithShape="1">
          <a:blip r:embed="rId2"/>
          <a:srcRect l="9049" t="27581" r="10326" b="6545"/>
          <a:stretch/>
        </p:blipFill>
        <p:spPr>
          <a:xfrm>
            <a:off x="1361660" y="1908313"/>
            <a:ext cx="9829801" cy="4263888"/>
          </a:xfrm>
          <a:prstGeom prst="rect">
            <a:avLst/>
          </a:prstGeom>
        </p:spPr>
      </p:pic>
      <p:pic>
        <p:nvPicPr>
          <p:cNvPr id="7" name="Picture 6">
            <a:extLst>
              <a:ext uri="{FF2B5EF4-FFF2-40B4-BE49-F238E27FC236}">
                <a16:creationId xmlns:a16="http://schemas.microsoft.com/office/drawing/2014/main" id="{1544C7F1-7BA8-4E53-BF9E-B780B57CB57D}"/>
              </a:ext>
            </a:extLst>
          </p:cNvPr>
          <p:cNvPicPr>
            <a:picLocks noChangeAspect="1"/>
          </p:cNvPicPr>
          <p:nvPr/>
        </p:nvPicPr>
        <p:blipFill>
          <a:blip r:embed="rId3"/>
          <a:stretch>
            <a:fillRect/>
          </a:stretch>
        </p:blipFill>
        <p:spPr>
          <a:xfrm>
            <a:off x="1543044" y="1432602"/>
            <a:ext cx="1319426" cy="475711"/>
          </a:xfrm>
          <a:prstGeom prst="rect">
            <a:avLst/>
          </a:prstGeom>
        </p:spPr>
      </p:pic>
      <p:sp>
        <p:nvSpPr>
          <p:cNvPr id="8" name="TextBox 7">
            <a:extLst>
              <a:ext uri="{FF2B5EF4-FFF2-40B4-BE49-F238E27FC236}">
                <a16:creationId xmlns:a16="http://schemas.microsoft.com/office/drawing/2014/main" id="{64AEA810-EA4E-4AD8-9180-7F8D6A1499D9}"/>
              </a:ext>
            </a:extLst>
          </p:cNvPr>
          <p:cNvSpPr txBox="1">
            <a:spLocks noChangeArrowheads="1"/>
          </p:cNvSpPr>
          <p:nvPr/>
        </p:nvSpPr>
        <p:spPr bwMode="auto">
          <a:xfrm>
            <a:off x="3675477" y="112781"/>
            <a:ext cx="4499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altLang="en-US" sz="2400" b="1" dirty="0">
                <a:latin typeface="+mj-lt"/>
                <a:ea typeface="ＭＳ Ｐゴシック" pitchFamily="34" charset="-128"/>
              </a:rPr>
              <a:t>Two modes of Methylation profiling</a:t>
            </a:r>
          </a:p>
        </p:txBody>
      </p:sp>
    </p:spTree>
    <p:extLst>
      <p:ext uri="{BB962C8B-B14F-4D97-AF65-F5344CB8AC3E}">
        <p14:creationId xmlns:p14="http://schemas.microsoft.com/office/powerpoint/2010/main" val="72313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1479</Words>
  <Application>Microsoft Office PowerPoint</Application>
  <PresentationFormat>Widescreen</PresentationFormat>
  <Paragraphs>231</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Qiu, Peng</dc:creator>
  <cp:lastModifiedBy>Gibson, Gregory C</cp:lastModifiedBy>
  <cp:revision>39</cp:revision>
  <dcterms:created xsi:type="dcterms:W3CDTF">2020-07-02T01:44:18Z</dcterms:created>
  <dcterms:modified xsi:type="dcterms:W3CDTF">2020-07-08T21:35:59Z</dcterms:modified>
</cp:coreProperties>
</file>