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1" r:id="rId2"/>
    <p:sldId id="291" r:id="rId3"/>
    <p:sldId id="318" r:id="rId4"/>
    <p:sldId id="317" r:id="rId5"/>
    <p:sldId id="312" r:id="rId6"/>
    <p:sldId id="319" r:id="rId7"/>
    <p:sldId id="315" r:id="rId8"/>
    <p:sldId id="292" r:id="rId9"/>
    <p:sldId id="321" r:id="rId10"/>
    <p:sldId id="311" r:id="rId11"/>
    <p:sldId id="320" r:id="rId12"/>
    <p:sldId id="309" r:id="rId13"/>
    <p:sldId id="258" r:id="rId14"/>
    <p:sldId id="259" r:id="rId15"/>
    <p:sldId id="260" r:id="rId16"/>
    <p:sldId id="261" r:id="rId17"/>
    <p:sldId id="265" r:id="rId18"/>
    <p:sldId id="266" r:id="rId19"/>
    <p:sldId id="264" r:id="rId20"/>
    <p:sldId id="27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8" autoAdjust="0"/>
    <p:restoredTop sz="94660"/>
  </p:normalViewPr>
  <p:slideViewPr>
    <p:cSldViewPr snapToGrid="0">
      <p:cViewPr varScale="1">
        <p:scale>
          <a:sx n="74" d="100"/>
          <a:sy n="74" d="100"/>
        </p:scale>
        <p:origin x="72" y="9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68166F-A381-4F66-A3C9-87095A817C12}" type="datetimeFigureOut">
              <a:rPr lang="en-US" smtClean="0"/>
              <a:t>7/13/2021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B2569D-F7E6-466A-85C0-D387BE0E666F}" type="slidenum">
              <a:rPr lang="en-US" smtClean="0"/>
              <a:t>‹#›</a:t>
            </a:fld>
            <a:endParaRPr lang="en-US"/>
          </a:p>
        </p:txBody>
      </p:sp>
    </p:spTree>
    <p:extLst>
      <p:ext uri="{BB962C8B-B14F-4D97-AF65-F5344CB8AC3E}">
        <p14:creationId xmlns:p14="http://schemas.microsoft.com/office/powerpoint/2010/main" val="793407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8b86151cbb_0_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8b86151cbb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sz="1200">
                <a:solidFill>
                  <a:srgbClr val="333333"/>
                </a:solidFill>
                <a:highlight>
                  <a:srgbClr val="FFFFFF"/>
                </a:highlight>
              </a:rPr>
              <a:t>Transcription factor (TF) footprinting allows for the prediction of the precise binding location of a TF at a particular locus. This is because the DNA bases that are directly bound by the TF are actually protected from transposition while the DNA bases immediately adjacent to TF binding are accessible.</a:t>
            </a:r>
            <a:endParaRPr sz="1200">
              <a:solidFill>
                <a:srgbClr val="333333"/>
              </a:solidFill>
              <a:highlight>
                <a:srgbClr val="FFFFFF"/>
              </a:highlight>
            </a:endParaRPr>
          </a:p>
          <a:p>
            <a:pPr marL="457200" lvl="0" indent="-304800" algn="l" rtl="0">
              <a:spcBef>
                <a:spcPts val="0"/>
              </a:spcBef>
              <a:spcAft>
                <a:spcPts val="0"/>
              </a:spcAft>
              <a:buClr>
                <a:srgbClr val="333333"/>
              </a:buClr>
              <a:buSzPts val="1200"/>
              <a:buChar char="-"/>
            </a:pPr>
            <a:r>
              <a:rPr lang="en" sz="1200">
                <a:solidFill>
                  <a:srgbClr val="333333"/>
                </a:solidFill>
                <a:highlight>
                  <a:srgbClr val="FFFFFF"/>
                </a:highlight>
              </a:rPr>
              <a:t>Co-Accessbility: correlation in accessibility between two peaks across many single cells.</a:t>
            </a:r>
            <a:endParaRPr sz="1200">
              <a:solidFill>
                <a:srgbClr val="333333"/>
              </a:solidFill>
              <a:highlight>
                <a:srgbClr val="FFFFFF"/>
              </a:highlight>
            </a:endParaRPr>
          </a:p>
          <a:p>
            <a:pPr marL="457200" lvl="0" indent="-304800" algn="l" rtl="0">
              <a:spcBef>
                <a:spcPts val="0"/>
              </a:spcBef>
              <a:spcAft>
                <a:spcPts val="0"/>
              </a:spcAft>
              <a:buClr>
                <a:srgbClr val="333333"/>
              </a:buClr>
              <a:buSzPts val="1200"/>
              <a:buChar char="-"/>
            </a:pPr>
            <a:r>
              <a:rPr lang="en" sz="1200">
                <a:solidFill>
                  <a:srgbClr val="333333"/>
                </a:solidFill>
                <a:highlight>
                  <a:srgbClr val="FFFFFF"/>
                </a:highlight>
              </a:rPr>
              <a:t>Peak2Gene Linkage:  leverages integrated scRNA-seq data to look for correlations between peak accessibility and gene expression</a:t>
            </a:r>
            <a:endParaRPr sz="1200">
              <a:solidFill>
                <a:srgbClr val="333333"/>
              </a:solidFill>
              <a:highlight>
                <a:srgbClr val="FFFFFF"/>
              </a:highlight>
            </a:endParaRPr>
          </a:p>
        </p:txBody>
      </p:sp>
    </p:spTree>
    <p:extLst>
      <p:ext uri="{BB962C8B-B14F-4D97-AF65-F5344CB8AC3E}">
        <p14:creationId xmlns:p14="http://schemas.microsoft.com/office/powerpoint/2010/main" val="1955846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7A889D3-AA2C-4781-908A-9DB490158968}" type="datetimeFigureOut">
              <a:rPr lang="en-US" smtClean="0"/>
              <a:t>7/13/2021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FCA0F7-4D15-4F97-95DF-4A24AF6E46E5}" type="slidenum">
              <a:rPr lang="en-US" smtClean="0"/>
              <a:t>‹#›</a:t>
            </a:fld>
            <a:endParaRPr lang="en-US"/>
          </a:p>
        </p:txBody>
      </p:sp>
    </p:spTree>
    <p:extLst>
      <p:ext uri="{BB962C8B-B14F-4D97-AF65-F5344CB8AC3E}">
        <p14:creationId xmlns:p14="http://schemas.microsoft.com/office/powerpoint/2010/main" val="1724208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A889D3-AA2C-4781-908A-9DB490158968}" type="datetimeFigureOut">
              <a:rPr lang="en-US" smtClean="0"/>
              <a:t>7/13/2021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FCA0F7-4D15-4F97-95DF-4A24AF6E46E5}" type="slidenum">
              <a:rPr lang="en-US" smtClean="0"/>
              <a:t>‹#›</a:t>
            </a:fld>
            <a:endParaRPr lang="en-US"/>
          </a:p>
        </p:txBody>
      </p:sp>
    </p:spTree>
    <p:extLst>
      <p:ext uri="{BB962C8B-B14F-4D97-AF65-F5344CB8AC3E}">
        <p14:creationId xmlns:p14="http://schemas.microsoft.com/office/powerpoint/2010/main" val="913369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A889D3-AA2C-4781-908A-9DB490158968}" type="datetimeFigureOut">
              <a:rPr lang="en-US" smtClean="0"/>
              <a:t>7/13/2021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FCA0F7-4D15-4F97-95DF-4A24AF6E46E5}" type="slidenum">
              <a:rPr lang="en-US" smtClean="0"/>
              <a:t>‹#›</a:t>
            </a:fld>
            <a:endParaRPr lang="en-US"/>
          </a:p>
        </p:txBody>
      </p:sp>
    </p:spTree>
    <p:extLst>
      <p:ext uri="{BB962C8B-B14F-4D97-AF65-F5344CB8AC3E}">
        <p14:creationId xmlns:p14="http://schemas.microsoft.com/office/powerpoint/2010/main" val="3924121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50"/>
        <p:cNvGrpSpPr/>
        <p:nvPr/>
      </p:nvGrpSpPr>
      <p:grpSpPr>
        <a:xfrm>
          <a:off x="0" y="0"/>
          <a:ext cx="0" cy="0"/>
          <a:chOff x="0" y="0"/>
          <a:chExt cx="0" cy="0"/>
        </a:xfrm>
      </p:grpSpPr>
      <p:sp>
        <p:nvSpPr>
          <p:cNvPr id="51" name="Google Shape;51;p13"/>
          <p:cNvSpPr txBox="1">
            <a:spLocks noGrp="1"/>
          </p:cNvSpPr>
          <p:nvPr>
            <p:ph type="body" idx="1"/>
          </p:nvPr>
        </p:nvSpPr>
        <p:spPr>
          <a:xfrm>
            <a:off x="0" y="1490132"/>
            <a:ext cx="11774400" cy="4673600"/>
          </a:xfrm>
          <a:prstGeom prst="rect">
            <a:avLst/>
          </a:prstGeom>
          <a:noFill/>
          <a:ln>
            <a:noFill/>
          </a:ln>
        </p:spPr>
        <p:txBody>
          <a:bodyPr spcFirstLastPara="1" wrap="square" lIns="45700" tIns="45700" rIns="45700" bIns="45700" anchor="t" anchorCtr="0">
            <a:noAutofit/>
          </a:bodyPr>
          <a:lstStyle>
            <a:lvl1pPr marL="609585" lvl="0" indent="-304792" algn="l" rtl="0">
              <a:lnSpc>
                <a:spcPct val="100000"/>
              </a:lnSpc>
              <a:spcBef>
                <a:spcPts val="800"/>
              </a:spcBef>
              <a:spcAft>
                <a:spcPts val="0"/>
              </a:spcAft>
              <a:buClr>
                <a:srgbClr val="FFFFFF"/>
              </a:buClr>
              <a:buSzPts val="2400"/>
              <a:buFont typeface="Calibri"/>
              <a:buNone/>
              <a:defRPr sz="3200"/>
            </a:lvl1pPr>
            <a:lvl2pPr marL="1219170" lvl="1" indent="-507987" algn="l" rtl="0">
              <a:lnSpc>
                <a:spcPct val="100000"/>
              </a:lnSpc>
              <a:spcBef>
                <a:spcPts val="800"/>
              </a:spcBef>
              <a:spcAft>
                <a:spcPts val="0"/>
              </a:spcAft>
              <a:buClr>
                <a:srgbClr val="FFFFFF"/>
              </a:buClr>
              <a:buSzPts val="2400"/>
              <a:buFont typeface="Calibri"/>
              <a:buChar char="•"/>
              <a:defRPr sz="3200"/>
            </a:lvl2pPr>
            <a:lvl3pPr marL="1828754" lvl="2" indent="-507987" algn="l" rtl="0">
              <a:lnSpc>
                <a:spcPct val="100000"/>
              </a:lnSpc>
              <a:spcBef>
                <a:spcPts val="800"/>
              </a:spcBef>
              <a:spcAft>
                <a:spcPts val="0"/>
              </a:spcAft>
              <a:buClr>
                <a:srgbClr val="FFFFFF"/>
              </a:buClr>
              <a:buSzPts val="2400"/>
              <a:buFont typeface="Calibri"/>
              <a:buChar char="■"/>
              <a:defRPr sz="3200"/>
            </a:lvl3pPr>
            <a:lvl4pPr marL="2438339" lvl="3" indent="-507987" algn="l" rtl="0">
              <a:lnSpc>
                <a:spcPct val="100000"/>
              </a:lnSpc>
              <a:spcBef>
                <a:spcPts val="800"/>
              </a:spcBef>
              <a:spcAft>
                <a:spcPts val="0"/>
              </a:spcAft>
              <a:buClr>
                <a:srgbClr val="FFFFFF"/>
              </a:buClr>
              <a:buSzPts val="2400"/>
              <a:buFont typeface="Calibri"/>
              <a:buChar char="●"/>
              <a:defRPr sz="3200"/>
            </a:lvl4pPr>
            <a:lvl5pPr marL="3047924" lvl="4" indent="-507987" algn="l" rtl="0">
              <a:lnSpc>
                <a:spcPct val="100000"/>
              </a:lnSpc>
              <a:spcBef>
                <a:spcPts val="800"/>
              </a:spcBef>
              <a:spcAft>
                <a:spcPts val="0"/>
              </a:spcAft>
              <a:buClr>
                <a:srgbClr val="FFFFFF"/>
              </a:buClr>
              <a:buSzPts val="2400"/>
              <a:buFont typeface="Calibri"/>
              <a:buChar char="○"/>
              <a:defRPr sz="3200"/>
            </a:lvl5pPr>
            <a:lvl6pPr marL="3657509" lvl="5" indent="-457189" algn="l" rtl="0">
              <a:lnSpc>
                <a:spcPct val="100000"/>
              </a:lnSpc>
              <a:spcBef>
                <a:spcPts val="933"/>
              </a:spcBef>
              <a:spcAft>
                <a:spcPts val="0"/>
              </a:spcAft>
              <a:buClr>
                <a:srgbClr val="FFFFFF"/>
              </a:buClr>
              <a:buSzPts val="1800"/>
              <a:buChar char="■"/>
              <a:defRPr/>
            </a:lvl6pPr>
            <a:lvl7pPr marL="4267093" lvl="6" indent="-457189" algn="l" rtl="0">
              <a:lnSpc>
                <a:spcPct val="100000"/>
              </a:lnSpc>
              <a:spcBef>
                <a:spcPts val="933"/>
              </a:spcBef>
              <a:spcAft>
                <a:spcPts val="0"/>
              </a:spcAft>
              <a:buClr>
                <a:srgbClr val="FFFFFF"/>
              </a:buClr>
              <a:buSzPts val="1800"/>
              <a:buChar char="●"/>
              <a:defRPr/>
            </a:lvl7pPr>
            <a:lvl8pPr marL="4876678" lvl="7" indent="-457189" algn="l" rtl="0">
              <a:lnSpc>
                <a:spcPct val="100000"/>
              </a:lnSpc>
              <a:spcBef>
                <a:spcPts val="933"/>
              </a:spcBef>
              <a:spcAft>
                <a:spcPts val="0"/>
              </a:spcAft>
              <a:buClr>
                <a:srgbClr val="FFFFFF"/>
              </a:buClr>
              <a:buSzPts val="1800"/>
              <a:buChar char="○"/>
              <a:defRPr/>
            </a:lvl8pPr>
            <a:lvl9pPr marL="5486263" lvl="8" indent="-457189" algn="l" rtl="0">
              <a:lnSpc>
                <a:spcPct val="100000"/>
              </a:lnSpc>
              <a:spcBef>
                <a:spcPts val="933"/>
              </a:spcBef>
              <a:spcAft>
                <a:spcPts val="0"/>
              </a:spcAft>
              <a:buClr>
                <a:srgbClr val="FFFFFF"/>
              </a:buClr>
              <a:buSzPts val="1800"/>
              <a:buChar char="■"/>
              <a:defRPr/>
            </a:lvl9pPr>
          </a:lstStyle>
          <a:p>
            <a:endParaRPr/>
          </a:p>
        </p:txBody>
      </p:sp>
      <p:sp>
        <p:nvSpPr>
          <p:cNvPr id="52" name="Google Shape;52;p13"/>
          <p:cNvSpPr txBox="1">
            <a:spLocks noGrp="1"/>
          </p:cNvSpPr>
          <p:nvPr>
            <p:ph type="title"/>
          </p:nvPr>
        </p:nvSpPr>
        <p:spPr>
          <a:xfrm>
            <a:off x="0" y="0"/>
            <a:ext cx="8184400" cy="991200"/>
          </a:xfrm>
          <a:prstGeom prst="rect">
            <a:avLst/>
          </a:prstGeom>
          <a:noFill/>
          <a:ln>
            <a:noFill/>
          </a:ln>
        </p:spPr>
        <p:txBody>
          <a:bodyPr spcFirstLastPara="1" wrap="square" lIns="45700" tIns="45700" rIns="45700" bIns="45700" anchor="ctr" anchorCtr="0">
            <a:noAutofit/>
          </a:bodyPr>
          <a:lstStyle>
            <a:lvl1pPr lvl="0" algn="l" rtl="0">
              <a:lnSpc>
                <a:spcPct val="100000"/>
              </a:lnSpc>
              <a:spcBef>
                <a:spcPts val="0"/>
              </a:spcBef>
              <a:spcAft>
                <a:spcPts val="0"/>
              </a:spcAft>
              <a:buClr>
                <a:srgbClr val="EEB211"/>
              </a:buClr>
              <a:buSzPts val="1800"/>
              <a:buNone/>
              <a:defRPr/>
            </a:lvl1pPr>
            <a:lvl2pPr lvl="1" algn="l" rtl="0">
              <a:lnSpc>
                <a:spcPct val="100000"/>
              </a:lnSpc>
              <a:spcBef>
                <a:spcPts val="0"/>
              </a:spcBef>
              <a:spcAft>
                <a:spcPts val="0"/>
              </a:spcAft>
              <a:buClr>
                <a:srgbClr val="EEB211"/>
              </a:buClr>
              <a:buSzPts val="1800"/>
              <a:buNone/>
              <a:defRPr/>
            </a:lvl2pPr>
            <a:lvl3pPr lvl="2" algn="l" rtl="0">
              <a:lnSpc>
                <a:spcPct val="100000"/>
              </a:lnSpc>
              <a:spcBef>
                <a:spcPts val="0"/>
              </a:spcBef>
              <a:spcAft>
                <a:spcPts val="0"/>
              </a:spcAft>
              <a:buClr>
                <a:srgbClr val="EEB211"/>
              </a:buClr>
              <a:buSzPts val="1800"/>
              <a:buNone/>
              <a:defRPr/>
            </a:lvl3pPr>
            <a:lvl4pPr lvl="3" algn="l" rtl="0">
              <a:lnSpc>
                <a:spcPct val="100000"/>
              </a:lnSpc>
              <a:spcBef>
                <a:spcPts val="0"/>
              </a:spcBef>
              <a:spcAft>
                <a:spcPts val="0"/>
              </a:spcAft>
              <a:buClr>
                <a:srgbClr val="EEB211"/>
              </a:buClr>
              <a:buSzPts val="1800"/>
              <a:buNone/>
              <a:defRPr/>
            </a:lvl4pPr>
            <a:lvl5pPr lvl="4" algn="l" rtl="0">
              <a:lnSpc>
                <a:spcPct val="100000"/>
              </a:lnSpc>
              <a:spcBef>
                <a:spcPts val="0"/>
              </a:spcBef>
              <a:spcAft>
                <a:spcPts val="0"/>
              </a:spcAft>
              <a:buClr>
                <a:srgbClr val="EEB211"/>
              </a:buClr>
              <a:buSzPts val="1800"/>
              <a:buNone/>
              <a:defRPr/>
            </a:lvl5pPr>
            <a:lvl6pPr lvl="5" algn="l" rtl="0">
              <a:lnSpc>
                <a:spcPct val="100000"/>
              </a:lnSpc>
              <a:spcBef>
                <a:spcPts val="0"/>
              </a:spcBef>
              <a:spcAft>
                <a:spcPts val="0"/>
              </a:spcAft>
              <a:buClr>
                <a:srgbClr val="EEB211"/>
              </a:buClr>
              <a:buSzPts val="1800"/>
              <a:buNone/>
              <a:defRPr/>
            </a:lvl6pPr>
            <a:lvl7pPr lvl="6" algn="l" rtl="0">
              <a:lnSpc>
                <a:spcPct val="100000"/>
              </a:lnSpc>
              <a:spcBef>
                <a:spcPts val="0"/>
              </a:spcBef>
              <a:spcAft>
                <a:spcPts val="0"/>
              </a:spcAft>
              <a:buClr>
                <a:srgbClr val="EEB211"/>
              </a:buClr>
              <a:buSzPts val="1800"/>
              <a:buNone/>
              <a:defRPr/>
            </a:lvl7pPr>
            <a:lvl8pPr lvl="7" algn="l" rtl="0">
              <a:lnSpc>
                <a:spcPct val="100000"/>
              </a:lnSpc>
              <a:spcBef>
                <a:spcPts val="0"/>
              </a:spcBef>
              <a:spcAft>
                <a:spcPts val="0"/>
              </a:spcAft>
              <a:buClr>
                <a:srgbClr val="EEB211"/>
              </a:buClr>
              <a:buSzPts val="1800"/>
              <a:buNone/>
              <a:defRPr/>
            </a:lvl8pPr>
            <a:lvl9pPr lvl="8" algn="l" rtl="0">
              <a:lnSpc>
                <a:spcPct val="100000"/>
              </a:lnSpc>
              <a:spcBef>
                <a:spcPts val="0"/>
              </a:spcBef>
              <a:spcAft>
                <a:spcPts val="0"/>
              </a:spcAft>
              <a:buClr>
                <a:srgbClr val="EEB211"/>
              </a:buClr>
              <a:buSzPts val="1800"/>
              <a:buNone/>
              <a:defRPr/>
            </a:lvl9pPr>
          </a:lstStyle>
          <a:p>
            <a:endParaRPr/>
          </a:p>
        </p:txBody>
      </p:sp>
      <p:sp>
        <p:nvSpPr>
          <p:cNvPr id="53" name="Google Shape;53;p13"/>
          <p:cNvSpPr txBox="1">
            <a:spLocks noGrp="1"/>
          </p:cNvSpPr>
          <p:nvPr>
            <p:ph type="sldNum" idx="12"/>
          </p:nvPr>
        </p:nvSpPr>
        <p:spPr>
          <a:xfrm>
            <a:off x="5892800" y="6172200"/>
            <a:ext cx="2844800" cy="368400"/>
          </a:xfrm>
          <a:prstGeom prst="rect">
            <a:avLst/>
          </a:prstGeom>
          <a:noFill/>
          <a:ln>
            <a:noFill/>
          </a:ln>
        </p:spPr>
        <p:txBody>
          <a:bodyPr spcFirstLastPara="1" wrap="square" lIns="45700" tIns="45700" rIns="45700" bIns="45700" anchor="ctr" anchorCtr="0">
            <a:noAutofit/>
          </a:bodyPr>
          <a:lstStyle>
            <a:lvl1pPr marL="0" lvl="0" indent="0" algn="r" rtl="0">
              <a:lnSpc>
                <a:spcPct val="100000"/>
              </a:lnSpc>
              <a:spcBef>
                <a:spcPts val="0"/>
              </a:spcBef>
              <a:spcAft>
                <a:spcPts val="0"/>
              </a:spcAft>
              <a:buClr>
                <a:srgbClr val="000000"/>
              </a:buClr>
              <a:buSzPts val="1200"/>
              <a:buFont typeface="Calibri"/>
              <a:buNone/>
              <a:defRPr sz="1600"/>
            </a:lvl1pPr>
            <a:lvl2pPr marL="0" lvl="1" indent="0" algn="r" rtl="0">
              <a:lnSpc>
                <a:spcPct val="100000"/>
              </a:lnSpc>
              <a:spcBef>
                <a:spcPts val="0"/>
              </a:spcBef>
              <a:spcAft>
                <a:spcPts val="0"/>
              </a:spcAft>
              <a:buClr>
                <a:srgbClr val="000000"/>
              </a:buClr>
              <a:buSzPts val="1200"/>
              <a:buFont typeface="Calibri"/>
              <a:buNone/>
              <a:defRPr sz="1600"/>
            </a:lvl2pPr>
            <a:lvl3pPr marL="0" lvl="2" indent="0" algn="r" rtl="0">
              <a:lnSpc>
                <a:spcPct val="100000"/>
              </a:lnSpc>
              <a:spcBef>
                <a:spcPts val="0"/>
              </a:spcBef>
              <a:spcAft>
                <a:spcPts val="0"/>
              </a:spcAft>
              <a:buClr>
                <a:srgbClr val="000000"/>
              </a:buClr>
              <a:buSzPts val="1200"/>
              <a:buFont typeface="Calibri"/>
              <a:buNone/>
              <a:defRPr sz="1600"/>
            </a:lvl3pPr>
            <a:lvl4pPr marL="0" lvl="3" indent="0" algn="r" rtl="0">
              <a:lnSpc>
                <a:spcPct val="100000"/>
              </a:lnSpc>
              <a:spcBef>
                <a:spcPts val="0"/>
              </a:spcBef>
              <a:spcAft>
                <a:spcPts val="0"/>
              </a:spcAft>
              <a:buClr>
                <a:srgbClr val="000000"/>
              </a:buClr>
              <a:buSzPts val="1200"/>
              <a:buFont typeface="Calibri"/>
              <a:buNone/>
              <a:defRPr sz="1600"/>
            </a:lvl4pPr>
            <a:lvl5pPr marL="0" lvl="4" indent="0" algn="r" rtl="0">
              <a:lnSpc>
                <a:spcPct val="100000"/>
              </a:lnSpc>
              <a:spcBef>
                <a:spcPts val="0"/>
              </a:spcBef>
              <a:spcAft>
                <a:spcPts val="0"/>
              </a:spcAft>
              <a:buClr>
                <a:srgbClr val="000000"/>
              </a:buClr>
              <a:buSzPts val="1200"/>
              <a:buFont typeface="Calibri"/>
              <a:buNone/>
              <a:defRPr sz="1600"/>
            </a:lvl5pPr>
            <a:lvl6pPr marL="0" lvl="5" indent="0" algn="r" rtl="0">
              <a:lnSpc>
                <a:spcPct val="100000"/>
              </a:lnSpc>
              <a:spcBef>
                <a:spcPts val="0"/>
              </a:spcBef>
              <a:spcAft>
                <a:spcPts val="0"/>
              </a:spcAft>
              <a:buClr>
                <a:srgbClr val="000000"/>
              </a:buClr>
              <a:buSzPts val="1200"/>
              <a:buFont typeface="Calibri"/>
              <a:buNone/>
              <a:defRPr sz="1600"/>
            </a:lvl6pPr>
            <a:lvl7pPr marL="0" lvl="6" indent="0" algn="r" rtl="0">
              <a:lnSpc>
                <a:spcPct val="100000"/>
              </a:lnSpc>
              <a:spcBef>
                <a:spcPts val="0"/>
              </a:spcBef>
              <a:spcAft>
                <a:spcPts val="0"/>
              </a:spcAft>
              <a:buClr>
                <a:srgbClr val="000000"/>
              </a:buClr>
              <a:buSzPts val="1200"/>
              <a:buFont typeface="Calibri"/>
              <a:buNone/>
              <a:defRPr sz="1600"/>
            </a:lvl7pPr>
            <a:lvl8pPr marL="0" lvl="7" indent="0" algn="r" rtl="0">
              <a:lnSpc>
                <a:spcPct val="100000"/>
              </a:lnSpc>
              <a:spcBef>
                <a:spcPts val="0"/>
              </a:spcBef>
              <a:spcAft>
                <a:spcPts val="0"/>
              </a:spcAft>
              <a:buClr>
                <a:srgbClr val="000000"/>
              </a:buClr>
              <a:buSzPts val="1200"/>
              <a:buFont typeface="Calibri"/>
              <a:buNone/>
              <a:defRPr sz="1600"/>
            </a:lvl8pPr>
            <a:lvl9pPr marL="0" lvl="8" indent="0" algn="r" rtl="0">
              <a:lnSpc>
                <a:spcPct val="100000"/>
              </a:lnSpc>
              <a:spcBef>
                <a:spcPts val="0"/>
              </a:spcBef>
              <a:spcAft>
                <a:spcPts val="0"/>
              </a:spcAft>
              <a:buClr>
                <a:srgbClr val="000000"/>
              </a:buClr>
              <a:buSzPts val="1200"/>
              <a:buFont typeface="Calibri"/>
              <a:buNone/>
              <a:defRPr sz="1600"/>
            </a:lvl9pPr>
          </a:lstStyle>
          <a:p>
            <a:fld id="{00000000-1234-1234-1234-123412341234}" type="slidenum">
              <a:rPr lang="en" smtClean="0"/>
              <a:pPr/>
              <a:t>‹#›</a:t>
            </a:fld>
            <a:endParaRPr lang="en" sz="1333"/>
          </a:p>
        </p:txBody>
      </p:sp>
    </p:spTree>
    <p:extLst>
      <p:ext uri="{BB962C8B-B14F-4D97-AF65-F5344CB8AC3E}">
        <p14:creationId xmlns:p14="http://schemas.microsoft.com/office/powerpoint/2010/main" val="1761540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A889D3-AA2C-4781-908A-9DB490158968}" type="datetimeFigureOut">
              <a:rPr lang="en-US" smtClean="0"/>
              <a:t>7/13/2021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FCA0F7-4D15-4F97-95DF-4A24AF6E46E5}" type="slidenum">
              <a:rPr lang="en-US" smtClean="0"/>
              <a:t>‹#›</a:t>
            </a:fld>
            <a:endParaRPr lang="en-US"/>
          </a:p>
        </p:txBody>
      </p:sp>
    </p:spTree>
    <p:extLst>
      <p:ext uri="{BB962C8B-B14F-4D97-AF65-F5344CB8AC3E}">
        <p14:creationId xmlns:p14="http://schemas.microsoft.com/office/powerpoint/2010/main" val="3267170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A889D3-AA2C-4781-908A-9DB490158968}" type="datetimeFigureOut">
              <a:rPr lang="en-US" smtClean="0"/>
              <a:t>7/13/2021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FCA0F7-4D15-4F97-95DF-4A24AF6E46E5}" type="slidenum">
              <a:rPr lang="en-US" smtClean="0"/>
              <a:t>‹#›</a:t>
            </a:fld>
            <a:endParaRPr lang="en-US"/>
          </a:p>
        </p:txBody>
      </p:sp>
    </p:spTree>
    <p:extLst>
      <p:ext uri="{BB962C8B-B14F-4D97-AF65-F5344CB8AC3E}">
        <p14:creationId xmlns:p14="http://schemas.microsoft.com/office/powerpoint/2010/main" val="2004319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7A889D3-AA2C-4781-908A-9DB490158968}" type="datetimeFigureOut">
              <a:rPr lang="en-US" smtClean="0"/>
              <a:t>7/13/2021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FCA0F7-4D15-4F97-95DF-4A24AF6E46E5}" type="slidenum">
              <a:rPr lang="en-US" smtClean="0"/>
              <a:t>‹#›</a:t>
            </a:fld>
            <a:endParaRPr lang="en-US"/>
          </a:p>
        </p:txBody>
      </p:sp>
    </p:spTree>
    <p:extLst>
      <p:ext uri="{BB962C8B-B14F-4D97-AF65-F5344CB8AC3E}">
        <p14:creationId xmlns:p14="http://schemas.microsoft.com/office/powerpoint/2010/main" val="3420132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7A889D3-AA2C-4781-908A-9DB490158968}" type="datetimeFigureOut">
              <a:rPr lang="en-US" smtClean="0"/>
              <a:t>7/13/2021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FCA0F7-4D15-4F97-95DF-4A24AF6E46E5}" type="slidenum">
              <a:rPr lang="en-US" smtClean="0"/>
              <a:t>‹#›</a:t>
            </a:fld>
            <a:endParaRPr lang="en-US"/>
          </a:p>
        </p:txBody>
      </p:sp>
    </p:spTree>
    <p:extLst>
      <p:ext uri="{BB962C8B-B14F-4D97-AF65-F5344CB8AC3E}">
        <p14:creationId xmlns:p14="http://schemas.microsoft.com/office/powerpoint/2010/main" val="3330797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7A889D3-AA2C-4781-908A-9DB490158968}" type="datetimeFigureOut">
              <a:rPr lang="en-US" smtClean="0"/>
              <a:t>7/13/2021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FCA0F7-4D15-4F97-95DF-4A24AF6E46E5}" type="slidenum">
              <a:rPr lang="en-US" smtClean="0"/>
              <a:t>‹#›</a:t>
            </a:fld>
            <a:endParaRPr lang="en-US"/>
          </a:p>
        </p:txBody>
      </p:sp>
    </p:spTree>
    <p:extLst>
      <p:ext uri="{BB962C8B-B14F-4D97-AF65-F5344CB8AC3E}">
        <p14:creationId xmlns:p14="http://schemas.microsoft.com/office/powerpoint/2010/main" val="642382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A889D3-AA2C-4781-908A-9DB490158968}" type="datetimeFigureOut">
              <a:rPr lang="en-US" smtClean="0"/>
              <a:t>7/13/2021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FCA0F7-4D15-4F97-95DF-4A24AF6E46E5}" type="slidenum">
              <a:rPr lang="en-US" smtClean="0"/>
              <a:t>‹#›</a:t>
            </a:fld>
            <a:endParaRPr lang="en-US"/>
          </a:p>
        </p:txBody>
      </p:sp>
    </p:spTree>
    <p:extLst>
      <p:ext uri="{BB962C8B-B14F-4D97-AF65-F5344CB8AC3E}">
        <p14:creationId xmlns:p14="http://schemas.microsoft.com/office/powerpoint/2010/main" val="2368199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7A889D3-AA2C-4781-908A-9DB490158968}" type="datetimeFigureOut">
              <a:rPr lang="en-US" smtClean="0"/>
              <a:t>7/13/2021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FCA0F7-4D15-4F97-95DF-4A24AF6E46E5}" type="slidenum">
              <a:rPr lang="en-US" smtClean="0"/>
              <a:t>‹#›</a:t>
            </a:fld>
            <a:endParaRPr lang="en-US"/>
          </a:p>
        </p:txBody>
      </p:sp>
    </p:spTree>
    <p:extLst>
      <p:ext uri="{BB962C8B-B14F-4D97-AF65-F5344CB8AC3E}">
        <p14:creationId xmlns:p14="http://schemas.microsoft.com/office/powerpoint/2010/main" val="2939695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7A889D3-AA2C-4781-908A-9DB490158968}" type="datetimeFigureOut">
              <a:rPr lang="en-US" smtClean="0"/>
              <a:t>7/13/2021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FCA0F7-4D15-4F97-95DF-4A24AF6E46E5}" type="slidenum">
              <a:rPr lang="en-US" smtClean="0"/>
              <a:t>‹#›</a:t>
            </a:fld>
            <a:endParaRPr lang="en-US"/>
          </a:p>
        </p:txBody>
      </p:sp>
    </p:spTree>
    <p:extLst>
      <p:ext uri="{BB962C8B-B14F-4D97-AF65-F5344CB8AC3E}">
        <p14:creationId xmlns:p14="http://schemas.microsoft.com/office/powerpoint/2010/main" val="1767440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A889D3-AA2C-4781-908A-9DB490158968}" type="datetimeFigureOut">
              <a:rPr lang="en-US" smtClean="0"/>
              <a:t>7/13/2021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FCA0F7-4D15-4F97-95DF-4A24AF6E46E5}" type="slidenum">
              <a:rPr lang="en-US" smtClean="0"/>
              <a:t>‹#›</a:t>
            </a:fld>
            <a:endParaRPr lang="en-US"/>
          </a:p>
        </p:txBody>
      </p:sp>
    </p:spTree>
    <p:extLst>
      <p:ext uri="{BB962C8B-B14F-4D97-AF65-F5344CB8AC3E}">
        <p14:creationId xmlns:p14="http://schemas.microsoft.com/office/powerpoint/2010/main" val="26659952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greg.gibson@biology.gatech.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s://www.10xgenomics.com/solutions/single-cell-atac/"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archrproject.com/index.html"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768D7326-0994-4D5B-97D2-3F62207B202C}"/>
              </a:ext>
            </a:extLst>
          </p:cNvPr>
          <p:cNvSpPr txBox="1">
            <a:spLocks noChangeArrowheads="1"/>
          </p:cNvSpPr>
          <p:nvPr/>
        </p:nvSpPr>
        <p:spPr>
          <a:xfrm>
            <a:off x="2209800" y="1156252"/>
            <a:ext cx="7772400" cy="506413"/>
          </a:xfrm>
          <a:prstGeom prst="rect">
            <a:avLst/>
          </a:prstGeom>
        </p:spPr>
        <p:txBody>
          <a:bodyPr/>
          <a:lstStyle/>
          <a:p>
            <a:pPr algn="ctr" eaLnBrk="1" hangingPunct="1">
              <a:defRPr/>
            </a:pPr>
            <a:r>
              <a:rPr lang="en-US" sz="2000" kern="0" dirty="0">
                <a:latin typeface="Calibri" panose="020F0502020204030204" pitchFamily="34" charset="0"/>
                <a:ea typeface="+mj-ea"/>
                <a:cs typeface="+mj-cs"/>
              </a:rPr>
              <a:t>Summer Institutes of Statistical Genetics</a:t>
            </a:r>
            <a:r>
              <a:rPr lang="en-US" sz="2000" kern="0">
                <a:latin typeface="Calibri" panose="020F0502020204030204" pitchFamily="34" charset="0"/>
                <a:ea typeface="+mj-ea"/>
                <a:cs typeface="+mj-cs"/>
              </a:rPr>
              <a:t>, </a:t>
            </a:r>
            <a:r>
              <a:rPr lang="en-US" sz="2000" kern="0" smtClean="0">
                <a:latin typeface="Calibri" panose="020F0502020204030204" pitchFamily="34" charset="0"/>
                <a:ea typeface="+mj-ea"/>
                <a:cs typeface="+mj-cs"/>
              </a:rPr>
              <a:t>2021</a:t>
            </a:r>
            <a:endParaRPr lang="en-US" sz="2000" kern="0" dirty="0">
              <a:latin typeface="Calibri" panose="020F0502020204030204" pitchFamily="34" charset="0"/>
              <a:ea typeface="+mj-ea"/>
              <a:cs typeface="+mj-cs"/>
            </a:endParaRPr>
          </a:p>
          <a:p>
            <a:pPr algn="ctr" eaLnBrk="1" hangingPunct="1">
              <a:defRPr/>
            </a:pPr>
            <a:endParaRPr lang="en-US" sz="2000" kern="0" dirty="0">
              <a:latin typeface="Calibri" panose="020F0502020204030204" pitchFamily="34" charset="0"/>
              <a:ea typeface="+mj-ea"/>
              <a:cs typeface="+mj-cs"/>
            </a:endParaRPr>
          </a:p>
          <a:p>
            <a:pPr algn="ctr" eaLnBrk="1" hangingPunct="1">
              <a:defRPr/>
            </a:pPr>
            <a:endParaRPr lang="en-US" sz="2000" kern="0" dirty="0">
              <a:latin typeface="Calibri" panose="020F0502020204030204" pitchFamily="34" charset="0"/>
              <a:ea typeface="+mj-ea"/>
              <a:cs typeface="+mj-cs"/>
            </a:endParaRPr>
          </a:p>
          <a:p>
            <a:pPr algn="ctr" eaLnBrk="1" hangingPunct="1">
              <a:defRPr/>
            </a:pPr>
            <a:r>
              <a:rPr lang="en-US" sz="2000" kern="0" dirty="0">
                <a:latin typeface="Calibri" panose="020F0502020204030204" pitchFamily="34" charset="0"/>
                <a:ea typeface="+mj-ea"/>
                <a:cs typeface="+mj-cs"/>
              </a:rPr>
              <a:t>Module 6: GENE EXPRESSION PROFILING</a:t>
            </a:r>
          </a:p>
          <a:p>
            <a:pPr algn="ctr" eaLnBrk="1" hangingPunct="1">
              <a:defRPr/>
            </a:pPr>
            <a:endParaRPr lang="en-US" sz="2000" kern="0" dirty="0">
              <a:latin typeface="Calibri" panose="020F0502020204030204" pitchFamily="34" charset="0"/>
              <a:ea typeface="+mj-ea"/>
              <a:cs typeface="+mj-cs"/>
            </a:endParaRPr>
          </a:p>
          <a:p>
            <a:pPr algn="ctr" eaLnBrk="1" hangingPunct="1">
              <a:defRPr/>
            </a:pPr>
            <a:endParaRPr lang="en-US" sz="2000" kern="0" dirty="0">
              <a:latin typeface="Calibri" panose="020F0502020204030204" pitchFamily="34" charset="0"/>
              <a:ea typeface="+mj-ea"/>
              <a:cs typeface="+mj-cs"/>
            </a:endParaRPr>
          </a:p>
          <a:p>
            <a:pPr algn="ctr" eaLnBrk="1" hangingPunct="1">
              <a:defRPr/>
            </a:pPr>
            <a:endParaRPr lang="en-US" sz="2000" kern="0" dirty="0">
              <a:latin typeface="Calibri" panose="020F0502020204030204" pitchFamily="34" charset="0"/>
              <a:ea typeface="+mj-ea"/>
              <a:cs typeface="+mj-cs"/>
            </a:endParaRPr>
          </a:p>
          <a:p>
            <a:pPr algn="ctr" eaLnBrk="1" hangingPunct="1">
              <a:defRPr/>
            </a:pPr>
            <a:r>
              <a:rPr lang="en-US" sz="2000" kern="0" dirty="0">
                <a:solidFill>
                  <a:schemeClr val="tx2"/>
                </a:solidFill>
                <a:latin typeface="Calibri" panose="020F0502020204030204" pitchFamily="34" charset="0"/>
                <a:ea typeface="+mj-ea"/>
                <a:cs typeface="+mj-cs"/>
              </a:rPr>
              <a:t>Greg Gibson and Peng </a:t>
            </a:r>
            <a:r>
              <a:rPr lang="en-US" sz="2000" kern="0" dirty="0" err="1">
                <a:solidFill>
                  <a:schemeClr val="tx2"/>
                </a:solidFill>
                <a:latin typeface="Calibri" panose="020F0502020204030204" pitchFamily="34" charset="0"/>
                <a:ea typeface="+mj-ea"/>
                <a:cs typeface="+mj-cs"/>
              </a:rPr>
              <a:t>Qiu</a:t>
            </a:r>
            <a:endParaRPr lang="en-US" sz="2000" kern="0" dirty="0">
              <a:solidFill>
                <a:schemeClr val="tx2"/>
              </a:solidFill>
              <a:latin typeface="Calibri" panose="020F0502020204030204" pitchFamily="34" charset="0"/>
              <a:ea typeface="+mj-ea"/>
              <a:cs typeface="+mj-cs"/>
            </a:endParaRPr>
          </a:p>
          <a:p>
            <a:pPr algn="ctr" eaLnBrk="1" hangingPunct="1">
              <a:defRPr/>
            </a:pPr>
            <a:endParaRPr lang="en-US" sz="2000" kern="0" dirty="0">
              <a:solidFill>
                <a:schemeClr val="tx2"/>
              </a:solidFill>
              <a:latin typeface="Calibri" panose="020F0502020204030204" pitchFamily="34" charset="0"/>
              <a:ea typeface="+mj-ea"/>
              <a:cs typeface="+mj-cs"/>
            </a:endParaRPr>
          </a:p>
          <a:p>
            <a:pPr algn="ctr" eaLnBrk="1" hangingPunct="1">
              <a:defRPr/>
            </a:pPr>
            <a:r>
              <a:rPr lang="en-US" sz="2000" kern="0" dirty="0">
                <a:solidFill>
                  <a:schemeClr val="tx2"/>
                </a:solidFill>
                <a:latin typeface="Calibri" panose="020F0502020204030204" pitchFamily="34" charset="0"/>
                <a:ea typeface="+mj-ea"/>
                <a:cs typeface="+mj-cs"/>
              </a:rPr>
              <a:t>Georgia Institute of Technology</a:t>
            </a:r>
          </a:p>
          <a:p>
            <a:pPr algn="ctr" eaLnBrk="1" hangingPunct="1">
              <a:defRPr/>
            </a:pPr>
            <a:endParaRPr lang="en-US" sz="2000" kern="0" dirty="0">
              <a:latin typeface="Calibri" panose="020F0502020204030204" pitchFamily="34" charset="0"/>
              <a:ea typeface="+mj-ea"/>
              <a:cs typeface="+mj-cs"/>
            </a:endParaRPr>
          </a:p>
          <a:p>
            <a:pPr algn="ctr" eaLnBrk="1" hangingPunct="1">
              <a:defRPr/>
            </a:pPr>
            <a:endParaRPr lang="en-US" sz="2000" kern="0" dirty="0">
              <a:latin typeface="Calibri" panose="020F0502020204030204" pitchFamily="34" charset="0"/>
              <a:ea typeface="+mj-ea"/>
              <a:cs typeface="+mj-cs"/>
            </a:endParaRPr>
          </a:p>
          <a:p>
            <a:pPr algn="ctr" eaLnBrk="1" hangingPunct="1">
              <a:defRPr/>
            </a:pPr>
            <a:endParaRPr lang="en-US" sz="2000" kern="0" dirty="0">
              <a:latin typeface="Calibri" panose="020F0502020204030204" pitchFamily="34" charset="0"/>
              <a:ea typeface="+mj-ea"/>
              <a:cs typeface="+mj-cs"/>
            </a:endParaRPr>
          </a:p>
          <a:p>
            <a:pPr algn="ctr" eaLnBrk="1" hangingPunct="1">
              <a:defRPr/>
            </a:pPr>
            <a:r>
              <a:rPr lang="en-US" sz="2000" kern="0" dirty="0">
                <a:latin typeface="Calibri" panose="020F0502020204030204" pitchFamily="34" charset="0"/>
                <a:ea typeface="+mj-ea"/>
                <a:cs typeface="+mj-cs"/>
              </a:rPr>
              <a:t>Lecture 5: EPIGENOMICS AND INTRO TO scRNAseq</a:t>
            </a:r>
          </a:p>
        </p:txBody>
      </p:sp>
      <p:sp>
        <p:nvSpPr>
          <p:cNvPr id="5" name="Subtitle 9">
            <a:extLst>
              <a:ext uri="{FF2B5EF4-FFF2-40B4-BE49-F238E27FC236}">
                <a16:creationId xmlns:a16="http://schemas.microsoft.com/office/drawing/2014/main" id="{30B104D0-6630-4ECC-857A-DE78167A16FC}"/>
              </a:ext>
            </a:extLst>
          </p:cNvPr>
          <p:cNvSpPr>
            <a:spLocks noGrp="1"/>
          </p:cNvSpPr>
          <p:nvPr>
            <p:ph type="subTitle" idx="1"/>
          </p:nvPr>
        </p:nvSpPr>
        <p:spPr>
          <a:xfrm>
            <a:off x="387004" y="6261929"/>
            <a:ext cx="11698978" cy="506413"/>
          </a:xfrm>
        </p:spPr>
        <p:txBody>
          <a:bodyPr>
            <a:normAutofit/>
          </a:bodyPr>
          <a:lstStyle/>
          <a:p>
            <a:r>
              <a:rPr lang="en-US" altLang="en-US" sz="2000" dirty="0">
                <a:solidFill>
                  <a:srgbClr val="C00000"/>
                </a:solidFill>
                <a:hlinkClick r:id="rId2"/>
              </a:rPr>
              <a:t>greg.gibson@biology.gatech.edu</a:t>
            </a:r>
            <a:r>
              <a:rPr lang="en-US" altLang="en-US" sz="2000" dirty="0">
                <a:solidFill>
                  <a:srgbClr val="C00000"/>
                </a:solidFill>
              </a:rPr>
              <a:t>                                                                                             </a:t>
            </a:r>
            <a:r>
              <a:rPr lang="en-US" altLang="en-US" sz="2000" dirty="0"/>
              <a:t>http://www.cig.gatech.edu</a:t>
            </a:r>
          </a:p>
        </p:txBody>
      </p:sp>
    </p:spTree>
    <p:extLst>
      <p:ext uri="{BB962C8B-B14F-4D97-AF65-F5344CB8AC3E}">
        <p14:creationId xmlns:p14="http://schemas.microsoft.com/office/powerpoint/2010/main" val="1641402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0DE65EE-4906-46DF-9C32-03CB9BEFD1DB}"/>
              </a:ext>
            </a:extLst>
          </p:cNvPr>
          <p:cNvPicPr>
            <a:picLocks noChangeAspect="1"/>
          </p:cNvPicPr>
          <p:nvPr/>
        </p:nvPicPr>
        <p:blipFill rotWithShape="1">
          <a:blip r:embed="rId2"/>
          <a:srcRect l="9049" t="27581" r="10326" b="6545"/>
          <a:stretch/>
        </p:blipFill>
        <p:spPr>
          <a:xfrm>
            <a:off x="1361660" y="1908313"/>
            <a:ext cx="9829801" cy="4263888"/>
          </a:xfrm>
          <a:prstGeom prst="rect">
            <a:avLst/>
          </a:prstGeom>
        </p:spPr>
      </p:pic>
      <p:pic>
        <p:nvPicPr>
          <p:cNvPr id="7" name="Picture 6">
            <a:extLst>
              <a:ext uri="{FF2B5EF4-FFF2-40B4-BE49-F238E27FC236}">
                <a16:creationId xmlns:a16="http://schemas.microsoft.com/office/drawing/2014/main" id="{1544C7F1-7BA8-4E53-BF9E-B780B57CB57D}"/>
              </a:ext>
            </a:extLst>
          </p:cNvPr>
          <p:cNvPicPr>
            <a:picLocks noChangeAspect="1"/>
          </p:cNvPicPr>
          <p:nvPr/>
        </p:nvPicPr>
        <p:blipFill>
          <a:blip r:embed="rId3"/>
          <a:stretch>
            <a:fillRect/>
          </a:stretch>
        </p:blipFill>
        <p:spPr>
          <a:xfrm>
            <a:off x="1543044" y="1432602"/>
            <a:ext cx="1319426" cy="475711"/>
          </a:xfrm>
          <a:prstGeom prst="rect">
            <a:avLst/>
          </a:prstGeom>
        </p:spPr>
      </p:pic>
      <p:sp>
        <p:nvSpPr>
          <p:cNvPr id="8" name="TextBox 7">
            <a:extLst>
              <a:ext uri="{FF2B5EF4-FFF2-40B4-BE49-F238E27FC236}">
                <a16:creationId xmlns:a16="http://schemas.microsoft.com/office/drawing/2014/main" id="{64AEA810-EA4E-4AD8-9180-7F8D6A1499D9}"/>
              </a:ext>
            </a:extLst>
          </p:cNvPr>
          <p:cNvSpPr txBox="1">
            <a:spLocks noChangeArrowheads="1"/>
          </p:cNvSpPr>
          <p:nvPr/>
        </p:nvSpPr>
        <p:spPr bwMode="auto">
          <a:xfrm>
            <a:off x="3675477" y="112781"/>
            <a:ext cx="44990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defRPr/>
            </a:pPr>
            <a:r>
              <a:rPr lang="en-US" altLang="en-US" sz="2400" b="1" dirty="0">
                <a:latin typeface="+mj-lt"/>
                <a:ea typeface="ＭＳ Ｐゴシック" pitchFamily="34" charset="-128"/>
              </a:rPr>
              <a:t>Two modes of Methylation profiling</a:t>
            </a:r>
          </a:p>
        </p:txBody>
      </p:sp>
    </p:spTree>
    <p:extLst>
      <p:ext uri="{BB962C8B-B14F-4D97-AF65-F5344CB8AC3E}">
        <p14:creationId xmlns:p14="http://schemas.microsoft.com/office/powerpoint/2010/main" val="72313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24175" y="1390650"/>
            <a:ext cx="6343650" cy="4076700"/>
          </a:xfrm>
          <a:prstGeom prst="rect">
            <a:avLst/>
          </a:prstGeom>
        </p:spPr>
      </p:pic>
      <p:sp>
        <p:nvSpPr>
          <p:cNvPr id="3" name="TextBox 2">
            <a:extLst>
              <a:ext uri="{FF2B5EF4-FFF2-40B4-BE49-F238E27FC236}">
                <a16:creationId xmlns:a16="http://schemas.microsoft.com/office/drawing/2014/main" id="{64AEA810-EA4E-4AD8-9180-7F8D6A1499D9}"/>
              </a:ext>
            </a:extLst>
          </p:cNvPr>
          <p:cNvSpPr txBox="1">
            <a:spLocks noChangeArrowheads="1"/>
          </p:cNvSpPr>
          <p:nvPr/>
        </p:nvSpPr>
        <p:spPr bwMode="auto">
          <a:xfrm>
            <a:off x="2536371" y="125660"/>
            <a:ext cx="71192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defRPr/>
            </a:pPr>
            <a:r>
              <a:rPr lang="en-US" altLang="en-US" sz="2400" b="1" dirty="0" smtClean="0">
                <a:latin typeface="+mj-lt"/>
                <a:ea typeface="ＭＳ Ｐゴシック" pitchFamily="34" charset="-128"/>
              </a:rPr>
              <a:t>Methylation profiling with   </a:t>
            </a:r>
            <a:r>
              <a:rPr lang="en-US" altLang="en-US" sz="2400" b="1" i="1" dirty="0" err="1" smtClean="0">
                <a:latin typeface="+mj-lt"/>
                <a:ea typeface="ＭＳ Ｐゴシック" pitchFamily="34" charset="-128"/>
              </a:rPr>
              <a:t>CpGassoc</a:t>
            </a:r>
            <a:r>
              <a:rPr lang="en-US" altLang="en-US" sz="2400" b="1" i="1" dirty="0" smtClean="0">
                <a:latin typeface="+mj-lt"/>
                <a:ea typeface="ＭＳ Ｐゴシック" pitchFamily="34" charset="-128"/>
              </a:rPr>
              <a:t>   </a:t>
            </a:r>
            <a:r>
              <a:rPr lang="en-US" altLang="en-US" sz="2400" b="1" dirty="0" smtClean="0">
                <a:latin typeface="+mj-lt"/>
                <a:ea typeface="ＭＳ Ｐゴシック" pitchFamily="34" charset="-128"/>
              </a:rPr>
              <a:t>or  </a:t>
            </a:r>
            <a:r>
              <a:rPr lang="en-US" altLang="en-US" sz="2400" b="1" i="1" dirty="0" smtClean="0">
                <a:latin typeface="+mj-lt"/>
                <a:ea typeface="ＭＳ Ｐゴシック" pitchFamily="34" charset="-128"/>
              </a:rPr>
              <a:t> </a:t>
            </a:r>
            <a:r>
              <a:rPr lang="en-US" altLang="en-US" sz="2400" b="1" i="1" dirty="0" err="1" smtClean="0">
                <a:latin typeface="+mj-lt"/>
                <a:ea typeface="ＭＳ Ｐゴシック" pitchFamily="34" charset="-128"/>
              </a:rPr>
              <a:t>methylKit</a:t>
            </a:r>
            <a:r>
              <a:rPr lang="en-US" altLang="en-US" sz="2400" b="1" i="1" dirty="0" smtClean="0">
                <a:latin typeface="+mj-lt"/>
                <a:ea typeface="ＭＳ Ｐゴシック" pitchFamily="34" charset="-128"/>
              </a:rPr>
              <a:t>   </a:t>
            </a:r>
            <a:r>
              <a:rPr lang="en-US" altLang="en-US" sz="2400" b="1" dirty="0" smtClean="0">
                <a:latin typeface="+mj-lt"/>
                <a:ea typeface="ＭＳ Ｐゴシック" pitchFamily="34" charset="-128"/>
              </a:rPr>
              <a:t>in R</a:t>
            </a:r>
            <a:endParaRPr lang="en-US" altLang="en-US" sz="2400" b="1" i="1" dirty="0">
              <a:latin typeface="+mj-lt"/>
              <a:ea typeface="ＭＳ Ｐゴシック" pitchFamily="34" charset="-128"/>
            </a:endParaRPr>
          </a:p>
        </p:txBody>
      </p:sp>
      <p:sp>
        <p:nvSpPr>
          <p:cNvPr id="4" name="Rectangle 3"/>
          <p:cNvSpPr/>
          <p:nvPr/>
        </p:nvSpPr>
        <p:spPr>
          <a:xfrm>
            <a:off x="163132" y="5975777"/>
            <a:ext cx="11453612" cy="307777"/>
          </a:xfrm>
          <a:prstGeom prst="rect">
            <a:avLst/>
          </a:prstGeom>
        </p:spPr>
        <p:txBody>
          <a:bodyPr wrap="square">
            <a:spAutoFit/>
          </a:bodyPr>
          <a:lstStyle/>
          <a:p>
            <a:r>
              <a:rPr lang="en-US" sz="1400" dirty="0" smtClean="0">
                <a:latin typeface="Times New Roman" panose="02020603050405020304" pitchFamily="18" charset="0"/>
                <a:cs typeface="Times New Roman" panose="02020603050405020304" pitchFamily="18" charset="0"/>
              </a:rPr>
              <a:t>Barfield, Kilaru, Smith &amp; </a:t>
            </a:r>
            <a:r>
              <a:rPr lang="en-US" sz="1400" dirty="0" err="1" smtClean="0">
                <a:latin typeface="Times New Roman" panose="02020603050405020304" pitchFamily="18" charset="0"/>
                <a:cs typeface="Times New Roman" panose="02020603050405020304" pitchFamily="18" charset="0"/>
              </a:rPr>
              <a:t>Conneely</a:t>
            </a:r>
            <a:r>
              <a:rPr lang="en-US" sz="1400" dirty="0" smtClean="0">
                <a:latin typeface="Times New Roman" panose="02020603050405020304" pitchFamily="18" charset="0"/>
                <a:cs typeface="Times New Roman" panose="02020603050405020304" pitchFamily="18" charset="0"/>
              </a:rPr>
              <a:t> (2012) </a:t>
            </a:r>
            <a:r>
              <a:rPr lang="en-US" sz="1400" i="1" dirty="0" smtClean="0">
                <a:latin typeface="Times New Roman" panose="02020603050405020304" pitchFamily="18" charset="0"/>
                <a:cs typeface="Times New Roman" panose="02020603050405020304" pitchFamily="18" charset="0"/>
              </a:rPr>
              <a:t>Bioinformatics </a:t>
            </a:r>
            <a:r>
              <a:rPr lang="en-US" sz="1400" b="1" dirty="0" smtClean="0">
                <a:latin typeface="Times New Roman" panose="02020603050405020304" pitchFamily="18" charset="0"/>
                <a:cs typeface="Times New Roman" panose="02020603050405020304" pitchFamily="18" charset="0"/>
              </a:rPr>
              <a:t>28</a:t>
            </a:r>
            <a:r>
              <a:rPr lang="en-US" sz="1400" dirty="0" smtClean="0">
                <a:latin typeface="Times New Roman" panose="02020603050405020304" pitchFamily="18" charset="0"/>
                <a:cs typeface="Times New Roman" panose="02020603050405020304" pitchFamily="18" charset="0"/>
              </a:rPr>
              <a:t>: 1280-1</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CpGassoc</a:t>
            </a:r>
            <a:r>
              <a:rPr lang="en-US" sz="1400" dirty="0">
                <a:latin typeface="Times New Roman" panose="02020603050405020304" pitchFamily="18" charset="0"/>
                <a:cs typeface="Times New Roman" panose="02020603050405020304" pitchFamily="18" charset="0"/>
              </a:rPr>
              <a:t>: an R function for analysis of DNA methylation microarray </a:t>
            </a:r>
            <a:r>
              <a:rPr lang="en-US" sz="1400" dirty="0" smtClean="0">
                <a:latin typeface="Times New Roman" panose="02020603050405020304" pitchFamily="18" charset="0"/>
                <a:cs typeface="Times New Roman" panose="02020603050405020304" pitchFamily="18" charset="0"/>
              </a:rPr>
              <a:t>data”</a:t>
            </a:r>
            <a:endParaRPr lang="en-US" sz="1400" dirty="0">
              <a:latin typeface="Times New Roman" panose="02020603050405020304" pitchFamily="18" charset="0"/>
              <a:cs typeface="Times New Roman" panose="02020603050405020304" pitchFamily="18" charset="0"/>
            </a:endParaRPr>
          </a:p>
        </p:txBody>
      </p:sp>
      <p:sp>
        <p:nvSpPr>
          <p:cNvPr id="5" name="Rectangle 4"/>
          <p:cNvSpPr/>
          <p:nvPr/>
        </p:nvSpPr>
        <p:spPr>
          <a:xfrm>
            <a:off x="163132" y="6283554"/>
            <a:ext cx="11453612" cy="307777"/>
          </a:xfrm>
          <a:prstGeom prst="rect">
            <a:avLst/>
          </a:prstGeom>
        </p:spPr>
        <p:txBody>
          <a:bodyPr wrap="square">
            <a:spAutoFit/>
          </a:bodyPr>
          <a:lstStyle/>
          <a:p>
            <a:r>
              <a:rPr lang="en-US" sz="1400" dirty="0" err="1" smtClean="0">
                <a:latin typeface="Times New Roman" panose="02020603050405020304" pitchFamily="18" charset="0"/>
                <a:cs typeface="Times New Roman" panose="02020603050405020304" pitchFamily="18" charset="0"/>
              </a:rPr>
              <a:t>Akalin</a:t>
            </a:r>
            <a:r>
              <a:rPr lang="en-US" sz="1400" dirty="0" smtClean="0">
                <a:latin typeface="Times New Roman" panose="02020603050405020304" pitchFamily="18" charset="0"/>
                <a:cs typeface="Times New Roman" panose="02020603050405020304" pitchFamily="18" charset="0"/>
              </a:rPr>
              <a:t> et al (2012) </a:t>
            </a:r>
            <a:r>
              <a:rPr lang="en-US" sz="1400" i="1" dirty="0" smtClean="0">
                <a:latin typeface="Times New Roman" panose="02020603050405020304" pitchFamily="18" charset="0"/>
                <a:cs typeface="Times New Roman" panose="02020603050405020304" pitchFamily="18" charset="0"/>
              </a:rPr>
              <a:t>Genome Biology </a:t>
            </a:r>
            <a:r>
              <a:rPr lang="en-US" sz="1400" b="1" dirty="0" smtClean="0">
                <a:latin typeface="Times New Roman" panose="02020603050405020304" pitchFamily="18" charset="0"/>
                <a:cs typeface="Times New Roman" panose="02020603050405020304" pitchFamily="18" charset="0"/>
              </a:rPr>
              <a:t>13</a:t>
            </a:r>
            <a:r>
              <a:rPr lang="en-US" sz="1400" dirty="0" smtClean="0">
                <a:latin typeface="Times New Roman" panose="02020603050405020304" pitchFamily="18" charset="0"/>
                <a:cs typeface="Times New Roman" panose="02020603050405020304" pitchFamily="18" charset="0"/>
              </a:rPr>
              <a:t>: R87.  “</a:t>
            </a:r>
            <a:r>
              <a:rPr lang="en-US" sz="1400" dirty="0" err="1" smtClean="0">
                <a:latin typeface="Times New Roman" panose="02020603050405020304" pitchFamily="18" charset="0"/>
                <a:cs typeface="Times New Roman" panose="02020603050405020304" pitchFamily="18" charset="0"/>
              </a:rPr>
              <a:t>methylKit</a:t>
            </a:r>
            <a:r>
              <a:rPr lang="en-US" sz="1400" dirty="0" smtClean="0">
                <a:latin typeface="Times New Roman" panose="02020603050405020304" pitchFamily="18" charset="0"/>
                <a:cs typeface="Times New Roman" panose="02020603050405020304" pitchFamily="18" charset="0"/>
              </a:rPr>
              <a:t>: a comprehensive R package for the analysis of genome-wide methylation profiles”</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9989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7F6284-FBD0-4987-B684-780569AC86EB}"/>
              </a:ext>
            </a:extLst>
          </p:cNvPr>
          <p:cNvSpPr txBox="1">
            <a:spLocks noChangeArrowheads="1"/>
          </p:cNvSpPr>
          <p:nvPr/>
        </p:nvSpPr>
        <p:spPr bwMode="auto">
          <a:xfrm>
            <a:off x="4351338" y="73025"/>
            <a:ext cx="33670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defRPr/>
            </a:pPr>
            <a:r>
              <a:rPr lang="en-US" altLang="en-US" sz="2400" b="1" dirty="0">
                <a:latin typeface="+mj-lt"/>
                <a:ea typeface="ＭＳ Ｐゴシック" pitchFamily="34" charset="-128"/>
              </a:rPr>
              <a:t>Some (concise) definitions</a:t>
            </a:r>
          </a:p>
        </p:txBody>
      </p:sp>
      <p:sp>
        <p:nvSpPr>
          <p:cNvPr id="32771" name="TextBox 2">
            <a:extLst>
              <a:ext uri="{FF2B5EF4-FFF2-40B4-BE49-F238E27FC236}">
                <a16:creationId xmlns:a16="http://schemas.microsoft.com/office/drawing/2014/main" id="{8C77E36F-6EE8-4D4D-8CD4-8210FD99C6BE}"/>
              </a:ext>
            </a:extLst>
          </p:cNvPr>
          <p:cNvSpPr txBox="1">
            <a:spLocks noChangeArrowheads="1"/>
          </p:cNvSpPr>
          <p:nvPr/>
        </p:nvSpPr>
        <p:spPr bwMode="auto">
          <a:xfrm>
            <a:off x="903288" y="925513"/>
            <a:ext cx="11015516"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dirty="0"/>
              <a:t>GWAS:	Genome-wide association study – search for SNPs significantly associated with a trait (eSNPs)</a:t>
            </a:r>
          </a:p>
          <a:p>
            <a:pPr eaLnBrk="1" hangingPunct="1">
              <a:lnSpc>
                <a:spcPct val="100000"/>
              </a:lnSpc>
              <a:spcBef>
                <a:spcPct val="0"/>
              </a:spcBef>
              <a:buFontTx/>
              <a:buNone/>
            </a:pPr>
            <a:endParaRPr lang="en-US" altLang="en-US" sz="1800" dirty="0"/>
          </a:p>
          <a:p>
            <a:pPr eaLnBrk="1" hangingPunct="1">
              <a:lnSpc>
                <a:spcPct val="100000"/>
              </a:lnSpc>
              <a:spcBef>
                <a:spcPct val="0"/>
              </a:spcBef>
              <a:buFontTx/>
              <a:buNone/>
            </a:pPr>
            <a:r>
              <a:rPr lang="en-US" altLang="en-US" sz="1800" dirty="0"/>
              <a:t>TWAS:	Transcriptome-wide association study – search for predicted transcripts significantly associated with a trait</a:t>
            </a:r>
          </a:p>
          <a:p>
            <a:pPr eaLnBrk="1" hangingPunct="1">
              <a:lnSpc>
                <a:spcPct val="100000"/>
              </a:lnSpc>
              <a:spcBef>
                <a:spcPct val="0"/>
              </a:spcBef>
              <a:buFontTx/>
              <a:buNone/>
            </a:pPr>
            <a:endParaRPr lang="en-US" altLang="en-US" sz="1800" dirty="0"/>
          </a:p>
          <a:p>
            <a:pPr eaLnBrk="1" hangingPunct="1">
              <a:lnSpc>
                <a:spcPct val="100000"/>
              </a:lnSpc>
              <a:spcBef>
                <a:spcPct val="0"/>
              </a:spcBef>
              <a:buFontTx/>
              <a:buNone/>
            </a:pPr>
            <a:r>
              <a:rPr lang="en-US" altLang="en-US" sz="1800" dirty="0" err="1"/>
              <a:t>EpiWAS</a:t>
            </a:r>
            <a:r>
              <a:rPr lang="en-US" altLang="en-US" sz="1800" dirty="0"/>
              <a:t>:	Epigenome-wide association study – search for epigenetic marks significantly associated with a trait</a:t>
            </a:r>
          </a:p>
          <a:p>
            <a:pPr eaLnBrk="1" hangingPunct="1">
              <a:lnSpc>
                <a:spcPct val="100000"/>
              </a:lnSpc>
              <a:spcBef>
                <a:spcPct val="0"/>
              </a:spcBef>
              <a:buFontTx/>
              <a:buNone/>
            </a:pPr>
            <a:r>
              <a:rPr lang="en-US" altLang="en-US" sz="1800" dirty="0"/>
              <a:t>		(EWAS also used, but earlier used to refer to Environment-wide association study)</a:t>
            </a:r>
          </a:p>
          <a:p>
            <a:pPr eaLnBrk="1" hangingPunct="1">
              <a:lnSpc>
                <a:spcPct val="100000"/>
              </a:lnSpc>
              <a:spcBef>
                <a:spcPct val="0"/>
              </a:spcBef>
              <a:buFontTx/>
              <a:buNone/>
            </a:pPr>
            <a:endParaRPr lang="en-US" altLang="en-US" sz="1800" dirty="0"/>
          </a:p>
          <a:p>
            <a:pPr eaLnBrk="1" hangingPunct="1">
              <a:lnSpc>
                <a:spcPct val="100000"/>
              </a:lnSpc>
              <a:spcBef>
                <a:spcPct val="0"/>
              </a:spcBef>
              <a:buFontTx/>
              <a:buNone/>
            </a:pPr>
            <a:endParaRPr lang="en-US" altLang="en-US" sz="1800" dirty="0"/>
          </a:p>
          <a:p>
            <a:pPr eaLnBrk="1" hangingPunct="1">
              <a:lnSpc>
                <a:spcPct val="100000"/>
              </a:lnSpc>
              <a:spcBef>
                <a:spcPct val="0"/>
              </a:spcBef>
              <a:buFontTx/>
              <a:buNone/>
            </a:pPr>
            <a:r>
              <a:rPr lang="en-US" altLang="en-US" sz="1800" dirty="0"/>
              <a:t>eQTL:	a SNP which influences the abundance of a transcript.  Cis-eQTL act locally (~ within ± 500kb)</a:t>
            </a:r>
          </a:p>
          <a:p>
            <a:pPr eaLnBrk="1" hangingPunct="1">
              <a:lnSpc>
                <a:spcPct val="100000"/>
              </a:lnSpc>
              <a:spcBef>
                <a:spcPct val="0"/>
              </a:spcBef>
              <a:buFontTx/>
              <a:buNone/>
            </a:pPr>
            <a:endParaRPr lang="en-US" altLang="en-US" sz="1800" dirty="0"/>
          </a:p>
          <a:p>
            <a:pPr eaLnBrk="1" hangingPunct="1">
              <a:lnSpc>
                <a:spcPct val="100000"/>
              </a:lnSpc>
              <a:spcBef>
                <a:spcPct val="0"/>
              </a:spcBef>
              <a:buFontTx/>
              <a:buNone/>
            </a:pPr>
            <a:r>
              <a:rPr lang="en-US" altLang="en-US" sz="1800" dirty="0" err="1"/>
              <a:t>eGene</a:t>
            </a:r>
            <a:r>
              <a:rPr lang="en-US" altLang="en-US" sz="1800" dirty="0"/>
              <a:t>:	a gene whose transcript abundance is regulated by a locally-acting SNP</a:t>
            </a:r>
          </a:p>
          <a:p>
            <a:pPr eaLnBrk="1" hangingPunct="1">
              <a:lnSpc>
                <a:spcPct val="100000"/>
              </a:lnSpc>
              <a:spcBef>
                <a:spcPct val="0"/>
              </a:spcBef>
              <a:buFontTx/>
              <a:buNone/>
            </a:pPr>
            <a:endParaRPr lang="en-US" altLang="en-US" sz="1800" dirty="0"/>
          </a:p>
          <a:p>
            <a:pPr eaLnBrk="1" hangingPunct="1">
              <a:lnSpc>
                <a:spcPct val="100000"/>
              </a:lnSpc>
              <a:spcBef>
                <a:spcPct val="0"/>
              </a:spcBef>
              <a:buFontTx/>
              <a:buNone/>
            </a:pPr>
            <a:r>
              <a:rPr lang="en-US" altLang="en-US" sz="1800" dirty="0" err="1"/>
              <a:t>meQTL</a:t>
            </a:r>
            <a:r>
              <a:rPr lang="en-US" altLang="en-US" sz="1800" dirty="0"/>
              <a:t>:	a genotype which is associated with the degree of methylation at a CpG site </a:t>
            </a:r>
          </a:p>
          <a:p>
            <a:pPr eaLnBrk="1" hangingPunct="1">
              <a:lnSpc>
                <a:spcPct val="100000"/>
              </a:lnSpc>
              <a:spcBef>
                <a:spcPct val="0"/>
              </a:spcBef>
              <a:buFontTx/>
              <a:buNone/>
            </a:pPr>
            <a:endParaRPr lang="en-US" altLang="en-US" sz="1800" dirty="0"/>
          </a:p>
          <a:p>
            <a:pPr eaLnBrk="1" hangingPunct="1">
              <a:lnSpc>
                <a:spcPct val="100000"/>
              </a:lnSpc>
              <a:spcBef>
                <a:spcPct val="0"/>
              </a:spcBef>
              <a:buFontTx/>
              <a:buNone/>
            </a:pPr>
            <a:r>
              <a:rPr lang="en-US" altLang="en-US" sz="1800" dirty="0"/>
              <a:t>Methyl ß:	 typical measure of the degree of methylation, ranging from 0 to 1 (none to complete)</a:t>
            </a:r>
          </a:p>
          <a:p>
            <a:pPr eaLnBrk="1" hangingPunct="1">
              <a:lnSpc>
                <a:spcPct val="100000"/>
              </a:lnSpc>
              <a:spcBef>
                <a:spcPct val="0"/>
              </a:spcBef>
              <a:buFontTx/>
              <a:buNone/>
            </a:pPr>
            <a:endParaRPr lang="en-US" altLang="en-US" sz="1800" dirty="0"/>
          </a:p>
          <a:p>
            <a:pPr eaLnBrk="1" hangingPunct="1">
              <a:lnSpc>
                <a:spcPct val="100000"/>
              </a:lnSpc>
              <a:spcBef>
                <a:spcPct val="0"/>
              </a:spcBef>
              <a:buFontTx/>
              <a:buNone/>
            </a:pPr>
            <a:r>
              <a:rPr lang="en-US" altLang="en-US" sz="1800" dirty="0" err="1"/>
              <a:t>hQTL</a:t>
            </a:r>
            <a:r>
              <a:rPr lang="en-US" altLang="en-US" sz="1800" dirty="0"/>
              <a:t>:	a genotype that is associated with the intensity of a histone mark (may be acetylation or methylation)</a:t>
            </a:r>
          </a:p>
          <a:p>
            <a:pPr eaLnBrk="1" hangingPunct="1">
              <a:lnSpc>
                <a:spcPct val="100000"/>
              </a:lnSpc>
              <a:spcBef>
                <a:spcPct val="0"/>
              </a:spcBef>
              <a:buFontTx/>
              <a:buNone/>
            </a:pPr>
            <a:endParaRPr lang="en-US" altLang="en-US" sz="1800" dirty="0"/>
          </a:p>
          <a:p>
            <a:pPr eaLnBrk="1" hangingPunct="1">
              <a:lnSpc>
                <a:spcPct val="100000"/>
              </a:lnSpc>
              <a:spcBef>
                <a:spcPct val="0"/>
              </a:spcBef>
              <a:buFontTx/>
              <a:buNone/>
            </a:pPr>
            <a:r>
              <a:rPr lang="en-US" altLang="en-US" sz="1800" dirty="0" err="1"/>
              <a:t>ccQTL</a:t>
            </a:r>
            <a:r>
              <a:rPr lang="en-US" altLang="en-US" sz="1800" dirty="0"/>
              <a:t>:	a genotype that influences the level of chromatin conformation / cross-linking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51097" y="200435"/>
            <a:ext cx="5074723" cy="461665"/>
          </a:xfrm>
          <a:prstGeom prst="rect">
            <a:avLst/>
          </a:prstGeom>
          <a:noFill/>
        </p:spPr>
        <p:txBody>
          <a:bodyPr wrap="none" rtlCol="0">
            <a:spAutoFit/>
          </a:bodyPr>
          <a:lstStyle/>
          <a:p>
            <a:r>
              <a:rPr lang="en-US" sz="2400" b="1" dirty="0"/>
              <a:t>Single Cell RNA-</a:t>
            </a:r>
            <a:r>
              <a:rPr lang="en-US" sz="2400" b="1" dirty="0" err="1"/>
              <a:t>seq</a:t>
            </a:r>
            <a:r>
              <a:rPr lang="en-US" sz="2400" b="1" dirty="0"/>
              <a:t>: Easy as 1,2, 3, … 5</a:t>
            </a:r>
          </a:p>
        </p:txBody>
      </p:sp>
      <p:pic>
        <p:nvPicPr>
          <p:cNvPr id="1028"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3057" y="1162256"/>
            <a:ext cx="8437245" cy="5170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7249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21657" y="200435"/>
            <a:ext cx="3788217" cy="461665"/>
          </a:xfrm>
          <a:prstGeom prst="rect">
            <a:avLst/>
          </a:prstGeom>
          <a:noFill/>
        </p:spPr>
        <p:txBody>
          <a:bodyPr wrap="none" rtlCol="0">
            <a:spAutoFit/>
          </a:bodyPr>
          <a:lstStyle/>
          <a:p>
            <a:r>
              <a:rPr lang="en-US" sz="2400" b="1" dirty="0"/>
              <a:t>Types of Single Cell RNA-</a:t>
            </a:r>
            <a:r>
              <a:rPr lang="en-US" sz="2400" b="1" dirty="0" err="1"/>
              <a:t>seq</a:t>
            </a:r>
            <a:endParaRPr lang="en-US" sz="2400" b="1" dirty="0"/>
          </a:p>
        </p:txBody>
      </p:sp>
      <p:sp>
        <p:nvSpPr>
          <p:cNvPr id="3" name="Subtitle 2"/>
          <p:cNvSpPr txBox="1">
            <a:spLocks/>
          </p:cNvSpPr>
          <p:nvPr/>
        </p:nvSpPr>
        <p:spPr>
          <a:xfrm>
            <a:off x="1111025" y="1300025"/>
            <a:ext cx="9809480" cy="4940079"/>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AutoNum type="arabicPeriod"/>
            </a:pPr>
            <a:r>
              <a:rPr lang="en-US" dirty="0"/>
              <a:t>SmartSeq2</a:t>
            </a:r>
          </a:p>
          <a:p>
            <a:pPr lvl="2"/>
            <a:r>
              <a:rPr lang="en-US" dirty="0"/>
              <a:t>Essentially full-length RNA-</a:t>
            </a:r>
            <a:r>
              <a:rPr lang="en-US" dirty="0" err="1"/>
              <a:t>seq</a:t>
            </a:r>
            <a:r>
              <a:rPr lang="en-US" dirty="0"/>
              <a:t> applied to libraries generated from single cells</a:t>
            </a:r>
          </a:p>
          <a:p>
            <a:pPr lvl="2"/>
            <a:r>
              <a:rPr lang="en-US" dirty="0"/>
              <a:t>Low throughput and relatively expensive, but comprehensive</a:t>
            </a:r>
          </a:p>
          <a:p>
            <a:pPr lvl="2"/>
            <a:r>
              <a:rPr lang="en-US" dirty="0"/>
              <a:t>Commercial option is Becton-Dickinson </a:t>
            </a:r>
            <a:r>
              <a:rPr lang="en-US" dirty="0" err="1"/>
              <a:t>Rhapsody</a:t>
            </a:r>
            <a:r>
              <a:rPr lang="en-US" baseline="30000" dirty="0" err="1"/>
              <a:t>TM</a:t>
            </a:r>
            <a:endParaRPr lang="en-US" baseline="30000" dirty="0"/>
          </a:p>
          <a:p>
            <a:pPr lvl="2"/>
            <a:endParaRPr lang="en-US" baseline="30000" dirty="0"/>
          </a:p>
          <a:p>
            <a:pPr marL="914400" lvl="2" indent="-914400">
              <a:buNone/>
            </a:pPr>
            <a:r>
              <a:rPr lang="en-US" sz="2800" dirty="0"/>
              <a:t>2.  Droplet Sequencing</a:t>
            </a:r>
          </a:p>
          <a:p>
            <a:pPr marL="914400" lvl="2" indent="0"/>
            <a:r>
              <a:rPr lang="en-US" dirty="0"/>
              <a:t>   Each cell is encapsulated in a droplet with enzymes and reagents for sequencing</a:t>
            </a:r>
          </a:p>
          <a:p>
            <a:pPr marL="914400" lvl="2" indent="0"/>
            <a:r>
              <a:rPr lang="en-US" dirty="0"/>
              <a:t>   High throughput, dollars per cell, but only detects tags for each transcript</a:t>
            </a:r>
          </a:p>
          <a:p>
            <a:pPr marL="914400" lvl="2" indent="0"/>
            <a:r>
              <a:rPr lang="en-US" dirty="0"/>
              <a:t>   Commercial options are 10X Genomics </a:t>
            </a:r>
            <a:r>
              <a:rPr lang="en-US" dirty="0" err="1"/>
              <a:t>Chromium</a:t>
            </a:r>
            <a:r>
              <a:rPr lang="en-US" baseline="30000" dirty="0" err="1"/>
              <a:t>TM</a:t>
            </a:r>
            <a:r>
              <a:rPr lang="en-US" dirty="0"/>
              <a:t>, </a:t>
            </a:r>
            <a:r>
              <a:rPr lang="en-US" dirty="0" err="1"/>
              <a:t>BioRad</a:t>
            </a:r>
            <a:r>
              <a:rPr lang="en-US" dirty="0"/>
              <a:t>, and </a:t>
            </a:r>
            <a:r>
              <a:rPr lang="en-US" dirty="0" err="1"/>
              <a:t>OneCellBio</a:t>
            </a:r>
            <a:endParaRPr lang="en-US" dirty="0"/>
          </a:p>
          <a:p>
            <a:pPr marL="914400" lvl="2" indent="0"/>
            <a:endParaRPr lang="en-US" dirty="0"/>
          </a:p>
          <a:p>
            <a:pPr marL="914400" lvl="2" indent="-914400">
              <a:buNone/>
            </a:pPr>
            <a:r>
              <a:rPr lang="en-US" sz="2800" dirty="0"/>
              <a:t>3. </a:t>
            </a:r>
            <a:r>
              <a:rPr lang="en-US" sz="2800" dirty="0" err="1"/>
              <a:t>sci-Seq</a:t>
            </a:r>
            <a:endParaRPr lang="en-US" sz="2800" dirty="0"/>
          </a:p>
          <a:p>
            <a:pPr marL="914400" lvl="2" indent="0"/>
            <a:r>
              <a:rPr lang="en-US" dirty="0"/>
              <a:t>   Single cell Combinatorial Indexing in </a:t>
            </a:r>
            <a:r>
              <a:rPr lang="en-US" dirty="0" err="1"/>
              <a:t>microtiter</a:t>
            </a:r>
            <a:r>
              <a:rPr lang="en-US" dirty="0"/>
              <a:t> plates</a:t>
            </a:r>
          </a:p>
          <a:p>
            <a:pPr marL="914400" lvl="2" indent="0"/>
            <a:r>
              <a:rPr lang="en-US" dirty="0"/>
              <a:t>   High throughput, very inexpensive, amenable to dual profiling with other assays</a:t>
            </a:r>
          </a:p>
          <a:p>
            <a:pPr marL="914400" lvl="2" indent="0"/>
            <a:r>
              <a:rPr lang="en-US" dirty="0"/>
              <a:t>   Implemented in academic labs</a:t>
            </a:r>
          </a:p>
          <a:p>
            <a:pPr marL="914400" lvl="2" indent="-914400">
              <a:buNone/>
            </a:pPr>
            <a:endParaRPr lang="en-US" dirty="0"/>
          </a:p>
        </p:txBody>
      </p:sp>
    </p:spTree>
    <p:extLst>
      <p:ext uri="{BB962C8B-B14F-4D97-AF65-F5344CB8AC3E}">
        <p14:creationId xmlns:p14="http://schemas.microsoft.com/office/powerpoint/2010/main" val="2636543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74057" y="154715"/>
            <a:ext cx="3793539" cy="461665"/>
          </a:xfrm>
          <a:prstGeom prst="rect">
            <a:avLst/>
          </a:prstGeom>
          <a:noFill/>
        </p:spPr>
        <p:txBody>
          <a:bodyPr wrap="none" rtlCol="0">
            <a:spAutoFit/>
          </a:bodyPr>
          <a:lstStyle/>
          <a:p>
            <a:r>
              <a:rPr lang="en-US" sz="2400" b="1" dirty="0"/>
              <a:t>Chromium Droplet Barcodes</a:t>
            </a:r>
          </a:p>
        </p:txBody>
      </p:sp>
      <p:pic>
        <p:nvPicPr>
          <p:cNvPr id="3" name="Picture 2" descr="A screenshot of a cell phone&#10;&#10;Description generated with very high confidence">
            <a:extLst>
              <a:ext uri="{FF2B5EF4-FFF2-40B4-BE49-F238E27FC236}">
                <a16:creationId xmlns:a16="http://schemas.microsoft.com/office/drawing/2014/main" id="{CE4AB09E-7F64-440B-B236-A1BB28409159}"/>
              </a:ext>
            </a:extLst>
          </p:cNvPr>
          <p:cNvPicPr>
            <a:picLocks noGrp="1" noChangeAspect="1"/>
          </p:cNvPicPr>
          <p:nvPr/>
        </p:nvPicPr>
        <p:blipFill>
          <a:blip r:embed="rId2"/>
          <a:stretch>
            <a:fillRect/>
          </a:stretch>
        </p:blipFill>
        <p:spPr>
          <a:xfrm>
            <a:off x="787915" y="1105831"/>
            <a:ext cx="10515600" cy="1567859"/>
          </a:xfrm>
          <a:prstGeom prst="rect">
            <a:avLst/>
          </a:prstGeom>
        </p:spPr>
      </p:pic>
      <p:sp>
        <p:nvSpPr>
          <p:cNvPr id="4" name="TextBox 3"/>
          <p:cNvSpPr txBox="1"/>
          <p:nvPr/>
        </p:nvSpPr>
        <p:spPr>
          <a:xfrm>
            <a:off x="1036320" y="3163141"/>
            <a:ext cx="10591800" cy="3139321"/>
          </a:xfrm>
          <a:prstGeom prst="rect">
            <a:avLst/>
          </a:prstGeom>
          <a:noFill/>
        </p:spPr>
        <p:txBody>
          <a:bodyPr wrap="square" rtlCol="0">
            <a:spAutoFit/>
          </a:bodyPr>
          <a:lstStyle/>
          <a:p>
            <a:r>
              <a:rPr lang="en-US" dirty="0"/>
              <a:t>Sample Index is a barcode specific for the sample (individual, tissue, treatment, </a:t>
            </a:r>
            <a:r>
              <a:rPr lang="en-US" dirty="0" err="1"/>
              <a:t>etc</a:t>
            </a:r>
            <a:r>
              <a:rPr lang="en-US" dirty="0"/>
              <a:t>)</a:t>
            </a:r>
          </a:p>
          <a:p>
            <a:endParaRPr lang="en-US" dirty="0"/>
          </a:p>
          <a:p>
            <a:r>
              <a:rPr lang="en-US" dirty="0"/>
              <a:t>10X Barcode is for the cell, it tags all molecules derived from the same cell</a:t>
            </a:r>
          </a:p>
          <a:p>
            <a:endParaRPr lang="en-US" dirty="0"/>
          </a:p>
          <a:p>
            <a:r>
              <a:rPr lang="en-US" dirty="0"/>
              <a:t>UMI is a Unique Molecular Identifier for each actual mRNA molecule, basically controls amplification biases</a:t>
            </a:r>
          </a:p>
          <a:p>
            <a:endParaRPr lang="en-US" dirty="0"/>
          </a:p>
          <a:p>
            <a:r>
              <a:rPr lang="en-US" dirty="0"/>
              <a:t>Since library costs start at $1300, multiple samples can be combined in one reaction by adding a 4</a:t>
            </a:r>
            <a:r>
              <a:rPr lang="en-US" baseline="30000" dirty="0"/>
              <a:t>th</a:t>
            </a:r>
            <a:r>
              <a:rPr lang="en-US" dirty="0"/>
              <a:t> type of barcode such as a </a:t>
            </a:r>
            <a:r>
              <a:rPr lang="en-US" dirty="0" err="1"/>
              <a:t>BioLegend</a:t>
            </a:r>
            <a:r>
              <a:rPr lang="en-US" dirty="0"/>
              <a:t> cell surface antibody, or using the person’s genotypes</a:t>
            </a:r>
          </a:p>
          <a:p>
            <a:endParaRPr lang="en-US" dirty="0"/>
          </a:p>
          <a:p>
            <a:r>
              <a:rPr lang="en-US" dirty="0"/>
              <a:t>In a typical cell: 50,000 reads may correspond to 10,000 UMI and 3,000 expressed genes</a:t>
            </a:r>
          </a:p>
          <a:p>
            <a:r>
              <a:rPr lang="en-US" dirty="0"/>
              <a:t>		most transcripts may have from 1 to 5 UMI each represented by multiple reads</a:t>
            </a:r>
          </a:p>
        </p:txBody>
      </p:sp>
    </p:spTree>
    <p:extLst>
      <p:ext uri="{BB962C8B-B14F-4D97-AF65-F5344CB8AC3E}">
        <p14:creationId xmlns:p14="http://schemas.microsoft.com/office/powerpoint/2010/main" val="358823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81577" y="154715"/>
            <a:ext cx="5112875" cy="461665"/>
          </a:xfrm>
          <a:prstGeom prst="rect">
            <a:avLst/>
          </a:prstGeom>
          <a:noFill/>
        </p:spPr>
        <p:txBody>
          <a:bodyPr wrap="none" rtlCol="0">
            <a:spAutoFit/>
          </a:bodyPr>
          <a:lstStyle/>
          <a:p>
            <a:r>
              <a:rPr lang="en-US" sz="2400" b="1" dirty="0"/>
              <a:t>Read Depth, Cell number, and Expense</a:t>
            </a:r>
          </a:p>
        </p:txBody>
      </p:sp>
      <p:sp>
        <p:nvSpPr>
          <p:cNvPr id="3" name="TextBox 2"/>
          <p:cNvSpPr txBox="1"/>
          <p:nvPr/>
        </p:nvSpPr>
        <p:spPr>
          <a:xfrm>
            <a:off x="635434" y="1014301"/>
            <a:ext cx="11160326" cy="1477328"/>
          </a:xfrm>
          <a:prstGeom prst="rect">
            <a:avLst/>
          </a:prstGeom>
          <a:noFill/>
        </p:spPr>
        <p:txBody>
          <a:bodyPr wrap="square" rtlCol="0">
            <a:spAutoFit/>
          </a:bodyPr>
          <a:lstStyle/>
          <a:p>
            <a:r>
              <a:rPr lang="en-US" dirty="0"/>
              <a:t>Sequencing is done on either a </a:t>
            </a:r>
            <a:r>
              <a:rPr lang="en-US" dirty="0" err="1"/>
              <a:t>NextSeq</a:t>
            </a:r>
            <a:r>
              <a:rPr lang="en-US" dirty="0"/>
              <a:t> or </a:t>
            </a:r>
            <a:r>
              <a:rPr lang="en-US" dirty="0" err="1"/>
              <a:t>NovaSeq</a:t>
            </a:r>
            <a:r>
              <a:rPr lang="en-US" dirty="0"/>
              <a:t> Illumina sequencer.  Typical current options might be:</a:t>
            </a:r>
          </a:p>
          <a:p>
            <a:r>
              <a:rPr lang="en-US" dirty="0"/>
              <a:t>	</a:t>
            </a:r>
          </a:p>
          <a:p>
            <a:r>
              <a:rPr lang="en-US" dirty="0"/>
              <a:t>            </a:t>
            </a:r>
            <a:r>
              <a:rPr lang="en-US" dirty="0" err="1"/>
              <a:t>NetSeq</a:t>
            </a:r>
            <a:r>
              <a:rPr lang="en-US" dirty="0"/>
              <a:t> lane = 400 Million 28x96 </a:t>
            </a:r>
            <a:r>
              <a:rPr lang="en-US" dirty="0" err="1"/>
              <a:t>bp</a:t>
            </a:r>
            <a:r>
              <a:rPr lang="en-US" dirty="0"/>
              <a:t> = 50,000 reads per cell for 8,000 cells, at a cost of ~$3,000            {40 c/cell}</a:t>
            </a:r>
          </a:p>
          <a:p>
            <a:r>
              <a:rPr lang="en-US" dirty="0"/>
              <a:t>            S1 flow cell = 3 Billion 28x96 </a:t>
            </a:r>
            <a:r>
              <a:rPr lang="en-US" dirty="0" err="1"/>
              <a:t>bp</a:t>
            </a:r>
            <a:r>
              <a:rPr lang="en-US" dirty="0"/>
              <a:t> reads = 100,000 reads per cell for 30,000 cells, at a cost of ~$10,000  {30 c/cell}</a:t>
            </a:r>
          </a:p>
          <a:p>
            <a:r>
              <a:rPr lang="en-US" dirty="0"/>
              <a:t>            S4 flow cell = 18 Billion PE reads = 50,000 reads per cell for 360,000 cells, at a cost of ~ $30,000           {  8 c/cell}</a:t>
            </a:r>
          </a:p>
        </p:txBody>
      </p:sp>
      <p:sp>
        <p:nvSpPr>
          <p:cNvPr id="4" name="TextBox 3"/>
          <p:cNvSpPr txBox="1"/>
          <p:nvPr/>
        </p:nvSpPr>
        <p:spPr>
          <a:xfrm>
            <a:off x="746760" y="3444240"/>
            <a:ext cx="10014857" cy="2308324"/>
          </a:xfrm>
          <a:prstGeom prst="rect">
            <a:avLst/>
          </a:prstGeom>
          <a:noFill/>
        </p:spPr>
        <p:txBody>
          <a:bodyPr wrap="none" rtlCol="0">
            <a:spAutoFit/>
          </a:bodyPr>
          <a:lstStyle/>
          <a:p>
            <a:r>
              <a:rPr lang="en-US" dirty="0"/>
              <a:t>What read depth is required?</a:t>
            </a:r>
          </a:p>
          <a:p>
            <a:r>
              <a:rPr lang="en-US" dirty="0"/>
              <a:t>	</a:t>
            </a:r>
          </a:p>
          <a:p>
            <a:r>
              <a:rPr lang="en-US" dirty="0"/>
              <a:t>	It depends on the cell-type:  50K is sufficient for many, but some require &gt;100K</a:t>
            </a:r>
          </a:p>
          <a:p>
            <a:r>
              <a:rPr lang="en-US" dirty="0"/>
              <a:t>	</a:t>
            </a:r>
          </a:p>
          <a:p>
            <a:r>
              <a:rPr lang="en-US" dirty="0"/>
              <a:t>	It depends on the application:  if low abundance transcripts are key, you need more</a:t>
            </a:r>
          </a:p>
          <a:p>
            <a:r>
              <a:rPr lang="en-US" dirty="0"/>
              <a:t>				   if differential expression is key, you may need more</a:t>
            </a:r>
          </a:p>
          <a:p>
            <a:r>
              <a:rPr lang="en-US" dirty="0"/>
              <a:t>				   if defining novel cell types and states is key, you may need more</a:t>
            </a:r>
          </a:p>
          <a:p>
            <a:endParaRPr lang="en-US" dirty="0"/>
          </a:p>
        </p:txBody>
      </p:sp>
    </p:spTree>
    <p:extLst>
      <p:ext uri="{BB962C8B-B14F-4D97-AF65-F5344CB8AC3E}">
        <p14:creationId xmlns:p14="http://schemas.microsoft.com/office/powerpoint/2010/main" val="1444317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1.bp.blogspot.com/-JKIx3KfnUXk/W4YKEDAWqHI/AAAAAAAADG8/oEvMQ44K-0kIZIu5NX58pyBC-h7_ZiLAQCEwYBhgL/s1600/Seurat%2Bstrateg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375" y="1516062"/>
            <a:ext cx="10485584" cy="153193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404156" y="200435"/>
            <a:ext cx="3360022" cy="461665"/>
          </a:xfrm>
          <a:prstGeom prst="rect">
            <a:avLst/>
          </a:prstGeom>
          <a:noFill/>
        </p:spPr>
        <p:txBody>
          <a:bodyPr wrap="none" rtlCol="0">
            <a:spAutoFit/>
          </a:bodyPr>
          <a:lstStyle/>
          <a:p>
            <a:r>
              <a:rPr lang="en-US" sz="2400" b="1" dirty="0"/>
              <a:t>Typical Input and Output</a:t>
            </a:r>
          </a:p>
        </p:txBody>
      </p:sp>
      <p:sp>
        <p:nvSpPr>
          <p:cNvPr id="2" name="TextBox 1"/>
          <p:cNvSpPr txBox="1"/>
          <p:nvPr/>
        </p:nvSpPr>
        <p:spPr>
          <a:xfrm>
            <a:off x="1524000" y="4023360"/>
            <a:ext cx="8706551" cy="2031325"/>
          </a:xfrm>
          <a:prstGeom prst="rect">
            <a:avLst/>
          </a:prstGeom>
          <a:noFill/>
        </p:spPr>
        <p:txBody>
          <a:bodyPr wrap="none" rtlCol="0">
            <a:spAutoFit/>
          </a:bodyPr>
          <a:lstStyle/>
          <a:p>
            <a:r>
              <a:rPr lang="en-US" dirty="0"/>
              <a:t>Adjust for Batch Effects while preserving the Cell cluster identities</a:t>
            </a:r>
          </a:p>
          <a:p>
            <a:endParaRPr lang="en-US" dirty="0"/>
          </a:p>
          <a:p>
            <a:endParaRPr lang="en-US" dirty="0"/>
          </a:p>
          <a:p>
            <a:endParaRPr lang="en-US" dirty="0"/>
          </a:p>
          <a:p>
            <a:r>
              <a:rPr lang="en-US" dirty="0"/>
              <a:t>			Compare the effects of the treatment on </a:t>
            </a:r>
          </a:p>
          <a:p>
            <a:r>
              <a:rPr lang="en-US" dirty="0"/>
              <a:t>				a)   The relative abundance of different types of cell</a:t>
            </a:r>
          </a:p>
          <a:p>
            <a:r>
              <a:rPr lang="en-US" dirty="0"/>
              <a:t>				b)   Gene expression within cell-types</a:t>
            </a:r>
          </a:p>
        </p:txBody>
      </p:sp>
      <p:cxnSp>
        <p:nvCxnSpPr>
          <p:cNvPr id="5" name="Straight Arrow Connector 4"/>
          <p:cNvCxnSpPr/>
          <p:nvPr/>
        </p:nvCxnSpPr>
        <p:spPr>
          <a:xfrm flipV="1">
            <a:off x="4197857" y="3215640"/>
            <a:ext cx="1440943" cy="701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8541257" y="3200400"/>
            <a:ext cx="922783" cy="18386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1817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2.bp.blogspot.com/-3xCAjRvDgT4/W4YI_n--czI/AAAAAAAADGg/MBV9SI2J8fcxQYXx36Sf8VzAxpJN3GkBgCLcBGAs/s320/Scaling%2Bzer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847" y="1501140"/>
            <a:ext cx="5372100" cy="322326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374897" y="185195"/>
            <a:ext cx="4755020" cy="461665"/>
          </a:xfrm>
          <a:prstGeom prst="rect">
            <a:avLst/>
          </a:prstGeom>
          <a:noFill/>
        </p:spPr>
        <p:txBody>
          <a:bodyPr wrap="none" rtlCol="0">
            <a:spAutoFit/>
          </a:bodyPr>
          <a:lstStyle/>
          <a:p>
            <a:r>
              <a:rPr lang="en-US" sz="2400" b="1" dirty="0"/>
              <a:t>Scaling to counts per 100,000 reads</a:t>
            </a:r>
          </a:p>
        </p:txBody>
      </p:sp>
      <p:sp>
        <p:nvSpPr>
          <p:cNvPr id="4" name="TextBox 3"/>
          <p:cNvSpPr txBox="1"/>
          <p:nvPr/>
        </p:nvSpPr>
        <p:spPr>
          <a:xfrm>
            <a:off x="6339841" y="1135062"/>
            <a:ext cx="5212080" cy="3970318"/>
          </a:xfrm>
          <a:prstGeom prst="rect">
            <a:avLst/>
          </a:prstGeom>
          <a:noFill/>
        </p:spPr>
        <p:txBody>
          <a:bodyPr wrap="square" rtlCol="0">
            <a:spAutoFit/>
          </a:bodyPr>
          <a:lstStyle/>
          <a:p>
            <a:r>
              <a:rPr lang="en-US" b="1" dirty="0"/>
              <a:t>Scaling zero by any number still results in zero.</a:t>
            </a:r>
          </a:p>
          <a:p>
            <a:endParaRPr lang="en-US" dirty="0"/>
          </a:p>
          <a:p>
            <a:r>
              <a:rPr lang="en-US" dirty="0"/>
              <a:t>Here, the orange counts were derived by down-sampling the blue counts to half.  The proportion of drop-outs increases.</a:t>
            </a:r>
          </a:p>
          <a:p>
            <a:endParaRPr lang="en-US" dirty="0"/>
          </a:p>
          <a:p>
            <a:r>
              <a:rPr lang="en-US" dirty="0"/>
              <a:t>Just multiplying all counts by 2 to scale back up does not restore the initial distribution – in fact, it results in a very skewed profile with no odd-numbered counts.</a:t>
            </a:r>
          </a:p>
          <a:p>
            <a:endParaRPr lang="en-US" dirty="0"/>
          </a:p>
          <a:p>
            <a:endParaRPr lang="en-US" dirty="0"/>
          </a:p>
          <a:p>
            <a:r>
              <a:rPr lang="en-US" dirty="0"/>
              <a:t>Some authors suggest getting around this by </a:t>
            </a:r>
            <a:r>
              <a:rPr lang="en-US" b="1" dirty="0"/>
              <a:t>imputation</a:t>
            </a:r>
            <a:r>
              <a:rPr lang="en-US" dirty="0"/>
              <a:t> to fill in the missing data.  We think that is a dangerous strategy in general.</a:t>
            </a:r>
          </a:p>
        </p:txBody>
      </p:sp>
    </p:spTree>
    <p:extLst>
      <p:ext uri="{BB962C8B-B14F-4D97-AF65-F5344CB8AC3E}">
        <p14:creationId xmlns:p14="http://schemas.microsoft.com/office/powerpoint/2010/main" val="37853098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1.bp.blogspot.com/-wdM3WbrAcFc/W4YJXxDCBcI/AAAAAAAADGk/Qn64aZutav4W0bK0i_BJOE9ipU00lS0YwCLcBGAs/s320/Normalizing%2Bschem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535" y="1135062"/>
            <a:ext cx="4736465" cy="461462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197857" y="139475"/>
            <a:ext cx="3649397" cy="461665"/>
          </a:xfrm>
          <a:prstGeom prst="rect">
            <a:avLst/>
          </a:prstGeom>
          <a:noFill/>
        </p:spPr>
        <p:txBody>
          <a:bodyPr wrap="none" rtlCol="0">
            <a:spAutoFit/>
          </a:bodyPr>
          <a:lstStyle/>
          <a:p>
            <a:r>
              <a:rPr lang="en-US" sz="2400" b="1" dirty="0"/>
              <a:t>The normalization problem</a:t>
            </a:r>
          </a:p>
        </p:txBody>
      </p:sp>
      <p:sp>
        <p:nvSpPr>
          <p:cNvPr id="2" name="TextBox 1"/>
          <p:cNvSpPr txBox="1"/>
          <p:nvPr/>
        </p:nvSpPr>
        <p:spPr>
          <a:xfrm>
            <a:off x="6339841" y="1135062"/>
            <a:ext cx="5212080" cy="4801314"/>
          </a:xfrm>
          <a:prstGeom prst="rect">
            <a:avLst/>
          </a:prstGeom>
          <a:noFill/>
        </p:spPr>
        <p:txBody>
          <a:bodyPr wrap="square" rtlCol="0">
            <a:spAutoFit/>
          </a:bodyPr>
          <a:lstStyle/>
          <a:p>
            <a:r>
              <a:rPr lang="en-US" dirty="0"/>
              <a:t>Suppose we represent </a:t>
            </a:r>
            <a:r>
              <a:rPr lang="en-US" dirty="0" err="1"/>
              <a:t>scRNA</a:t>
            </a:r>
            <a:r>
              <a:rPr lang="en-US" dirty="0"/>
              <a:t> abundances for two cells of each of two cell types by these bars, with ribosomal proteins in orange and common transcripts in blue.  Now focus on two genes represented by the horizontal bars, with counts shown next to them.</a:t>
            </a:r>
          </a:p>
          <a:p>
            <a:endParaRPr lang="en-US" dirty="0"/>
          </a:p>
          <a:p>
            <a:r>
              <a:rPr lang="en-US" dirty="0"/>
              <a:t>Normalizing by total </a:t>
            </a:r>
            <a:r>
              <a:rPr lang="en-US" dirty="0" err="1"/>
              <a:t>cpm</a:t>
            </a:r>
            <a:r>
              <a:rPr lang="en-US" dirty="0"/>
              <a:t> leads to the conclusion that there is little difference between the left and right cell types, except for the drop-out transcript, but there is high within-sample variability.</a:t>
            </a:r>
          </a:p>
          <a:p>
            <a:endParaRPr lang="en-US" dirty="0"/>
          </a:p>
          <a:p>
            <a:r>
              <a:rPr lang="en-US" dirty="0"/>
              <a:t>Normalizing by non-ribosomal CPM alone leads to the conclusion that all four cells are very similar.</a:t>
            </a:r>
          </a:p>
          <a:p>
            <a:endParaRPr lang="en-US" dirty="0"/>
          </a:p>
          <a:p>
            <a:r>
              <a:rPr lang="en-US" dirty="0"/>
              <a:t>Normalizing by cell-type and non-ribosomal CPM recovers the cell-type difference in absolute abundance.</a:t>
            </a:r>
          </a:p>
        </p:txBody>
      </p:sp>
    </p:spTree>
    <p:extLst>
      <p:ext uri="{BB962C8B-B14F-4D97-AF65-F5344CB8AC3E}">
        <p14:creationId xmlns:p14="http://schemas.microsoft.com/office/powerpoint/2010/main" val="226476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B95DBD4-47F9-41E4-BF3D-737AC3FFB57B}"/>
              </a:ext>
            </a:extLst>
          </p:cNvPr>
          <p:cNvSpPr txBox="1">
            <a:spLocks noChangeArrowheads="1"/>
          </p:cNvSpPr>
          <p:nvPr/>
        </p:nvSpPr>
        <p:spPr bwMode="auto">
          <a:xfrm>
            <a:off x="2812844" y="107949"/>
            <a:ext cx="7229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defRPr/>
            </a:pPr>
            <a:r>
              <a:rPr lang="en-US" altLang="en-US" sz="2400" b="1" dirty="0">
                <a:latin typeface="+mj-lt"/>
                <a:ea typeface="ＭＳ Ｐゴシック" pitchFamily="34" charset="-128"/>
              </a:rPr>
              <a:t>DHS and TFBS: </a:t>
            </a:r>
            <a:r>
              <a:rPr lang="en-US" altLang="en-US" sz="2400" b="1" dirty="0" err="1">
                <a:latin typeface="+mj-lt"/>
                <a:ea typeface="ＭＳ Ｐゴシック" pitchFamily="34" charset="-128"/>
              </a:rPr>
              <a:t>DNAse</a:t>
            </a:r>
            <a:r>
              <a:rPr lang="en-US" altLang="en-US" sz="2400" b="1" dirty="0">
                <a:latin typeface="+mj-lt"/>
                <a:ea typeface="ＭＳ Ｐゴシック" pitchFamily="34" charset="-128"/>
              </a:rPr>
              <a:t> hypersensitive sites and TF Binding</a:t>
            </a:r>
          </a:p>
        </p:txBody>
      </p:sp>
      <p:pic>
        <p:nvPicPr>
          <p:cNvPr id="21507" name="Picture 1">
            <a:extLst>
              <a:ext uri="{FF2B5EF4-FFF2-40B4-BE49-F238E27FC236}">
                <a16:creationId xmlns:a16="http://schemas.microsoft.com/office/drawing/2014/main" id="{61514A02-8542-4485-A5EA-A4AAD289B93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8225" y="758825"/>
            <a:ext cx="10102850" cy="576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8257" y="139475"/>
            <a:ext cx="5368201" cy="461665"/>
          </a:xfrm>
          <a:prstGeom prst="rect">
            <a:avLst/>
          </a:prstGeom>
          <a:noFill/>
        </p:spPr>
        <p:txBody>
          <a:bodyPr wrap="none" rtlCol="0">
            <a:spAutoFit/>
          </a:bodyPr>
          <a:lstStyle/>
          <a:p>
            <a:r>
              <a:rPr lang="en-US" sz="2400" b="1" dirty="0"/>
              <a:t>Some extensions of Single Cell Genomics</a:t>
            </a:r>
          </a:p>
        </p:txBody>
      </p:sp>
      <p:sp>
        <p:nvSpPr>
          <p:cNvPr id="3" name="Subtitle 2"/>
          <p:cNvSpPr txBox="1">
            <a:spLocks/>
          </p:cNvSpPr>
          <p:nvPr/>
        </p:nvSpPr>
        <p:spPr>
          <a:xfrm>
            <a:off x="1111024" y="888545"/>
            <a:ext cx="10303736" cy="5740855"/>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AutoNum type="arabicPeriod"/>
            </a:pPr>
            <a:r>
              <a:rPr lang="en-US" dirty="0"/>
              <a:t>Crop-</a:t>
            </a:r>
            <a:r>
              <a:rPr lang="en-US" dirty="0" err="1"/>
              <a:t>Seq</a:t>
            </a:r>
            <a:r>
              <a:rPr lang="en-US" dirty="0"/>
              <a:t> / Perturb-</a:t>
            </a:r>
            <a:r>
              <a:rPr lang="en-US" dirty="0" err="1"/>
              <a:t>Seq</a:t>
            </a:r>
            <a:endParaRPr lang="en-US" dirty="0"/>
          </a:p>
          <a:p>
            <a:pPr lvl="2"/>
            <a:r>
              <a:rPr lang="en-US" sz="2400" dirty="0"/>
              <a:t>Microdeletion of SNPs in single cells followed by RNA-</a:t>
            </a:r>
            <a:r>
              <a:rPr lang="en-US" sz="2400" dirty="0" err="1"/>
              <a:t>Seq</a:t>
            </a:r>
            <a:endParaRPr lang="en-US" sz="2400" dirty="0"/>
          </a:p>
          <a:p>
            <a:pPr lvl="2"/>
            <a:r>
              <a:rPr lang="en-US" sz="2400" dirty="0"/>
              <a:t>Requires co-transfection with Cas9 and lentivirus or plasmid expressing guide RNAs</a:t>
            </a:r>
          </a:p>
          <a:p>
            <a:pPr lvl="2"/>
            <a:r>
              <a:rPr lang="en-US" sz="2400" dirty="0"/>
              <a:t>Generally useful to monitor alterations of gene networks</a:t>
            </a:r>
            <a:endParaRPr lang="en-US" sz="2400" baseline="30000" dirty="0"/>
          </a:p>
          <a:p>
            <a:pPr lvl="2"/>
            <a:endParaRPr lang="en-US" sz="2400" baseline="30000" dirty="0"/>
          </a:p>
          <a:p>
            <a:pPr marL="914400" lvl="2" indent="-914400">
              <a:buNone/>
            </a:pPr>
            <a:r>
              <a:rPr lang="en-US" sz="3300" dirty="0"/>
              <a:t>2.   </a:t>
            </a:r>
            <a:r>
              <a:rPr lang="en-US" sz="2800" dirty="0"/>
              <a:t>CITE-</a:t>
            </a:r>
            <a:r>
              <a:rPr lang="en-US" sz="2800" dirty="0" err="1"/>
              <a:t>Seq</a:t>
            </a:r>
            <a:endParaRPr lang="en-US" sz="2800" dirty="0"/>
          </a:p>
          <a:p>
            <a:pPr marL="914400" lvl="2" indent="0"/>
            <a:r>
              <a:rPr lang="en-US" sz="2400" dirty="0"/>
              <a:t>   Addition of oligonucleotide-conjugated Antibodies that bind cell surface receptors</a:t>
            </a:r>
          </a:p>
          <a:p>
            <a:pPr marL="914400" lvl="2" indent="0"/>
            <a:r>
              <a:rPr lang="en-US" sz="2400" dirty="0"/>
              <a:t>   Receive the same cell barcodes as the cell contents, but sequenced separately</a:t>
            </a:r>
          </a:p>
          <a:p>
            <a:pPr marL="914400" lvl="2" indent="0"/>
            <a:r>
              <a:rPr lang="en-US" sz="2400" dirty="0"/>
              <a:t>   Supports gating to homologize flow cytometry with </a:t>
            </a:r>
            <a:r>
              <a:rPr lang="en-US" sz="2400" dirty="0" err="1"/>
              <a:t>scRNAseq</a:t>
            </a:r>
            <a:endParaRPr lang="en-US" sz="2400" dirty="0"/>
          </a:p>
          <a:p>
            <a:pPr marL="914400" lvl="2" indent="0">
              <a:buNone/>
            </a:pPr>
            <a:endParaRPr lang="en-US" sz="2400" dirty="0"/>
          </a:p>
          <a:p>
            <a:pPr marL="914400" lvl="2" indent="-914400">
              <a:buNone/>
            </a:pPr>
            <a:r>
              <a:rPr lang="en-US" sz="2800" dirty="0"/>
              <a:t>3.    ATAC-</a:t>
            </a:r>
            <a:r>
              <a:rPr lang="en-US" sz="2800" dirty="0" err="1"/>
              <a:t>Seq</a:t>
            </a:r>
            <a:endParaRPr lang="en-US" sz="2800" dirty="0"/>
          </a:p>
          <a:p>
            <a:pPr marL="914400" lvl="2" indent="0"/>
            <a:r>
              <a:rPr lang="en-US" sz="2400" dirty="0"/>
              <a:t>   Assay for Transposon-Accessible Chromatin (basically, identifying enhancers)</a:t>
            </a:r>
          </a:p>
          <a:p>
            <a:pPr marL="914400" lvl="2" indent="0"/>
            <a:r>
              <a:rPr lang="en-US" sz="2400" dirty="0"/>
              <a:t>   10X Genomics now provides kits; reports of joint </a:t>
            </a:r>
            <a:r>
              <a:rPr lang="en-US" sz="2400" dirty="0" err="1"/>
              <a:t>scRNA</a:t>
            </a:r>
            <a:r>
              <a:rPr lang="en-US" sz="2400" dirty="0"/>
              <a:t> and </a:t>
            </a:r>
            <a:r>
              <a:rPr lang="en-US" sz="2400" dirty="0" err="1"/>
              <a:t>scATAC</a:t>
            </a:r>
            <a:r>
              <a:rPr lang="en-US" sz="2400" dirty="0"/>
              <a:t> appearing</a:t>
            </a:r>
          </a:p>
          <a:p>
            <a:pPr marL="914400" lvl="2" indent="0"/>
            <a:r>
              <a:rPr lang="en-US" sz="2400" dirty="0"/>
              <a:t>   </a:t>
            </a:r>
            <a:r>
              <a:rPr lang="en-US" sz="2400" dirty="0">
                <a:hlinkClick r:id="rId2"/>
              </a:rPr>
              <a:t>https://www.10xgenomics.com/solutions/single-cell-atac/</a:t>
            </a:r>
            <a:endParaRPr lang="en-US" sz="2400" dirty="0"/>
          </a:p>
          <a:p>
            <a:pPr marL="914400" lvl="2" indent="0"/>
            <a:endParaRPr lang="en-US" sz="2400" dirty="0"/>
          </a:p>
          <a:p>
            <a:pPr marL="914400" lvl="2" indent="-914400">
              <a:buNone/>
            </a:pPr>
            <a:r>
              <a:rPr lang="en-US" sz="2800" dirty="0"/>
              <a:t>4.    Repertoire-</a:t>
            </a:r>
            <a:r>
              <a:rPr lang="en-US" sz="2800" dirty="0" err="1"/>
              <a:t>Seq</a:t>
            </a:r>
            <a:endParaRPr lang="en-US" sz="2800" dirty="0"/>
          </a:p>
          <a:p>
            <a:pPr marL="914400" lvl="2" indent="0"/>
            <a:r>
              <a:rPr lang="en-US" sz="2400" dirty="0"/>
              <a:t>   Sequencing of the TCR (T-cell receptors) or BCR (immunoglobulins) from single cells</a:t>
            </a:r>
          </a:p>
          <a:p>
            <a:pPr marL="914400" lvl="2" indent="0"/>
            <a:r>
              <a:rPr lang="en-US" sz="2400" dirty="0"/>
              <a:t>   Options available from 10X and </a:t>
            </a:r>
            <a:r>
              <a:rPr lang="en-US" sz="2400" dirty="0" err="1"/>
              <a:t>OneCellBio</a:t>
            </a:r>
            <a:endParaRPr lang="en-US" sz="2400" dirty="0"/>
          </a:p>
          <a:p>
            <a:pPr marL="914400" lvl="2" indent="0"/>
            <a:r>
              <a:rPr lang="en-US" sz="2400" dirty="0"/>
              <a:t>   Data analysis requires specific expertise</a:t>
            </a:r>
          </a:p>
          <a:p>
            <a:pPr marL="914400" lvl="2" indent="-914400">
              <a:buNone/>
            </a:pPr>
            <a:endParaRPr lang="en-US" dirty="0"/>
          </a:p>
        </p:txBody>
      </p:sp>
    </p:spTree>
    <p:extLst>
      <p:ext uri="{BB962C8B-B14F-4D97-AF65-F5344CB8AC3E}">
        <p14:creationId xmlns:p14="http://schemas.microsoft.com/office/powerpoint/2010/main" val="396934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021983" y="1210724"/>
            <a:ext cx="7847552" cy="4340069"/>
            <a:chOff x="2717442" y="1597092"/>
            <a:chExt cx="6590049" cy="3644610"/>
          </a:xfrm>
        </p:grpSpPr>
        <p:pic>
          <p:nvPicPr>
            <p:cNvPr id="2050" name="Picture 2" descr="figure3"/>
            <p:cNvPicPr>
              <a:picLocks noChangeAspect="1" noChangeArrowheads="1"/>
            </p:cNvPicPr>
            <p:nvPr/>
          </p:nvPicPr>
          <p:blipFill rotWithShape="1">
            <a:blip r:embed="rId2">
              <a:extLst>
                <a:ext uri="{28A0092B-C50C-407E-A947-70E740481C1C}">
                  <a14:useLocalDpi xmlns:a14="http://schemas.microsoft.com/office/drawing/2010/main" val="0"/>
                </a:ext>
              </a:extLst>
            </a:blip>
            <a:srcRect b="27531"/>
            <a:stretch/>
          </p:blipFill>
          <p:spPr bwMode="auto">
            <a:xfrm>
              <a:off x="2782866" y="1597092"/>
              <a:ext cx="6524625" cy="364461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717442" y="1700011"/>
              <a:ext cx="270457" cy="2704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717442" y="3496502"/>
              <a:ext cx="270457" cy="2704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5B95DBD4-47F9-41E4-BF3D-737AC3FFB57B}"/>
              </a:ext>
            </a:extLst>
          </p:cNvPr>
          <p:cNvSpPr txBox="1">
            <a:spLocks noChangeArrowheads="1"/>
          </p:cNvSpPr>
          <p:nvPr/>
        </p:nvSpPr>
        <p:spPr bwMode="auto">
          <a:xfrm>
            <a:off x="4836994" y="136977"/>
            <a:ext cx="24163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defRPr/>
            </a:pPr>
            <a:r>
              <a:rPr lang="en-US" altLang="en-US" sz="2400" b="1" dirty="0" smtClean="0">
                <a:latin typeface="+mj-lt"/>
                <a:ea typeface="ＭＳ Ｐゴシック" pitchFamily="34" charset="-128"/>
              </a:rPr>
              <a:t>ATAC-</a:t>
            </a:r>
            <a:r>
              <a:rPr lang="en-US" altLang="en-US" sz="2400" b="1" dirty="0" err="1" smtClean="0">
                <a:latin typeface="+mj-lt"/>
                <a:ea typeface="ＭＳ Ｐゴシック" pitchFamily="34" charset="-128"/>
              </a:rPr>
              <a:t>seq</a:t>
            </a:r>
            <a:r>
              <a:rPr lang="en-US" altLang="en-US" sz="2400" b="1" dirty="0" smtClean="0">
                <a:latin typeface="+mj-lt"/>
                <a:ea typeface="ＭＳ Ｐゴシック" pitchFamily="34" charset="-128"/>
              </a:rPr>
              <a:t> Principle</a:t>
            </a:r>
            <a:endParaRPr lang="en-US" altLang="en-US" sz="2400" b="1" dirty="0">
              <a:latin typeface="+mj-lt"/>
              <a:ea typeface="ＭＳ Ｐゴシック" pitchFamily="34" charset="-128"/>
            </a:endParaRPr>
          </a:p>
        </p:txBody>
      </p:sp>
      <p:sp>
        <p:nvSpPr>
          <p:cNvPr id="8" name="Rectangle 7"/>
          <p:cNvSpPr/>
          <p:nvPr/>
        </p:nvSpPr>
        <p:spPr>
          <a:xfrm>
            <a:off x="137374" y="6439436"/>
            <a:ext cx="9885446" cy="307777"/>
          </a:xfrm>
          <a:prstGeom prst="rect">
            <a:avLst/>
          </a:prstGeom>
        </p:spPr>
        <p:txBody>
          <a:bodyPr wrap="square">
            <a:spAutoFit/>
          </a:bodyPr>
          <a:lstStyle/>
          <a:p>
            <a:r>
              <a:rPr lang="en-US" sz="1400" dirty="0" smtClean="0">
                <a:latin typeface="Times New Roman" panose="02020603050405020304" pitchFamily="18" charset="0"/>
                <a:cs typeface="Times New Roman" panose="02020603050405020304" pitchFamily="18" charset="0"/>
              </a:rPr>
              <a:t>Yan, Powell, Curtis &amp; Wong (2020) </a:t>
            </a:r>
            <a:r>
              <a:rPr lang="en-US" sz="1400" i="1" dirty="0" smtClean="0">
                <a:latin typeface="Times New Roman" panose="02020603050405020304" pitchFamily="18" charset="0"/>
                <a:cs typeface="Times New Roman" panose="02020603050405020304" pitchFamily="18" charset="0"/>
              </a:rPr>
              <a:t>Genome Biology </a:t>
            </a:r>
            <a:r>
              <a:rPr lang="en-US" sz="1400" b="1" dirty="0" smtClean="0">
                <a:latin typeface="Times New Roman" panose="02020603050405020304" pitchFamily="18" charset="0"/>
                <a:cs typeface="Times New Roman" panose="02020603050405020304" pitchFamily="18" charset="0"/>
              </a:rPr>
              <a:t>21</a:t>
            </a:r>
            <a:r>
              <a:rPr lang="en-US" sz="1400" dirty="0" smtClean="0">
                <a:latin typeface="Times New Roman" panose="02020603050405020304" pitchFamily="18" charset="0"/>
                <a:cs typeface="Times New Roman" panose="02020603050405020304" pitchFamily="18" charset="0"/>
              </a:rPr>
              <a:t>: 22.  “From </a:t>
            </a:r>
            <a:r>
              <a:rPr lang="en-US" sz="1400" dirty="0">
                <a:latin typeface="Times New Roman" panose="02020603050405020304" pitchFamily="18" charset="0"/>
                <a:cs typeface="Times New Roman" panose="02020603050405020304" pitchFamily="18" charset="0"/>
              </a:rPr>
              <a:t>reads to insight: a hitchhiker’s guide to ATAC-</a:t>
            </a:r>
            <a:r>
              <a:rPr lang="en-US" sz="1400" dirty="0" err="1">
                <a:latin typeface="Times New Roman" panose="02020603050405020304" pitchFamily="18" charset="0"/>
                <a:cs typeface="Times New Roman" panose="02020603050405020304" pitchFamily="18" charset="0"/>
              </a:rPr>
              <a:t>seq</a:t>
            </a:r>
            <a:r>
              <a:rPr lang="en-US" sz="1400" dirty="0">
                <a:latin typeface="Times New Roman" panose="02020603050405020304" pitchFamily="18" charset="0"/>
                <a:cs typeface="Times New Roman" panose="02020603050405020304" pitchFamily="18" charset="0"/>
              </a:rPr>
              <a:t> data </a:t>
            </a:r>
            <a:r>
              <a:rPr lang="en-US" sz="1400" dirty="0" smtClean="0">
                <a:latin typeface="Times New Roman" panose="02020603050405020304" pitchFamily="18" charset="0"/>
                <a:cs typeface="Times New Roman" panose="02020603050405020304" pitchFamily="18" charset="0"/>
              </a:rPr>
              <a:t>analysis”</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4102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374" y="6439436"/>
            <a:ext cx="9885446" cy="307777"/>
          </a:xfrm>
          <a:prstGeom prst="rect">
            <a:avLst/>
          </a:prstGeom>
        </p:spPr>
        <p:txBody>
          <a:bodyPr wrap="square">
            <a:spAutoFit/>
          </a:bodyPr>
          <a:lstStyle/>
          <a:p>
            <a:r>
              <a:rPr lang="en-US" sz="1400" dirty="0" smtClean="0">
                <a:latin typeface="Times New Roman" panose="02020603050405020304" pitchFamily="18" charset="0"/>
                <a:cs typeface="Times New Roman" panose="02020603050405020304" pitchFamily="18" charset="0"/>
              </a:rPr>
              <a:t>Yan, Powell, Curtis &amp; Wong (2020) </a:t>
            </a:r>
            <a:r>
              <a:rPr lang="en-US" sz="1400" i="1" dirty="0" smtClean="0">
                <a:latin typeface="Times New Roman" panose="02020603050405020304" pitchFamily="18" charset="0"/>
                <a:cs typeface="Times New Roman" panose="02020603050405020304" pitchFamily="18" charset="0"/>
              </a:rPr>
              <a:t>Genome Biology </a:t>
            </a:r>
            <a:r>
              <a:rPr lang="en-US" sz="1400" b="1" dirty="0" smtClean="0">
                <a:latin typeface="Times New Roman" panose="02020603050405020304" pitchFamily="18" charset="0"/>
                <a:cs typeface="Times New Roman" panose="02020603050405020304" pitchFamily="18" charset="0"/>
              </a:rPr>
              <a:t>21</a:t>
            </a:r>
            <a:r>
              <a:rPr lang="en-US" sz="1400" dirty="0" smtClean="0">
                <a:latin typeface="Times New Roman" panose="02020603050405020304" pitchFamily="18" charset="0"/>
                <a:cs typeface="Times New Roman" panose="02020603050405020304" pitchFamily="18" charset="0"/>
              </a:rPr>
              <a:t>: 22.  “From </a:t>
            </a:r>
            <a:r>
              <a:rPr lang="en-US" sz="1400" dirty="0">
                <a:latin typeface="Times New Roman" panose="02020603050405020304" pitchFamily="18" charset="0"/>
                <a:cs typeface="Times New Roman" panose="02020603050405020304" pitchFamily="18" charset="0"/>
              </a:rPr>
              <a:t>reads to insight: a hitchhiker’s guide to ATAC-</a:t>
            </a:r>
            <a:r>
              <a:rPr lang="en-US" sz="1400" dirty="0" err="1">
                <a:latin typeface="Times New Roman" panose="02020603050405020304" pitchFamily="18" charset="0"/>
                <a:cs typeface="Times New Roman" panose="02020603050405020304" pitchFamily="18" charset="0"/>
              </a:rPr>
              <a:t>seq</a:t>
            </a:r>
            <a:r>
              <a:rPr lang="en-US" sz="1400" dirty="0">
                <a:latin typeface="Times New Roman" panose="02020603050405020304" pitchFamily="18" charset="0"/>
                <a:cs typeface="Times New Roman" panose="02020603050405020304" pitchFamily="18" charset="0"/>
              </a:rPr>
              <a:t> data </a:t>
            </a:r>
            <a:r>
              <a:rPr lang="en-US" sz="1400" dirty="0" smtClean="0">
                <a:latin typeface="Times New Roman" panose="02020603050405020304" pitchFamily="18" charset="0"/>
                <a:cs typeface="Times New Roman" panose="02020603050405020304" pitchFamily="18" charset="0"/>
              </a:rPr>
              <a:t>analysis”</a:t>
            </a:r>
            <a:endParaRPr lang="en-US" sz="14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5B95DBD4-47F9-41E4-BF3D-737AC3FFB57B}"/>
              </a:ext>
            </a:extLst>
          </p:cNvPr>
          <p:cNvSpPr txBox="1">
            <a:spLocks noChangeArrowheads="1"/>
          </p:cNvSpPr>
          <p:nvPr/>
        </p:nvSpPr>
        <p:spPr bwMode="auto">
          <a:xfrm>
            <a:off x="3881791" y="149856"/>
            <a:ext cx="43512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defRPr/>
            </a:pPr>
            <a:r>
              <a:rPr lang="en-US" altLang="en-US" sz="2400" b="1" dirty="0" smtClean="0">
                <a:latin typeface="+mj-lt"/>
                <a:ea typeface="ＭＳ Ｐゴシック" pitchFamily="34" charset="-128"/>
              </a:rPr>
              <a:t>ATAC-</a:t>
            </a:r>
            <a:r>
              <a:rPr lang="en-US" altLang="en-US" sz="2400" b="1" dirty="0" err="1" smtClean="0">
                <a:latin typeface="+mj-lt"/>
                <a:ea typeface="ＭＳ Ｐゴシック" pitchFamily="34" charset="-128"/>
              </a:rPr>
              <a:t>seq</a:t>
            </a:r>
            <a:r>
              <a:rPr lang="en-US" altLang="en-US" sz="2400" b="1" dirty="0" smtClean="0">
                <a:latin typeface="+mj-lt"/>
                <a:ea typeface="ＭＳ Ｐゴシック" pitchFamily="34" charset="-128"/>
              </a:rPr>
              <a:t> Bioinformatics Workflow</a:t>
            </a:r>
            <a:endParaRPr lang="en-US" altLang="en-US" sz="2400" b="1" dirty="0">
              <a:latin typeface="+mj-lt"/>
              <a:ea typeface="ＭＳ Ｐゴシック" pitchFamily="34" charset="-128"/>
            </a:endParaRPr>
          </a:p>
        </p:txBody>
      </p:sp>
      <p:sp>
        <p:nvSpPr>
          <p:cNvPr id="3" name="TextBox 2"/>
          <p:cNvSpPr txBox="1"/>
          <p:nvPr/>
        </p:nvSpPr>
        <p:spPr>
          <a:xfrm>
            <a:off x="927279" y="1197735"/>
            <a:ext cx="10847265" cy="4524315"/>
          </a:xfrm>
          <a:prstGeom prst="rect">
            <a:avLst/>
          </a:prstGeom>
          <a:noFill/>
        </p:spPr>
        <p:txBody>
          <a:bodyPr wrap="none" rtlCol="0">
            <a:spAutoFit/>
          </a:bodyPr>
          <a:lstStyle/>
          <a:p>
            <a:pPr marL="342900" indent="-342900">
              <a:buAutoNum type="arabicPeriod"/>
            </a:pPr>
            <a:r>
              <a:rPr lang="en-US" dirty="0" smtClean="0"/>
              <a:t>Pre-Analysis	</a:t>
            </a:r>
            <a:r>
              <a:rPr lang="en-US" dirty="0" err="1" smtClean="0"/>
              <a:t>i</a:t>
            </a:r>
            <a:r>
              <a:rPr lang="en-US" dirty="0" smtClean="0"/>
              <a:t>) Sequence Quality Control (check GC content, filter duplicates, trim adapters)</a:t>
            </a:r>
          </a:p>
          <a:p>
            <a:pPr lvl="3"/>
            <a:r>
              <a:rPr lang="en-US" dirty="0"/>
              <a:t>	</a:t>
            </a:r>
            <a:r>
              <a:rPr lang="en-US" dirty="0" smtClean="0"/>
              <a:t>ii) Alignment    </a:t>
            </a:r>
            <a:r>
              <a:rPr lang="en-US" dirty="0" err="1" smtClean="0"/>
              <a:t>eg</a:t>
            </a:r>
            <a:r>
              <a:rPr lang="en-US" dirty="0" smtClean="0"/>
              <a:t> BWA-MEM with </a:t>
            </a:r>
            <a:r>
              <a:rPr lang="en-US" dirty="0" err="1" smtClean="0"/>
              <a:t>ATACseqQC</a:t>
            </a:r>
            <a:r>
              <a:rPr lang="en-US" dirty="0" smtClean="0"/>
              <a:t>   at least 50M reads (200M for TF </a:t>
            </a:r>
            <a:r>
              <a:rPr lang="en-US" dirty="0" err="1" smtClean="0"/>
              <a:t>footprinting</a:t>
            </a:r>
            <a:r>
              <a:rPr lang="en-US" dirty="0" smtClean="0"/>
              <a:t>)</a:t>
            </a:r>
          </a:p>
          <a:p>
            <a:pPr lvl="3"/>
            <a:r>
              <a:rPr lang="en-US" dirty="0"/>
              <a:t>	</a:t>
            </a:r>
            <a:r>
              <a:rPr lang="en-US" dirty="0" smtClean="0"/>
              <a:t>iii) Post-alignment QC (</a:t>
            </a:r>
            <a:r>
              <a:rPr lang="en-US" dirty="0"/>
              <a:t>c</a:t>
            </a:r>
            <a:r>
              <a:rPr lang="en-US" dirty="0" smtClean="0"/>
              <a:t>heck fragment length distribution, TSS enrichment, batch effects)</a:t>
            </a:r>
          </a:p>
          <a:p>
            <a:pPr lvl="3"/>
            <a:endParaRPr lang="en-US" dirty="0"/>
          </a:p>
          <a:p>
            <a:pPr marL="342900" lvl="3" indent="-342900">
              <a:buAutoNum type="arabicPeriod" startAt="2"/>
            </a:pPr>
            <a:r>
              <a:rPr lang="en-US" dirty="0" smtClean="0"/>
              <a:t>Peak Calling	MACS2 and HOMER are popular “count-based” callers</a:t>
            </a:r>
          </a:p>
          <a:p>
            <a:pPr marL="1828800" lvl="7"/>
            <a:r>
              <a:rPr lang="en-US" dirty="0" smtClean="0"/>
              <a:t>Look for signal above background, adjust for biases</a:t>
            </a:r>
          </a:p>
          <a:p>
            <a:pPr marL="1828800" lvl="7"/>
            <a:r>
              <a:rPr lang="en-US" dirty="0" err="1" smtClean="0"/>
              <a:t>snATAC-seq</a:t>
            </a:r>
            <a:r>
              <a:rPr lang="en-US" dirty="0" smtClean="0"/>
              <a:t> may use a sliding window peak detection algorithm</a:t>
            </a:r>
          </a:p>
          <a:p>
            <a:pPr marL="1828800" lvl="7"/>
            <a:endParaRPr lang="en-US" dirty="0"/>
          </a:p>
          <a:p>
            <a:pPr marL="342900" lvl="7" indent="-342900">
              <a:buAutoNum type="arabicPeriod" startAt="3"/>
            </a:pPr>
            <a:r>
              <a:rPr lang="en-US" dirty="0" smtClean="0"/>
              <a:t>Differential Accessible Region (DAR) Analysis</a:t>
            </a:r>
          </a:p>
          <a:p>
            <a:pPr marL="457200" lvl="8"/>
            <a:r>
              <a:rPr lang="en-US" dirty="0"/>
              <a:t>	</a:t>
            </a:r>
            <a:r>
              <a:rPr lang="en-US" dirty="0" smtClean="0"/>
              <a:t>	4 levels of analysis:		peaks	        windows	      motifs		TFBS footprints</a:t>
            </a:r>
          </a:p>
          <a:p>
            <a:pPr marL="457200" lvl="8"/>
            <a:r>
              <a:rPr lang="en-US" dirty="0"/>
              <a:t>	</a:t>
            </a:r>
            <a:r>
              <a:rPr lang="en-US" dirty="0" smtClean="0"/>
              <a:t>	</a:t>
            </a:r>
          </a:p>
          <a:p>
            <a:pPr marL="457200" lvl="8"/>
            <a:r>
              <a:rPr lang="en-US" dirty="0"/>
              <a:t>	</a:t>
            </a:r>
            <a:r>
              <a:rPr lang="en-US" dirty="0" smtClean="0"/>
              <a:t>	Typically use </a:t>
            </a:r>
            <a:r>
              <a:rPr lang="en-US" dirty="0" err="1" smtClean="0"/>
              <a:t>edgeR</a:t>
            </a:r>
            <a:r>
              <a:rPr lang="en-US" dirty="0" smtClean="0"/>
              <a:t> or DEseq2 tools developed for RNA analysis</a:t>
            </a:r>
          </a:p>
          <a:p>
            <a:pPr marL="457200" lvl="8"/>
            <a:r>
              <a:rPr lang="en-US" dirty="0" smtClean="0"/>
              <a:t>		Motifs identified </a:t>
            </a:r>
            <a:r>
              <a:rPr lang="en-US" i="1" dirty="0" smtClean="0"/>
              <a:t>de novo </a:t>
            </a:r>
            <a:r>
              <a:rPr lang="en-US" dirty="0" smtClean="0"/>
              <a:t>from data, or by reference to databases such as </a:t>
            </a:r>
            <a:r>
              <a:rPr lang="en-US" i="1" dirty="0" smtClean="0"/>
              <a:t>TRANSFAC</a:t>
            </a:r>
          </a:p>
          <a:p>
            <a:pPr marL="457200" lvl="8"/>
            <a:r>
              <a:rPr lang="en-US" i="1" dirty="0"/>
              <a:t>	</a:t>
            </a:r>
            <a:r>
              <a:rPr lang="en-US" i="1" dirty="0" smtClean="0"/>
              <a:t>	</a:t>
            </a:r>
            <a:r>
              <a:rPr lang="en-US" i="1" dirty="0" err="1" smtClean="0"/>
              <a:t>ChromVAR</a:t>
            </a:r>
            <a:r>
              <a:rPr lang="en-US" i="1" dirty="0" smtClean="0"/>
              <a:t> and CENTIPEDE </a:t>
            </a:r>
            <a:r>
              <a:rPr lang="en-US" dirty="0" smtClean="0"/>
              <a:t>scan for differentially accessible TF motifs</a:t>
            </a:r>
          </a:p>
          <a:p>
            <a:pPr marL="457200" lvl="8"/>
            <a:endParaRPr lang="en-US" i="1" dirty="0"/>
          </a:p>
          <a:p>
            <a:pPr marL="0" lvl="8"/>
            <a:r>
              <a:rPr lang="en-US" dirty="0" smtClean="0"/>
              <a:t>4.    Integration with RNAseq, </a:t>
            </a:r>
            <a:r>
              <a:rPr lang="en-US" dirty="0" err="1" smtClean="0"/>
              <a:t>ChIPseq</a:t>
            </a:r>
            <a:r>
              <a:rPr lang="en-US" dirty="0" smtClean="0"/>
              <a:t>, </a:t>
            </a:r>
            <a:r>
              <a:rPr lang="en-US" dirty="0" err="1" smtClean="0"/>
              <a:t>etc</a:t>
            </a:r>
            <a:r>
              <a:rPr lang="en-US" dirty="0" smtClean="0"/>
              <a:t>	</a:t>
            </a:r>
            <a:endParaRPr lang="en-US" dirty="0"/>
          </a:p>
        </p:txBody>
      </p:sp>
    </p:spTree>
    <p:extLst>
      <p:ext uri="{BB962C8B-B14F-4D97-AF65-F5344CB8AC3E}">
        <p14:creationId xmlns:p14="http://schemas.microsoft.com/office/powerpoint/2010/main" val="962265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64;p15"/>
          <p:cNvPicPr preferRelativeResize="0"/>
          <p:nvPr/>
        </p:nvPicPr>
        <p:blipFill>
          <a:blip r:embed="rId2">
            <a:alphaModFix/>
          </a:blip>
          <a:stretch>
            <a:fillRect/>
          </a:stretch>
        </p:blipFill>
        <p:spPr>
          <a:xfrm>
            <a:off x="1487588" y="3736794"/>
            <a:ext cx="4149049" cy="2061775"/>
          </a:xfrm>
          <a:prstGeom prst="rect">
            <a:avLst/>
          </a:prstGeom>
          <a:noFill/>
          <a:ln>
            <a:noFill/>
          </a:ln>
        </p:spPr>
      </p:pic>
      <p:pic>
        <p:nvPicPr>
          <p:cNvPr id="3" name="Google Shape;65;p15"/>
          <p:cNvPicPr preferRelativeResize="0"/>
          <p:nvPr/>
        </p:nvPicPr>
        <p:blipFill>
          <a:blip r:embed="rId3">
            <a:alphaModFix/>
          </a:blip>
          <a:stretch>
            <a:fillRect/>
          </a:stretch>
        </p:blipFill>
        <p:spPr>
          <a:xfrm>
            <a:off x="5702238" y="2754142"/>
            <a:ext cx="4691600" cy="3654024"/>
          </a:xfrm>
          <a:prstGeom prst="rect">
            <a:avLst/>
          </a:prstGeom>
          <a:noFill/>
          <a:ln w="9525" cap="flat" cmpd="sng">
            <a:solidFill>
              <a:srgbClr val="000000"/>
            </a:solidFill>
            <a:prstDash val="solid"/>
            <a:round/>
            <a:headEnd type="none" w="sm" len="sm"/>
            <a:tailEnd type="none" w="sm" len="sm"/>
          </a:ln>
        </p:spPr>
      </p:pic>
      <p:grpSp>
        <p:nvGrpSpPr>
          <p:cNvPr id="4" name="Google Shape;66;p15"/>
          <p:cNvGrpSpPr/>
          <p:nvPr/>
        </p:nvGrpSpPr>
        <p:grpSpPr>
          <a:xfrm>
            <a:off x="2515663" y="2854242"/>
            <a:ext cx="2046600" cy="743400"/>
            <a:chOff x="515450" y="3878075"/>
            <a:chExt cx="2046600" cy="743400"/>
          </a:xfrm>
        </p:grpSpPr>
        <p:sp>
          <p:nvSpPr>
            <p:cNvPr id="5" name="Google Shape;67;p15"/>
            <p:cNvSpPr/>
            <p:nvPr/>
          </p:nvSpPr>
          <p:spPr>
            <a:xfrm>
              <a:off x="515450" y="3878075"/>
              <a:ext cx="2046600" cy="7434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Google Shape;68;p15"/>
            <p:cNvPicPr preferRelativeResize="0"/>
            <p:nvPr/>
          </p:nvPicPr>
          <p:blipFill>
            <a:blip r:embed="rId4">
              <a:alphaModFix/>
            </a:blip>
            <a:stretch>
              <a:fillRect/>
            </a:stretch>
          </p:blipFill>
          <p:spPr>
            <a:xfrm>
              <a:off x="563800" y="3930918"/>
              <a:ext cx="1948800" cy="688807"/>
            </a:xfrm>
            <a:prstGeom prst="rect">
              <a:avLst/>
            </a:prstGeom>
            <a:noFill/>
            <a:ln>
              <a:noFill/>
            </a:ln>
          </p:spPr>
        </p:pic>
      </p:grpSp>
      <p:sp>
        <p:nvSpPr>
          <p:cNvPr id="7" name="Rectangle 6">
            <a:extLst>
              <a:ext uri="{FF2B5EF4-FFF2-40B4-BE49-F238E27FC236}">
                <a16:creationId xmlns:a16="http://schemas.microsoft.com/office/drawing/2014/main" id="{70477CEF-BF62-497D-8C9F-38575302C1C5}"/>
              </a:ext>
            </a:extLst>
          </p:cNvPr>
          <p:cNvSpPr/>
          <p:nvPr/>
        </p:nvSpPr>
        <p:spPr>
          <a:xfrm>
            <a:off x="226593" y="876556"/>
            <a:ext cx="11965407" cy="1569660"/>
          </a:xfrm>
          <a:prstGeom prst="rect">
            <a:avLst/>
          </a:prstGeom>
        </p:spPr>
        <p:txBody>
          <a:bodyPr wrap="square">
            <a:spAutoFit/>
          </a:bodyPr>
          <a:lstStyle/>
          <a:p>
            <a:r>
              <a:rPr lang="en-US" sz="1600" i="1" dirty="0"/>
              <a:t>Assessment of computational methods for the analysis of single-cell ATAC-seq data</a:t>
            </a:r>
          </a:p>
          <a:p>
            <a:r>
              <a:rPr lang="en-US" sz="1600" dirty="0"/>
              <a:t>Chen, </a:t>
            </a:r>
            <a:r>
              <a:rPr lang="en-US" sz="1600" dirty="0" smtClean="0"/>
              <a:t>et al </a:t>
            </a:r>
            <a:r>
              <a:rPr lang="en-US" sz="1600" i="1" dirty="0" smtClean="0"/>
              <a:t>Genome </a:t>
            </a:r>
            <a:r>
              <a:rPr lang="en-US" sz="1600" i="1" dirty="0"/>
              <a:t>Biology </a:t>
            </a:r>
            <a:r>
              <a:rPr lang="en-US" sz="1600" dirty="0" smtClean="0"/>
              <a:t>(2019) </a:t>
            </a:r>
            <a:r>
              <a:rPr lang="en-US" sz="1600" b="1" dirty="0" smtClean="0"/>
              <a:t>20</a:t>
            </a:r>
            <a:r>
              <a:rPr lang="en-US" sz="1600" dirty="0"/>
              <a:t>: </a:t>
            </a:r>
            <a:r>
              <a:rPr lang="en-US" sz="1600" dirty="0" smtClean="0"/>
              <a:t>241 recommends </a:t>
            </a:r>
            <a:r>
              <a:rPr lang="en-US" sz="1600" dirty="0" err="1" smtClean="0"/>
              <a:t>SnapATAC</a:t>
            </a:r>
            <a:r>
              <a:rPr lang="en-US" sz="1600" dirty="0" smtClean="0"/>
              <a:t> for single cell analysis.  Signac is the Seurat implementation.</a:t>
            </a:r>
          </a:p>
          <a:p>
            <a:endParaRPr lang="en-US" sz="1600" dirty="0"/>
          </a:p>
          <a:p>
            <a:r>
              <a:rPr lang="en-US" sz="1600" dirty="0" smtClean="0"/>
              <a:t>We are finding that </a:t>
            </a:r>
            <a:r>
              <a:rPr lang="en-US" sz="1600" dirty="0" err="1" smtClean="0"/>
              <a:t>ArchR</a:t>
            </a:r>
            <a:r>
              <a:rPr lang="en-US" sz="1600" dirty="0" smtClean="0"/>
              <a:t> is easier to install and run, and meets most challenges.  </a:t>
            </a:r>
          </a:p>
          <a:p>
            <a:r>
              <a:rPr lang="en-US" sz="1600" dirty="0" smtClean="0"/>
              <a:t>Granja JM et al (2021) </a:t>
            </a:r>
            <a:r>
              <a:rPr lang="en-US" sz="1600" i="1" dirty="0" smtClean="0"/>
              <a:t>Nat Genet. </a:t>
            </a:r>
            <a:r>
              <a:rPr lang="en-US" sz="1600" b="1" dirty="0" smtClean="0"/>
              <a:t>53</a:t>
            </a:r>
            <a:r>
              <a:rPr lang="en-US" sz="1600" dirty="0" smtClean="0"/>
              <a:t>: 403-411. “</a:t>
            </a:r>
            <a:r>
              <a:rPr lang="en-US" sz="1600" dirty="0" err="1" smtClean="0"/>
              <a:t>ArchR</a:t>
            </a:r>
            <a:r>
              <a:rPr lang="en-US" sz="1600" dirty="0" smtClean="0"/>
              <a:t> </a:t>
            </a:r>
            <a:r>
              <a:rPr lang="en-US" sz="1600" dirty="0"/>
              <a:t>is a scalable software package for integrative single-cell chromatin accessibility </a:t>
            </a:r>
            <a:r>
              <a:rPr lang="en-US" sz="1600" dirty="0" smtClean="0"/>
              <a:t>analysis”</a:t>
            </a:r>
          </a:p>
          <a:p>
            <a:endParaRPr lang="en-US" sz="1600" dirty="0" smtClean="0"/>
          </a:p>
        </p:txBody>
      </p:sp>
      <p:sp>
        <p:nvSpPr>
          <p:cNvPr id="9" name="TextBox 8">
            <a:extLst>
              <a:ext uri="{FF2B5EF4-FFF2-40B4-BE49-F238E27FC236}">
                <a16:creationId xmlns:a16="http://schemas.microsoft.com/office/drawing/2014/main" id="{5B95DBD4-47F9-41E4-BF3D-737AC3FFB57B}"/>
              </a:ext>
            </a:extLst>
          </p:cNvPr>
          <p:cNvSpPr txBox="1">
            <a:spLocks noChangeArrowheads="1"/>
          </p:cNvSpPr>
          <p:nvPr/>
        </p:nvSpPr>
        <p:spPr bwMode="auto">
          <a:xfrm>
            <a:off x="5111005" y="106965"/>
            <a:ext cx="15441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defRPr/>
            </a:pPr>
            <a:r>
              <a:rPr lang="en-US" altLang="en-US" sz="2400" b="1" dirty="0" err="1" smtClean="0">
                <a:latin typeface="+mj-lt"/>
                <a:ea typeface="ＭＳ Ｐゴシック" pitchFamily="34" charset="-128"/>
              </a:rPr>
              <a:t>scATAC-seq</a:t>
            </a:r>
            <a:endParaRPr lang="en-US" altLang="en-US" sz="2400" b="1" dirty="0">
              <a:latin typeface="+mj-lt"/>
              <a:ea typeface="ＭＳ Ｐゴシック" pitchFamily="34" charset="-128"/>
            </a:endParaRPr>
          </a:p>
        </p:txBody>
      </p:sp>
    </p:spTree>
    <p:extLst>
      <p:ext uri="{BB962C8B-B14F-4D97-AF65-F5344CB8AC3E}">
        <p14:creationId xmlns:p14="http://schemas.microsoft.com/office/powerpoint/2010/main" val="163417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384702" y="354930"/>
            <a:ext cx="9753600" cy="5486400"/>
            <a:chOff x="1384702" y="964305"/>
            <a:chExt cx="9753600" cy="5486400"/>
          </a:xfrm>
        </p:grpSpPr>
        <p:pic>
          <p:nvPicPr>
            <p:cNvPr id="3" name="Picture 2" descr="https://usc-powerpoint.officeapps.live.com/pods/GetClipboardImage.ashx?Id=bf124f11-a110-481b-b3ae-06449f0b6855&amp;DC=PUS8&amp;pkey=6d38d552-d877-4271-a83b-09ce7e11790b&amp;wdwaccluster=PUS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4702" y="964305"/>
              <a:ext cx="9753600" cy="5486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970468" y="1571223"/>
              <a:ext cx="3721994" cy="4636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5B95DBD4-47F9-41E4-BF3D-737AC3FFB57B}"/>
              </a:ext>
            </a:extLst>
          </p:cNvPr>
          <p:cNvSpPr txBox="1">
            <a:spLocks noChangeArrowheads="1"/>
          </p:cNvSpPr>
          <p:nvPr/>
        </p:nvSpPr>
        <p:spPr bwMode="auto">
          <a:xfrm>
            <a:off x="4882310" y="124098"/>
            <a:ext cx="27583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defRPr/>
            </a:pPr>
            <a:r>
              <a:rPr lang="en-US" altLang="en-US" sz="2400" b="1" dirty="0" smtClean="0">
                <a:latin typeface="+mj-lt"/>
                <a:ea typeface="ＭＳ Ｐゴシック" pitchFamily="34" charset="-128"/>
              </a:rPr>
              <a:t>Example DAR vs DEG</a:t>
            </a:r>
            <a:endParaRPr lang="en-US" altLang="en-US" sz="2400" b="1" dirty="0">
              <a:latin typeface="+mj-lt"/>
              <a:ea typeface="ＭＳ Ｐゴシック" pitchFamily="34" charset="-128"/>
            </a:endParaRPr>
          </a:p>
        </p:txBody>
      </p:sp>
      <p:sp>
        <p:nvSpPr>
          <p:cNvPr id="7" name="Rectangle 6"/>
          <p:cNvSpPr/>
          <p:nvPr/>
        </p:nvSpPr>
        <p:spPr>
          <a:xfrm>
            <a:off x="137374" y="6439436"/>
            <a:ext cx="9885446" cy="307777"/>
          </a:xfrm>
          <a:prstGeom prst="rect">
            <a:avLst/>
          </a:prstGeom>
        </p:spPr>
        <p:txBody>
          <a:bodyPr wrap="square">
            <a:spAutoFit/>
          </a:bodyPr>
          <a:lstStyle/>
          <a:p>
            <a:r>
              <a:rPr lang="en-US" sz="1400" dirty="0" smtClean="0">
                <a:latin typeface="Times New Roman" panose="02020603050405020304" pitchFamily="18" charset="0"/>
                <a:cs typeface="Times New Roman" panose="02020603050405020304" pitchFamily="18" charset="0"/>
              </a:rPr>
              <a:t>Maggie Brown, </a:t>
            </a:r>
            <a:r>
              <a:rPr lang="en-US" sz="1400" dirty="0" err="1" smtClean="0">
                <a:latin typeface="Times New Roman" panose="02020603050405020304" pitchFamily="18" charset="0"/>
                <a:cs typeface="Times New Roman" panose="02020603050405020304" pitchFamily="18" charset="0"/>
              </a:rPr>
              <a:t>Inaki</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Sanz</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Eun-Hyung</a:t>
            </a:r>
            <a:r>
              <a:rPr lang="en-US" sz="1400" dirty="0" smtClean="0">
                <a:latin typeface="Times New Roman" panose="02020603050405020304" pitchFamily="18" charset="0"/>
                <a:cs typeface="Times New Roman" panose="02020603050405020304" pitchFamily="18" charset="0"/>
              </a:rPr>
              <a:t> Lee</a:t>
            </a:r>
            <a:r>
              <a:rPr lang="en-US" sz="1400" i="1" dirty="0" smtClean="0">
                <a:latin typeface="Times New Roman" panose="02020603050405020304" pitchFamily="18" charset="0"/>
                <a:cs typeface="Times New Roman" panose="02020603050405020304" pitchFamily="18" charset="0"/>
              </a:rPr>
              <a:t>, Unpublished data</a:t>
            </a:r>
            <a:endParaRPr lang="en-US"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0573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3" name="Google Shape;153;p19"/>
          <p:cNvSpPr txBox="1"/>
          <p:nvPr/>
        </p:nvSpPr>
        <p:spPr>
          <a:xfrm>
            <a:off x="184150" y="1307015"/>
            <a:ext cx="3553200" cy="3991600"/>
          </a:xfrm>
          <a:prstGeom prst="rect">
            <a:avLst/>
          </a:prstGeom>
          <a:noFill/>
          <a:ln>
            <a:noFill/>
          </a:ln>
        </p:spPr>
        <p:txBody>
          <a:bodyPr spcFirstLastPara="1" wrap="square" lIns="121900" tIns="121900" rIns="121900" bIns="121900" anchor="t" anchorCtr="0">
            <a:noAutofit/>
          </a:bodyPr>
          <a:lstStyle/>
          <a:p>
            <a:pPr algn="ctr"/>
            <a:r>
              <a:rPr lang="en" sz="2133" b="1">
                <a:solidFill>
                  <a:srgbClr val="434343"/>
                </a:solidFill>
                <a:latin typeface="Calibri"/>
                <a:ea typeface="Calibri"/>
                <a:cs typeface="Calibri"/>
                <a:sym typeface="Calibri"/>
              </a:rPr>
              <a:t>Co-Accessibility</a:t>
            </a:r>
            <a:endParaRPr sz="2133">
              <a:solidFill>
                <a:srgbClr val="434343"/>
              </a:solidFill>
              <a:latin typeface="Calibri"/>
              <a:ea typeface="Calibri"/>
              <a:cs typeface="Calibri"/>
              <a:sym typeface="Calibri"/>
            </a:endParaRPr>
          </a:p>
          <a:p>
            <a:pPr algn="ctr"/>
            <a:endParaRPr sz="1733">
              <a:solidFill>
                <a:srgbClr val="434343"/>
              </a:solidFill>
              <a:latin typeface="Calibri"/>
              <a:ea typeface="Calibri"/>
              <a:cs typeface="Calibri"/>
              <a:sym typeface="Calibri"/>
            </a:endParaRPr>
          </a:p>
          <a:p>
            <a:pPr algn="ctr"/>
            <a:endParaRPr sz="1733">
              <a:solidFill>
                <a:srgbClr val="434343"/>
              </a:solidFill>
              <a:latin typeface="Calibri"/>
              <a:ea typeface="Calibri"/>
              <a:cs typeface="Calibri"/>
              <a:sym typeface="Calibri"/>
            </a:endParaRPr>
          </a:p>
          <a:p>
            <a:pPr algn="ctr"/>
            <a:endParaRPr sz="1733">
              <a:solidFill>
                <a:srgbClr val="434343"/>
              </a:solidFill>
              <a:latin typeface="Calibri"/>
              <a:ea typeface="Calibri"/>
              <a:cs typeface="Calibri"/>
              <a:sym typeface="Calibri"/>
            </a:endParaRPr>
          </a:p>
          <a:p>
            <a:pPr algn="ctr"/>
            <a:endParaRPr sz="1733">
              <a:solidFill>
                <a:srgbClr val="434343"/>
              </a:solidFill>
              <a:latin typeface="Calibri"/>
              <a:ea typeface="Calibri"/>
              <a:cs typeface="Calibri"/>
              <a:sym typeface="Calibri"/>
            </a:endParaRPr>
          </a:p>
          <a:p>
            <a:pPr algn="ctr"/>
            <a:endParaRPr sz="1733">
              <a:solidFill>
                <a:srgbClr val="434343"/>
              </a:solidFill>
              <a:latin typeface="Calibri"/>
              <a:ea typeface="Calibri"/>
              <a:cs typeface="Calibri"/>
              <a:sym typeface="Calibri"/>
            </a:endParaRPr>
          </a:p>
        </p:txBody>
      </p:sp>
      <p:sp>
        <p:nvSpPr>
          <p:cNvPr id="155" name="Google Shape;155;p19"/>
          <p:cNvSpPr txBox="1"/>
          <p:nvPr/>
        </p:nvSpPr>
        <p:spPr>
          <a:xfrm>
            <a:off x="3946567" y="1255033"/>
            <a:ext cx="3553200" cy="3991600"/>
          </a:xfrm>
          <a:prstGeom prst="rect">
            <a:avLst/>
          </a:prstGeom>
          <a:noFill/>
          <a:ln>
            <a:noFill/>
          </a:ln>
        </p:spPr>
        <p:txBody>
          <a:bodyPr spcFirstLastPara="1" wrap="square" lIns="121900" tIns="121900" rIns="121900" bIns="121900" anchor="t" anchorCtr="0">
            <a:noAutofit/>
          </a:bodyPr>
          <a:lstStyle/>
          <a:p>
            <a:pPr algn="ctr"/>
            <a:r>
              <a:rPr lang="en" sz="2133" b="1">
                <a:solidFill>
                  <a:srgbClr val="434343"/>
                </a:solidFill>
                <a:latin typeface="Calibri"/>
                <a:ea typeface="Calibri"/>
                <a:cs typeface="Calibri"/>
                <a:sym typeface="Calibri"/>
              </a:rPr>
              <a:t>Peak-to-Gene Linkage</a:t>
            </a:r>
            <a:endParaRPr sz="2133">
              <a:solidFill>
                <a:srgbClr val="434343"/>
              </a:solidFill>
              <a:latin typeface="Calibri"/>
              <a:ea typeface="Calibri"/>
              <a:cs typeface="Calibri"/>
              <a:sym typeface="Calibri"/>
            </a:endParaRPr>
          </a:p>
          <a:p>
            <a:pPr algn="ctr"/>
            <a:endParaRPr sz="1733">
              <a:solidFill>
                <a:srgbClr val="434343"/>
              </a:solidFill>
              <a:latin typeface="Calibri"/>
              <a:ea typeface="Calibri"/>
              <a:cs typeface="Calibri"/>
              <a:sym typeface="Calibri"/>
            </a:endParaRPr>
          </a:p>
          <a:p>
            <a:pPr algn="ctr"/>
            <a:endParaRPr sz="1733">
              <a:solidFill>
                <a:srgbClr val="434343"/>
              </a:solidFill>
              <a:latin typeface="Calibri"/>
              <a:ea typeface="Calibri"/>
              <a:cs typeface="Calibri"/>
              <a:sym typeface="Calibri"/>
            </a:endParaRPr>
          </a:p>
          <a:p>
            <a:pPr algn="ctr"/>
            <a:endParaRPr sz="1733">
              <a:solidFill>
                <a:srgbClr val="434343"/>
              </a:solidFill>
              <a:latin typeface="Calibri"/>
              <a:ea typeface="Calibri"/>
              <a:cs typeface="Calibri"/>
              <a:sym typeface="Calibri"/>
            </a:endParaRPr>
          </a:p>
          <a:p>
            <a:pPr algn="ctr"/>
            <a:endParaRPr sz="1733">
              <a:solidFill>
                <a:srgbClr val="434343"/>
              </a:solidFill>
              <a:latin typeface="Calibri"/>
              <a:ea typeface="Calibri"/>
              <a:cs typeface="Calibri"/>
              <a:sym typeface="Calibri"/>
            </a:endParaRPr>
          </a:p>
          <a:p>
            <a:pPr algn="ctr"/>
            <a:endParaRPr sz="1733">
              <a:solidFill>
                <a:srgbClr val="434343"/>
              </a:solidFill>
              <a:latin typeface="Calibri"/>
              <a:ea typeface="Calibri"/>
              <a:cs typeface="Calibri"/>
              <a:sym typeface="Calibri"/>
            </a:endParaRPr>
          </a:p>
        </p:txBody>
      </p:sp>
      <p:sp>
        <p:nvSpPr>
          <p:cNvPr id="157" name="Google Shape;157;p19"/>
          <p:cNvSpPr txBox="1"/>
          <p:nvPr/>
        </p:nvSpPr>
        <p:spPr>
          <a:xfrm>
            <a:off x="7256533" y="4257467"/>
            <a:ext cx="1818000" cy="991200"/>
          </a:xfrm>
          <a:prstGeom prst="rect">
            <a:avLst/>
          </a:prstGeom>
          <a:noFill/>
          <a:ln>
            <a:noFill/>
          </a:ln>
        </p:spPr>
        <p:txBody>
          <a:bodyPr spcFirstLastPara="1" wrap="square" lIns="121900" tIns="121900" rIns="121900" bIns="121900" anchor="t" anchorCtr="0">
            <a:noAutofit/>
          </a:bodyPr>
          <a:lstStyle/>
          <a:p>
            <a:pPr algn="ctr"/>
            <a:r>
              <a:rPr lang="en" sz="2133" b="1">
                <a:solidFill>
                  <a:srgbClr val="434343"/>
                </a:solidFill>
                <a:latin typeface="Calibri"/>
                <a:ea typeface="Calibri"/>
                <a:cs typeface="Calibri"/>
                <a:sym typeface="Calibri"/>
              </a:rPr>
              <a:t>Trajectory </a:t>
            </a:r>
            <a:endParaRPr sz="2133" b="1">
              <a:solidFill>
                <a:srgbClr val="434343"/>
              </a:solidFill>
              <a:latin typeface="Calibri"/>
              <a:ea typeface="Calibri"/>
              <a:cs typeface="Calibri"/>
              <a:sym typeface="Calibri"/>
            </a:endParaRPr>
          </a:p>
          <a:p>
            <a:pPr algn="ctr"/>
            <a:r>
              <a:rPr lang="en" sz="2133" b="1">
                <a:solidFill>
                  <a:srgbClr val="434343"/>
                </a:solidFill>
                <a:latin typeface="Calibri"/>
                <a:ea typeface="Calibri"/>
                <a:cs typeface="Calibri"/>
                <a:sym typeface="Calibri"/>
              </a:rPr>
              <a:t>Analysis</a:t>
            </a:r>
            <a:endParaRPr sz="2133">
              <a:solidFill>
                <a:srgbClr val="434343"/>
              </a:solidFill>
              <a:latin typeface="Calibri"/>
              <a:ea typeface="Calibri"/>
              <a:cs typeface="Calibri"/>
              <a:sym typeface="Calibri"/>
            </a:endParaRPr>
          </a:p>
          <a:p>
            <a:pPr algn="ctr"/>
            <a:endParaRPr sz="1733">
              <a:solidFill>
                <a:srgbClr val="434343"/>
              </a:solidFill>
              <a:latin typeface="Calibri"/>
              <a:ea typeface="Calibri"/>
              <a:cs typeface="Calibri"/>
              <a:sym typeface="Calibri"/>
            </a:endParaRPr>
          </a:p>
          <a:p>
            <a:pPr algn="ctr"/>
            <a:endParaRPr sz="1733">
              <a:solidFill>
                <a:srgbClr val="434343"/>
              </a:solidFill>
              <a:latin typeface="Calibri"/>
              <a:ea typeface="Calibri"/>
              <a:cs typeface="Calibri"/>
              <a:sym typeface="Calibri"/>
            </a:endParaRPr>
          </a:p>
          <a:p>
            <a:pPr algn="ctr"/>
            <a:endParaRPr sz="1733">
              <a:solidFill>
                <a:srgbClr val="434343"/>
              </a:solidFill>
              <a:latin typeface="Calibri"/>
              <a:ea typeface="Calibri"/>
              <a:cs typeface="Calibri"/>
              <a:sym typeface="Calibri"/>
            </a:endParaRPr>
          </a:p>
          <a:p>
            <a:pPr algn="ctr"/>
            <a:endParaRPr sz="1733">
              <a:solidFill>
                <a:srgbClr val="434343"/>
              </a:solidFill>
              <a:latin typeface="Calibri"/>
              <a:ea typeface="Calibri"/>
              <a:cs typeface="Calibri"/>
              <a:sym typeface="Calibri"/>
            </a:endParaRPr>
          </a:p>
          <a:p>
            <a:pPr algn="ctr"/>
            <a:endParaRPr sz="1733">
              <a:solidFill>
                <a:srgbClr val="434343"/>
              </a:solidFill>
              <a:latin typeface="Calibri"/>
              <a:ea typeface="Calibri"/>
              <a:cs typeface="Calibri"/>
              <a:sym typeface="Calibri"/>
            </a:endParaRPr>
          </a:p>
        </p:txBody>
      </p:sp>
      <p:sp>
        <p:nvSpPr>
          <p:cNvPr id="159" name="Google Shape;159;p19"/>
          <p:cNvSpPr txBox="1"/>
          <p:nvPr/>
        </p:nvSpPr>
        <p:spPr>
          <a:xfrm>
            <a:off x="70026" y="6319974"/>
            <a:ext cx="6954400" cy="440000"/>
          </a:xfrm>
          <a:prstGeom prst="rect">
            <a:avLst/>
          </a:prstGeom>
          <a:noFill/>
          <a:ln>
            <a:noFill/>
          </a:ln>
        </p:spPr>
        <p:txBody>
          <a:bodyPr spcFirstLastPara="1" wrap="square" lIns="121900" tIns="121900" rIns="121900" bIns="121900" anchor="t" anchorCtr="0">
            <a:noAutofit/>
          </a:bodyPr>
          <a:lstStyle/>
          <a:p>
            <a:r>
              <a:rPr lang="en" sz="1333" dirty="0">
                <a:solidFill>
                  <a:srgbClr val="666666"/>
                </a:solidFill>
                <a:latin typeface="Calibri"/>
                <a:ea typeface="Calibri"/>
                <a:cs typeface="Calibri"/>
                <a:sym typeface="Calibri"/>
              </a:rPr>
              <a:t>Images from ArchR Manual: </a:t>
            </a:r>
            <a:r>
              <a:rPr lang="en" sz="933" u="sng" dirty="0">
                <a:solidFill>
                  <a:srgbClr val="666666"/>
                </a:solidFill>
                <a:hlinkClick r:id="rId3"/>
              </a:rPr>
              <a:t>https://www.archrproject.com/index.html</a:t>
            </a:r>
            <a:endParaRPr sz="1333" dirty="0">
              <a:solidFill>
                <a:srgbClr val="666666"/>
              </a:solidFill>
              <a:latin typeface="Calibri"/>
              <a:ea typeface="Calibri"/>
              <a:cs typeface="Calibri"/>
              <a:sym typeface="Calibri"/>
            </a:endParaRPr>
          </a:p>
        </p:txBody>
      </p:sp>
      <p:sp>
        <p:nvSpPr>
          <p:cNvPr id="12" name="TextBox 11">
            <a:extLst>
              <a:ext uri="{FF2B5EF4-FFF2-40B4-BE49-F238E27FC236}">
                <a16:creationId xmlns:a16="http://schemas.microsoft.com/office/drawing/2014/main" id="{5B95DBD4-47F9-41E4-BF3D-737AC3FFB57B}"/>
              </a:ext>
            </a:extLst>
          </p:cNvPr>
          <p:cNvSpPr txBox="1">
            <a:spLocks noChangeArrowheads="1"/>
          </p:cNvSpPr>
          <p:nvPr/>
        </p:nvSpPr>
        <p:spPr bwMode="auto">
          <a:xfrm>
            <a:off x="3547226" y="103838"/>
            <a:ext cx="55926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defRPr/>
            </a:pPr>
            <a:r>
              <a:rPr lang="en-US" altLang="en-US" sz="2400" b="1" dirty="0" err="1" smtClean="0">
                <a:latin typeface="+mj-lt"/>
                <a:ea typeface="ＭＳ Ｐゴシック" pitchFamily="34" charset="-128"/>
              </a:rPr>
              <a:t>scATAC-seq</a:t>
            </a:r>
            <a:r>
              <a:rPr lang="en-US" altLang="en-US" sz="2400" b="1" dirty="0" smtClean="0">
                <a:latin typeface="+mj-lt"/>
                <a:ea typeface="ＭＳ Ｐゴシック" pitchFamily="34" charset="-128"/>
              </a:rPr>
              <a:t> Additional Downstream Analyses</a:t>
            </a:r>
            <a:endParaRPr lang="en-US" altLang="en-US" sz="2400" b="1" dirty="0">
              <a:latin typeface="+mj-lt"/>
              <a:ea typeface="ＭＳ Ｐゴシック" pitchFamily="34" charset="-128"/>
            </a:endParaRPr>
          </a:p>
        </p:txBody>
      </p:sp>
      <p:grpSp>
        <p:nvGrpSpPr>
          <p:cNvPr id="4" name="Group 3"/>
          <p:cNvGrpSpPr/>
          <p:nvPr/>
        </p:nvGrpSpPr>
        <p:grpSpPr>
          <a:xfrm>
            <a:off x="474167" y="226534"/>
            <a:ext cx="11281403" cy="5826789"/>
            <a:chOff x="567160" y="329565"/>
            <a:chExt cx="11281403" cy="5826789"/>
          </a:xfrm>
        </p:grpSpPr>
        <p:pic>
          <p:nvPicPr>
            <p:cNvPr id="2" name="Picture 1"/>
            <p:cNvPicPr>
              <a:picLocks noChangeAspect="1"/>
            </p:cNvPicPr>
            <p:nvPr/>
          </p:nvPicPr>
          <p:blipFill>
            <a:blip r:embed="rId4"/>
            <a:stretch>
              <a:fillRect/>
            </a:stretch>
          </p:blipFill>
          <p:spPr>
            <a:xfrm>
              <a:off x="567160" y="375203"/>
              <a:ext cx="11086415" cy="5781151"/>
            </a:xfrm>
            <a:prstGeom prst="rect">
              <a:avLst/>
            </a:prstGeom>
          </p:spPr>
        </p:pic>
        <p:sp>
          <p:nvSpPr>
            <p:cNvPr id="3" name="Rectangle 2"/>
            <p:cNvSpPr/>
            <p:nvPr/>
          </p:nvSpPr>
          <p:spPr>
            <a:xfrm>
              <a:off x="9195515" y="329565"/>
              <a:ext cx="2653048" cy="29212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81115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a:extLst>
              <a:ext uri="{FF2B5EF4-FFF2-40B4-BE49-F238E27FC236}">
                <a16:creationId xmlns:a16="http://schemas.microsoft.com/office/drawing/2014/main" id="{9E1EAF36-35C7-4D89-8EB3-0674C3D8D60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188" y="957263"/>
            <a:ext cx="10729912"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F2ED09F5-CC5E-466B-A729-4187194654F7}"/>
              </a:ext>
            </a:extLst>
          </p:cNvPr>
          <p:cNvSpPr txBox="1">
            <a:spLocks/>
          </p:cNvSpPr>
          <p:nvPr/>
        </p:nvSpPr>
        <p:spPr>
          <a:xfrm>
            <a:off x="2019300" y="138113"/>
            <a:ext cx="8229600" cy="6096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defRPr/>
            </a:pPr>
            <a:r>
              <a:rPr lang="en-US" sz="2400" b="1" kern="0" dirty="0">
                <a:latin typeface="+mj-lt"/>
                <a:ea typeface="+mj-ea"/>
                <a:cs typeface="+mj-cs"/>
              </a:rPr>
              <a:t>Three modes of epigenetic regulation</a:t>
            </a:r>
          </a:p>
        </p:txBody>
      </p:sp>
      <p:sp>
        <p:nvSpPr>
          <p:cNvPr id="22532" name="Rectangle 9">
            <a:extLst>
              <a:ext uri="{FF2B5EF4-FFF2-40B4-BE49-F238E27FC236}">
                <a16:creationId xmlns:a16="http://schemas.microsoft.com/office/drawing/2014/main" id="{73E510AF-BED1-418A-95B7-CE39AB3AC3CC}"/>
              </a:ext>
            </a:extLst>
          </p:cNvPr>
          <p:cNvSpPr>
            <a:spLocks noChangeArrowheads="1"/>
          </p:cNvSpPr>
          <p:nvPr/>
        </p:nvSpPr>
        <p:spPr bwMode="auto">
          <a:xfrm>
            <a:off x="7962900" y="1074738"/>
            <a:ext cx="18049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200" b="1"/>
              <a:t>Chromatin conformation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95DBD4-47F9-41E4-BF3D-737AC3FFB57B}"/>
              </a:ext>
            </a:extLst>
          </p:cNvPr>
          <p:cNvSpPr txBox="1">
            <a:spLocks noChangeArrowheads="1"/>
          </p:cNvSpPr>
          <p:nvPr/>
        </p:nvSpPr>
        <p:spPr bwMode="auto">
          <a:xfrm>
            <a:off x="3839121" y="124098"/>
            <a:ext cx="47677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defRPr/>
            </a:pPr>
            <a:r>
              <a:rPr lang="en-US" altLang="en-US" sz="2400" b="1" dirty="0" smtClean="0">
                <a:latin typeface="+mj-lt"/>
                <a:ea typeface="ＭＳ Ｐゴシック" pitchFamily="34" charset="-128"/>
              </a:rPr>
              <a:t>ABC maps: linking enhancers to genes</a:t>
            </a:r>
            <a:endParaRPr lang="en-US" altLang="en-US" sz="2400" b="1" dirty="0">
              <a:latin typeface="+mj-lt"/>
              <a:ea typeface="ＭＳ Ｐゴシック" pitchFamily="34" charset="-128"/>
            </a:endParaRPr>
          </a:p>
        </p:txBody>
      </p:sp>
      <p:sp>
        <p:nvSpPr>
          <p:cNvPr id="3" name="Rectangle 2"/>
          <p:cNvSpPr/>
          <p:nvPr/>
        </p:nvSpPr>
        <p:spPr>
          <a:xfrm>
            <a:off x="107847" y="6452315"/>
            <a:ext cx="9885446" cy="307777"/>
          </a:xfrm>
          <a:prstGeom prst="rect">
            <a:avLst/>
          </a:prstGeom>
        </p:spPr>
        <p:txBody>
          <a:bodyPr wrap="square">
            <a:spAutoFit/>
          </a:bodyPr>
          <a:lstStyle/>
          <a:p>
            <a:r>
              <a:rPr lang="en-US" sz="1400" dirty="0" smtClean="0">
                <a:latin typeface="Times New Roman" panose="02020603050405020304" pitchFamily="18" charset="0"/>
                <a:cs typeface="Times New Roman" panose="02020603050405020304" pitchFamily="18" charset="0"/>
              </a:rPr>
              <a:t>Nasser, </a:t>
            </a:r>
            <a:r>
              <a:rPr lang="en-US" sz="1400" dirty="0" err="1" smtClean="0">
                <a:latin typeface="Times New Roman" panose="02020603050405020304" pitchFamily="18" charset="0"/>
                <a:cs typeface="Times New Roman" panose="02020603050405020304" pitchFamily="18" charset="0"/>
              </a:rPr>
              <a:t>Engreitz</a:t>
            </a:r>
            <a:r>
              <a:rPr lang="en-US" sz="1400" dirty="0" smtClean="0">
                <a:latin typeface="Times New Roman" panose="02020603050405020304" pitchFamily="18" charset="0"/>
                <a:cs typeface="Times New Roman" panose="02020603050405020304" pitchFamily="18" charset="0"/>
              </a:rPr>
              <a:t> et al (2021) </a:t>
            </a:r>
            <a:r>
              <a:rPr lang="en-US" sz="1400" i="1" dirty="0" smtClean="0">
                <a:latin typeface="Times New Roman" panose="02020603050405020304" pitchFamily="18" charset="0"/>
                <a:cs typeface="Times New Roman" panose="02020603050405020304" pitchFamily="18" charset="0"/>
              </a:rPr>
              <a:t>Nature </a:t>
            </a:r>
            <a:r>
              <a:rPr lang="en-US" sz="1400" b="1" dirty="0" smtClean="0">
                <a:latin typeface="Times New Roman" panose="02020603050405020304" pitchFamily="18" charset="0"/>
                <a:cs typeface="Times New Roman" panose="02020603050405020304" pitchFamily="18" charset="0"/>
              </a:rPr>
              <a:t>593</a:t>
            </a:r>
            <a:r>
              <a:rPr lang="en-US" sz="1400" dirty="0" smtClean="0">
                <a:latin typeface="Times New Roman" panose="02020603050405020304" pitchFamily="18" charset="0"/>
                <a:cs typeface="Times New Roman" panose="02020603050405020304" pitchFamily="18" charset="0"/>
              </a:rPr>
              <a:t>: 238-243.  “Genome-wide enhancer maps link risk variants to disease genes”</a:t>
            </a:r>
            <a:endParaRPr lang="en-US" sz="1400" dirty="0">
              <a:latin typeface="Times New Roman" panose="02020603050405020304" pitchFamily="18" charset="0"/>
              <a:cs typeface="Times New Roman" panose="02020603050405020304" pitchFamily="18" charset="0"/>
            </a:endParaRPr>
          </a:p>
        </p:txBody>
      </p:sp>
      <p:pic>
        <p:nvPicPr>
          <p:cNvPr id="1026" name="Picture 2" descr="fig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8148" y="1212233"/>
            <a:ext cx="6524625" cy="44100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77815" y="3072323"/>
            <a:ext cx="3966693" cy="2862322"/>
          </a:xfrm>
          <a:prstGeom prst="rect">
            <a:avLst/>
          </a:prstGeom>
          <a:noFill/>
        </p:spPr>
        <p:txBody>
          <a:bodyPr wrap="square" rtlCol="0">
            <a:spAutoFit/>
          </a:bodyPr>
          <a:lstStyle/>
          <a:p>
            <a:r>
              <a:rPr lang="en-US" dirty="0" smtClean="0"/>
              <a:t>In 131 </a:t>
            </a:r>
            <a:r>
              <a:rPr lang="en-US" dirty="0" err="1" smtClean="0"/>
              <a:t>Biosamples</a:t>
            </a:r>
            <a:r>
              <a:rPr lang="en-US" dirty="0" smtClean="0"/>
              <a:t>, detected:</a:t>
            </a:r>
          </a:p>
          <a:p>
            <a:r>
              <a:rPr lang="en-US" dirty="0" smtClean="0"/>
              <a:t>6.3 million enhancer-gene connections</a:t>
            </a:r>
          </a:p>
          <a:p>
            <a:r>
              <a:rPr lang="en-US" dirty="0" smtClean="0"/>
              <a:t>Involving    23,219 genes</a:t>
            </a:r>
          </a:p>
          <a:p>
            <a:r>
              <a:rPr lang="en-US" dirty="0"/>
              <a:t>	</a:t>
            </a:r>
            <a:r>
              <a:rPr lang="en-US" dirty="0" smtClean="0"/>
              <a:t>269,539 enhancers</a:t>
            </a:r>
          </a:p>
          <a:p>
            <a:endParaRPr lang="en-US" dirty="0"/>
          </a:p>
          <a:p>
            <a:r>
              <a:rPr lang="en-US" dirty="0" smtClean="0"/>
              <a:t>On average 2.7 genes/enhancer, and</a:t>
            </a:r>
          </a:p>
          <a:p>
            <a:r>
              <a:rPr lang="en-US" dirty="0"/>
              <a:t>	</a:t>
            </a:r>
            <a:r>
              <a:rPr lang="en-US" dirty="0" smtClean="0"/>
              <a:t>    2.8 enhancers/gene</a:t>
            </a:r>
          </a:p>
          <a:p>
            <a:endParaRPr lang="en-US" dirty="0"/>
          </a:p>
          <a:p>
            <a:r>
              <a:rPr lang="en-US" dirty="0" smtClean="0"/>
              <a:t>Across 72 traits, ABC enhancers contain 40% of 2,520 regulatory GWAS hits</a:t>
            </a:r>
            <a:endParaRPr lang="en-US" dirty="0"/>
          </a:p>
        </p:txBody>
      </p:sp>
      <p:grpSp>
        <p:nvGrpSpPr>
          <p:cNvPr id="9" name="Group 8"/>
          <p:cNvGrpSpPr/>
          <p:nvPr/>
        </p:nvGrpSpPr>
        <p:grpSpPr>
          <a:xfrm>
            <a:off x="749739" y="1086886"/>
            <a:ext cx="4094769" cy="1659027"/>
            <a:chOff x="7881870" y="1109931"/>
            <a:chExt cx="4094769" cy="1659027"/>
          </a:xfrm>
        </p:grpSpPr>
        <p:pic>
          <p:nvPicPr>
            <p:cNvPr id="6" name="Picture 5"/>
            <p:cNvPicPr>
              <a:picLocks noChangeAspect="1"/>
            </p:cNvPicPr>
            <p:nvPr/>
          </p:nvPicPr>
          <p:blipFill>
            <a:blip r:embed="rId3"/>
            <a:stretch>
              <a:fillRect/>
            </a:stretch>
          </p:blipFill>
          <p:spPr>
            <a:xfrm>
              <a:off x="8606836" y="1151801"/>
              <a:ext cx="2407920" cy="784860"/>
            </a:xfrm>
            <a:prstGeom prst="rect">
              <a:avLst/>
            </a:prstGeom>
          </p:spPr>
        </p:pic>
        <p:sp>
          <p:nvSpPr>
            <p:cNvPr id="7" name="TextBox 6"/>
            <p:cNvSpPr txBox="1"/>
            <p:nvPr/>
          </p:nvSpPr>
          <p:spPr>
            <a:xfrm>
              <a:off x="8139448" y="1994615"/>
              <a:ext cx="3730508" cy="553998"/>
            </a:xfrm>
            <a:prstGeom prst="rect">
              <a:avLst/>
            </a:prstGeom>
            <a:noFill/>
          </p:spPr>
          <p:txBody>
            <a:bodyPr wrap="none" rtlCol="0">
              <a:spAutoFit/>
            </a:bodyPr>
            <a:lstStyle/>
            <a:p>
              <a:r>
                <a:rPr lang="en-US" sz="1000" dirty="0" smtClean="0">
                  <a:latin typeface="Arial" panose="020B0604020202020204" pitchFamily="34" charset="0"/>
                  <a:cs typeface="Arial" panose="020B0604020202020204" pitchFamily="34" charset="0"/>
                </a:rPr>
                <a:t>A = geometric mean of DHS or H3K27 </a:t>
              </a:r>
              <a:r>
                <a:rPr lang="en-US" sz="1000" dirty="0" err="1" smtClean="0">
                  <a:latin typeface="Arial" panose="020B0604020202020204" pitchFamily="34" charset="0"/>
                  <a:cs typeface="Arial" panose="020B0604020202020204" pitchFamily="34" charset="0"/>
                </a:rPr>
                <a:t>ChIPseq</a:t>
              </a:r>
              <a:r>
                <a:rPr lang="en-US" sz="1000" dirty="0" smtClean="0">
                  <a:latin typeface="Arial" panose="020B0604020202020204" pitchFamily="34" charset="0"/>
                  <a:cs typeface="Arial" panose="020B0604020202020204" pitchFamily="34" charset="0"/>
                </a:rPr>
                <a:t> marks</a:t>
              </a:r>
            </a:p>
            <a:p>
              <a:r>
                <a:rPr lang="en-US" sz="1000" dirty="0" smtClean="0">
                  <a:latin typeface="Arial" panose="020B0604020202020204" pitchFamily="34" charset="0"/>
                  <a:cs typeface="Arial" panose="020B0604020202020204" pitchFamily="34" charset="0"/>
                </a:rPr>
                <a:t>C = normalized </a:t>
              </a:r>
              <a:r>
                <a:rPr lang="en-US" sz="1000" dirty="0" err="1" smtClean="0">
                  <a:latin typeface="Arial" panose="020B0604020202020204" pitchFamily="34" charset="0"/>
                  <a:cs typeface="Arial" panose="020B0604020202020204" pitchFamily="34" charset="0"/>
                </a:rPr>
                <a:t>HiC</a:t>
              </a:r>
              <a:r>
                <a:rPr lang="en-US" sz="1000" dirty="0" smtClean="0">
                  <a:latin typeface="Arial" panose="020B0604020202020204" pitchFamily="34" charset="0"/>
                  <a:cs typeface="Arial" panose="020B0604020202020204" pitchFamily="34" charset="0"/>
                </a:rPr>
                <a:t> contact frequency</a:t>
              </a:r>
            </a:p>
            <a:p>
              <a:r>
                <a:rPr lang="en-US" sz="1000" dirty="0" smtClean="0">
                  <a:latin typeface="Arial" panose="020B0604020202020204" pitchFamily="34" charset="0"/>
                  <a:cs typeface="Arial" panose="020B0604020202020204" pitchFamily="34" charset="0"/>
                </a:rPr>
                <a:t>Activity-by-Contact ratio is proportional activity of the Enhancer</a:t>
              </a:r>
              <a:endParaRPr lang="en-US" sz="1000" dirty="0">
                <a:latin typeface="Arial" panose="020B0604020202020204" pitchFamily="34" charset="0"/>
                <a:cs typeface="Arial" panose="020B0604020202020204" pitchFamily="34" charset="0"/>
              </a:endParaRPr>
            </a:p>
          </p:txBody>
        </p:sp>
        <p:sp>
          <p:nvSpPr>
            <p:cNvPr id="8" name="Rectangle 7"/>
            <p:cNvSpPr/>
            <p:nvPr/>
          </p:nvSpPr>
          <p:spPr>
            <a:xfrm>
              <a:off x="7881870" y="1109931"/>
              <a:ext cx="4094769" cy="1659027"/>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455990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1917</TotalTime>
  <Words>1644</Words>
  <Application>Microsoft Office PowerPoint</Application>
  <PresentationFormat>Widescreen</PresentationFormat>
  <Paragraphs>187</Paragraphs>
  <Slides>20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ＭＳ Ｐゴシック</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Georgia Institute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Qiu, Peng</dc:creator>
  <cp:lastModifiedBy>Gibson, Gregory C</cp:lastModifiedBy>
  <cp:revision>50</cp:revision>
  <dcterms:created xsi:type="dcterms:W3CDTF">2020-07-02T01:44:18Z</dcterms:created>
  <dcterms:modified xsi:type="dcterms:W3CDTF">2021-07-13T15:01:39Z</dcterms:modified>
</cp:coreProperties>
</file>