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4" r:id="rId2"/>
    <p:sldId id="325" r:id="rId3"/>
    <p:sldId id="326" r:id="rId4"/>
    <p:sldId id="342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41" r:id="rId15"/>
    <p:sldId id="336" r:id="rId16"/>
    <p:sldId id="337" r:id="rId17"/>
    <p:sldId id="338" r:id="rId18"/>
    <p:sldId id="34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3935" autoAdjust="0"/>
  </p:normalViewPr>
  <p:slideViewPr>
    <p:cSldViewPr snapToGrid="0">
      <p:cViewPr varScale="1">
        <p:scale>
          <a:sx n="69" d="100"/>
          <a:sy n="69" d="100"/>
        </p:scale>
        <p:origin x="1142" y="10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5568C-FFD9-4AAF-8A36-06F5571BC4B7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4A105-4DE9-4B44-A85D-3E2DF6F1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6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F8BE39-55E7-466F-9632-1E33EC9FD57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31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45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16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92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09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72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04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47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05B073-0641-4152-AEB3-AEA019A410A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8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F8BE39-55E7-466F-9632-1E33EC9FD57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12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346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F8BE39-55E7-466F-9632-1E33EC9FD57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23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EF11DE-DC34-48B6-A39E-3F29ED51976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36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48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91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35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9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7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6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2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1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1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7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5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54926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Summer Institutes of Statistical Genetics</a:t>
            </a:r>
            <a:r>
              <a:rPr lang="en-US" sz="2800"/>
              <a:t>, 2022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SISG Module 6: Gene Expression Profiling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0349" y="2895600"/>
            <a:ext cx="7885042" cy="3581400"/>
          </a:xfrm>
        </p:spPr>
        <p:txBody>
          <a:bodyPr>
            <a:noAutofit/>
          </a:bodyPr>
          <a:lstStyle/>
          <a:p>
            <a:r>
              <a:rPr lang="en-US" dirty="0"/>
              <a:t>Lecture 06: Computational Challenges in </a:t>
            </a:r>
            <a:r>
              <a:rPr lang="en-US" dirty="0" err="1"/>
              <a:t>scRNAseq</a:t>
            </a:r>
            <a:r>
              <a:rPr lang="en-US" dirty="0"/>
              <a:t> Analysis</a:t>
            </a:r>
          </a:p>
          <a:p>
            <a:endParaRPr lang="en-US" dirty="0"/>
          </a:p>
          <a:p>
            <a:r>
              <a:rPr lang="en-US" dirty="0"/>
              <a:t>Peng Qiu and Greg Gibson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Georgia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679414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in scRNA-seq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012032"/>
            <a:ext cx="82296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Differential expression of genes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Trajectory finding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Data integration (batch correction)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De-multiplexing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Multi-omics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Imputation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Spatial inference / deconvolution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 regulatory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Mapping new data to reference atlas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Benchmarking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924" y="4535947"/>
            <a:ext cx="3622410" cy="1624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385" y="1012032"/>
            <a:ext cx="3384020" cy="29172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94A99E-9505-4C28-BB2E-89B08650C0BA}"/>
              </a:ext>
            </a:extLst>
          </p:cNvPr>
          <p:cNvSpPr/>
          <p:nvPr/>
        </p:nvSpPr>
        <p:spPr>
          <a:xfrm>
            <a:off x="6706924" y="3770962"/>
            <a:ext cx="5318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Stuart T, et al. Cell, 177(7):1888-1902.e21, 2019. </a:t>
            </a:r>
            <a:r>
              <a:rPr lang="en-US" sz="1200" dirty="0" err="1"/>
              <a:t>doi</a:t>
            </a:r>
            <a:r>
              <a:rPr lang="en-US" sz="1200" dirty="0"/>
              <a:t>: 10.1016/j.cell.2019.05.031.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C72DF0-320C-4870-B19A-5976A7EED79E}"/>
              </a:ext>
            </a:extLst>
          </p:cNvPr>
          <p:cNvSpPr/>
          <p:nvPr/>
        </p:nvSpPr>
        <p:spPr>
          <a:xfrm>
            <a:off x="6631386" y="6240685"/>
            <a:ext cx="5560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Kang, et al, Nat Biotechnol. 2018 Jan;36(1):89-94. https://doi.org/10.1038/nbt.4042</a:t>
            </a:r>
            <a:endParaRPr lang="en-US" sz="1200" dirty="0"/>
          </a:p>
          <a:p>
            <a:r>
              <a:rPr lang="en-US" sz="1200" dirty="0"/>
              <a:t>Xu, et al, Genome Biol 20, 290 (2019). https://doi.org/10.1186/s13059-019-1852-7</a:t>
            </a:r>
          </a:p>
        </p:txBody>
      </p:sp>
    </p:spTree>
    <p:extLst>
      <p:ext uri="{BB962C8B-B14F-4D97-AF65-F5344CB8AC3E}">
        <p14:creationId xmlns:p14="http://schemas.microsoft.com/office/powerpoint/2010/main" val="190008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in single-cell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012032"/>
            <a:ext cx="82296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Differential expression of genes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Trajectory finding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integration (batch correction)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De-multiplexing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Multi-omics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Imputation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Spatial inference / deconvolution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 regulatory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Mapping new data to reference atlas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Benchmarking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512295" y="2975253"/>
            <a:ext cx="575732" cy="469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12295" y="2526784"/>
            <a:ext cx="1303866" cy="32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12295" y="1349915"/>
            <a:ext cx="1303866" cy="1071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512295" y="1222916"/>
            <a:ext cx="821265" cy="8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64228" y="3466320"/>
            <a:ext cx="575732" cy="377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36094" y="3935860"/>
            <a:ext cx="1303866" cy="101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36094" y="882130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cells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341436" y="1375184"/>
            <a:ext cx="9231" cy="587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07261" y="1349452"/>
            <a:ext cx="734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genes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351047" y="2485908"/>
            <a:ext cx="1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391558" y="2476075"/>
            <a:ext cx="959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proteins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351047" y="3032009"/>
            <a:ext cx="1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763629" y="3032009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BCR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351047" y="3468830"/>
            <a:ext cx="1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63629" y="3468830"/>
            <a:ext cx="54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TCR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351047" y="3996547"/>
            <a:ext cx="1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650138" y="3933615"/>
            <a:ext cx="64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ATAC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436094" y="5058198"/>
            <a:ext cx="1303866" cy="101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351047" y="5118885"/>
            <a:ext cx="1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991753" y="5099219"/>
            <a:ext cx="1316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methylation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8088027" y="6318152"/>
            <a:ext cx="0" cy="387448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5DA920A-7E33-487B-8760-94F3132677DA}"/>
              </a:ext>
            </a:extLst>
          </p:cNvPr>
          <p:cNvSpPr/>
          <p:nvPr/>
        </p:nvSpPr>
        <p:spPr>
          <a:xfrm>
            <a:off x="9000450" y="5615135"/>
            <a:ext cx="3030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Hao, et al, Cell,184(13):3573-3587.e29, 2021</a:t>
            </a:r>
          </a:p>
          <a:p>
            <a:r>
              <a:rPr lang="en-US" sz="1200" dirty="0" err="1"/>
              <a:t>doi</a:t>
            </a:r>
            <a:r>
              <a:rPr lang="en-US" sz="1200" dirty="0"/>
              <a:t>: 10.1016/j.cell.2021.04.048.</a:t>
            </a:r>
          </a:p>
          <a:p>
            <a:endParaRPr lang="en-US" sz="1200" dirty="0"/>
          </a:p>
          <a:p>
            <a:r>
              <a:rPr lang="fr-FR" sz="1200" dirty="0" err="1"/>
              <a:t>Hoadley</a:t>
            </a:r>
            <a:r>
              <a:rPr lang="fr-FR" sz="1200" dirty="0"/>
              <a:t>, et al, Cell. 158(4): 929–944, 2014</a:t>
            </a:r>
          </a:p>
          <a:p>
            <a:r>
              <a:rPr lang="fr-FR" sz="1200" dirty="0" err="1"/>
              <a:t>doi</a:t>
            </a:r>
            <a:r>
              <a:rPr lang="fr-FR" sz="1200" dirty="0"/>
              <a:t>: 10.1016/j.cell.2014.06.049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6747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6908735" y="3330347"/>
            <a:ext cx="2841497" cy="1873504"/>
            <a:chOff x="2037806" y="2886349"/>
            <a:chExt cx="3331484" cy="3420978"/>
          </a:xfrm>
        </p:grpSpPr>
        <p:sp>
          <p:nvSpPr>
            <p:cNvPr id="94" name="Rounded Rectangle 93"/>
            <p:cNvSpPr/>
            <p:nvPr/>
          </p:nvSpPr>
          <p:spPr>
            <a:xfrm rot="5400000">
              <a:off x="4274724" y="3857213"/>
              <a:ext cx="2065430" cy="123702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207623" y="3455126"/>
              <a:ext cx="3056708" cy="2220592"/>
            </a:xfrm>
            <a:custGeom>
              <a:avLst/>
              <a:gdLst>
                <a:gd name="connsiteX0" fmla="*/ 0 w 3056708"/>
                <a:gd name="connsiteY0" fmla="*/ 0 h 2220592"/>
                <a:gd name="connsiteX1" fmla="*/ 1208314 w 3056708"/>
                <a:gd name="connsiteY1" fmla="*/ 2155371 h 2220592"/>
                <a:gd name="connsiteX2" fmla="*/ 3056708 w 3056708"/>
                <a:gd name="connsiteY2" fmla="*/ 1449977 h 222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56708" h="2220592">
                  <a:moveTo>
                    <a:pt x="0" y="0"/>
                  </a:moveTo>
                  <a:cubicBezTo>
                    <a:pt x="349431" y="956854"/>
                    <a:pt x="698863" y="1913708"/>
                    <a:pt x="1208314" y="2155371"/>
                  </a:cubicBezTo>
                  <a:cubicBezTo>
                    <a:pt x="1717765" y="2397034"/>
                    <a:pt x="2387236" y="1923505"/>
                    <a:pt x="3056708" y="1449977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2037806" y="3448594"/>
              <a:ext cx="3226525" cy="2858733"/>
            </a:xfrm>
            <a:custGeom>
              <a:avLst/>
              <a:gdLst>
                <a:gd name="connsiteX0" fmla="*/ 0 w 3259183"/>
                <a:gd name="connsiteY0" fmla="*/ 0 h 2858733"/>
                <a:gd name="connsiteX1" fmla="*/ 1116874 w 3259183"/>
                <a:gd name="connsiteY1" fmla="*/ 2815046 h 2858733"/>
                <a:gd name="connsiteX2" fmla="*/ 3259183 w 3259183"/>
                <a:gd name="connsiteY2" fmla="*/ 1449977 h 285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9183" h="2858733">
                  <a:moveTo>
                    <a:pt x="0" y="0"/>
                  </a:moveTo>
                  <a:cubicBezTo>
                    <a:pt x="286838" y="1286691"/>
                    <a:pt x="573677" y="2573383"/>
                    <a:pt x="1116874" y="2815046"/>
                  </a:cubicBezTo>
                  <a:cubicBezTo>
                    <a:pt x="1660071" y="3056709"/>
                    <a:pt x="2459627" y="2253343"/>
                    <a:pt x="3259183" y="1449977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in single-cell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012032"/>
            <a:ext cx="82296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Differential expression of genes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Trajectory finding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integration (batch correction)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De-multiplexing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Multi-omics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Imputation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Spatial inference / deconvolution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 regulatory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Mapping new data to reference atlas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Benchmarking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6254709" y="3122951"/>
            <a:ext cx="1432477" cy="1286401"/>
            <a:chOff x="1456728" y="3427923"/>
            <a:chExt cx="1432477" cy="1286401"/>
          </a:xfrm>
        </p:grpSpPr>
        <p:sp>
          <p:nvSpPr>
            <p:cNvPr id="73" name="Rectangle 72"/>
            <p:cNvSpPr/>
            <p:nvPr/>
          </p:nvSpPr>
          <p:spPr>
            <a:xfrm>
              <a:off x="2063319" y="3693047"/>
              <a:ext cx="825886" cy="1021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raw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987704" y="3427923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cells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456728" y="3637837"/>
              <a:ext cx="5504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genes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2087621" y="3637837"/>
              <a:ext cx="53322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1987704" y="3730018"/>
              <a:ext cx="1574" cy="4512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7776708" y="3120430"/>
            <a:ext cx="2232171" cy="1538626"/>
            <a:chOff x="3552595" y="3405518"/>
            <a:chExt cx="2232171" cy="1538626"/>
          </a:xfrm>
        </p:grpSpPr>
        <p:sp>
          <p:nvSpPr>
            <p:cNvPr id="79" name="Right Arrow 78"/>
            <p:cNvSpPr/>
            <p:nvPr/>
          </p:nvSpPr>
          <p:spPr>
            <a:xfrm>
              <a:off x="3920080" y="4064459"/>
              <a:ext cx="518573" cy="30808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552595" y="4297813"/>
              <a:ext cx="15637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Impute the data by </a:t>
              </a:r>
            </a:p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gene-gene similar </a:t>
              </a:r>
            </a:p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or cell-cell similarity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958880" y="3670642"/>
              <a:ext cx="825886" cy="10212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Imputed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883265" y="3405518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cells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352289" y="3615432"/>
              <a:ext cx="5504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genes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4983182" y="3615432"/>
              <a:ext cx="53322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4883265" y="3707613"/>
              <a:ext cx="1574" cy="4512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7687188" y="3422524"/>
            <a:ext cx="2354522" cy="235720"/>
            <a:chOff x="6256725" y="753149"/>
            <a:chExt cx="2221846" cy="186091"/>
          </a:xfrm>
        </p:grpSpPr>
        <p:sp>
          <p:nvSpPr>
            <p:cNvPr id="87" name="Rounded Rectangle 86"/>
            <p:cNvSpPr/>
            <p:nvPr/>
          </p:nvSpPr>
          <p:spPr>
            <a:xfrm>
              <a:off x="7577070" y="872720"/>
              <a:ext cx="901501" cy="6652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>
              <a:endCxn id="87" idx="1"/>
            </p:cNvCxnSpPr>
            <p:nvPr/>
          </p:nvCxnSpPr>
          <p:spPr>
            <a:xfrm>
              <a:off x="6276540" y="753149"/>
              <a:ext cx="1300530" cy="1528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endCxn id="87" idx="1"/>
            </p:cNvCxnSpPr>
            <p:nvPr/>
          </p:nvCxnSpPr>
          <p:spPr>
            <a:xfrm>
              <a:off x="6256725" y="897979"/>
              <a:ext cx="1320346" cy="800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347100" y="5590427"/>
            <a:ext cx="46313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dirty="0"/>
              <a:t>Should we try to impute at all? </a:t>
            </a:r>
          </a:p>
          <a:p>
            <a:pPr>
              <a:spcBef>
                <a:spcPct val="0"/>
              </a:spcBef>
              <a:buNone/>
            </a:pPr>
            <a:endParaRPr lang="en-US" altLang="en-US" sz="1200" dirty="0"/>
          </a:p>
          <a:p>
            <a:pPr>
              <a:spcBef>
                <a:spcPct val="0"/>
              </a:spcBef>
              <a:buNone/>
            </a:pPr>
            <a:r>
              <a:rPr lang="en-US" altLang="en-US" sz="1200" dirty="0"/>
              <a:t>Qiu P. “Embracing the dropouts in single-cell RNA-seq analysis“, </a:t>
            </a:r>
            <a:r>
              <a:rPr lang="en-US" altLang="en-US" sz="1200" i="1" dirty="0"/>
              <a:t>Nature Communications</a:t>
            </a:r>
            <a:r>
              <a:rPr lang="en-US" altLang="en-US" sz="1200" dirty="0"/>
              <a:t>, 11(1):1169, 2020.</a:t>
            </a:r>
          </a:p>
        </p:txBody>
      </p:sp>
      <p:sp>
        <p:nvSpPr>
          <p:cNvPr id="2" name="Rectangle 1"/>
          <p:cNvSpPr/>
          <p:nvPr/>
        </p:nvSpPr>
        <p:spPr>
          <a:xfrm>
            <a:off x="6202402" y="2719893"/>
            <a:ext cx="218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dirty="0"/>
              <a:t>Imputation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32913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in single-cell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012032"/>
            <a:ext cx="82296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Differential expression of genes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Trajectory finding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integration (batch correction)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De-multiplexing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Multi-omics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Imputation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Spatial inference / deconvolution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 regulatory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Mapping new data to reference atlas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Benchmarking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914" y="4093190"/>
            <a:ext cx="1963475" cy="127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98135"/>
            <a:ext cx="2051315" cy="166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16271" y="4546654"/>
            <a:ext cx="519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31AB1D-1E35-46AD-A0DE-7836633F6310}"/>
              </a:ext>
            </a:extLst>
          </p:cNvPr>
          <p:cNvSpPr/>
          <p:nvPr/>
        </p:nvSpPr>
        <p:spPr>
          <a:xfrm>
            <a:off x="6096000" y="556896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Satija</a:t>
            </a:r>
            <a:r>
              <a:rPr lang="en-US" sz="1200" dirty="0"/>
              <a:t>, et al, Nat </a:t>
            </a:r>
            <a:r>
              <a:rPr lang="en-US" sz="1200" dirty="0" err="1"/>
              <a:t>Biotechnol</a:t>
            </a:r>
            <a:r>
              <a:rPr lang="en-US" sz="1200" dirty="0"/>
              <a:t> 33, 495–502 (2015). https://doi.org/10.1038/nbt.3192</a:t>
            </a:r>
          </a:p>
        </p:txBody>
      </p:sp>
    </p:spTree>
    <p:extLst>
      <p:ext uri="{BB962C8B-B14F-4D97-AF65-F5344CB8AC3E}">
        <p14:creationId xmlns:p14="http://schemas.microsoft.com/office/powerpoint/2010/main" val="3990330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in single-cell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012032"/>
            <a:ext cx="82296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Differential expression of genes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Trajectory finding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integration (batch correction)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De-multiplexing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Multi-omics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Imputation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Spatial inference / deconvolution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 regulatory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Mapping new data to reference atlas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Benchmarking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809" y="3472066"/>
            <a:ext cx="5310601" cy="23895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53809" y="5760529"/>
            <a:ext cx="534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https://www.10xgenomics.com/spatial-transcriptomics</a:t>
            </a:r>
          </a:p>
        </p:txBody>
      </p:sp>
    </p:spTree>
    <p:extLst>
      <p:ext uri="{BB962C8B-B14F-4D97-AF65-F5344CB8AC3E}">
        <p14:creationId xmlns:p14="http://schemas.microsoft.com/office/powerpoint/2010/main" val="48831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in single-cell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012032"/>
            <a:ext cx="82296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Differential expression of genes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Trajectory finding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integration (batch correction)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De-multiplexing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Multi-omics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Imputation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Spatial inference / deconvolution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Gene regulatory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Mapping new data to reference atlas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Benchmarking</a:t>
            </a:r>
          </a:p>
        </p:txBody>
      </p:sp>
      <p:pic>
        <p:nvPicPr>
          <p:cNvPr id="1026" name="Picture 2" descr="File:Gene co-expression network with 7221 genes for 18 gastric cancer patie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799" y="4574018"/>
            <a:ext cx="3479801" cy="197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15DBF7-1B24-44FC-B564-2981EF2272C3}"/>
              </a:ext>
            </a:extLst>
          </p:cNvPr>
          <p:cNvSpPr/>
          <p:nvPr/>
        </p:nvSpPr>
        <p:spPr>
          <a:xfrm>
            <a:off x="6780027" y="654880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Pratapa, et al, Nat Methods, 17(2):147-154, 2020. </a:t>
            </a:r>
            <a:r>
              <a:rPr lang="en-US" sz="1200" dirty="0" err="1"/>
              <a:t>doi</a:t>
            </a:r>
            <a:r>
              <a:rPr lang="en-US" sz="1200" dirty="0"/>
              <a:t>: 10.1038/s41592-019-0690-6. </a:t>
            </a:r>
          </a:p>
        </p:txBody>
      </p:sp>
    </p:spTree>
    <p:extLst>
      <p:ext uri="{BB962C8B-B14F-4D97-AF65-F5344CB8AC3E}">
        <p14:creationId xmlns:p14="http://schemas.microsoft.com/office/powerpoint/2010/main" val="2598744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in single-cell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012032"/>
            <a:ext cx="82296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Differential expression of genes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Trajectory finding</a:t>
            </a:r>
            <a:endParaRPr lang="en-US" sz="160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defRPr/>
            </a:pPr>
            <a:endParaRPr lang="en-US" sz="160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Data integration (batch correction)</a:t>
            </a:r>
            <a:endParaRPr lang="en-US" sz="160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De-multiplexing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Multi-omics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Imputation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Spatial inference / deconvolution</a:t>
            </a:r>
            <a:endParaRPr lang="en-US" sz="160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Gene regulatory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/>
              <a:t>Mapping new data to reference atlas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Benchmarking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9770" y="3313004"/>
            <a:ext cx="161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 atlas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78830" y="3313004"/>
            <a:ext cx="233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</a:t>
            </a:r>
            <a:r>
              <a:rPr lang="en-US" dirty="0" err="1"/>
              <a:t>scRNAseq</a:t>
            </a:r>
            <a:r>
              <a:rPr lang="en-US" dirty="0"/>
              <a:t> dataset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123102" y="3901486"/>
            <a:ext cx="627184" cy="5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23102" y="3665518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cells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69770" y="4126498"/>
            <a:ext cx="0" cy="466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27802" y="4082824"/>
            <a:ext cx="550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genes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633489" y="3901486"/>
            <a:ext cx="627184" cy="5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33489" y="3665518"/>
            <a:ext cx="780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New cells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480157" y="4126498"/>
            <a:ext cx="0" cy="466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38189" y="4082824"/>
            <a:ext cx="550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Same</a:t>
            </a:r>
          </a:p>
          <a:p>
            <a:r>
              <a:rPr lang="en-US" sz="1200" dirty="0"/>
              <a:t>genes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633489" y="5793640"/>
            <a:ext cx="1034511" cy="84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811548" y="5702057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???????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123102" y="4003575"/>
            <a:ext cx="1427284" cy="1615513"/>
          </a:xfrm>
          <a:prstGeom prst="roundRect">
            <a:avLst>
              <a:gd name="adj" fmla="val 2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147645" y="5775640"/>
            <a:ext cx="1427284" cy="84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633490" y="4003575"/>
            <a:ext cx="1034510" cy="1615513"/>
          </a:xfrm>
          <a:prstGeom prst="roundRect">
            <a:avLst>
              <a:gd name="adj" fmla="val 2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307763" y="5655970"/>
            <a:ext cx="1993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Annotations</a:t>
            </a:r>
          </a:p>
          <a:p>
            <a:r>
              <a:rPr lang="en-US" sz="1200" dirty="0"/>
              <a:t>B/CD4+T/CD8+T/monocytes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90611D-5DEF-491D-80AE-CCA30D42B302}"/>
              </a:ext>
            </a:extLst>
          </p:cNvPr>
          <p:cNvSpPr/>
          <p:nvPr/>
        </p:nvSpPr>
        <p:spPr>
          <a:xfrm>
            <a:off x="6432157" y="648069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Abdelaal</a:t>
            </a:r>
            <a:r>
              <a:rPr lang="en-US" sz="1200" dirty="0"/>
              <a:t>, et al, Genome Biol 20, 194 (2019). https://doi.org/10.1186/s13059-019-1795-z</a:t>
            </a:r>
          </a:p>
        </p:txBody>
      </p:sp>
    </p:spTree>
    <p:extLst>
      <p:ext uri="{BB962C8B-B14F-4D97-AF65-F5344CB8AC3E}">
        <p14:creationId xmlns:p14="http://schemas.microsoft.com/office/powerpoint/2010/main" val="1690643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in single-cell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012032"/>
            <a:ext cx="82296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Differential expression of genes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Trajectory finding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integration (batch correction)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De-multiplexing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Multi-omics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Imputation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Spatial inference / deconvolution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 regulatory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Mapping new data to reference atlas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Benchmarking</a:t>
            </a:r>
          </a:p>
        </p:txBody>
      </p:sp>
    </p:spTree>
    <p:extLst>
      <p:ext uri="{BB962C8B-B14F-4D97-AF65-F5344CB8AC3E}">
        <p14:creationId xmlns:p14="http://schemas.microsoft.com/office/powerpoint/2010/main" val="3134309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Take </a:t>
            </a:r>
            <a:r>
              <a:rPr lang="en-US" altLang="zh-CN" sz="3200">
                <a:ea typeface="宋体" panose="02010600030101010101" pitchFamily="2" charset="-122"/>
              </a:rPr>
              <a:t>home messages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1447801"/>
            <a:ext cx="838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There are a lot of interesting computational questions.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field is moving very fast, with lots of recent developments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Before diving into a specific computational question, search for benchmarking papers which may provide a good compilation of relevant literature</a:t>
            </a:r>
          </a:p>
          <a:p>
            <a:pPr lvl="1"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1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Single-cell RNA-seq</a:t>
            </a:r>
          </a:p>
        </p:txBody>
      </p:sp>
      <p:pic>
        <p:nvPicPr>
          <p:cNvPr id="5123" name="Picture 7" descr="http://hemberg-lab.github.io/scRNA.seq.course/figures/RNA-Seq_workflow-5.p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4" y="1371600"/>
            <a:ext cx="75088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34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Single-cell RNA-seq</a:t>
            </a:r>
          </a:p>
        </p:txBody>
      </p:sp>
      <p:pic>
        <p:nvPicPr>
          <p:cNvPr id="5123" name="Picture 7" descr="http://hemberg-lab.github.io/scRNA.seq.course/figures/RNA-Seq_workflow-5.p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4" y="1371600"/>
            <a:ext cx="75088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544764" y="4521200"/>
            <a:ext cx="2975503" cy="12615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4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710155" y="86619"/>
            <a:ext cx="9144000" cy="767656"/>
          </a:xfrm>
        </p:spPr>
        <p:txBody>
          <a:bodyPr/>
          <a:lstStyle/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Pre-processing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pic>
        <p:nvPicPr>
          <p:cNvPr id="13" name="Picture 7" descr="http://hemberg-lab.github.io/scRNA.seq.course/figures/RNA-Seq_workflow-5.p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0" y="92057"/>
            <a:ext cx="2483074" cy="143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534609" y="1143000"/>
            <a:ext cx="1072431" cy="4469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55" y="1143000"/>
            <a:ext cx="3190992" cy="17807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155" y="3212504"/>
            <a:ext cx="11321893" cy="334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3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Single-cell RNA-seq</a:t>
            </a:r>
          </a:p>
        </p:txBody>
      </p:sp>
      <p:pic>
        <p:nvPicPr>
          <p:cNvPr id="5123" name="Picture 7" descr="http://hemberg-lab.github.io/scRNA.seq.course/figures/RNA-Seq_workflow-5.p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4" y="1371600"/>
            <a:ext cx="75088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472268" y="3090334"/>
            <a:ext cx="1380066" cy="269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8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400" y="364923"/>
            <a:ext cx="6739467" cy="62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4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in scRNA-seq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012032"/>
            <a:ext cx="82296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Differential expression of genes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Trajectory finding</a:t>
            </a:r>
            <a:endParaRPr lang="en-US" sz="16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Data integration (batch correction)</a:t>
            </a: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De-multiplexing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Multi-omics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Imputation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Spatial </a:t>
            </a:r>
            <a:r>
              <a:rPr lang="en-US" dirty="0"/>
              <a:t>inference / deconvolution</a:t>
            </a: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Gene regulatory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Mapping new data to reference atlas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Benchmarking</a:t>
            </a:r>
          </a:p>
        </p:txBody>
      </p:sp>
    </p:spTree>
    <p:extLst>
      <p:ext uri="{BB962C8B-B14F-4D97-AF65-F5344CB8AC3E}">
        <p14:creationId xmlns:p14="http://schemas.microsoft.com/office/powerpoint/2010/main" val="225597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in scRNA-seq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012032"/>
            <a:ext cx="82296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Differential expression of genes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Trajectory finding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integration (batch correction)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De-multiplexing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Multi-omics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Imputation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Spatial inference / deconvolution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 regulatory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Mapping new data to reference atlas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Benchmarking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62" y="917339"/>
            <a:ext cx="2635688" cy="199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273" y="917339"/>
            <a:ext cx="3090862" cy="191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DAB3B5-CDCF-44B6-B0A6-04CAE7209160}"/>
              </a:ext>
            </a:extLst>
          </p:cNvPr>
          <p:cNvSpPr/>
          <p:nvPr/>
        </p:nvSpPr>
        <p:spPr>
          <a:xfrm>
            <a:off x="7467600" y="2967335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Macosko</a:t>
            </a:r>
            <a:r>
              <a:rPr lang="en-US" sz="1200" dirty="0"/>
              <a:t>, et al, Cell, 161(5):1202-1214, 2015. </a:t>
            </a:r>
            <a:r>
              <a:rPr lang="en-US" sz="1200" dirty="0" err="1"/>
              <a:t>doi</a:t>
            </a:r>
            <a:r>
              <a:rPr lang="en-US" sz="1200" dirty="0"/>
              <a:t>: 10.1016/j.cell.2015.05.002.</a:t>
            </a:r>
          </a:p>
        </p:txBody>
      </p:sp>
    </p:spTree>
    <p:extLst>
      <p:ext uri="{BB962C8B-B14F-4D97-AF65-F5344CB8AC3E}">
        <p14:creationId xmlns:p14="http://schemas.microsoft.com/office/powerpoint/2010/main" val="354387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in scRNA-seq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012032"/>
            <a:ext cx="82296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Differential expression of genes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Trajectory finding</a:t>
            </a:r>
            <a:endParaRPr lang="en-US" sz="1600" dirty="0"/>
          </a:p>
          <a:p>
            <a:pPr lvl="1"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integration (batch correction)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De-multiplexing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Multi-omics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Imputation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Spatial inference / deconvolution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 regulatory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Mapping new data to reference atlas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Benchmarking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71" y="1659834"/>
            <a:ext cx="2371057" cy="18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99" y="1744501"/>
            <a:ext cx="2847099" cy="214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1C24F7-089B-45B6-9FF2-CE96C0E0875A}"/>
              </a:ext>
            </a:extLst>
          </p:cNvPr>
          <p:cNvSpPr/>
          <p:nvPr/>
        </p:nvSpPr>
        <p:spPr>
          <a:xfrm>
            <a:off x="5846928" y="3658910"/>
            <a:ext cx="3431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David van Dijk, et al, Cell, 174(3):716-729.e27, 2018.</a:t>
            </a:r>
          </a:p>
          <a:p>
            <a:r>
              <a:rPr lang="en-US" sz="1200"/>
              <a:t>doi: 10.1016/j.cell.2018.05.061. </a:t>
            </a: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77F5D9-9481-451F-9A9B-154CAB225104}"/>
              </a:ext>
            </a:extLst>
          </p:cNvPr>
          <p:cNvSpPr/>
          <p:nvPr/>
        </p:nvSpPr>
        <p:spPr>
          <a:xfrm>
            <a:off x="9671660" y="3658910"/>
            <a:ext cx="399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Farrell, et al, Science, 2018</a:t>
            </a:r>
          </a:p>
          <a:p>
            <a:r>
              <a:rPr lang="en-US" sz="1200" dirty="0"/>
              <a:t>https://science.sciencemag.org/content/360/6392/eaar3131</a:t>
            </a:r>
          </a:p>
        </p:txBody>
      </p:sp>
    </p:spTree>
    <p:extLst>
      <p:ext uri="{BB962C8B-B14F-4D97-AF65-F5344CB8AC3E}">
        <p14:creationId xmlns:p14="http://schemas.microsoft.com/office/powerpoint/2010/main" val="4029609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844</Words>
  <Application>Microsoft Office PowerPoint</Application>
  <PresentationFormat>Widescreen</PresentationFormat>
  <Paragraphs>328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Office Theme</vt:lpstr>
      <vt:lpstr>Summer Institutes of Statistical Genetics, 2022  SISG Module 6: Gene Expression Profiling </vt:lpstr>
      <vt:lpstr>Single-cell RNA-seq</vt:lpstr>
      <vt:lpstr>Single-cell RNA-seq</vt:lpstr>
      <vt:lpstr>Pre-processing</vt:lpstr>
      <vt:lpstr>Single-cell RNA-seq</vt:lpstr>
      <vt:lpstr>PowerPoint Presentation</vt:lpstr>
      <vt:lpstr>Computational questions in scRNA-seq analysis</vt:lpstr>
      <vt:lpstr>Computational questions in scRNA-seq analysis</vt:lpstr>
      <vt:lpstr>Computational questions in scRNA-seq analysis</vt:lpstr>
      <vt:lpstr>Computational questions in scRNA-seq analysis</vt:lpstr>
      <vt:lpstr>Computational questions in single-cell analysis</vt:lpstr>
      <vt:lpstr>Computational questions in single-cell analysis</vt:lpstr>
      <vt:lpstr>Computational questions in single-cell analysis</vt:lpstr>
      <vt:lpstr>Computational questions in single-cell analysis</vt:lpstr>
      <vt:lpstr>Computational questions in single-cell analysis</vt:lpstr>
      <vt:lpstr>Computational questions in single-cell analysis</vt:lpstr>
      <vt:lpstr>Computational questions in single-cell analysis</vt:lpstr>
      <vt:lpstr>Take home messages</vt:lpstr>
    </vt:vector>
  </TitlesOfParts>
  <Company>GT - Biomedical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close look at Drop-seq data</dc:title>
  <dc:creator>Qiu, Peng</dc:creator>
  <cp:lastModifiedBy>Qiu, Peng</cp:lastModifiedBy>
  <cp:revision>67</cp:revision>
  <dcterms:created xsi:type="dcterms:W3CDTF">2016-02-12T02:51:30Z</dcterms:created>
  <dcterms:modified xsi:type="dcterms:W3CDTF">2022-07-09T13:16:06Z</dcterms:modified>
</cp:coreProperties>
</file>