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66974" autoAdjust="0"/>
  </p:normalViewPr>
  <p:slideViewPr>
    <p:cSldViewPr snapToGrid="0">
      <p:cViewPr varScale="1">
        <p:scale>
          <a:sx n="78" d="100"/>
          <a:sy n="78" d="100"/>
        </p:scale>
        <p:origin x="1742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5568C-FFD9-4AAF-8A36-06F5571BC4B7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4A105-4DE9-4B44-A85D-3E2DF6F1C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6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02.03426.pdf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AutoNum type="arabicParenBoth"/>
            </a:pPr>
            <a:r>
              <a:rPr lang="en-US" altLang="en-US" dirty="0" smtClean="0"/>
              <a:t>Visualization</a:t>
            </a:r>
          </a:p>
          <a:p>
            <a:pPr marL="228600" indent="-228600" eaLnBrk="1" hangingPunct="1">
              <a:spcBef>
                <a:spcPct val="0"/>
              </a:spcBef>
              <a:buAutoNum type="arabicParenBoth"/>
            </a:pPr>
            <a:r>
              <a:rPr lang="en-US" altLang="en-US" dirty="0" smtClean="0"/>
              <a:t>Initial steps of a larger analysis</a:t>
            </a:r>
            <a:r>
              <a:rPr lang="en-US" altLang="en-US" baseline="0" dirty="0" smtClean="0"/>
              <a:t> pipeline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9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Number of PC = 15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786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Number of PC = 9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53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Number</a:t>
            </a:r>
            <a:r>
              <a:rPr lang="en-US" altLang="en-US" baseline="0" dirty="0" smtClean="0"/>
              <a:t> of PC = 6</a:t>
            </a: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12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This approach is special because it looks at gene loadings.  (</a:t>
            </a:r>
            <a:r>
              <a:rPr lang="en-US" altLang="en-US" dirty="0" smtClean="0"/>
              <a:t>Number</a:t>
            </a:r>
            <a:r>
              <a:rPr lang="en-US" altLang="en-US" baseline="0" dirty="0" smtClean="0"/>
              <a:t> of PC = 10 for this example)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Pseudo code of </a:t>
            </a:r>
            <a:r>
              <a:rPr lang="en-US" altLang="en-US" baseline="0" dirty="0" err="1" smtClean="0"/>
              <a:t>JackStraw</a:t>
            </a:r>
            <a:r>
              <a:rPr lang="en-US" altLang="en-US" baseline="0" dirty="0" smtClean="0"/>
              <a:t> procedure (</a:t>
            </a:r>
            <a:r>
              <a:rPr lang="en-US" altLang="en-US" baseline="0" dirty="0" err="1" smtClean="0"/>
              <a:t>iter</a:t>
            </a:r>
            <a:r>
              <a:rPr lang="en-US" altLang="en-US" baseline="0" dirty="0" smtClean="0"/>
              <a:t> = 100, percentage = 1%)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 err="1" smtClean="0"/>
              <a:t>Orignial</a:t>
            </a:r>
            <a:r>
              <a:rPr lang="en-US" altLang="en-US" baseline="0" dirty="0" smtClean="0"/>
              <a:t> input data (genes*cells, or features*samples), perform PCA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 smtClean="0"/>
              <a:t>For iterations = 1:100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 smtClean="0"/>
              <a:t>Randomly pick 1% of features, permute the data only for the selected features/rows, perform PCA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 smtClean="0"/>
              <a:t>Remember the gene loading for the picked features for every PC (for both original and permuted data)</a:t>
            </a:r>
          </a:p>
          <a:p>
            <a:pPr marL="171450" lvl="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 smtClean="0"/>
              <a:t>For each PC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 smtClean="0"/>
              <a:t>Scatter plot of the absolute values of gene loadings for original vs permutated data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 err="1" smtClean="0"/>
              <a:t>ttest</a:t>
            </a:r>
            <a:r>
              <a:rPr lang="en-US" altLang="en-US" baseline="0" dirty="0" smtClean="0"/>
              <a:t> for </a:t>
            </a:r>
            <a:r>
              <a:rPr lang="en-US" altLang="en-US" baseline="0" dirty="0" err="1" smtClean="0"/>
              <a:t>pvalue</a:t>
            </a:r>
            <a:r>
              <a:rPr lang="en-US" altLang="en-US" baseline="0" dirty="0" smtClean="0"/>
              <a:t> significance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389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16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26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94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380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209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41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133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err="1" smtClean="0"/>
              <a:t>Matlab</a:t>
            </a:r>
            <a:r>
              <a:rPr lang="en-US" altLang="en-US" dirty="0" smtClean="0"/>
              <a:t> function:</a:t>
            </a:r>
            <a:r>
              <a:rPr lang="en-US" altLang="en-US" baseline="0" dirty="0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err="1" smtClean="0"/>
              <a:t>mdscale</a:t>
            </a: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60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871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463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886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276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295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Perplexity</a:t>
            </a:r>
            <a:r>
              <a:rPr lang="en-US" baseline="0" dirty="0" smtClean="0"/>
              <a:t> parameter: (similar to the k in </a:t>
            </a:r>
            <a:r>
              <a:rPr lang="en-US" baseline="0" smtClean="0"/>
              <a:t>KNN algorithm)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30~50 for large datasets with ~ 10^4 ~ 10^6 data points or more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5~10 for small datasets with ~ 100 data points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3A2D5-8688-4A7C-9790-8488402D8D9B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3221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335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hlinkClick r:id="rId3"/>
              </a:rPr>
              <a:t>https://arxiv.org/pdf/1802.03426.pdf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325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3A2D5-8688-4A7C-9790-8488402D8D9B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61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376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0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num_PC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5;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[U,S,V] =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svds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(data,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num_PC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   % data is M genes * N samples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PCA_gene_loadings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U(:,:);           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PCA_cell_embeddings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V(:,:)*S;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[</a:t>
            </a:r>
            <a:r>
              <a:rPr lang="en-US" altLang="en-US" dirty="0" err="1" smtClean="0"/>
              <a:t>coeff</a:t>
            </a:r>
            <a:r>
              <a:rPr lang="en-US" altLang="en-US" dirty="0" smtClean="0"/>
              <a:t>, score] = </a:t>
            </a:r>
            <a:r>
              <a:rPr lang="en-US" altLang="en-US" dirty="0" err="1" smtClean="0"/>
              <a:t>pca</a:t>
            </a:r>
            <a:r>
              <a:rPr lang="en-US" altLang="en-US" dirty="0" smtClean="0"/>
              <a:t>(data’);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PCA_gene_loadings2 =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coeff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(:,1:num_PC);          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PCA_cell_embeddings2 = </a:t>
            </a:r>
            <a:r>
              <a:rPr lang="en-US" altLang="en-US" dirty="0" smtClean="0"/>
              <a:t>score(:,1:num_PC)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27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29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44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5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197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High dimensional dataset, when performing PCA, need to decide the number of PC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For visualization purpose</a:t>
            </a:r>
            <a:r>
              <a:rPr lang="en-US" altLang="en-US" baseline="0" dirty="0" smtClean="0"/>
              <a:t>, number of PC usually is 2 or 3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For dimension reduction purpose, number of PC needs to be determined</a:t>
            </a: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68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7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6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2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1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1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1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7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2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9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5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5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A476A-6CD5-4D9D-BB85-6D1E725E6B6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0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854926"/>
          </a:xfrm>
          <a:solidFill>
            <a:srgbClr val="FFFF00"/>
          </a:solidFill>
        </p:spPr>
        <p:txBody>
          <a:bodyPr/>
          <a:lstStyle/>
          <a:p>
            <a:r>
              <a:rPr lang="en-US" sz="2800" dirty="0"/>
              <a:t>Summer Institutes of Statistical Genetics, 2020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SISG Module 6: Gene Expression </a:t>
            </a:r>
            <a:r>
              <a:rPr lang="en-US" sz="2800" dirty="0" smtClean="0"/>
              <a:t>Profiling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2895600"/>
            <a:ext cx="6781800" cy="3581400"/>
          </a:xfrm>
        </p:spPr>
        <p:txBody>
          <a:bodyPr>
            <a:noAutofit/>
          </a:bodyPr>
          <a:lstStyle/>
          <a:p>
            <a:r>
              <a:rPr lang="en-US" dirty="0"/>
              <a:t>Lecture </a:t>
            </a:r>
            <a:r>
              <a:rPr lang="en-US" dirty="0" smtClean="0"/>
              <a:t>06: Dimension Reduction Approaches</a:t>
            </a:r>
            <a:endParaRPr lang="en-US" dirty="0"/>
          </a:p>
          <a:p>
            <a:endParaRPr lang="en-US" dirty="0"/>
          </a:p>
          <a:p>
            <a:r>
              <a:rPr lang="en-US" dirty="0"/>
              <a:t>Peng Qiu and Greg Gibson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Georgia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67941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Determine the number of significant PC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426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Total variance explained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Random permutation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Elbow of e-values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JackStraw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- 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701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Determine the number of significant PC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426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- Total variance explained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Random permutation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Elbow of e-values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JackStraw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- 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6781801" y="6477001"/>
            <a:ext cx="33443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i="1" dirty="0"/>
              <a:t>PBMC </a:t>
            </a:r>
            <a:r>
              <a:rPr lang="en-US" altLang="en-US" sz="1200" i="1" dirty="0" err="1"/>
              <a:t>scRNAseq</a:t>
            </a:r>
            <a:r>
              <a:rPr lang="en-US" altLang="en-US" sz="1200" i="1" dirty="0"/>
              <a:t> data of 2700 cells (</a:t>
            </a:r>
            <a:r>
              <a:rPr lang="en-US" sz="1200" i="1" dirty="0"/>
              <a:t>10X Genomics)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014" y="1417639"/>
            <a:ext cx="3124200" cy="47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9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065" y="1417639"/>
            <a:ext cx="3124200" cy="47186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065" y="1417638"/>
            <a:ext cx="3124200" cy="47186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065" y="1417638"/>
            <a:ext cx="3124200" cy="4718619"/>
          </a:xfrm>
          <a:prstGeom prst="rect">
            <a:avLst/>
          </a:prstGeom>
        </p:spPr>
      </p:pic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Determine the number of significant PC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426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Total variance explained</a:t>
            </a: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- Random permutation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Elbow of e-values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JackStraw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- 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6781801" y="6477001"/>
            <a:ext cx="33443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i="1" dirty="0"/>
              <a:t>PBMC </a:t>
            </a:r>
            <a:r>
              <a:rPr lang="en-US" altLang="en-US" sz="1200" i="1" dirty="0" err="1"/>
              <a:t>scRNAseq</a:t>
            </a:r>
            <a:r>
              <a:rPr lang="en-US" altLang="en-US" sz="1200" i="1" dirty="0"/>
              <a:t> data of 2700 cells (</a:t>
            </a:r>
            <a:r>
              <a:rPr lang="en-US" sz="1200" i="1" dirty="0"/>
              <a:t>10X Genomics)</a:t>
            </a:r>
          </a:p>
        </p:txBody>
      </p:sp>
      <p:sp>
        <p:nvSpPr>
          <p:cNvPr id="16" name="Line Callout 1 15"/>
          <p:cNvSpPr/>
          <p:nvPr/>
        </p:nvSpPr>
        <p:spPr>
          <a:xfrm flipH="1">
            <a:off x="5507866" y="3750732"/>
            <a:ext cx="1475167" cy="393174"/>
          </a:xfrm>
          <a:prstGeom prst="borderCallout1">
            <a:avLst>
              <a:gd name="adj1" fmla="val 36766"/>
              <a:gd name="adj2" fmla="val -39"/>
              <a:gd name="adj3" fmla="val -69297"/>
              <a:gd name="adj4" fmla="val -365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000000"/>
                </a:solidFill>
              </a:rPr>
              <a:t>Highest variance from PCA of permuted data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5491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Determine the number of significant PC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426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Total variance explained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Random permutation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- Elbow of e-values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JackStraw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- 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14" y="1515895"/>
            <a:ext cx="3200400" cy="4800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81801" y="6477001"/>
            <a:ext cx="33443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i="1" dirty="0"/>
              <a:t>PBMC </a:t>
            </a:r>
            <a:r>
              <a:rPr lang="en-US" altLang="en-US" sz="1200" i="1" dirty="0" err="1"/>
              <a:t>scRNAseq</a:t>
            </a:r>
            <a:r>
              <a:rPr lang="en-US" altLang="en-US" sz="1200" i="1" dirty="0"/>
              <a:t> data of 2700 cells (</a:t>
            </a:r>
            <a:r>
              <a:rPr lang="en-US" sz="1200" i="1" dirty="0"/>
              <a:t>10X Genomics)</a:t>
            </a:r>
          </a:p>
        </p:txBody>
      </p:sp>
    </p:spTree>
    <p:extLst>
      <p:ext uri="{BB962C8B-B14F-4D97-AF65-F5344CB8AC3E}">
        <p14:creationId xmlns:p14="http://schemas.microsoft.com/office/powerpoint/2010/main" val="85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Determine the number of significant PC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426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Total variance explained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Random permutation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Elbow of e-values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- </a:t>
            </a:r>
            <a:r>
              <a:rPr lang="en-US" altLang="en-US" sz="2400" b="1" dirty="0" err="1"/>
              <a:t>JackStraw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- 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781801" y="6477001"/>
            <a:ext cx="33443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i="1" dirty="0"/>
              <a:t>PBMC </a:t>
            </a:r>
            <a:r>
              <a:rPr lang="en-US" altLang="en-US" sz="1200" i="1" dirty="0" err="1"/>
              <a:t>scRNAseq</a:t>
            </a:r>
            <a:r>
              <a:rPr lang="en-US" altLang="en-US" sz="1200" i="1" dirty="0"/>
              <a:t> data of 2700 cells (</a:t>
            </a:r>
            <a:r>
              <a:rPr lang="en-US" sz="1200" i="1" dirty="0"/>
              <a:t>10X Genomics)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1" y="2590801"/>
            <a:ext cx="4328029" cy="375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676400" y="27463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Nonlinear Techniques for Dimension Reduction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1"/>
            <a:ext cx="138211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PCA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MDS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Isomap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tSNE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UMAP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5" name="Rounded Rectangle 4"/>
          <p:cNvSpPr/>
          <p:nvPr/>
        </p:nvSpPr>
        <p:spPr>
          <a:xfrm rot="10800000" flipV="1">
            <a:off x="2514601" y="2133601"/>
            <a:ext cx="3733800" cy="2971800"/>
          </a:xfrm>
          <a:prstGeom prst="roundRect">
            <a:avLst>
              <a:gd name="adj" fmla="val 660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Nonlinear Dimension Reduction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438401" y="1375960"/>
            <a:ext cx="3412557" cy="3680602"/>
            <a:chOff x="914400" y="1375959"/>
            <a:chExt cx="3412557" cy="3680602"/>
          </a:xfrm>
        </p:grpSpPr>
        <p:sp>
          <p:nvSpPr>
            <p:cNvPr id="5" name="Rounded Rectangle 4"/>
            <p:cNvSpPr/>
            <p:nvPr/>
          </p:nvSpPr>
          <p:spPr>
            <a:xfrm>
              <a:off x="2117725" y="1831975"/>
              <a:ext cx="1752601" cy="2357437"/>
            </a:xfrm>
            <a:prstGeom prst="roundRect">
              <a:avLst>
                <a:gd name="adj" fmla="val 2381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1933575" y="1874838"/>
              <a:ext cx="0" cy="114300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36"/>
            <p:cNvSpPr txBox="1">
              <a:spLocks noChangeArrowheads="1"/>
            </p:cNvSpPr>
            <p:nvPr/>
          </p:nvSpPr>
          <p:spPr bwMode="auto">
            <a:xfrm>
              <a:off x="914400" y="1874838"/>
              <a:ext cx="10191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features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259013" y="1733550"/>
              <a:ext cx="925512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38"/>
            <p:cNvSpPr txBox="1">
              <a:spLocks noChangeArrowheads="1"/>
            </p:cNvSpPr>
            <p:nvPr/>
          </p:nvSpPr>
          <p:spPr bwMode="auto">
            <a:xfrm>
              <a:off x="2166938" y="1375959"/>
              <a:ext cx="12461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examples</a:t>
              </a:r>
            </a:p>
          </p:txBody>
        </p:sp>
        <p:sp>
          <p:nvSpPr>
            <p:cNvPr id="12" name="TextBox 38"/>
            <p:cNvSpPr txBox="1">
              <a:spLocks noChangeArrowheads="1"/>
            </p:cNvSpPr>
            <p:nvPr/>
          </p:nvSpPr>
          <p:spPr bwMode="auto">
            <a:xfrm>
              <a:off x="3641157" y="3997480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M*N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42233" y="4410230"/>
              <a:ext cx="24847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dirty="0"/>
                <a:t>Original data in high-D </a:t>
              </a:r>
              <a:r>
                <a:rPr lang="en-US" altLang="en-US" b="1" dirty="0"/>
                <a:t>data space</a:t>
              </a:r>
              <a:endParaRPr lang="en-US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05600" y="2616034"/>
            <a:ext cx="2819400" cy="1466109"/>
            <a:chOff x="5181600" y="2616033"/>
            <a:chExt cx="2819400" cy="1466109"/>
          </a:xfrm>
        </p:grpSpPr>
        <p:sp>
          <p:nvSpPr>
            <p:cNvPr id="11" name="Rounded Rectangle 10"/>
            <p:cNvSpPr/>
            <p:nvPr/>
          </p:nvSpPr>
          <p:spPr>
            <a:xfrm>
              <a:off x="5181600" y="2616033"/>
              <a:ext cx="2362200" cy="566737"/>
            </a:xfrm>
            <a:prstGeom prst="roundRect">
              <a:avLst>
                <a:gd name="adj" fmla="val 2381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38"/>
            <p:cNvSpPr txBox="1">
              <a:spLocks noChangeArrowheads="1"/>
            </p:cNvSpPr>
            <p:nvPr/>
          </p:nvSpPr>
          <p:spPr bwMode="auto">
            <a:xfrm>
              <a:off x="7315200" y="2998104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k*N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57800" y="3435811"/>
              <a:ext cx="2286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dirty="0"/>
                <a:t>Reduced data in 2D  </a:t>
              </a:r>
              <a:r>
                <a:rPr lang="en-US" altLang="en-US" b="1" dirty="0"/>
                <a:t>visualization space</a:t>
              </a:r>
              <a:endParaRPr lang="en-US" b="1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2600384" y="5363628"/>
            <a:ext cx="7458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We would like the interpretation of the visualization to be similar to the interpretation of the original data (clusters, trajectories).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510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Nonlinear Dimension Reduction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438401" y="1447801"/>
            <a:ext cx="3412557" cy="3608761"/>
            <a:chOff x="914400" y="1447800"/>
            <a:chExt cx="3412557" cy="3608761"/>
          </a:xfrm>
        </p:grpSpPr>
        <p:sp>
          <p:nvSpPr>
            <p:cNvPr id="5" name="Rounded Rectangle 4"/>
            <p:cNvSpPr/>
            <p:nvPr/>
          </p:nvSpPr>
          <p:spPr>
            <a:xfrm>
              <a:off x="2117725" y="1831975"/>
              <a:ext cx="1752601" cy="2357437"/>
            </a:xfrm>
            <a:prstGeom prst="roundRect">
              <a:avLst>
                <a:gd name="adj" fmla="val 2381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1933575" y="1874838"/>
              <a:ext cx="0" cy="114300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36"/>
            <p:cNvSpPr txBox="1">
              <a:spLocks noChangeArrowheads="1"/>
            </p:cNvSpPr>
            <p:nvPr/>
          </p:nvSpPr>
          <p:spPr bwMode="auto">
            <a:xfrm>
              <a:off x="914400" y="1874838"/>
              <a:ext cx="10191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features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259013" y="1733550"/>
              <a:ext cx="925512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38"/>
            <p:cNvSpPr txBox="1">
              <a:spLocks noChangeArrowheads="1"/>
            </p:cNvSpPr>
            <p:nvPr/>
          </p:nvSpPr>
          <p:spPr bwMode="auto">
            <a:xfrm>
              <a:off x="2166938" y="1447800"/>
              <a:ext cx="12461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examples</a:t>
              </a:r>
            </a:p>
          </p:txBody>
        </p:sp>
        <p:sp>
          <p:nvSpPr>
            <p:cNvPr id="12" name="TextBox 38"/>
            <p:cNvSpPr txBox="1">
              <a:spLocks noChangeArrowheads="1"/>
            </p:cNvSpPr>
            <p:nvPr/>
          </p:nvSpPr>
          <p:spPr bwMode="auto">
            <a:xfrm>
              <a:off x="3641157" y="3997480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M*N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42233" y="4410230"/>
              <a:ext cx="24847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dirty="0"/>
                <a:t>Original data in high-D </a:t>
              </a:r>
              <a:r>
                <a:rPr lang="en-US" altLang="en-US" b="1" dirty="0"/>
                <a:t>data space</a:t>
              </a:r>
              <a:endParaRPr lang="en-US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05600" y="2616034"/>
            <a:ext cx="2819400" cy="1466109"/>
            <a:chOff x="5181600" y="2616033"/>
            <a:chExt cx="2819400" cy="1466109"/>
          </a:xfrm>
        </p:grpSpPr>
        <p:sp>
          <p:nvSpPr>
            <p:cNvPr id="11" name="Rounded Rectangle 10"/>
            <p:cNvSpPr/>
            <p:nvPr/>
          </p:nvSpPr>
          <p:spPr>
            <a:xfrm>
              <a:off x="5181600" y="2616033"/>
              <a:ext cx="2362200" cy="566737"/>
            </a:xfrm>
            <a:prstGeom prst="roundRect">
              <a:avLst>
                <a:gd name="adj" fmla="val 2381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38"/>
            <p:cNvSpPr txBox="1">
              <a:spLocks noChangeArrowheads="1"/>
            </p:cNvSpPr>
            <p:nvPr/>
          </p:nvSpPr>
          <p:spPr bwMode="auto">
            <a:xfrm>
              <a:off x="7315200" y="2998104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k*N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57800" y="3435811"/>
              <a:ext cx="2286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dirty="0"/>
                <a:t>Reduced data in 2D  </a:t>
              </a:r>
              <a:r>
                <a:rPr lang="en-US" altLang="en-US" b="1" dirty="0"/>
                <a:t>visualization space</a:t>
              </a:r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4245769" y="1447800"/>
                <a:ext cx="272256" cy="296243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769" y="1447800"/>
                <a:ext cx="272256" cy="2962430"/>
              </a:xfrm>
              <a:prstGeom prst="ellipse">
                <a:avLst/>
              </a:prstGeom>
              <a:blipFill>
                <a:blip r:embed="rId3"/>
                <a:stretch>
                  <a:fillRect l="-31915" r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/>
              <p:cNvSpPr/>
              <p:nvPr/>
            </p:nvSpPr>
            <p:spPr>
              <a:xfrm>
                <a:off x="7712301" y="2438400"/>
                <a:ext cx="250598" cy="9290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301" y="2438400"/>
                <a:ext cx="250598" cy="929036"/>
              </a:xfrm>
              <a:prstGeom prst="ellipse">
                <a:avLst/>
              </a:prstGeom>
              <a:blipFill>
                <a:blip r:embed="rId4"/>
                <a:stretch>
                  <a:fillRect l="-53488" r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39001" y="6145261"/>
                <a:ext cx="2243115" cy="511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1" y="6145261"/>
                <a:ext cx="2243115" cy="5119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37174" y="6142167"/>
                <a:ext cx="2216504" cy="511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174" y="6142167"/>
                <a:ext cx="2216504" cy="5119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052792" y="5416223"/>
                <a:ext cx="289080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dirty="0"/>
                  <a:t>Distance between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dirty="0"/>
                  <a:t>in the data space</a:t>
                </a:r>
                <a:endParaRPr lang="en-US" b="1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792" y="5416223"/>
                <a:ext cx="2890808" cy="646331"/>
              </a:xfrm>
              <a:prstGeom prst="rect">
                <a:avLst/>
              </a:prstGeom>
              <a:blipFill>
                <a:blip r:embed="rId7"/>
                <a:stretch>
                  <a:fillRect l="-1899"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755642" y="5416223"/>
                <a:ext cx="289080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dirty="0"/>
                  <a:t>Distance between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dirty="0"/>
                  <a:t>in the visualization space</a:t>
                </a:r>
                <a:endParaRPr lang="en-US" b="1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642" y="5416223"/>
                <a:ext cx="2890808" cy="646331"/>
              </a:xfrm>
              <a:prstGeom prst="rect">
                <a:avLst/>
              </a:prstGeom>
              <a:blipFill>
                <a:blip r:embed="rId8"/>
                <a:stretch>
                  <a:fillRect l="-1688"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6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Dimension Reduction and Visualization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138211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PCA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MDS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Isomap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tSNE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UMAP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2286001"/>
            <a:ext cx="3733800" cy="4935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1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Classic MDS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12576" y="1981200"/>
                <a:ext cx="4005968" cy="1083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=1,2,…,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576" y="1981200"/>
                <a:ext cx="4005968" cy="10833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094778" y="3537973"/>
            <a:ext cx="60024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Sounds perfectly reasonable,</a:t>
            </a:r>
          </a:p>
          <a:p>
            <a:endParaRPr lang="en-US" altLang="en-US" sz="2400" dirty="0"/>
          </a:p>
          <a:p>
            <a:r>
              <a:rPr lang="en-US" altLang="en-US" sz="2400" dirty="0"/>
              <a:t>But not a good idea, because</a:t>
            </a:r>
          </a:p>
          <a:p>
            <a:endParaRPr lang="en-US" altLang="en-US" sz="2400" dirty="0"/>
          </a:p>
          <a:p>
            <a:r>
              <a:rPr lang="en-US" altLang="en-US" sz="2400" dirty="0"/>
              <a:t>    (1) not always possible, </a:t>
            </a:r>
          </a:p>
          <a:p>
            <a:endParaRPr lang="en-US" altLang="en-US" sz="2400" dirty="0"/>
          </a:p>
          <a:p>
            <a:r>
              <a:rPr lang="en-US" altLang="en-US" sz="2400" dirty="0"/>
              <a:t>    (2) emphasize too much on large </a:t>
            </a:r>
          </a:p>
          <a:p>
            <a:r>
              <a:rPr lang="en-US" altLang="en-US" sz="2400" dirty="0"/>
              <a:t>         distances.</a:t>
            </a:r>
            <a:endParaRPr lang="en-US" sz="24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8473914" y="1447801"/>
            <a:ext cx="1932645" cy="1877277"/>
            <a:chOff x="6949913" y="2270296"/>
            <a:chExt cx="1932645" cy="1877277"/>
          </a:xfrm>
        </p:grpSpPr>
        <p:grpSp>
          <p:nvGrpSpPr>
            <p:cNvPr id="21" name="Group 20"/>
            <p:cNvGrpSpPr/>
            <p:nvPr/>
          </p:nvGrpSpPr>
          <p:grpSpPr>
            <a:xfrm>
              <a:off x="7329905" y="3200400"/>
              <a:ext cx="1363579" cy="947173"/>
              <a:chOff x="6781800" y="3886199"/>
              <a:chExt cx="2057400" cy="1371601"/>
            </a:xfrm>
          </p:grpSpPr>
          <p:cxnSp>
            <p:nvCxnSpPr>
              <p:cNvPr id="4" name="Straight Connector 3"/>
              <p:cNvCxnSpPr/>
              <p:nvPr/>
            </p:nvCxnSpPr>
            <p:spPr>
              <a:xfrm flipH="1">
                <a:off x="6781800" y="3886200"/>
                <a:ext cx="914400" cy="13716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7696200" y="3886200"/>
                <a:ext cx="1143000" cy="13716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6781800" y="5257800"/>
                <a:ext cx="2057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7696200" y="3886199"/>
                <a:ext cx="457200" cy="106680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6781800" y="4953000"/>
                <a:ext cx="1371600" cy="3048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8153400" y="4953000"/>
                <a:ext cx="685800" cy="3048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/>
            <p:cNvSpPr/>
            <p:nvPr/>
          </p:nvSpPr>
          <p:spPr>
            <a:xfrm>
              <a:off x="6949913" y="2270296"/>
              <a:ext cx="193264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200" dirty="0" err="1"/>
                <a:t>Eg</a:t>
              </a:r>
              <a:r>
                <a:rPr lang="en-US" altLang="en-US" sz="1200" dirty="0"/>
                <a:t>. four points with equal </a:t>
              </a:r>
            </a:p>
            <a:p>
              <a:r>
                <a:rPr lang="en-US" altLang="en-US" sz="1200" dirty="0"/>
                <a:t>distance to each other,</a:t>
              </a:r>
            </a:p>
            <a:p>
              <a:r>
                <a:rPr lang="en-US" sz="1200" dirty="0"/>
                <a:t>possible in 3D and higher-D,</a:t>
              </a:r>
            </a:p>
            <a:p>
              <a:r>
                <a:rPr lang="en-US" sz="1200" dirty="0"/>
                <a:t>but impossible in 2D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8473912" y="3851284"/>
            <a:ext cx="2194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dirty="0" err="1"/>
              <a:t>Eg</a:t>
            </a:r>
            <a:r>
              <a:rPr lang="en-US" altLang="en-US" sz="1200" dirty="0"/>
              <a:t>. Short distances matter more for interpretation</a:t>
            </a:r>
            <a:endParaRPr lang="en-US" sz="1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134" y="4309736"/>
            <a:ext cx="2025645" cy="7956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7128" y="5838216"/>
            <a:ext cx="1070272" cy="87887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503334" y="5152684"/>
            <a:ext cx="2317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dirty="0"/>
              <a:t>But there are more long distances than short ones in the pairwise distance matrix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298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Goals of Dimension Reduction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66294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The goals of dimension reduction are: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	(1) Visualization: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	Reduce </a:t>
            </a:r>
            <a:r>
              <a:rPr lang="en-US" altLang="en-US" sz="2000" u="sng" dirty="0"/>
              <a:t>high-dimensional</a:t>
            </a:r>
            <a:r>
              <a:rPr lang="en-US" altLang="en-US" sz="2000" dirty="0"/>
              <a:t> data down 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	</a:t>
            </a:r>
            <a:r>
              <a:rPr lang="en-US" altLang="en-US" sz="2000" u="sng" dirty="0"/>
              <a:t>2D or 3D</a:t>
            </a:r>
            <a:r>
              <a:rPr lang="en-US" altLang="en-US" sz="2000" dirty="0"/>
              <a:t>, so that we can see the data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	(2) Preprocessing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	Reduce </a:t>
            </a:r>
            <a:r>
              <a:rPr lang="en-US" altLang="en-US" sz="2000" u="sng" dirty="0"/>
              <a:t>high-dimensional</a:t>
            </a:r>
            <a:r>
              <a:rPr lang="en-US" altLang="en-US" sz="2000" dirty="0"/>
              <a:t> data down 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	</a:t>
            </a:r>
            <a:r>
              <a:rPr lang="en-US" altLang="en-US" sz="2000" u="sng" dirty="0"/>
              <a:t>low-dimensional space</a:t>
            </a:r>
            <a:r>
              <a:rPr lang="en-US" altLang="en-US" sz="2000" dirty="0"/>
              <a:t>, so that the data		become easier to analyze with other 	algorithms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6176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Modified MDS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12576" y="1905001"/>
                <a:ext cx="4005968" cy="11989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=1,2,…,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𝑖𝑗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𝑖𝑗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576" y="1905001"/>
                <a:ext cx="4005968" cy="11989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094778" y="3810001"/>
            <a:ext cx="6002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Better, but still does not work very well.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9417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Non-metric MDS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62200" y="1600200"/>
                <a:ext cx="7696200" cy="1342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/>
                  <a:t>Instead to trying to match the values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en-US" sz="2400" dirty="0"/>
                  <a:t>, an alternative idea is to match the ordering of pairwise distances.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600200"/>
                <a:ext cx="7696200" cy="1342932"/>
              </a:xfrm>
              <a:prstGeom prst="rect">
                <a:avLst/>
              </a:prstGeom>
              <a:blipFill>
                <a:blip r:embed="rId3"/>
                <a:stretch>
                  <a:fillRect l="-126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33600" y="3352800"/>
                <a:ext cx="7696200" cy="615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/>
                  <a:t>   If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/>
                  <a:t>, non-metric MDS requires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352800"/>
                <a:ext cx="7696200" cy="615618"/>
              </a:xfrm>
              <a:prstGeom prst="rect">
                <a:avLst/>
              </a:prstGeom>
              <a:blipFill>
                <a:blip r:embed="rId4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971800" y="4697657"/>
            <a:ext cx="6383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Again: better, but still does not work very well.  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018578" y="5569804"/>
            <a:ext cx="6811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In general, MDS works well when the </a:t>
            </a:r>
            <a:r>
              <a:rPr lang="en-US" altLang="en-US" sz="2400" dirty="0" smtClean="0"/>
              <a:t>dimensionality </a:t>
            </a:r>
            <a:r>
              <a:rPr lang="en-US" altLang="en-US" sz="2400" dirty="0"/>
              <a:t>of the </a:t>
            </a:r>
            <a:r>
              <a:rPr lang="en-US" altLang="en-US" sz="2400" dirty="0" smtClean="0"/>
              <a:t>data + distance metric </a:t>
            </a:r>
            <a:r>
              <a:rPr lang="en-US" altLang="en-US" sz="2400" dirty="0"/>
              <a:t>is low.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850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Dimension Reduction and Visualization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138211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PCA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MDS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Isomap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tSNE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UMAP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3087810"/>
            <a:ext cx="3733800" cy="4935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err="1">
                <a:ea typeface="宋体" panose="02010600030101010101" pitchFamily="2" charset="-122"/>
              </a:rPr>
              <a:t>Isomap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pic>
        <p:nvPicPr>
          <p:cNvPr id="1026" name="Picture 2" descr="http://web.mit.edu/cocosci/isomap/we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01" y="1676400"/>
            <a:ext cx="674259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953000" y="2362200"/>
            <a:ext cx="2286000" cy="2133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210150" y="3230562"/>
            <a:ext cx="2286000" cy="2133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286000" y="4297740"/>
            <a:ext cx="5105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(1) Build KNN-graph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(2) Find shortest path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(3) Compute length of shortest path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(4) Classic MDS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0400" y="6421464"/>
            <a:ext cx="3146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Tenenbaum</a:t>
            </a:r>
            <a:r>
              <a:rPr lang="en-US" dirty="0"/>
              <a:t> et al, Science, 2000</a:t>
            </a:r>
          </a:p>
        </p:txBody>
      </p:sp>
    </p:spTree>
    <p:extLst>
      <p:ext uri="{BB962C8B-B14F-4D97-AF65-F5344CB8AC3E}">
        <p14:creationId xmlns:p14="http://schemas.microsoft.com/office/powerpoint/2010/main" val="212091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Dimension Reduction and Visualization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138211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PCA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MDS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Isomap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tSNE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UMAP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3773610"/>
            <a:ext cx="3733800" cy="4935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SNE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09800" y="1412062"/>
                <a:ext cx="4191000" cy="12420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412062"/>
                <a:ext cx="4191000" cy="12420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19800" y="1371601"/>
                <a:ext cx="4191000" cy="12609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371601"/>
                <a:ext cx="4191000" cy="1260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/>
              <p:cNvSpPr txBox="1">
                <a:spLocks noChangeArrowheads="1"/>
              </p:cNvSpPr>
              <p:nvPr/>
            </p:nvSpPr>
            <p:spPr bwMode="auto">
              <a:xfrm>
                <a:off x="2438400" y="3250653"/>
                <a:ext cx="7620000" cy="735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/>
                  <a:t>SNE aims to match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dirty="0"/>
                  <a:t> by minimizing the KL divergence between them</a:t>
                </a:r>
              </a:p>
            </p:txBody>
          </p:sp>
        </mc:Choice>
        <mc:Fallback xmlns="">
          <p:sp>
            <p:nvSpPr>
              <p:cNvPr id="5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400" y="3250653"/>
                <a:ext cx="7620000" cy="735394"/>
              </a:xfrm>
              <a:prstGeom prst="rect">
                <a:avLst/>
              </a:prstGeom>
              <a:blipFill>
                <a:blip r:embed="rId5"/>
                <a:stretch>
                  <a:fillRect l="-800" t="-4132" b="-140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57700" y="3734369"/>
                <a:ext cx="3886200" cy="588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=1,2,…,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𝐾𝐿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d>
                                <m:dPr>
                                  <m:begChr m:val="|"/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5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en-US" sz="15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5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f>
                                            <m:fPr>
                                              <m:ctrlPr>
                                                <a:rPr lang="en-US" sz="15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  <m:t>|</m:t>
                                                  </m:r>
                                                  <m: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𝑞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  <m:t>|</m:t>
                                                  </m:r>
                                                  <m: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func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00" y="3734369"/>
                <a:ext cx="3886200" cy="588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435400" y="4724401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/>
              <a:t>Math here is not important. </a:t>
            </a:r>
          </a:p>
          <a:p>
            <a:r>
              <a:rPr lang="en-US" altLang="en-US" sz="2000" dirty="0"/>
              <a:t>Important messages here are: (1) great idea to focus on short distances (2) does not work very well.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3720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tSNE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65445" y="1719451"/>
                <a:ext cx="4191000" cy="682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445" y="1719451"/>
                <a:ext cx="4191000" cy="6824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19800" y="1371600"/>
                <a:ext cx="4191000" cy="12331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𝑘𝑙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371600"/>
                <a:ext cx="4191000" cy="12331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/>
              <p:cNvSpPr txBox="1">
                <a:spLocks noChangeArrowheads="1"/>
              </p:cNvSpPr>
              <p:nvPr/>
            </p:nvSpPr>
            <p:spPr bwMode="auto">
              <a:xfrm>
                <a:off x="2438400" y="3250654"/>
                <a:ext cx="7620000" cy="732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/>
                  <a:t>tSNE aims to match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2000" dirty="0"/>
                  <a:t>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2000" dirty="0"/>
                  <a:t> by minimizing the KL divergence between them.</a:t>
                </a:r>
              </a:p>
            </p:txBody>
          </p:sp>
        </mc:Choice>
        <mc:Fallback xmlns="">
          <p:sp>
            <p:nvSpPr>
              <p:cNvPr id="5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400" y="3250654"/>
                <a:ext cx="7620000" cy="732573"/>
              </a:xfrm>
              <a:prstGeom prst="rect">
                <a:avLst/>
              </a:prstGeom>
              <a:blipFill>
                <a:blip r:embed="rId5"/>
                <a:stretch>
                  <a:fillRect l="-800" t="-4167" b="-1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362200" y="47244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different treatment to the original and visualization space is the key reason why tSNE is better than SNE.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56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52600" y="152400"/>
            <a:ext cx="5715000" cy="6546330"/>
            <a:chOff x="685800" y="152400"/>
            <a:chExt cx="5715000" cy="65463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152400"/>
              <a:ext cx="5486400" cy="6546330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3352800" y="152400"/>
              <a:ext cx="3048000" cy="6546330"/>
            </a:xfrm>
            <a:prstGeom prst="roundRect">
              <a:avLst>
                <a:gd name="adj" fmla="val 600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696200" y="1143000"/>
            <a:ext cx="281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/>
              <a:t>tSNE is very good at showing clusters </a:t>
            </a:r>
          </a:p>
          <a:p>
            <a:r>
              <a:rPr lang="en-US" altLang="en-US" sz="2000" dirty="0"/>
              <a:t>(often tends to generate islands). 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A potential danger is that tSNE emphasize short distance too much.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617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Dimension Reduction and Visualization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138211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PCA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MDS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Isomap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tSNE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UMAP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4535610"/>
            <a:ext cx="3733800" cy="4935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UMAP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33600" y="1371600"/>
            <a:ext cx="3810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(1) Build a weighted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KNN-graph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(2) Force directed graph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layout for visualization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206" y="1417639"/>
            <a:ext cx="3727557" cy="2898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709470"/>
            <a:ext cx="3845870" cy="21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4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Dimension Reduction and Visualization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1"/>
            <a:ext cx="138211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PCA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MDS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Isomap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tSNE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UMAP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1600201"/>
            <a:ext cx="3733800" cy="4935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76400" y="152400"/>
            <a:ext cx="5562600" cy="6546330"/>
            <a:chOff x="609600" y="152400"/>
            <a:chExt cx="5562600" cy="65463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152400"/>
              <a:ext cx="5486400" cy="6546330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609600" y="152400"/>
              <a:ext cx="2819400" cy="654633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696200" y="1143000"/>
            <a:ext cx="2819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/>
              <a:t>Compared to tSNE, UMAP is better at preserving large scale relationships among clusters.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673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Take home </a:t>
            </a:r>
            <a:r>
              <a:rPr lang="en-US" altLang="zh-CN" sz="3200" dirty="0" smtClean="0">
                <a:ea typeface="宋体" panose="02010600030101010101" pitchFamily="2" charset="-122"/>
              </a:rPr>
              <a:t>messages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1801" y="1447800"/>
            <a:ext cx="1646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Distance metric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7899" y="1939083"/>
            <a:ext cx="1003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What to </a:t>
            </a:r>
          </a:p>
          <a:p>
            <a:r>
              <a:rPr lang="en-US" altLang="en-US" dirty="0"/>
              <a:t>preserve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1" y="1676401"/>
            <a:ext cx="2765445" cy="931041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81200" y="2639707"/>
            <a:ext cx="7239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99045" y="1219200"/>
            <a:ext cx="0" cy="563880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91400" y="1219200"/>
            <a:ext cx="0" cy="389000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562601" y="1491735"/>
            <a:ext cx="1091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Euclidean</a:t>
            </a:r>
          </a:p>
          <a:p>
            <a:r>
              <a:rPr lang="en-US" dirty="0"/>
              <a:t>distance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72401" y="1491734"/>
            <a:ext cx="11576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Geodesic </a:t>
            </a:r>
          </a:p>
          <a:p>
            <a:r>
              <a:rPr lang="en-US" dirty="0"/>
              <a:t>distance</a:t>
            </a:r>
          </a:p>
          <a:p>
            <a:r>
              <a:rPr lang="en-US" dirty="0"/>
              <a:t>(manifold)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28716" y="2825188"/>
            <a:ext cx="1749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Both short and </a:t>
            </a:r>
          </a:p>
          <a:p>
            <a:r>
              <a:rPr lang="en-US" altLang="en-US" dirty="0"/>
              <a:t>long </a:t>
            </a:r>
            <a:r>
              <a:rPr lang="en-US" altLang="en-US" dirty="0" err="1"/>
              <a:t>dist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063977" y="4372544"/>
            <a:ext cx="1819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Order of pairwise</a:t>
            </a:r>
          </a:p>
          <a:p>
            <a:r>
              <a:rPr lang="en-US" altLang="en-US" dirty="0"/>
              <a:t>distances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039559" y="5109200"/>
            <a:ext cx="24406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Preserve only short </a:t>
            </a:r>
            <a:r>
              <a:rPr lang="en-US" altLang="en-US" dirty="0" err="1"/>
              <a:t>dist</a:t>
            </a:r>
            <a:endParaRPr lang="en-US" altLang="en-US" dirty="0"/>
          </a:p>
          <a:p>
            <a:r>
              <a:rPr lang="en-US" altLang="en-US" dirty="0"/>
              <a:t>Give very low weight to </a:t>
            </a:r>
          </a:p>
          <a:p>
            <a:r>
              <a:rPr lang="en-US" altLang="en-US" dirty="0"/>
              <a:t>long </a:t>
            </a:r>
            <a:r>
              <a:rPr lang="en-US" altLang="en-US" dirty="0" err="1"/>
              <a:t>dist</a:t>
            </a:r>
            <a:endParaRPr lang="en-US" altLang="en-US" dirty="0"/>
          </a:p>
        </p:txBody>
      </p:sp>
      <p:sp>
        <p:nvSpPr>
          <p:cNvPr id="24" name="Rectangle 23"/>
          <p:cNvSpPr/>
          <p:nvPr/>
        </p:nvSpPr>
        <p:spPr>
          <a:xfrm>
            <a:off x="2038670" y="3566643"/>
            <a:ext cx="2526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Emphasize short and</a:t>
            </a:r>
          </a:p>
          <a:p>
            <a:r>
              <a:rPr lang="en-US" altLang="en-US" dirty="0"/>
              <a:t>Down-weight long </a:t>
            </a:r>
            <a:r>
              <a:rPr lang="en-US" altLang="en-US" dirty="0" err="1"/>
              <a:t>dist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039559" y="6135470"/>
            <a:ext cx="2379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Preserve single-linkage </a:t>
            </a:r>
          </a:p>
          <a:p>
            <a:r>
              <a:rPr lang="en-US" altLang="en-US" dirty="0"/>
              <a:t>hierarchical tree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2001672" y="3505200"/>
            <a:ext cx="5389728" cy="4988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063976" y="5089868"/>
            <a:ext cx="7239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090297" y="6116137"/>
            <a:ext cx="7239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326686" y="2785333"/>
            <a:ext cx="1749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PCA</a:t>
            </a:r>
          </a:p>
          <a:p>
            <a:r>
              <a:rPr lang="en-US" altLang="en-US" dirty="0"/>
              <a:t>classic MDS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938986" y="2851816"/>
            <a:ext cx="1056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/>
              <a:t>Isomap</a:t>
            </a:r>
            <a:endParaRPr lang="en-US" altLang="en-US" dirty="0"/>
          </a:p>
        </p:txBody>
      </p:sp>
      <p:sp>
        <p:nvSpPr>
          <p:cNvPr id="37" name="Rectangle 36"/>
          <p:cNvSpPr/>
          <p:nvPr/>
        </p:nvSpPr>
        <p:spPr>
          <a:xfrm>
            <a:off x="5326686" y="3660253"/>
            <a:ext cx="1749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Modified MDS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337142" y="4521002"/>
            <a:ext cx="2054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Non-metric MDS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702928" y="5468908"/>
            <a:ext cx="1983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tSNE and UMAP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702928" y="6364061"/>
            <a:ext cx="1891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SPADE and TPE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1981200" y="4313592"/>
            <a:ext cx="5389728" cy="4988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PCA</a:t>
            </a: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2286000" y="16764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PCA is a linear operation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Intuition: projection that maximally preserves variance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Intuition: low rank approximation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3602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PCA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71800" y="2133600"/>
            <a:ext cx="1905000" cy="2971800"/>
          </a:xfrm>
          <a:prstGeom prst="roundRect">
            <a:avLst>
              <a:gd name="adj" fmla="val 2381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87650" y="2176463"/>
            <a:ext cx="0" cy="11430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1768476" y="2176464"/>
            <a:ext cx="101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features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13088" y="2035175"/>
            <a:ext cx="925512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8"/>
          <p:cNvSpPr txBox="1">
            <a:spLocks noChangeArrowheads="1"/>
          </p:cNvSpPr>
          <p:nvPr/>
        </p:nvSpPr>
        <p:spPr bwMode="auto">
          <a:xfrm>
            <a:off x="3021014" y="1690646"/>
            <a:ext cx="1246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examples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638800" y="2133600"/>
            <a:ext cx="685800" cy="2971800"/>
          </a:xfrm>
          <a:prstGeom prst="roundRect">
            <a:avLst>
              <a:gd name="adj" fmla="val 2381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553200" y="3319464"/>
            <a:ext cx="2590800" cy="566737"/>
          </a:xfrm>
          <a:prstGeom prst="roundRect">
            <a:avLst>
              <a:gd name="adj" fmla="val 2381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38"/>
          <p:cNvSpPr txBox="1">
            <a:spLocks noChangeArrowheads="1"/>
          </p:cNvSpPr>
          <p:nvPr/>
        </p:nvSpPr>
        <p:spPr bwMode="auto">
          <a:xfrm>
            <a:off x="4038601" y="5172926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M*N</a:t>
            </a:r>
          </a:p>
        </p:txBody>
      </p:sp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5687292" y="5172926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M*k</a:t>
            </a:r>
          </a:p>
        </p:txBody>
      </p:sp>
      <p:sp>
        <p:nvSpPr>
          <p:cNvPr id="15" name="TextBox 38"/>
          <p:cNvSpPr txBox="1">
            <a:spLocks noChangeArrowheads="1"/>
          </p:cNvSpPr>
          <p:nvPr/>
        </p:nvSpPr>
        <p:spPr bwMode="auto">
          <a:xfrm>
            <a:off x="8688187" y="3886200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k*N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05400" y="3464332"/>
                <a:ext cx="2228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464332"/>
                <a:ext cx="222818" cy="276999"/>
              </a:xfrm>
              <a:prstGeom prst="rect">
                <a:avLst/>
              </a:prstGeom>
              <a:blipFill>
                <a:blip r:embed="rId3"/>
                <a:stretch>
                  <a:fillRect l="-13889" r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38"/>
          <p:cNvSpPr txBox="1">
            <a:spLocks noChangeArrowheads="1"/>
          </p:cNvSpPr>
          <p:nvPr/>
        </p:nvSpPr>
        <p:spPr bwMode="auto">
          <a:xfrm>
            <a:off x="5199548" y="1374967"/>
            <a:ext cx="2661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Principal components / feature loadings</a:t>
            </a:r>
          </a:p>
        </p:txBody>
      </p:sp>
      <p:sp>
        <p:nvSpPr>
          <p:cNvPr id="17" name="TextBox 38"/>
          <p:cNvSpPr txBox="1">
            <a:spLocks noChangeArrowheads="1"/>
          </p:cNvSpPr>
          <p:nvPr/>
        </p:nvSpPr>
        <p:spPr bwMode="auto">
          <a:xfrm>
            <a:off x="7242662" y="2546351"/>
            <a:ext cx="144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Scores / </a:t>
            </a:r>
            <a:r>
              <a:rPr lang="en-US" altLang="en-US" sz="1800" dirty="0" err="1"/>
              <a:t>embeddings</a:t>
            </a:r>
            <a:endParaRPr lang="en-US" altLang="en-US" sz="1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585453B-CE1A-4F9B-96C1-63BA7ECDE4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447" y="4882838"/>
            <a:ext cx="2569353" cy="173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7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Example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1066800"/>
            <a:ext cx="792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400" dirty="0">
                <a:solidFill>
                  <a:srgbClr val="000000"/>
                </a:solidFill>
                <a:latin typeface="Courier New" panose="02070309020205020404" pitchFamily="49" charset="0"/>
              </a:rPr>
              <a:t>data = [[randn(2,500)+[1;10], randn(2,500), randn(2,500)+[10;1]];</a:t>
            </a:r>
            <a:r>
              <a:rPr lang="nn-NO" sz="1400" dirty="0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rand(1,1500)*2];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figure(1); subplot(1,2,1)</a:t>
            </a:r>
          </a:p>
          <a:p>
            <a:r>
              <a:rPr lang="it-IT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plot3(data(1,:),data(2,:),data(3,:),</a:t>
            </a:r>
            <a:r>
              <a:rPr lang="it-IT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'o'</a:t>
            </a:r>
            <a:r>
              <a:rPr lang="it-IT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 title(</a:t>
            </a:r>
            <a:r>
              <a:rPr lang="it-IT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'data'</a:t>
            </a:r>
            <a:r>
              <a:rPr lang="it-IT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axis([-5,15,-5,15,-5,15])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num_PC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2; </a:t>
            </a:r>
          </a:p>
          <a:p>
            <a:r>
              <a:rPr lang="pt-B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[U,S,V] = svds(data, num_PC);   </a:t>
            </a:r>
            <a:r>
              <a:rPr lang="pt-B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 data is M features * N samples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PCA_gene_loadings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U(:,:);           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PCA_cell_embeddings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V(:,:)*S;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figure(1); subplot(1,2,2)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plot(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PCA_cell_embeddings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(:,1),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PCA_cell_embeddings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(:,2),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'o'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);title(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'PCA'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962401"/>
            <a:ext cx="5029200" cy="277793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33600" y="1066801"/>
            <a:ext cx="7696200" cy="468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01000" y="5105401"/>
            <a:ext cx="2438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PCA_gene_loadings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</a:t>
            </a:r>
          </a:p>
          <a:p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-0.6996   -0.7089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-0.7032    0.7054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-0.1266   -0.0006</a:t>
            </a:r>
          </a:p>
        </p:txBody>
      </p:sp>
    </p:spTree>
    <p:extLst>
      <p:ext uri="{BB962C8B-B14F-4D97-AF65-F5344CB8AC3E}">
        <p14:creationId xmlns:p14="http://schemas.microsoft.com/office/powerpoint/2010/main" val="35066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Example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1066800"/>
            <a:ext cx="80772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400" dirty="0">
                <a:solidFill>
                  <a:srgbClr val="000000"/>
                </a:solidFill>
                <a:latin typeface="Courier New" panose="02070309020205020404" pitchFamily="49" charset="0"/>
              </a:rPr>
              <a:t>data = [[randn(2,500)+[1;10], randn(2,500), randn(2,500)+[10;1]];</a:t>
            </a:r>
            <a:r>
              <a:rPr lang="nn-NO" sz="1400" dirty="0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rand(1,1500)*20];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figure(2); subplot(1,2,1);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plot3(data(1,:),data(2,:),data(3,:),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'o'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 title('data')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axis([-5,15,-5,15,-5,15])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num_PC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2; </a:t>
            </a:r>
          </a:p>
          <a:p>
            <a:r>
              <a:rPr lang="pt-B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[U,S,V] = svds(data, num_PC);   </a:t>
            </a:r>
            <a:r>
              <a:rPr lang="pt-B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 data is M features * N samples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PCA_gene_loadings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U(:,:);           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PCA_cell_embeddings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V(:,:)*S;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figure(2); subplot(1,2,2)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plot(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PCA_cell_embeddings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(:,1),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PCA_cell_embeddings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(:,2),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'o'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);title(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'PCA'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962401"/>
            <a:ext cx="5029200" cy="276673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33600" y="1066801"/>
            <a:ext cx="7696200" cy="468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01000" y="5105401"/>
            <a:ext cx="2438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PCA_gene_loadings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</a:t>
            </a:r>
          </a:p>
          <a:p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-0.2934    0.7209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-0.2988   -0.6931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-0.9081   -0.0049</a:t>
            </a:r>
          </a:p>
        </p:txBody>
      </p:sp>
    </p:spTree>
    <p:extLst>
      <p:ext uri="{BB962C8B-B14F-4D97-AF65-F5344CB8AC3E}">
        <p14:creationId xmlns:p14="http://schemas.microsoft.com/office/powerpoint/2010/main" val="6730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Example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1131253"/>
            <a:ext cx="79248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400" dirty="0">
                <a:solidFill>
                  <a:srgbClr val="000000"/>
                </a:solidFill>
                <a:latin typeface="Courier New" panose="02070309020205020404" pitchFamily="49" charset="0"/>
              </a:rPr>
              <a:t>data = [[randn(2,500)+[1;10], randn(2,500), randn(2,500)+[10;1]];</a:t>
            </a:r>
            <a:r>
              <a:rPr lang="nn-NO" sz="1400" dirty="0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rand(1,1500)*2];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figure(1); subplot(1,2,1)</a:t>
            </a:r>
          </a:p>
          <a:p>
            <a:r>
              <a:rPr lang="it-IT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plot3(data(1,:),data(2,:),data(3,:),</a:t>
            </a:r>
            <a:r>
              <a:rPr lang="it-IT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'o'</a:t>
            </a:r>
            <a:r>
              <a:rPr lang="it-IT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 title(</a:t>
            </a:r>
            <a:r>
              <a:rPr lang="it-IT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'data'</a:t>
            </a:r>
            <a:r>
              <a:rPr lang="it-IT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axis([-5,15,-5,15,-5,15])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data = [data;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repmat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(data(end,:),100,1)];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num_PC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2; </a:t>
            </a:r>
          </a:p>
          <a:p>
            <a:r>
              <a:rPr lang="pt-B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[U,S,V] = svds(data, num_PC);   </a:t>
            </a:r>
            <a:r>
              <a:rPr lang="pt-B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 data is M features * N samples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PCA_gene_loadings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U(:,:);           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PCA_cell_embeddings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V(:,:)*S;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figure(1); subplot(1,2,2)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plot(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PCA_cell_embeddings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(:,1),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PCA_cell_embeddings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(:,2),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'o'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);title(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'PCA'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009114"/>
            <a:ext cx="5033962" cy="277793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133600" y="1131254"/>
            <a:ext cx="7696200" cy="468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133600" y="2252049"/>
            <a:ext cx="7696200" cy="2625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01000" y="5105400"/>
            <a:ext cx="2438400" cy="2271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PCA_gene_loadings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</a:t>
            </a:r>
          </a:p>
          <a:p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0.2859    0.6974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0.2826   -0.7166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0.0911    0.0003</a:t>
            </a:r>
          </a:p>
        </p:txBody>
      </p:sp>
    </p:spTree>
    <p:extLst>
      <p:ext uri="{BB962C8B-B14F-4D97-AF65-F5344CB8AC3E}">
        <p14:creationId xmlns:p14="http://schemas.microsoft.com/office/powerpoint/2010/main" val="11117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Example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1131253"/>
            <a:ext cx="79248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400" dirty="0">
                <a:solidFill>
                  <a:srgbClr val="000000"/>
                </a:solidFill>
                <a:latin typeface="Courier New" panose="02070309020205020404" pitchFamily="49" charset="0"/>
              </a:rPr>
              <a:t>data = [[randn(2,500)+[1;10], randn(2,500), randn(2,500)+[10;1]];</a:t>
            </a:r>
            <a:r>
              <a:rPr lang="nn-NO" sz="1400" dirty="0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rand(1,1500)*2];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figure(1); subplot(1,2,1)</a:t>
            </a:r>
          </a:p>
          <a:p>
            <a:r>
              <a:rPr lang="it-IT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plot3(data(1,:),data(2,:),data(3,:),</a:t>
            </a:r>
            <a:r>
              <a:rPr lang="it-IT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'o'</a:t>
            </a:r>
            <a:r>
              <a:rPr lang="it-IT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 title(</a:t>
            </a:r>
            <a:r>
              <a:rPr lang="it-IT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'data'</a:t>
            </a:r>
            <a:r>
              <a:rPr lang="it-IT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axis([-5,15,-5,15,-5,15])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data = [data;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repmat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(data(end,:),100,1)];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num_PC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2; </a:t>
            </a:r>
          </a:p>
          <a:p>
            <a:r>
              <a:rPr lang="pt-B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[U,S,V] = svds((data-mean(data,2))./std(data,[],2), num_PC);</a:t>
            </a:r>
            <a:endParaRPr lang="pt-BR" sz="14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PCA_gene_loadings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U(:,:);           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PCA_cell_embeddings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V(:,:)*S;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figure(1); subplot(1,2,2)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plot(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PCA_cell_embeddings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(:,1),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PCA_cell_embeddings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(:,2),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'o'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);title(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'PCA'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33600" y="1131254"/>
            <a:ext cx="7696200" cy="468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133600" y="2252049"/>
            <a:ext cx="7696200" cy="2625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01000" y="5105400"/>
            <a:ext cx="2438400" cy="2271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PCA_gene_loadings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</a:t>
            </a:r>
          </a:p>
          <a:p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0.0007    0.7087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-0.0055   -0.7055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0.0995   -0.0004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009113"/>
            <a:ext cx="5033962" cy="279083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133600" y="2862754"/>
            <a:ext cx="7696200" cy="2625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2840</Words>
  <Application>Microsoft Office PowerPoint</Application>
  <PresentationFormat>Widescreen</PresentationFormat>
  <Paragraphs>603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宋体</vt:lpstr>
      <vt:lpstr>Arial</vt:lpstr>
      <vt:lpstr>Calibri</vt:lpstr>
      <vt:lpstr>Calibri Light</vt:lpstr>
      <vt:lpstr>Cambria Math</vt:lpstr>
      <vt:lpstr>Courier New</vt:lpstr>
      <vt:lpstr>Office Theme</vt:lpstr>
      <vt:lpstr>Summer Institutes of Statistical Genetics, 2020  SISG Module 6: Gene Expression Profiling </vt:lpstr>
      <vt:lpstr>Goals of Dimension Reduction</vt:lpstr>
      <vt:lpstr>Dimension Reduction and Visualization</vt:lpstr>
      <vt:lpstr>PCA</vt:lpstr>
      <vt:lpstr>PCA</vt:lpstr>
      <vt:lpstr>Example</vt:lpstr>
      <vt:lpstr>Example</vt:lpstr>
      <vt:lpstr>Example</vt:lpstr>
      <vt:lpstr>Example</vt:lpstr>
      <vt:lpstr>Determine the number of significant PC</vt:lpstr>
      <vt:lpstr>Determine the number of significant PC</vt:lpstr>
      <vt:lpstr>Determine the number of significant PC</vt:lpstr>
      <vt:lpstr>Determine the number of significant PC</vt:lpstr>
      <vt:lpstr>Determine the number of significant PC</vt:lpstr>
      <vt:lpstr>Nonlinear Techniques for Dimension Reduction</vt:lpstr>
      <vt:lpstr>Nonlinear Dimension Reduction</vt:lpstr>
      <vt:lpstr>Nonlinear Dimension Reduction</vt:lpstr>
      <vt:lpstr>Dimension Reduction and Visualization</vt:lpstr>
      <vt:lpstr>Classic MDS</vt:lpstr>
      <vt:lpstr>Modified MDS</vt:lpstr>
      <vt:lpstr>Non-metric MDS</vt:lpstr>
      <vt:lpstr>Dimension Reduction and Visualization</vt:lpstr>
      <vt:lpstr>Isomap</vt:lpstr>
      <vt:lpstr>Dimension Reduction and Visualization</vt:lpstr>
      <vt:lpstr>SNE</vt:lpstr>
      <vt:lpstr>tSNE</vt:lpstr>
      <vt:lpstr>PowerPoint Presentation</vt:lpstr>
      <vt:lpstr>Dimension Reduction and Visualization</vt:lpstr>
      <vt:lpstr>UMAP</vt:lpstr>
      <vt:lpstr>PowerPoint Presentation</vt:lpstr>
      <vt:lpstr>Take home messages</vt:lpstr>
    </vt:vector>
  </TitlesOfParts>
  <Company>GT - Biomedical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close look at Drop-seq data</dc:title>
  <dc:creator>Qiu, Peng</dc:creator>
  <cp:lastModifiedBy>Qiu, Peng</cp:lastModifiedBy>
  <cp:revision>50</cp:revision>
  <dcterms:created xsi:type="dcterms:W3CDTF">2016-02-12T02:51:30Z</dcterms:created>
  <dcterms:modified xsi:type="dcterms:W3CDTF">2020-07-16T17:34:41Z</dcterms:modified>
</cp:coreProperties>
</file>