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4" r:id="rId2"/>
    <p:sldId id="276" r:id="rId3"/>
    <p:sldId id="297" r:id="rId4"/>
    <p:sldId id="262" r:id="rId5"/>
    <p:sldId id="284" r:id="rId6"/>
    <p:sldId id="283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5" r:id="rId15"/>
    <p:sldId id="265" r:id="rId16"/>
    <p:sldId id="280" r:id="rId17"/>
    <p:sldId id="293" r:id="rId18"/>
    <p:sldId id="298" r:id="rId19"/>
    <p:sldId id="299" r:id="rId20"/>
    <p:sldId id="300" r:id="rId21"/>
    <p:sldId id="301" r:id="rId22"/>
    <p:sldId id="302" r:id="rId23"/>
    <p:sldId id="303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9:00:10.9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11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1">2356 1546 0</inkml:trace>
  <inkml:trace contextRef="#ctx0" brushRef="#br0" timeOffset="34042.587">2337 1896 0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.001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11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1">2356 1546 0</inkml:trace>
  <inkml:trace contextRef="#ctx0" brushRef="#br0" timeOffset="34042.587">2337 1896 0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.001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11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1">2356 1546 0</inkml:trace>
  <inkml:trace contextRef="#ctx0" brushRef="#br0" timeOffset="34042.587">2337 1896 0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11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1">2356 1546 0</inkml:trace>
  <inkml:trace contextRef="#ctx0" brushRef="#br0" timeOffset="34042.587">2337 1896 0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.001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11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1">2356 1546 0</inkml:trace>
  <inkml:trace contextRef="#ctx0" brushRef="#br0" timeOffset="34042.587">2337 1896 0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.001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41:25.42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2">736 74 0</inkml:trace>
  <inkml:trace contextRef="#ctx0" brushRef="#br0" timeOffset="3">1049 147 0</inkml:trace>
  <inkml:trace contextRef="#ctx0" brushRef="#br0" timeOffset="4">1362 276 0</inkml:trace>
  <inkml:trace contextRef="#ctx0" brushRef="#br0" timeOffset="5">1693 386 0</inkml:trace>
  <inkml:trace contextRef="#ctx0" brushRef="#br0" timeOffset="6">2024 497 0</inkml:trace>
  <inkml:trace contextRef="#ctx0" brushRef="#br0" timeOffset="7">2411 589 0</inkml:trace>
  <inkml:trace contextRef="#ctx0" brushRef="#br0" timeOffset="8">2871 405 0</inkml:trace>
  <inkml:trace contextRef="#ctx0" brushRef="#br0" timeOffset="9">3221 313 0</inkml:trace>
  <inkml:trace contextRef="#ctx0" brushRef="#br0" timeOffset="10">3552 221 0</inkml:trace>
  <inkml:trace contextRef="#ctx0" brushRef="#br0" timeOffset="11">3938 110 0,'19'0'16</inkml:trace>
  <inkml:trace contextRef="#ctx0" brushRef="#br0" timeOffset="12">4343 37 0</inkml:trace>
  <inkml:trace contextRef="#ctx0" brushRef="#br0" timeOffset="13">4730-18 0</inkml:trace>
  <inkml:trace contextRef="#ctx0" brushRef="#br0" timeOffset="14">2374 920 0</inkml:trace>
  <inkml:trace contextRef="#ctx0" brushRef="#br0" timeOffset="15">2374 1233 0</inkml:trace>
  <inkml:trace contextRef="#ctx0" brushRef="#br0" timeOffset="16">2356 1546 0</inkml:trace>
  <inkml:trace contextRef="#ctx0" brushRef="#br0" timeOffset="17">2337 1896 0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21:27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868.257">368 18 0</inkml:trace>
  <inkml:trace contextRef="#ctx0" brushRef="#br0" timeOffset="3523.384">736 74 0</inkml:trace>
  <inkml:trace contextRef="#ctx0" brushRef="#br0" timeOffset="4909.671">1049 147 0</inkml:trace>
  <inkml:trace contextRef="#ctx0" brushRef="#br0" timeOffset="6039.754">1362 276 0</inkml:trace>
  <inkml:trace contextRef="#ctx0" brushRef="#br0" timeOffset="7155.349">1693 386 0</inkml:trace>
  <inkml:trace contextRef="#ctx0" brushRef="#br0" timeOffset="8204.008">2024 497 0</inkml:trace>
  <inkml:trace contextRef="#ctx0" brushRef="#br0" timeOffset="9287.808">2411 589 0</inkml:trace>
  <inkml:trace contextRef="#ctx0" brushRef="#br0" timeOffset="19772.59">2871 405 0</inkml:trace>
  <inkml:trace contextRef="#ctx0" brushRef="#br0" timeOffset="21123.811">3221 313 0</inkml:trace>
  <inkml:trace contextRef="#ctx0" brushRef="#br0" timeOffset="22211.524">3552 221 0</inkml:trace>
  <inkml:trace contextRef="#ctx0" brushRef="#br0" timeOffset="23285.717">3938 110 0,'19'0'16</inkml:trace>
  <inkml:trace contextRef="#ctx0" brushRef="#br0" timeOffset="24623.498">4343 37 0</inkml:trace>
  <inkml:trace contextRef="#ctx0" brushRef="#br0" timeOffset="25538.466">4730-18 0</inkml:trace>
  <inkml:trace contextRef="#ctx0" brushRef="#br0" timeOffset="29834.566">2374 920 0</inkml:trace>
  <inkml:trace contextRef="#ctx0" brushRef="#br0" timeOffset="30757.641">2374 1233 0</inkml:trace>
  <inkml:trace contextRef="#ctx0" brushRef="#br0" timeOffset="33133.681">2356 1546 0</inkml:trace>
  <inkml:trace contextRef="#ctx0" brushRef="#br0" timeOffset="34042.587">2337 1896 0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144.98383" units="1/cm"/>
          <inkml:channelProperty channel="Y" name="resolution" value="91.95403" units="1/cm"/>
          <inkml:channelProperty channel="T" name="resolution" value="1" units="1/dev"/>
        </inkml:channelProperties>
      </inkml:inkSource>
      <inkml:timestamp xml:id="ts0" timeString="2020-03-28T18:36:24.7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0 0 0</inkml:trace>
  <inkml:trace contextRef="#ctx0" brushRef="#br0" timeOffset="1">368 18 0</inkml:trace>
  <inkml:trace contextRef="#ctx0" brushRef="#br0" timeOffset="1.001">736 74 0</inkml:trace>
  <inkml:trace contextRef="#ctx0" brushRef="#br0" timeOffset="2.001">1049 147 0</inkml:trace>
  <inkml:trace contextRef="#ctx0" brushRef="#br0" timeOffset="3.001">1362 276 0</inkml:trace>
  <inkml:trace contextRef="#ctx0" brushRef="#br0" timeOffset="4.001">1693 386 0</inkml:trace>
  <inkml:trace contextRef="#ctx0" brushRef="#br0" timeOffset="5.001">2024 497 0</inkml:trace>
  <inkml:trace contextRef="#ctx0" brushRef="#br0" timeOffset="6.001">2411 589 0</inkml:trace>
  <inkml:trace contextRef="#ctx0" brushRef="#br0" timeOffset="7.001">2871 405 0</inkml:trace>
  <inkml:trace contextRef="#ctx0" brushRef="#br0" timeOffset="8.001">3221 313 0</inkml:trace>
  <inkml:trace contextRef="#ctx0" brushRef="#br0" timeOffset="9.001">3552 221 0</inkml:trace>
  <inkml:trace contextRef="#ctx0" brushRef="#br0" timeOffset="10.001">3938 110 0,'19'0'16</inkml:trace>
  <inkml:trace contextRef="#ctx0" brushRef="#br0" timeOffset="11.001">4343 37 0</inkml:trace>
  <inkml:trace contextRef="#ctx0" brushRef="#br0" timeOffset="12.001">4730-18 0</inkml:trace>
  <inkml:trace contextRef="#ctx0" brushRef="#br0" timeOffset="13.001">2374 920 0</inkml:trace>
  <inkml:trace contextRef="#ctx0" brushRef="#br0" timeOffset="14.001">2374 1233 0</inkml:trace>
  <inkml:trace contextRef="#ctx0" brushRef="#br0" timeOffset="15.001">2356 1546 0</inkml:trace>
  <inkml:trace contextRef="#ctx0" brushRef="#br0" timeOffset="16.001">2337 1896 0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5568C-FFD9-4AAF-8A36-06F5571BC4B7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4A105-4DE9-4B44-A85D-3E2DF6F1C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6EA0A5-E97B-4B9A-AE7B-289863023A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27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5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EC64F5-3D06-4BEE-B2CA-8B8CAB01035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3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may be unassigned nodes.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4A105-4DE9-4B44-A85D-3E2DF6F1C5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476A-6CD5-4D9D-BB85-6D1E725E6B6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7BC8-3BF2-46CC-878E-FA218596C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0.png"/><Relationship Id="rId7" Type="http://schemas.openxmlformats.org/officeDocument/2006/relationships/image" Target="../media/image1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0.png"/><Relationship Id="rId7" Type="http://schemas.openxmlformats.org/officeDocument/2006/relationships/image" Target="../media/image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10" Type="http://schemas.openxmlformats.org/officeDocument/2006/relationships/image" Target="../media/image31.png"/><Relationship Id="rId4" Type="http://schemas.openxmlformats.org/officeDocument/2006/relationships/customXml" Target="../ink/ink2.xm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satijalab.org/seurat/v3.0/pbmc3k_tutorial.html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customXml" Target="../ink/ink3.xml"/><Relationship Id="rId9" Type="http://schemas.openxmlformats.org/officeDocument/2006/relationships/customXml" Target="../ink/ink4.xml"/><Relationship Id="rId1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customXml" Target="../ink/ink7.xml"/><Relationship Id="rId17" Type="http://schemas.openxmlformats.org/officeDocument/2006/relationships/image" Target="../media/image36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customXml" Target="../ink/ink5.xml"/><Relationship Id="rId9" Type="http://schemas.openxmlformats.org/officeDocument/2006/relationships/customXml" Target="../ink/ink6.xml"/><Relationship Id="rId1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9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2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customXml" Target="../ink/ink15.xml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54926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Summer Institutes of Statistical Genetics</a:t>
            </a:r>
            <a:r>
              <a:rPr lang="en-US" sz="2800"/>
              <a:t>, 2021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SISG Module 6: Gene Expression Profiling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694" y="2843348"/>
            <a:ext cx="9028611" cy="3581400"/>
          </a:xfrm>
        </p:spPr>
        <p:txBody>
          <a:bodyPr>
            <a:noAutofit/>
          </a:bodyPr>
          <a:lstStyle/>
          <a:p>
            <a:r>
              <a:rPr lang="en-US" dirty="0"/>
              <a:t>Lecture 07: Clustering and Trajectory Finding for </a:t>
            </a:r>
            <a:r>
              <a:rPr lang="en-US" dirty="0" err="1"/>
              <a:t>scRNAseq</a:t>
            </a:r>
            <a:r>
              <a:rPr lang="en-US" dirty="0"/>
              <a:t> Analysis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Peng Qiu and Greg Gibson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67941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PCA dimension reduction to 32 dimensions</a:t>
            </a:r>
            <a:br>
              <a:rPr lang="en-US" sz="2000" dirty="0"/>
            </a:br>
            <a:r>
              <a:rPr lang="en-US" sz="2000" dirty="0"/>
              <a:t>number of PC determined by </a:t>
            </a:r>
            <a:r>
              <a:rPr lang="en-US" sz="2000" dirty="0" err="1"/>
              <a:t>JackStraw</a:t>
            </a:r>
            <a:r>
              <a:rPr lang="en-US" sz="2000" dirty="0"/>
              <a:t> procedure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887" y="4193980"/>
            <a:ext cx="3397715" cy="22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6153146" cy="702190"/>
          </a:xfrm>
        </p:spPr>
        <p:txBody>
          <a:bodyPr>
            <a:normAutofit/>
          </a:bodyPr>
          <a:lstStyle/>
          <a:p>
            <a:r>
              <a:rPr lang="en-US" sz="2000" dirty="0"/>
              <a:t>tSNE dimension reduction to from 32 PCs to 2D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676439" y="4421837"/>
            <a:ext cx="2947129" cy="17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65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0" name="Right Arrow 6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4"/>
          <p:cNvSpPr>
            <a:spLocks noGrp="1"/>
          </p:cNvSpPr>
          <p:nvPr>
            <p:ph idx="1"/>
          </p:nvPr>
        </p:nvSpPr>
        <p:spPr>
          <a:xfrm>
            <a:off x="1092164" y="6201400"/>
            <a:ext cx="8808038" cy="4792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Use a probability model same as the tSNE formulation to compute the most likely position for each new cell independently, given the already visualized 13,115 cells</a:t>
            </a:r>
          </a:p>
        </p:txBody>
      </p:sp>
    </p:spTree>
    <p:extLst>
      <p:ext uri="{BB962C8B-B14F-4D97-AF65-F5344CB8AC3E}">
        <p14:creationId xmlns:p14="http://schemas.microsoft.com/office/powerpoint/2010/main" val="152519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0" name="Right Arrow 6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ontent Placeholder 4"/>
          <p:cNvSpPr>
            <a:spLocks noGrp="1"/>
          </p:cNvSpPr>
          <p:nvPr>
            <p:ph idx="1"/>
          </p:nvPr>
        </p:nvSpPr>
        <p:spPr>
          <a:xfrm>
            <a:off x="1092164" y="6124552"/>
            <a:ext cx="7552832" cy="73904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Density based clustering applied to 2D tSNE space, and find 49 clusters</a:t>
            </a:r>
          </a:p>
          <a:p>
            <a:r>
              <a:rPr lang="en-US" sz="2000" dirty="0"/>
              <a:t>Find differentially expressed genes between each pair of clusters, merge clusters with less than 10 differentially expressed genes, obtain 39 clusters</a:t>
            </a:r>
          </a:p>
        </p:txBody>
      </p:sp>
      <p:sp>
        <p:nvSpPr>
          <p:cNvPr id="85" name="Right Arrow 84"/>
          <p:cNvSpPr/>
          <p:nvPr/>
        </p:nvSpPr>
        <p:spPr>
          <a:xfrm>
            <a:off x="2388817" y="5518373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434693" y="5125459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clustering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682190" y="5466939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49 clusters</a:t>
            </a:r>
          </a:p>
        </p:txBody>
      </p:sp>
      <p:sp>
        <p:nvSpPr>
          <p:cNvPr id="88" name="Right Arrow 87"/>
          <p:cNvSpPr/>
          <p:nvPr/>
        </p:nvSpPr>
        <p:spPr>
          <a:xfrm>
            <a:off x="5115515" y="5513915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997756" y="4949240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expressed genes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45593" y="5445103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39 clusters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72" y="5422182"/>
            <a:ext cx="2385480" cy="14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31609" y="4064896"/>
            <a:ext cx="7921053" cy="1125812"/>
            <a:chOff x="1098101" y="1790442"/>
            <a:chExt cx="6882119" cy="1125812"/>
          </a:xfrm>
        </p:grpSpPr>
        <p:sp>
          <p:nvSpPr>
            <p:cNvPr id="72" name="Right Arrow 7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751148" y="4423842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90134" y="5564315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6641" y="525763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95142" y="549127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66558" y="546754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66641" y="555973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Arrow 82"/>
          <p:cNvSpPr/>
          <p:nvPr/>
        </p:nvSpPr>
        <p:spPr>
          <a:xfrm>
            <a:off x="2388817" y="5518373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434693" y="5125459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clustering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682190" y="5466939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49 clusters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5115515" y="5513915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97756" y="4949240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expressed genes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445593" y="5445103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39 clusters</a:t>
            </a:r>
          </a:p>
        </p:txBody>
      </p:sp>
      <p:sp>
        <p:nvSpPr>
          <p:cNvPr id="90" name="Right Arrow 89"/>
          <p:cNvSpPr/>
          <p:nvPr/>
        </p:nvSpPr>
        <p:spPr>
          <a:xfrm>
            <a:off x="7786862" y="5524486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849227" y="5108708"/>
            <a:ext cx="101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Interpret the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biology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487" y="4928412"/>
            <a:ext cx="1538005" cy="18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3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pipeline (initially published)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754" y="1690688"/>
            <a:ext cx="10399926" cy="432034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Start from 24,685 genes * 49,300 cells </a:t>
            </a:r>
          </a:p>
          <a:p>
            <a:r>
              <a:rPr lang="en-US" sz="2000" dirty="0"/>
              <a:t>Library size normalization (per cell, divide by total UMI and multiply by 10,000)</a:t>
            </a:r>
          </a:p>
          <a:p>
            <a:r>
              <a:rPr lang="en-US" sz="2000" dirty="0"/>
              <a:t>Log transformation - log(X+1)</a:t>
            </a:r>
          </a:p>
          <a:p>
            <a:r>
              <a:rPr lang="en-US" sz="2000" dirty="0"/>
              <a:t>Keep cells with &gt;900 genes detected, obtain 24,685 genes * 13,115 cells</a:t>
            </a:r>
          </a:p>
          <a:p>
            <a:r>
              <a:rPr lang="en-US" sz="2000" dirty="0"/>
              <a:t>Filter out genes with low variance, obtain 384 genes  * 13,115 cells (88% zero)</a:t>
            </a:r>
          </a:p>
          <a:p>
            <a:r>
              <a:rPr lang="en-US" sz="2000" dirty="0"/>
              <a:t>PCA dimension reduction to 32 dimensions, obtain 32 PC * 13,115 cells</a:t>
            </a:r>
          </a:p>
          <a:p>
            <a:r>
              <a:rPr lang="en-US" sz="2000" dirty="0" err="1"/>
              <a:t>tSNE</a:t>
            </a:r>
            <a:r>
              <a:rPr lang="en-US" sz="2000" dirty="0"/>
              <a:t> dimension reduction to 2D, 2*13,115</a:t>
            </a:r>
          </a:p>
          <a:p>
            <a:r>
              <a:rPr lang="en-US" sz="2000" dirty="0"/>
              <a:t>Map the cells thrown away previously onto the 2D </a:t>
            </a:r>
            <a:r>
              <a:rPr lang="en-US" sz="2000" dirty="0" err="1"/>
              <a:t>tSNE</a:t>
            </a:r>
            <a:r>
              <a:rPr lang="en-US" sz="2000" dirty="0"/>
              <a:t> space, 2*44,808</a:t>
            </a:r>
          </a:p>
          <a:p>
            <a:r>
              <a:rPr lang="en-US" sz="2000" dirty="0"/>
              <a:t>Density based cluster on 2D tSNE space, and find 49 clusters</a:t>
            </a:r>
          </a:p>
          <a:p>
            <a:r>
              <a:rPr lang="en-US" sz="2000" dirty="0"/>
              <a:t>Find differentially expressed genes between each pair of clusters, merge clusters with less than 10 differentially expressed genes, obtain 39 clusters</a:t>
            </a:r>
          </a:p>
          <a:p>
            <a:r>
              <a:rPr lang="en-US" sz="2000" dirty="0"/>
              <a:t>Done and interpret the 39 clusters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063" y="4548249"/>
            <a:ext cx="9520508" cy="306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Seurat pipeline (now)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754" y="1690688"/>
            <a:ext cx="10704726" cy="432034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Start from 24,685 genes * 49,300 cells </a:t>
            </a:r>
          </a:p>
          <a:p>
            <a:r>
              <a:rPr lang="en-US" sz="2000" dirty="0"/>
              <a:t>Library size normalization (per cell, divide by total UMI and multiply by 10,000)</a:t>
            </a:r>
          </a:p>
          <a:p>
            <a:r>
              <a:rPr lang="en-US" sz="2000" dirty="0"/>
              <a:t>Log transformation - log(X+1)</a:t>
            </a:r>
          </a:p>
          <a:p>
            <a:r>
              <a:rPr lang="en-US" sz="2000" dirty="0"/>
              <a:t>Keep cells with &gt;900 genes detected, obtain 24,685 genes * 13,115 cells</a:t>
            </a:r>
          </a:p>
          <a:p>
            <a:r>
              <a:rPr lang="en-US" sz="2000" dirty="0"/>
              <a:t>Filter out genes with low variance, obtain 384 genes  * 13,115 cells (88% zero)</a:t>
            </a:r>
          </a:p>
          <a:p>
            <a:r>
              <a:rPr lang="en-US" sz="2000" dirty="0"/>
              <a:t>PCA dimension reduction to 32 dimensions, obtain 32 PC * 13,115 cells</a:t>
            </a:r>
          </a:p>
          <a:p>
            <a:r>
              <a:rPr lang="en-US" sz="2000" dirty="0" err="1"/>
              <a:t>tSNE</a:t>
            </a:r>
            <a:r>
              <a:rPr lang="en-US" sz="2000" dirty="0"/>
              <a:t> dimension reduction to 2D, 2*13,115</a:t>
            </a:r>
          </a:p>
          <a:p>
            <a:r>
              <a:rPr lang="en-US" sz="2000" dirty="0"/>
              <a:t>Map the cells thrown away previously onto the 2D </a:t>
            </a:r>
            <a:r>
              <a:rPr lang="en-US" sz="2000" dirty="0" err="1"/>
              <a:t>tSNE</a:t>
            </a:r>
            <a:r>
              <a:rPr lang="en-US" sz="2000" dirty="0"/>
              <a:t> space, 2*44,808</a:t>
            </a:r>
          </a:p>
          <a:p>
            <a:r>
              <a:rPr lang="en-US" sz="2000" dirty="0"/>
              <a:t>Clustering by community finding in PCA space (KNN-&gt;SNN in PCA space + Louvain to cluster the graph</a:t>
            </a:r>
          </a:p>
          <a:p>
            <a:r>
              <a:rPr lang="en-US" sz="2000" dirty="0"/>
              <a:t>Find differentially expressed genes between each pair of clusters, merge clusters with less than 10 differentially expressed genes, obtain 39 clusters</a:t>
            </a:r>
          </a:p>
          <a:p>
            <a:r>
              <a:rPr lang="en-US" sz="2000" dirty="0"/>
              <a:t>Done and interpret the 39 clusters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2062" y="4548249"/>
            <a:ext cx="11027091" cy="3068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33" name="Right Arrow 32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ight Arrow 46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763184" y="3537138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42596" y="3306288"/>
            <a:ext cx="4363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PCA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213817" y="3546705"/>
            <a:ext cx="655067" cy="130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13900" y="3221126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582924" y="343104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32</a:t>
            </a:r>
          </a:p>
          <a:p>
            <a:r>
              <a:rPr lang="en-US" sz="1200" dirty="0"/>
              <a:t>PCs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213817" y="343104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13900" y="3523221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7226228" y="3528950"/>
            <a:ext cx="657902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305640" y="3298100"/>
            <a:ext cx="4812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tSNE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644996" y="3594276"/>
            <a:ext cx="655067" cy="130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521503" y="32875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50004" y="3521230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621420" y="34975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521503" y="3589690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1131609" y="4171779"/>
            <a:ext cx="7921053" cy="1125812"/>
            <a:chOff x="1098101" y="1790442"/>
            <a:chExt cx="6882119" cy="1125812"/>
          </a:xfrm>
        </p:grpSpPr>
        <p:sp>
          <p:nvSpPr>
            <p:cNvPr id="72" name="Right Arrow 7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 rot="16200000">
              <a:off x="7540868" y="2098802"/>
              <a:ext cx="747711" cy="130992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803023" y="2393873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751148" y="4530725"/>
            <a:ext cx="106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Map removed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cells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90134" y="5671198"/>
            <a:ext cx="1324958" cy="203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6641" y="5364518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95142" y="5598153"/>
            <a:ext cx="357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2D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66558" y="5574432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66641" y="5666613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Arrow 82"/>
          <p:cNvSpPr/>
          <p:nvPr/>
        </p:nvSpPr>
        <p:spPr>
          <a:xfrm>
            <a:off x="2388817" y="5625256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434693" y="5232342"/>
            <a:ext cx="113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Density based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clustering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682190" y="5573822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49 clusters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5115515" y="562079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997756" y="5056123"/>
            <a:ext cx="1616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Heuristic merging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based on differentially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expressed genes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445593" y="5551986"/>
            <a:ext cx="118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39 clusters</a:t>
            </a:r>
          </a:p>
        </p:txBody>
      </p:sp>
      <p:sp>
        <p:nvSpPr>
          <p:cNvPr id="90" name="Right Arrow 89"/>
          <p:cNvSpPr/>
          <p:nvPr/>
        </p:nvSpPr>
        <p:spPr>
          <a:xfrm>
            <a:off x="7786862" y="5631369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7849227" y="5215591"/>
            <a:ext cx="101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Interpret the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biology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487" y="5079024"/>
            <a:ext cx="1538005" cy="163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/>
          <a:lstStyle/>
          <a:p>
            <a:r>
              <a:rPr lang="en-US" dirty="0"/>
              <a:t>Trajectory finding (DPT)</a:t>
            </a:r>
            <a:endParaRPr lang="en-US" b="1" dirty="0"/>
          </a:p>
        </p:txBody>
      </p:sp>
      <p:pic>
        <p:nvPicPr>
          <p:cNvPr id="5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73" y="92056"/>
            <a:ext cx="3153211" cy="182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864473" y="783771"/>
            <a:ext cx="772353" cy="11322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70" y="3290178"/>
            <a:ext cx="2684795" cy="2208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210" y="4340835"/>
            <a:ext cx="609600" cy="276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7" y="3534004"/>
            <a:ext cx="2079294" cy="161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65" y="3592998"/>
            <a:ext cx="2496758" cy="18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71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29" y="573183"/>
            <a:ext cx="8830621" cy="53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3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Single-cell RNA-seq</a:t>
            </a:r>
          </a:p>
        </p:txBody>
      </p:sp>
      <p:pic>
        <p:nvPicPr>
          <p:cNvPr id="5123" name="Picture 7" descr="http://hemberg-lab.github.io/scRNA.seq.course/figures/RNA-Seq_workflow-5.p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1371600"/>
            <a:ext cx="7508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3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1793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78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8247" y="2829296"/>
                <a:ext cx="3231269" cy="732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47" y="2829296"/>
                <a:ext cx="3231269" cy="732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49617" y="3835591"/>
                <a:ext cx="5568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the distance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its k</a:t>
                </a:r>
                <a:r>
                  <a:rPr lang="en-US" baseline="30000" dirty="0"/>
                  <a:t>th</a:t>
                </a:r>
                <a:r>
                  <a:rPr lang="en-US" dirty="0"/>
                  <a:t> nearest neighbor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7" y="3835591"/>
                <a:ext cx="5568640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14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443826" y="2894793"/>
                <a:ext cx="209288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26" y="2894793"/>
                <a:ext cx="2092881" cy="576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443826" y="3682427"/>
                <a:ext cx="3544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26" y="3682427"/>
                <a:ext cx="354411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5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677253" y="3490176"/>
                <a:ext cx="2480679" cy="788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3490176"/>
                <a:ext cx="2480679" cy="788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677253" y="4411861"/>
                <a:ext cx="3873433" cy="1210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the row sum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 is symmetric, not a probability matrix</a:t>
                </a:r>
              </a:p>
              <a:p>
                <a:r>
                  <a:rPr lang="en-US" dirty="0"/>
                  <a:t>      but should be similar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4411861"/>
                <a:ext cx="3873433" cy="1210203"/>
              </a:xfrm>
              <a:prstGeom prst="rect">
                <a:avLst/>
              </a:prstGeom>
              <a:blipFill>
                <a:blip r:embed="rId8"/>
                <a:stretch>
                  <a:fillRect t="-2525" r="-472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677253" y="5850945"/>
                <a:ext cx="4983031" cy="928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In fact, the calculation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the same</a:t>
                </a:r>
              </a:p>
              <a:p>
                <a:r>
                  <a:rPr lang="en-US" dirty="0"/>
                  <a:t>      as the calculation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.  I don’t quite </a:t>
                </a:r>
              </a:p>
              <a:p>
                <a:r>
                  <a:rPr lang="en-US" dirty="0"/>
                  <a:t>      understand what  the intuition behind this step.</a:t>
                </a: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253" y="5850945"/>
                <a:ext cx="4983031" cy="928267"/>
              </a:xfrm>
              <a:prstGeom prst="rect">
                <a:avLst/>
              </a:prstGeom>
              <a:blipFill>
                <a:blip r:embed="rId9"/>
                <a:stretch>
                  <a:fillRect l="-978" t="-3947" r="-36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014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  <a:endParaRPr lang="en-US" sz="3500" dirty="0"/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064245" y="4998965"/>
                <a:ext cx="4965514" cy="1591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eigenvector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/>
                  <a:t>, which corresponds to </a:t>
                </a:r>
              </a:p>
              <a:p>
                <a:r>
                  <a:rPr lang="en-US" dirty="0"/>
                  <a:t>      eigenvalue of 1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45" y="4998965"/>
                <a:ext cx="4965514" cy="1591205"/>
              </a:xfrm>
              <a:prstGeom prst="rect">
                <a:avLst/>
              </a:prstGeom>
              <a:blipFill>
                <a:blip r:embed="rId8"/>
                <a:stretch>
                  <a:fillRect l="-2211" b="-8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46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27824" y="5134990"/>
                <a:ext cx="37733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,: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,:)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24" y="5134990"/>
                <a:ext cx="3773338" cy="276999"/>
              </a:xfrm>
              <a:prstGeom prst="rect">
                <a:avLst/>
              </a:prstGeom>
              <a:blipFill>
                <a:blip r:embed="rId8"/>
                <a:stretch>
                  <a:fillRect t="-43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256336" y="396980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24389" y="358957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748691" y="353436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48774" y="362654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661295" y="3319826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32635" y="354881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279407" y="3613106"/>
            <a:ext cx="77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itle 1"/>
          <p:cNvSpPr txBox="1">
            <a:spLocks/>
          </p:cNvSpPr>
          <p:nvPr/>
        </p:nvSpPr>
        <p:spPr>
          <a:xfrm>
            <a:off x="0" y="3841"/>
            <a:ext cx="8735900" cy="59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/>
              <a:t>DPT pipeline – </a:t>
            </a:r>
            <a:r>
              <a:rPr lang="en-US" sz="3500">
                <a:solidFill>
                  <a:schemeClr val="accent1"/>
                </a:solidFill>
              </a:rPr>
              <a:t>defining diffusion pseudo time</a:t>
            </a:r>
            <a:endParaRPr lang="en-US" sz="3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0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679285"/>
            <a:ext cx="3301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point/input: preprocessed </a:t>
            </a:r>
            <a:r>
              <a:rPr lang="en-US" sz="1200" dirty="0" err="1"/>
              <a:t>scRNAseq</a:t>
            </a:r>
            <a:r>
              <a:rPr lang="en-US" sz="12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1276618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101149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1221408"/>
            <a:ext cx="550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122140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131358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6981" y="618213"/>
            <a:ext cx="3284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(Preprocessing options: library size normalization,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transformation, cell cycle normalization)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3841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defining diffusion pseudo time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155370" y="1683073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3423" y="1302848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47725" y="1247638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47808" y="1339819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60329" y="103309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31669" y="1262090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78441" y="1326377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Euclidean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1641939"/>
                <a:ext cx="676147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5226546" y="168553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49617" y="1328836"/>
            <a:ext cx="79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affinity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58909" y="133847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83211" y="128326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83294" y="137544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7155" y="129771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07" y="1648756"/>
                <a:ext cx="693587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594492" y="106585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278458" y="169468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301529" y="1337986"/>
            <a:ext cx="82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by density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10821" y="13476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35123" y="12924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35206" y="13845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19067" y="13068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919" y="1657906"/>
                <a:ext cx="733406" cy="276999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646404" y="107500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19583" y="2542633"/>
            <a:ext cx="1546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Further normalization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88138" y="2526608"/>
            <a:ext cx="8954818" cy="791437"/>
            <a:chOff x="1098101" y="2124817"/>
            <a:chExt cx="6882118" cy="791437"/>
          </a:xfrm>
        </p:grpSpPr>
        <p:sp>
          <p:nvSpPr>
            <p:cNvPr id="62" name="Right Arrow 61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705020" y="3574030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29322" y="3518820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9405" y="3611001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13266" y="35332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18" y="3884311"/>
                <a:ext cx="676274" cy="280333"/>
              </a:xfrm>
              <a:prstGeom prst="rect">
                <a:avLst/>
              </a:prstGeom>
              <a:blipFill>
                <a:blip r:embed="rId6"/>
                <a:stretch>
                  <a:fillRect t="-1087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640603" y="3301413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2155370" y="3973650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23423" y="3593425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647725" y="3538215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547808" y="3630396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560329" y="3323674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131669" y="3552667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178441" y="3616954"/>
            <a:ext cx="758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82" y="3932516"/>
                <a:ext cx="716735" cy="276999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ight Arrow 72"/>
          <p:cNvSpPr/>
          <p:nvPr/>
        </p:nvSpPr>
        <p:spPr>
          <a:xfrm>
            <a:off x="5256336" y="3969802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24389" y="3589577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748691" y="353436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648774" y="362654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661295" y="3319826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32635" y="3548819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279407" y="3613106"/>
            <a:ext cx="77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Compute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48" y="3928668"/>
                <a:ext cx="822533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ight Arrow 90"/>
          <p:cNvSpPr/>
          <p:nvPr/>
        </p:nvSpPr>
        <p:spPr>
          <a:xfrm rot="5400000">
            <a:off x="6934955" y="5035981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959136" y="4925228"/>
            <a:ext cx="1170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 to find trajectories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0199" y="5689636"/>
            <a:ext cx="1327685" cy="923156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6139195" y="5597129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666941" y="6612792"/>
            <a:ext cx="232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err="1"/>
              <a:t>Haghverdi</a:t>
            </a:r>
            <a:r>
              <a:rPr lang="en-US" sz="900" i="1" dirty="0"/>
              <a:t>, L., et al, Nature Methods, 2016</a:t>
            </a:r>
          </a:p>
        </p:txBody>
      </p:sp>
    </p:spTree>
    <p:extLst>
      <p:ext uri="{BB962C8B-B14F-4D97-AF65-F5344CB8AC3E}">
        <p14:creationId xmlns:p14="http://schemas.microsoft.com/office/powerpoint/2010/main" val="343587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0" name="Ink 159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160" name="Ink 15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2" name="Rectangle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63" name="Rectangle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848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9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79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710155" y="86619"/>
            <a:ext cx="9144000" cy="767656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anose="02010600030101010101" pitchFamily="2" charset="-122"/>
              </a:rPr>
              <a:t>Computational questions and algorithms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9613" y="1151832"/>
            <a:ext cx="82296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Clustering</a:t>
            </a:r>
            <a:endParaRPr lang="en-US" sz="1600" dirty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02" y="1061344"/>
            <a:ext cx="1886231" cy="14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2" y="1061344"/>
            <a:ext cx="2211976" cy="137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33814" y="4280434"/>
            <a:ext cx="3623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https://satijalab.org/seurat/v3.0/pbmc3k_tutorial.html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1290" t="19714" r="1952" b="48476"/>
          <a:stretch/>
        </p:blipFill>
        <p:spPr>
          <a:xfrm>
            <a:off x="6844938" y="3304903"/>
            <a:ext cx="3423121" cy="975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382" y="3304903"/>
            <a:ext cx="4586199" cy="30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4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12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159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14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692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616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:4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4+1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4+1: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67200" y="5373757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36789" y="5379530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919705" y="5379529"/>
            <a:ext cx="583096" cy="390939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672490" y="4340289"/>
            <a:ext cx="235962" cy="20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2" idx="1"/>
          </p:cNvCxnSpPr>
          <p:nvPr/>
        </p:nvCxnSpPr>
        <p:spPr>
          <a:xfrm flipH="1" flipV="1">
            <a:off x="6936746" y="4320644"/>
            <a:ext cx="398217" cy="108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3" idx="0"/>
          </p:cNvCxnSpPr>
          <p:nvPr/>
        </p:nvCxnSpPr>
        <p:spPr>
          <a:xfrm flipH="1" flipV="1">
            <a:off x="7102823" y="4335732"/>
            <a:ext cx="2876517" cy="104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2602" y="3788879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18 17 16 14</a:t>
            </a:r>
          </a:p>
          <a:p>
            <a:r>
              <a:rPr lang="en-US" sz="800" dirty="0"/>
              <a:t>18 16 14 12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919705" y="3848980"/>
            <a:ext cx="2206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12  10   8   7   6   9   5   11   4   13    3   15    2    1</a:t>
            </a:r>
          </a:p>
          <a:p>
            <a:r>
              <a:rPr lang="en-US" sz="800" dirty="0"/>
              <a:t>10   8    6   5   7   4   9     3   11   2   13    1   15   17</a:t>
            </a:r>
          </a:p>
        </p:txBody>
      </p:sp>
      <p:cxnSp>
        <p:nvCxnSpPr>
          <p:cNvPr id="22" name="Straight Arrow Connector 21"/>
          <p:cNvCxnSpPr>
            <a:stCxn id="62" idx="1"/>
          </p:cNvCxnSpPr>
          <p:nvPr/>
        </p:nvCxnSpPr>
        <p:spPr>
          <a:xfrm flipV="1">
            <a:off x="8283716" y="4335732"/>
            <a:ext cx="2071600" cy="12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509654" y="4335732"/>
            <a:ext cx="659809" cy="110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17" grpId="0"/>
      <p:bldP spid="1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50688" y="5424298"/>
            <a:ext cx="2351752" cy="1089727"/>
            <a:chOff x="4163330" y="3707174"/>
            <a:chExt cx="2351752" cy="1089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4508617" y="3892057"/>
                <a:ext cx="1703160" cy="68940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0457" y="3853897"/>
                  <a:ext cx="1779480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330" y="3707174"/>
                  <a:ext cx="289053" cy="21544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656" y="3713915"/>
                  <a:ext cx="291426" cy="2154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573" y="4581457"/>
                  <a:ext cx="291426" cy="2154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4261745" y="53828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4145" y="54027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3413" y="542259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56162" y="544417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5325" y="54954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7967" y="552198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03863" y="5568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388" y="56015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75536" y="556837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74928" y="551536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14008" y="54491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22530" y="584004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9158" y="595931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29160" y="608520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8474" y="621747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73034" y="542260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18808" y="539609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3146" y="536070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13770" y="5367336"/>
            <a:ext cx="2351752" cy="1140065"/>
            <a:chOff x="6813770" y="5367336"/>
            <a:chExt cx="2351752" cy="1140065"/>
          </a:xfrm>
        </p:grpSpPr>
        <p:grpSp>
          <p:nvGrpSpPr>
            <p:cNvPr id="51" name="Group 50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70" name="Ink 69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70" name="Ink 69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1" name="Rectangle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73" name="Rectangle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TextBox 51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25870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47675" y="552861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93449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144636" y="552199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83716" y="545573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8866" y="594606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98868" y="607195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98182" y="6204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42742" y="5429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588516" y="540272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42854" y="536733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702026" y="5373960"/>
            <a:ext cx="2351752" cy="1140065"/>
            <a:chOff x="6813770" y="5367336"/>
            <a:chExt cx="2351752" cy="1140065"/>
          </a:xfrm>
        </p:grpSpPr>
        <p:grpSp>
          <p:nvGrpSpPr>
            <p:cNvPr id="100" name="Group 99"/>
            <p:cNvGrpSpPr/>
            <p:nvPr/>
          </p:nvGrpSpPr>
          <p:grpSpPr>
            <a:xfrm>
              <a:off x="6813770" y="5417674"/>
              <a:ext cx="2351752" cy="1089727"/>
              <a:chOff x="4163330" y="3707174"/>
              <a:chExt cx="2351752" cy="108972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9" name="Ink 118"/>
                  <p14:cNvContentPartPr/>
                  <p14:nvPr/>
                </p14:nvContentPartPr>
                <p14:xfrm>
                  <a:off x="4508617" y="3892057"/>
                  <a:ext cx="1703160" cy="689400"/>
                </p14:xfrm>
              </p:contentPart>
            </mc:Choice>
            <mc:Fallback xmlns="">
              <p:pic>
                <p:nvPicPr>
                  <p:cNvPr id="119" name="Ink 118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70457" y="3853897"/>
                    <a:ext cx="1779480" cy="76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330" y="3707174"/>
                    <a:ext cx="289053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3656" y="3713915"/>
                    <a:ext cx="291426" cy="21544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800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1573" y="4581457"/>
                    <a:ext cx="291426" cy="21544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1" name="TextBox 100"/>
            <p:cNvSpPr txBox="1"/>
            <p:nvPr/>
          </p:nvSpPr>
          <p:spPr>
            <a:xfrm>
              <a:off x="6985071" y="539609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18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144097" y="540934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83243" y="542922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05992" y="5450804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535033" y="5502112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674179" y="5535242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73571" y="5581624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906096" y="56081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045244" y="557500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44636" y="5521994"/>
              <a:ext cx="2808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9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283716" y="5455730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11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992238" y="582679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98866" y="5946060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998868" y="6071956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98182" y="620422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2742" y="542922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13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588516" y="540272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15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742854" y="5367336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:7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:7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7+1</m:t>
                              </m:r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7+1: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1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526" y="6474075"/>
                <a:ext cx="4902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291" y="6484729"/>
                <a:ext cx="49026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44" y="6474075"/>
                <a:ext cx="49026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4267200" y="5373757"/>
            <a:ext cx="917914" cy="595442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036789" y="5379530"/>
            <a:ext cx="932566" cy="565767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9919705" y="5379529"/>
            <a:ext cx="941426" cy="565768"/>
          </a:xfrm>
          <a:custGeom>
            <a:avLst/>
            <a:gdLst>
              <a:gd name="connsiteX0" fmla="*/ 59635 w 583096"/>
              <a:gd name="connsiteY0" fmla="*/ 0 h 390939"/>
              <a:gd name="connsiteX1" fmla="*/ 298174 w 583096"/>
              <a:gd name="connsiteY1" fmla="*/ 26504 h 390939"/>
              <a:gd name="connsiteX2" fmla="*/ 523461 w 583096"/>
              <a:gd name="connsiteY2" fmla="*/ 92765 h 390939"/>
              <a:gd name="connsiteX3" fmla="*/ 583096 w 583096"/>
              <a:gd name="connsiteY3" fmla="*/ 198782 h 390939"/>
              <a:gd name="connsiteX4" fmla="*/ 569843 w 583096"/>
              <a:gd name="connsiteY4" fmla="*/ 344556 h 390939"/>
              <a:gd name="connsiteX5" fmla="*/ 463826 w 583096"/>
              <a:gd name="connsiteY5" fmla="*/ 390939 h 390939"/>
              <a:gd name="connsiteX6" fmla="*/ 298174 w 583096"/>
              <a:gd name="connsiteY6" fmla="*/ 377686 h 390939"/>
              <a:gd name="connsiteX7" fmla="*/ 152400 w 583096"/>
              <a:gd name="connsiteY7" fmla="*/ 344556 h 390939"/>
              <a:gd name="connsiteX8" fmla="*/ 53009 w 583096"/>
              <a:gd name="connsiteY8" fmla="*/ 291547 h 390939"/>
              <a:gd name="connsiteX9" fmla="*/ 6626 w 583096"/>
              <a:gd name="connsiteY9" fmla="*/ 185530 h 390939"/>
              <a:gd name="connsiteX10" fmla="*/ 0 w 583096"/>
              <a:gd name="connsiteY10" fmla="*/ 86139 h 390939"/>
              <a:gd name="connsiteX11" fmla="*/ 59635 w 583096"/>
              <a:gd name="connsiteY11" fmla="*/ 0 h 39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096" h="390939">
                <a:moveTo>
                  <a:pt x="59635" y="0"/>
                </a:moveTo>
                <a:lnTo>
                  <a:pt x="298174" y="26504"/>
                </a:lnTo>
                <a:lnTo>
                  <a:pt x="523461" y="92765"/>
                </a:lnTo>
                <a:lnTo>
                  <a:pt x="583096" y="198782"/>
                </a:lnTo>
                <a:lnTo>
                  <a:pt x="569843" y="344556"/>
                </a:lnTo>
                <a:lnTo>
                  <a:pt x="463826" y="390939"/>
                </a:lnTo>
                <a:lnTo>
                  <a:pt x="298174" y="377686"/>
                </a:lnTo>
                <a:lnTo>
                  <a:pt x="152400" y="344556"/>
                </a:lnTo>
                <a:lnTo>
                  <a:pt x="53009" y="291547"/>
                </a:lnTo>
                <a:lnTo>
                  <a:pt x="6626" y="185530"/>
                </a:lnTo>
                <a:lnTo>
                  <a:pt x="0" y="86139"/>
                </a:lnTo>
                <a:lnTo>
                  <a:pt x="5963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4672490" y="4340289"/>
            <a:ext cx="235962" cy="20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2" idx="1"/>
          </p:cNvCxnSpPr>
          <p:nvPr/>
        </p:nvCxnSpPr>
        <p:spPr>
          <a:xfrm flipH="1" flipV="1">
            <a:off x="6936746" y="4320644"/>
            <a:ext cx="398217" cy="1085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3" idx="0"/>
          </p:cNvCxnSpPr>
          <p:nvPr/>
        </p:nvCxnSpPr>
        <p:spPr>
          <a:xfrm flipH="1" flipV="1">
            <a:off x="7102823" y="4335732"/>
            <a:ext cx="2876517" cy="104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2602" y="3788879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18 17 16 14 12 10  8</a:t>
            </a:r>
          </a:p>
          <a:p>
            <a:r>
              <a:rPr lang="en-US" sz="800" dirty="0"/>
              <a:t>18 16 14 12 10  8   6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919705" y="3848980"/>
            <a:ext cx="183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7   6   9   5   11   4   13    3   15    2    1</a:t>
            </a:r>
          </a:p>
          <a:p>
            <a:r>
              <a:rPr lang="en-US" sz="800" dirty="0"/>
              <a:t> 5   7   4   9     3   11   2   13    1   15   17</a:t>
            </a:r>
          </a:p>
        </p:txBody>
      </p:sp>
      <p:cxnSp>
        <p:nvCxnSpPr>
          <p:cNvPr id="22" name="Straight Arrow Connector 21"/>
          <p:cNvCxnSpPr>
            <a:stCxn id="62" idx="1"/>
          </p:cNvCxnSpPr>
          <p:nvPr/>
        </p:nvCxnSpPr>
        <p:spPr>
          <a:xfrm flipV="1">
            <a:off x="8283716" y="4335732"/>
            <a:ext cx="2071600" cy="122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509654" y="4335732"/>
            <a:ext cx="659809" cy="1100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  <p:bldP spid="17" grpId="0"/>
      <p:bldP spid="1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4004303" y="540315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Repeat </a:t>
            </a:r>
            <a:r>
              <a:rPr lang="en-US" sz="1500" dirty="0">
                <a:solidFill>
                  <a:schemeClr val="accent1"/>
                </a:solidFill>
              </a:rPr>
              <a:t>this</a:t>
            </a:r>
            <a:r>
              <a:rPr lang="en-US" sz="1500" dirty="0"/>
              <a:t> for each of the three starting node/cell to identify cells that belong to each of the three branch.  </a:t>
            </a:r>
          </a:p>
        </p:txBody>
      </p:sp>
      <p:sp>
        <p:nvSpPr>
          <p:cNvPr id="3" name="Left Brace 2"/>
          <p:cNvSpPr/>
          <p:nvPr/>
        </p:nvSpPr>
        <p:spPr>
          <a:xfrm>
            <a:off x="3845379" y="3567794"/>
            <a:ext cx="158924" cy="1526720"/>
          </a:xfrm>
          <a:prstGeom prst="leftBrace">
            <a:avLst>
              <a:gd name="adj1" fmla="val 23275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845379" y="4281902"/>
            <a:ext cx="0" cy="104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45379" y="5330515"/>
            <a:ext cx="9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8764" y="5330515"/>
            <a:ext cx="8165" cy="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32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20472" y="917629"/>
            <a:ext cx="1199952" cy="1073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644774" y="86241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544857" y="95460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57378" y="647878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28718" y="876871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" y="1256720"/>
                <a:ext cx="758605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ight Arrow 145"/>
          <p:cNvSpPr/>
          <p:nvPr/>
        </p:nvSpPr>
        <p:spPr>
          <a:xfrm rot="5400000">
            <a:off x="831038" y="2441226"/>
            <a:ext cx="84540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4095" y="2253280"/>
            <a:ext cx="896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 heuristic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to find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trajectories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3" y="4260975"/>
            <a:ext cx="1327685" cy="923156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35278" y="3168024"/>
            <a:ext cx="3213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Trajectory:</a:t>
            </a:r>
          </a:p>
          <a:p>
            <a:r>
              <a:rPr lang="en-US" sz="1200" dirty="0"/>
              <a:t>- Number of branches,</a:t>
            </a:r>
          </a:p>
          <a:p>
            <a:r>
              <a:rPr lang="en-US" sz="1200" dirty="0"/>
              <a:t>- Which cells belong to which branch</a:t>
            </a:r>
          </a:p>
          <a:p>
            <a:r>
              <a:rPr lang="en-US" sz="1200" dirty="0"/>
              <a:t>- Which cells represent distal end of each branch</a:t>
            </a:r>
          </a:p>
          <a:p>
            <a:r>
              <a:rPr lang="en-US" sz="1200" dirty="0"/>
              <a:t>- Which cells represent branching points</a:t>
            </a:r>
          </a:p>
        </p:txBody>
      </p: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 – </a:t>
            </a:r>
            <a:r>
              <a:rPr lang="en-US" sz="3500" dirty="0">
                <a:solidFill>
                  <a:schemeClr val="accent1"/>
                </a:solidFill>
              </a:rPr>
              <a:t>finding branching points</a:t>
            </a:r>
            <a:endParaRPr lang="en-US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/>
              <p:cNvSpPr/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Find the starting node/cell of the three largest branches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Randomly pick one cell/node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5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according to </a:t>
                </a:r>
                <a:r>
                  <a:rPr lang="en-US" sz="1500" dirty="0" err="1"/>
                  <a:t>dpt</a:t>
                </a:r>
                <a:endParaRPr lang="en-US" sz="1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500" dirty="0"/>
                  <a:t> that is most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𝑑𝑝𝑡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122" name="Rectangle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4" y="883300"/>
                <a:ext cx="4607800" cy="1938992"/>
              </a:xfrm>
              <a:prstGeom prst="rect">
                <a:avLst/>
              </a:prstGeom>
              <a:blipFill>
                <a:blip r:embed="rId5"/>
                <a:stretch>
                  <a:fillRect l="-529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4004304" y="2453177"/>
            <a:ext cx="6801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500" dirty="0"/>
          </a:p>
          <a:p>
            <a:r>
              <a:rPr lang="en-US" sz="1500" dirty="0"/>
              <a:t>Compute the diffusion pseudo time of all points from each of the three starting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500" dirty="0"/>
              </a:p>
              <a:p>
                <a:r>
                  <a:rPr lang="en-US" sz="1500" dirty="0"/>
                  <a:t>From one starting node/cell and walk away from it along the ordering of cells by </a:t>
                </a:r>
                <a:r>
                  <a:rPr lang="en-US" sz="1500" dirty="0" err="1"/>
                  <a:t>dpt</a:t>
                </a:r>
                <a:r>
                  <a:rPr lang="en-US" sz="15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𝑒𝑛𝑑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/>
              </a:p>
              <a:p>
                <a:r>
                  <a:rPr lang="en-US" sz="1500" dirty="0"/>
                  <a:t>     </a:t>
                </a:r>
              </a:p>
              <a:p>
                <a:r>
                  <a:rPr lang="en-US" sz="1500" dirty="0"/>
                  <a:t>compute: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𝑘𝑒𝑛𝑑𝑎𝑙𝑙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𝑡𝑎𝑢</m:t>
                      </m:r>
                      <m:d>
                        <m:d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+1:</m:t>
                              </m:r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𝑒𝑛𝑑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b="0" dirty="0"/>
              </a:p>
              <a:p>
                <a:endParaRPr lang="en-US" sz="1500" dirty="0"/>
              </a:p>
              <a:p>
                <a:r>
                  <a:rPr lang="en-US" sz="1500" dirty="0"/>
                  <a:t>Define the branching point / end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500" dirty="0"/>
                  <a:t> branch</a:t>
                </a:r>
              </a:p>
              <a:p>
                <a:r>
                  <a:rPr lang="en-US" sz="15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  <a:p>
                <a:r>
                  <a:rPr lang="en-US" sz="1500" dirty="0"/>
                  <a:t>       </a:t>
                </a: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303" y="3131002"/>
                <a:ext cx="8121435" cy="2199513"/>
              </a:xfrm>
              <a:prstGeom prst="rect">
                <a:avLst/>
              </a:prstGeom>
              <a:blipFill>
                <a:blip r:embed="rId6"/>
                <a:stretch>
                  <a:fillRect l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4004303" y="540315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Repeat </a:t>
            </a:r>
            <a:r>
              <a:rPr lang="en-US" sz="1500" dirty="0">
                <a:solidFill>
                  <a:schemeClr val="accent1"/>
                </a:solidFill>
              </a:rPr>
              <a:t>this</a:t>
            </a:r>
            <a:r>
              <a:rPr lang="en-US" sz="1500" dirty="0"/>
              <a:t> for each of the three starting node/cell to identify cells that belong to each of the three branch.  </a:t>
            </a:r>
          </a:p>
        </p:txBody>
      </p:sp>
      <p:sp>
        <p:nvSpPr>
          <p:cNvPr id="3" name="Left Brace 2"/>
          <p:cNvSpPr/>
          <p:nvPr/>
        </p:nvSpPr>
        <p:spPr>
          <a:xfrm>
            <a:off x="3845379" y="3567794"/>
            <a:ext cx="158924" cy="1526720"/>
          </a:xfrm>
          <a:prstGeom prst="leftBrace">
            <a:avLst>
              <a:gd name="adj1" fmla="val 23275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1"/>
          </p:cNvCxnSpPr>
          <p:nvPr/>
        </p:nvCxnSpPr>
        <p:spPr>
          <a:xfrm>
            <a:off x="3845379" y="4281902"/>
            <a:ext cx="0" cy="104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45379" y="5330515"/>
            <a:ext cx="9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8764" y="5330515"/>
            <a:ext cx="8165" cy="21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04302" y="6265848"/>
            <a:ext cx="81214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Repeat </a:t>
            </a:r>
            <a:r>
              <a:rPr lang="en-US" sz="1500" dirty="0">
                <a:solidFill>
                  <a:schemeClr val="accent1"/>
                </a:solidFill>
              </a:rPr>
              <a:t>all above</a:t>
            </a:r>
            <a:r>
              <a:rPr lang="en-US" sz="1500" dirty="0"/>
              <a:t> for cells belonging to each of the three branches separately, to identify further smaller branches within each of the three branches</a:t>
            </a:r>
          </a:p>
        </p:txBody>
      </p:sp>
      <p:sp>
        <p:nvSpPr>
          <p:cNvPr id="22" name="Left Brace 21"/>
          <p:cNvSpPr/>
          <p:nvPr/>
        </p:nvSpPr>
        <p:spPr>
          <a:xfrm>
            <a:off x="3328055" y="1069520"/>
            <a:ext cx="449852" cy="4710793"/>
          </a:xfrm>
          <a:prstGeom prst="leftBrace">
            <a:avLst>
              <a:gd name="adj1" fmla="val 5126"/>
              <a:gd name="adj2" fmla="val 46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1"/>
          </p:cNvCxnSpPr>
          <p:nvPr/>
        </p:nvCxnSpPr>
        <p:spPr>
          <a:xfrm>
            <a:off x="3328055" y="3272946"/>
            <a:ext cx="0" cy="2846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28055" y="6119602"/>
            <a:ext cx="1480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793818" y="6119602"/>
            <a:ext cx="14946" cy="21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942" y="1117768"/>
            <a:ext cx="4135672" cy="475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9" y="1117768"/>
            <a:ext cx="5678184" cy="43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5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34" y="91655"/>
            <a:ext cx="8170925" cy="4704906"/>
          </a:xfrm>
          <a:prstGeom prst="rect">
            <a:avLst/>
          </a:prstGeom>
        </p:spPr>
      </p:pic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5938" y="4608"/>
            <a:ext cx="8735900" cy="595699"/>
          </a:xfrm>
        </p:spPr>
        <p:txBody>
          <a:bodyPr>
            <a:normAutofit/>
          </a:bodyPr>
          <a:lstStyle/>
          <a:p>
            <a:r>
              <a:rPr lang="en-US" sz="3500" dirty="0"/>
              <a:t>DPT pipeline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587" y="3710498"/>
            <a:ext cx="4191768" cy="294394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930445" y="3288890"/>
            <a:ext cx="3225449" cy="421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456903" y="3583858"/>
            <a:ext cx="1747152" cy="2957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8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88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Challenge in analysis of scRNA-seq data – dropouts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23" y="2913505"/>
            <a:ext cx="3843572" cy="3416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61" y="2913505"/>
            <a:ext cx="3843572" cy="34165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05261" y="1782239"/>
            <a:ext cx="3374037" cy="6102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97% of the data is 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047" y="1486473"/>
            <a:ext cx="17240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5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</p:spTree>
    <p:extLst>
      <p:ext uri="{BB962C8B-B14F-4D97-AF65-F5344CB8AC3E}">
        <p14:creationId xmlns:p14="http://schemas.microsoft.com/office/powerpoint/2010/main" val="353933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99070" y="2575401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Library size normalization (per cell, divide by total UMI and multiply by 10,000)</a:t>
            </a:r>
          </a:p>
        </p:txBody>
      </p:sp>
    </p:spTree>
    <p:extLst>
      <p:ext uri="{BB962C8B-B14F-4D97-AF65-F5344CB8AC3E}">
        <p14:creationId xmlns:p14="http://schemas.microsoft.com/office/powerpoint/2010/main" val="18261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99070" y="2575401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Log transformation - log(X+1)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</p:spTree>
    <p:extLst>
      <p:ext uri="{BB962C8B-B14F-4D97-AF65-F5344CB8AC3E}">
        <p14:creationId xmlns:p14="http://schemas.microsoft.com/office/powerpoint/2010/main" val="116233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Keep cells with &gt;900 genes detected, obtain 24,685 genes * 13,115 cells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349" y="4573644"/>
            <a:ext cx="1303821" cy="1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949" y="115186"/>
            <a:ext cx="141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Starting point/input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72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1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39" y="657309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9703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711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1243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55371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90100" y="657309"/>
            <a:ext cx="1046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Library size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normalization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1099" y="712519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5485" y="447395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2847" y="649987"/>
            <a:ext cx="615874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25402" y="657309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25485" y="749490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40804" y="1748131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93" name="Content Placeholder 4"/>
          <p:cNvSpPr>
            <a:spLocks noGrp="1"/>
          </p:cNvSpPr>
          <p:nvPr>
            <p:ph idx="1"/>
          </p:nvPr>
        </p:nvSpPr>
        <p:spPr>
          <a:xfrm>
            <a:off x="1059741" y="4802025"/>
            <a:ext cx="8129960" cy="702190"/>
          </a:xfrm>
        </p:spPr>
        <p:txBody>
          <a:bodyPr>
            <a:normAutofit/>
          </a:bodyPr>
          <a:lstStyle/>
          <a:p>
            <a:r>
              <a:rPr lang="en-US" sz="2000" dirty="0"/>
              <a:t>Filter out genes with low variance, obtain 384 genes  * 13,115 cells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5523586" y="1118974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68863" y="749641"/>
            <a:ext cx="1374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Log transformation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90465" y="715947"/>
            <a:ext cx="1262951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14851" y="4508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49,300 cells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83875" y="6607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14768" y="6607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14851" y="7529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30170" y="175155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(97% sparse)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671" y="2380195"/>
            <a:ext cx="814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cells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5789" y="3255847"/>
            <a:ext cx="655067" cy="1021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30175" y="2990723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199" y="3200637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24,685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30092" y="3200637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30175" y="3292818"/>
            <a:ext cx="1574" cy="45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98101" y="2124817"/>
            <a:ext cx="6882118" cy="791437"/>
            <a:chOff x="1098101" y="2124817"/>
            <a:chExt cx="6882118" cy="791437"/>
          </a:xfrm>
        </p:grpSpPr>
        <p:sp>
          <p:nvSpPr>
            <p:cNvPr id="40" name="Right Arrow 39"/>
            <p:cNvSpPr/>
            <p:nvPr/>
          </p:nvSpPr>
          <p:spPr>
            <a:xfrm rot="5400000">
              <a:off x="965305" y="2513018"/>
              <a:ext cx="536032" cy="2704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65939" y="2380221"/>
              <a:ext cx="6814280" cy="157933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7708055" y="2265990"/>
              <a:ext cx="413337" cy="130991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03023" y="2387935"/>
              <a:ext cx="92409" cy="142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2033" y="2426987"/>
              <a:ext cx="116440" cy="166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ight Arrow 45"/>
          <p:cNvSpPr/>
          <p:nvPr/>
        </p:nvSpPr>
        <p:spPr>
          <a:xfrm>
            <a:off x="1935680" y="3537138"/>
            <a:ext cx="1065098" cy="270439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015092" y="3306288"/>
            <a:ext cx="90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Filter genes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699037" y="3428041"/>
            <a:ext cx="655067" cy="291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23423" y="3162917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13,115 cells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92447" y="3372831"/>
            <a:ext cx="55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384</a:t>
            </a:r>
          </a:p>
          <a:p>
            <a:r>
              <a:rPr lang="en-US" sz="1200" dirty="0"/>
              <a:t>genes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23340" y="3372831"/>
            <a:ext cx="801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23423" y="3465012"/>
            <a:ext cx="0" cy="290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89540" y="3787899"/>
            <a:ext cx="983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(88% sparse)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007" y="3970146"/>
            <a:ext cx="1502701" cy="20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87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3758</Words>
  <Application>Microsoft Office PowerPoint</Application>
  <PresentationFormat>Widescreen</PresentationFormat>
  <Paragraphs>1136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宋体</vt:lpstr>
      <vt:lpstr>Arial</vt:lpstr>
      <vt:lpstr>Calibri</vt:lpstr>
      <vt:lpstr>Calibri Light</vt:lpstr>
      <vt:lpstr>Cambria Math</vt:lpstr>
      <vt:lpstr>Office Theme</vt:lpstr>
      <vt:lpstr>Summer Institutes of Statistical Genetics, 2021  SISG Module 6: Gene Expression Profiling </vt:lpstr>
      <vt:lpstr>Single-cell RNA-seq</vt:lpstr>
      <vt:lpstr>Computational questions and algorithms</vt:lpstr>
      <vt:lpstr>Challenge in analysis of scRNA-seq data – dropouts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Seurat pipeline (initially published)</vt:lpstr>
      <vt:lpstr>Seurat pipeline (now)</vt:lpstr>
      <vt:lpstr>PowerPoint Presentation</vt:lpstr>
      <vt:lpstr>Trajectory finding (DPT)</vt:lpstr>
      <vt:lpstr>PowerPoint Presentation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DPT pipeline – defining diffusion pseudo time</vt:lpstr>
      <vt:lpstr>PowerPoint Presentation</vt:lpstr>
      <vt:lpstr>DPT pipeline – defining diffusion pseudo time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 – finding branching points</vt:lpstr>
      <vt:lpstr>DPT pipeline</vt:lpstr>
      <vt:lpstr>DPT pipeline</vt:lpstr>
    </vt:vector>
  </TitlesOfParts>
  <Company>GT - Biomedical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 look at Drop-seq data</dc:title>
  <dc:creator>Qiu, Peng</dc:creator>
  <cp:lastModifiedBy>Qiu, Peng</cp:lastModifiedBy>
  <cp:revision>44</cp:revision>
  <dcterms:created xsi:type="dcterms:W3CDTF">2016-02-12T02:51:30Z</dcterms:created>
  <dcterms:modified xsi:type="dcterms:W3CDTF">2021-07-12T14:53:23Z</dcterms:modified>
</cp:coreProperties>
</file>