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4" r:id="rId2"/>
    <p:sldId id="276" r:id="rId3"/>
    <p:sldId id="296" r:id="rId4"/>
    <p:sldId id="295" r:id="rId5"/>
    <p:sldId id="297" r:id="rId6"/>
    <p:sldId id="262" r:id="rId7"/>
    <p:sldId id="284" r:id="rId8"/>
    <p:sldId id="283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85" r:id="rId17"/>
    <p:sldId id="265" r:id="rId18"/>
    <p:sldId id="280" r:id="rId19"/>
    <p:sldId id="29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4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5568C-FFD9-4AAF-8A36-06F5571BC4B7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4A105-4DE9-4B44-A85D-3E2DF6F1C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61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66EA0A5-E97B-4B9A-AE7B-289863023AAD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927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EC64F5-3D06-4BEE-B2CA-8B8CAB010350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59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EC64F5-3D06-4BEE-B2CA-8B8CAB010350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180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EC64F5-3D06-4BEE-B2CA-8B8CAB010350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231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171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68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28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619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14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13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78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25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094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850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53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A476A-6CD5-4D9D-BB85-6D1E725E6B64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000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github.com/seandavi/awesome-single-cell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atijalab.org/seurat/v3.0/pbmc3k_tutorial.html" TargetMode="External"/><Relationship Id="rId5" Type="http://schemas.openxmlformats.org/officeDocument/2006/relationships/image" Target="../media/image1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854926"/>
          </a:xfrm>
          <a:solidFill>
            <a:srgbClr val="FFFF00"/>
          </a:solidFill>
        </p:spPr>
        <p:txBody>
          <a:bodyPr/>
          <a:lstStyle/>
          <a:p>
            <a:r>
              <a:rPr lang="en-US" sz="2800" dirty="0"/>
              <a:t>Summer Institutes of Statistical Genetics, 2020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SISG Module 6: Gene Expression </a:t>
            </a:r>
            <a:r>
              <a:rPr lang="en-US" sz="2800" dirty="0" smtClean="0"/>
              <a:t>Profiling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2895600"/>
            <a:ext cx="6781800" cy="3581400"/>
          </a:xfrm>
        </p:spPr>
        <p:txBody>
          <a:bodyPr>
            <a:noAutofit/>
          </a:bodyPr>
          <a:lstStyle/>
          <a:p>
            <a:r>
              <a:rPr lang="en-US" dirty="0"/>
              <a:t>Lecture </a:t>
            </a:r>
            <a:r>
              <a:rPr lang="en-US" dirty="0" smtClean="0"/>
              <a:t>07: </a:t>
            </a:r>
            <a:r>
              <a:rPr lang="en-US" dirty="0"/>
              <a:t>Clustering for </a:t>
            </a:r>
            <a:r>
              <a:rPr lang="en-US" dirty="0" err="1"/>
              <a:t>scRNAseq</a:t>
            </a:r>
            <a:r>
              <a:rPr lang="en-US" dirty="0"/>
              <a:t> Analysis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Peng Qiu and Greg Gibson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Georgia Institute of Technology</a:t>
            </a:r>
          </a:p>
        </p:txBody>
      </p:sp>
    </p:spTree>
    <p:extLst>
      <p:ext uri="{BB962C8B-B14F-4D97-AF65-F5344CB8AC3E}">
        <p14:creationId xmlns:p14="http://schemas.microsoft.com/office/powerpoint/2010/main" val="67941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5949" y="115186"/>
            <a:ext cx="1418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Starting point/input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672729" y="712519"/>
            <a:ext cx="1262951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97115" y="447395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49,300 cells</a:t>
            </a:r>
            <a:endParaRPr lang="en-US" sz="1200" dirty="0"/>
          </a:p>
        </p:txBody>
      </p:sp>
      <p:sp>
        <p:nvSpPr>
          <p:cNvPr id="18" name="Rectangle 17"/>
          <p:cNvSpPr/>
          <p:nvPr/>
        </p:nvSpPr>
        <p:spPr>
          <a:xfrm>
            <a:off x="66139" y="657309"/>
            <a:ext cx="615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24,685</a:t>
            </a:r>
          </a:p>
          <a:p>
            <a:r>
              <a:rPr lang="en-US" sz="1200" dirty="0" smtClean="0"/>
              <a:t>genes</a:t>
            </a:r>
            <a:endParaRPr lang="en-US" sz="12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97032" y="657309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97115" y="749490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812434" y="1748131"/>
            <a:ext cx="983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(97% sparse)</a:t>
            </a:r>
            <a:endParaRPr lang="en-US" sz="1200" dirty="0"/>
          </a:p>
        </p:txBody>
      </p:sp>
      <p:sp>
        <p:nvSpPr>
          <p:cNvPr id="2" name="Right Arrow 1"/>
          <p:cNvSpPr/>
          <p:nvPr/>
        </p:nvSpPr>
        <p:spPr>
          <a:xfrm>
            <a:off x="2155371" y="1118974"/>
            <a:ext cx="106509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090100" y="657309"/>
            <a:ext cx="10463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Library size </a:t>
            </a:r>
          </a:p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normalization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01099" y="712519"/>
            <a:ext cx="1262951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825485" y="447395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49,300 cells</a:t>
            </a:r>
            <a:endParaRPr lang="en-US" sz="1200" dirty="0"/>
          </a:p>
        </p:txBody>
      </p:sp>
      <p:sp>
        <p:nvSpPr>
          <p:cNvPr id="19" name="Rectangle 18"/>
          <p:cNvSpPr/>
          <p:nvPr/>
        </p:nvSpPr>
        <p:spPr>
          <a:xfrm>
            <a:off x="3252847" y="649987"/>
            <a:ext cx="615874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1200" dirty="0" smtClean="0"/>
              <a:t>24,685</a:t>
            </a:r>
          </a:p>
          <a:p>
            <a:r>
              <a:rPr lang="en-US" sz="1200" dirty="0" smtClean="0"/>
              <a:t>genes</a:t>
            </a:r>
            <a:endParaRPr lang="en-US" sz="1200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925402" y="657309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825485" y="749490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040804" y="1748131"/>
            <a:ext cx="983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(97% sparse)</a:t>
            </a:r>
            <a:endParaRPr lang="en-US" sz="1200" dirty="0"/>
          </a:p>
        </p:txBody>
      </p:sp>
      <p:sp>
        <p:nvSpPr>
          <p:cNvPr id="93" name="Content Placeholder 4"/>
          <p:cNvSpPr>
            <a:spLocks noGrp="1"/>
          </p:cNvSpPr>
          <p:nvPr>
            <p:ph idx="1"/>
          </p:nvPr>
        </p:nvSpPr>
        <p:spPr>
          <a:xfrm>
            <a:off x="1059741" y="4802025"/>
            <a:ext cx="8129960" cy="702190"/>
          </a:xfrm>
        </p:spPr>
        <p:txBody>
          <a:bodyPr>
            <a:normAutofit/>
          </a:bodyPr>
          <a:lstStyle/>
          <a:p>
            <a:r>
              <a:rPr lang="en-US" sz="2000" dirty="0"/>
              <a:t>Keep cells with &gt;900 genes detected, obtain 24,685 genes * 13,115 cells</a:t>
            </a:r>
          </a:p>
        </p:txBody>
      </p:sp>
      <p:sp>
        <p:nvSpPr>
          <p:cNvPr id="25" name="Right Arrow 24"/>
          <p:cNvSpPr/>
          <p:nvPr/>
        </p:nvSpPr>
        <p:spPr>
          <a:xfrm>
            <a:off x="5523586" y="1118974"/>
            <a:ext cx="106509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368863" y="749641"/>
            <a:ext cx="13745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Log transformation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390465" y="715947"/>
            <a:ext cx="1262951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314851" y="450823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49,300 cells</a:t>
            </a:r>
            <a:endParaRPr lang="en-US" sz="1200" dirty="0"/>
          </a:p>
        </p:txBody>
      </p:sp>
      <p:sp>
        <p:nvSpPr>
          <p:cNvPr id="29" name="Rectangle 28"/>
          <p:cNvSpPr/>
          <p:nvPr/>
        </p:nvSpPr>
        <p:spPr>
          <a:xfrm>
            <a:off x="6783875" y="660737"/>
            <a:ext cx="615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24,685</a:t>
            </a:r>
          </a:p>
          <a:p>
            <a:r>
              <a:rPr lang="en-US" sz="1200" dirty="0" smtClean="0"/>
              <a:t>genes</a:t>
            </a:r>
            <a:endParaRPr lang="en-US" sz="1200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7414768" y="660737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314851" y="752918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530170" y="1751559"/>
            <a:ext cx="983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(97% sparse)</a:t>
            </a:r>
            <a:endParaRPr lang="en-US" sz="1200" dirty="0"/>
          </a:p>
        </p:txBody>
      </p:sp>
      <p:sp>
        <p:nvSpPr>
          <p:cNvPr id="33" name="Rectangle 32"/>
          <p:cNvSpPr/>
          <p:nvPr/>
        </p:nvSpPr>
        <p:spPr>
          <a:xfrm>
            <a:off x="415671" y="2380195"/>
            <a:ext cx="8145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Filter cells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05789" y="3255847"/>
            <a:ext cx="655067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830175" y="2990723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13,115 cells</a:t>
            </a:r>
            <a:endParaRPr lang="en-US" sz="1200" dirty="0"/>
          </a:p>
        </p:txBody>
      </p:sp>
      <p:sp>
        <p:nvSpPr>
          <p:cNvPr id="36" name="Rectangle 35"/>
          <p:cNvSpPr/>
          <p:nvPr/>
        </p:nvSpPr>
        <p:spPr>
          <a:xfrm>
            <a:off x="299199" y="3200637"/>
            <a:ext cx="615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24,685</a:t>
            </a:r>
          </a:p>
          <a:p>
            <a:r>
              <a:rPr lang="en-US" sz="1200" dirty="0" smtClean="0"/>
              <a:t>genes</a:t>
            </a:r>
            <a:endParaRPr lang="en-US" sz="1200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930092" y="3200637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830175" y="3292818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1098101" y="2124817"/>
            <a:ext cx="6882118" cy="791437"/>
            <a:chOff x="1098101" y="2124817"/>
            <a:chExt cx="6882118" cy="791437"/>
          </a:xfrm>
        </p:grpSpPr>
        <p:sp>
          <p:nvSpPr>
            <p:cNvPr id="40" name="Right Arrow 39"/>
            <p:cNvSpPr/>
            <p:nvPr/>
          </p:nvSpPr>
          <p:spPr>
            <a:xfrm rot="5400000">
              <a:off x="965305" y="2513018"/>
              <a:ext cx="536032" cy="270439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ight Arrow 40"/>
            <p:cNvSpPr/>
            <p:nvPr/>
          </p:nvSpPr>
          <p:spPr>
            <a:xfrm>
              <a:off x="1165939" y="2380221"/>
              <a:ext cx="6814280" cy="157933"/>
            </a:xfrm>
            <a:prstGeom prst="rightArrow">
              <a:avLst>
                <a:gd name="adj1" fmla="val 100000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ight Arrow 41"/>
            <p:cNvSpPr/>
            <p:nvPr/>
          </p:nvSpPr>
          <p:spPr>
            <a:xfrm rot="16200000">
              <a:off x="7708055" y="2265990"/>
              <a:ext cx="413337" cy="130991"/>
            </a:xfrm>
            <a:prstGeom prst="rightArrow">
              <a:avLst>
                <a:gd name="adj1" fmla="val 100000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803023" y="2387935"/>
              <a:ext cx="92409" cy="142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172033" y="2426987"/>
              <a:ext cx="116440" cy="1663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7349" y="4573644"/>
            <a:ext cx="1303821" cy="115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6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5949" y="115186"/>
            <a:ext cx="1418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Starting point/input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672729" y="712519"/>
            <a:ext cx="1262951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97115" y="447395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49,300 cells</a:t>
            </a:r>
            <a:endParaRPr lang="en-US" sz="1200" dirty="0"/>
          </a:p>
        </p:txBody>
      </p:sp>
      <p:sp>
        <p:nvSpPr>
          <p:cNvPr id="18" name="Rectangle 17"/>
          <p:cNvSpPr/>
          <p:nvPr/>
        </p:nvSpPr>
        <p:spPr>
          <a:xfrm>
            <a:off x="66139" y="657309"/>
            <a:ext cx="615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24,685</a:t>
            </a:r>
          </a:p>
          <a:p>
            <a:r>
              <a:rPr lang="en-US" sz="1200" dirty="0" smtClean="0"/>
              <a:t>genes</a:t>
            </a:r>
            <a:endParaRPr lang="en-US" sz="12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97032" y="657309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97115" y="749490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812434" y="1748131"/>
            <a:ext cx="983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(97% sparse)</a:t>
            </a:r>
            <a:endParaRPr lang="en-US" sz="1200" dirty="0"/>
          </a:p>
        </p:txBody>
      </p:sp>
      <p:sp>
        <p:nvSpPr>
          <p:cNvPr id="2" name="Right Arrow 1"/>
          <p:cNvSpPr/>
          <p:nvPr/>
        </p:nvSpPr>
        <p:spPr>
          <a:xfrm>
            <a:off x="2155371" y="1118974"/>
            <a:ext cx="106509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090100" y="657309"/>
            <a:ext cx="10463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Library size </a:t>
            </a:r>
          </a:p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normalization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01099" y="712519"/>
            <a:ext cx="1262951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825485" y="447395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49,300 cells</a:t>
            </a:r>
            <a:endParaRPr lang="en-US" sz="1200" dirty="0"/>
          </a:p>
        </p:txBody>
      </p:sp>
      <p:sp>
        <p:nvSpPr>
          <p:cNvPr id="19" name="Rectangle 18"/>
          <p:cNvSpPr/>
          <p:nvPr/>
        </p:nvSpPr>
        <p:spPr>
          <a:xfrm>
            <a:off x="3252847" y="649987"/>
            <a:ext cx="615874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1200" dirty="0" smtClean="0"/>
              <a:t>24,685</a:t>
            </a:r>
          </a:p>
          <a:p>
            <a:r>
              <a:rPr lang="en-US" sz="1200" dirty="0" smtClean="0"/>
              <a:t>genes</a:t>
            </a:r>
            <a:endParaRPr lang="en-US" sz="1200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925402" y="657309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825485" y="749490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040804" y="1748131"/>
            <a:ext cx="983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(97% sparse)</a:t>
            </a:r>
            <a:endParaRPr lang="en-US" sz="1200" dirty="0"/>
          </a:p>
        </p:txBody>
      </p:sp>
      <p:sp>
        <p:nvSpPr>
          <p:cNvPr id="93" name="Content Placeholder 4"/>
          <p:cNvSpPr>
            <a:spLocks noGrp="1"/>
          </p:cNvSpPr>
          <p:nvPr>
            <p:ph idx="1"/>
          </p:nvPr>
        </p:nvSpPr>
        <p:spPr>
          <a:xfrm>
            <a:off x="1059741" y="4802025"/>
            <a:ext cx="8129960" cy="702190"/>
          </a:xfrm>
        </p:spPr>
        <p:txBody>
          <a:bodyPr>
            <a:normAutofit/>
          </a:bodyPr>
          <a:lstStyle/>
          <a:p>
            <a:r>
              <a:rPr lang="en-US" sz="2000" dirty="0"/>
              <a:t>Filter out genes with low variance, obtain 384 genes  * 13,115 </a:t>
            </a:r>
            <a:r>
              <a:rPr lang="en-US" sz="2000" dirty="0" smtClean="0"/>
              <a:t>cells</a:t>
            </a:r>
            <a:endParaRPr lang="en-US" sz="2000" dirty="0"/>
          </a:p>
        </p:txBody>
      </p:sp>
      <p:sp>
        <p:nvSpPr>
          <p:cNvPr id="25" name="Right Arrow 24"/>
          <p:cNvSpPr/>
          <p:nvPr/>
        </p:nvSpPr>
        <p:spPr>
          <a:xfrm>
            <a:off x="5523586" y="1118974"/>
            <a:ext cx="106509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368863" y="749641"/>
            <a:ext cx="13745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Log transformation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390465" y="715947"/>
            <a:ext cx="1262951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314851" y="450823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49,300 cells</a:t>
            </a:r>
            <a:endParaRPr lang="en-US" sz="1200" dirty="0"/>
          </a:p>
        </p:txBody>
      </p:sp>
      <p:sp>
        <p:nvSpPr>
          <p:cNvPr id="29" name="Rectangle 28"/>
          <p:cNvSpPr/>
          <p:nvPr/>
        </p:nvSpPr>
        <p:spPr>
          <a:xfrm>
            <a:off x="6783875" y="660737"/>
            <a:ext cx="615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24,685</a:t>
            </a:r>
          </a:p>
          <a:p>
            <a:r>
              <a:rPr lang="en-US" sz="1200" dirty="0" smtClean="0"/>
              <a:t>genes</a:t>
            </a:r>
            <a:endParaRPr lang="en-US" sz="1200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7414768" y="660737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314851" y="752918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530170" y="1751559"/>
            <a:ext cx="983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(97% sparse)</a:t>
            </a:r>
            <a:endParaRPr lang="en-US" sz="1200" dirty="0"/>
          </a:p>
        </p:txBody>
      </p:sp>
      <p:sp>
        <p:nvSpPr>
          <p:cNvPr id="33" name="Rectangle 32"/>
          <p:cNvSpPr/>
          <p:nvPr/>
        </p:nvSpPr>
        <p:spPr>
          <a:xfrm>
            <a:off x="415671" y="2380195"/>
            <a:ext cx="8145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Filter cells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05789" y="3255847"/>
            <a:ext cx="655067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830175" y="2990723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13,115 cells</a:t>
            </a:r>
            <a:endParaRPr lang="en-US" sz="1200" dirty="0"/>
          </a:p>
        </p:txBody>
      </p:sp>
      <p:sp>
        <p:nvSpPr>
          <p:cNvPr id="36" name="Rectangle 35"/>
          <p:cNvSpPr/>
          <p:nvPr/>
        </p:nvSpPr>
        <p:spPr>
          <a:xfrm>
            <a:off x="299199" y="3200637"/>
            <a:ext cx="615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24,685</a:t>
            </a:r>
          </a:p>
          <a:p>
            <a:r>
              <a:rPr lang="en-US" sz="1200" dirty="0" smtClean="0"/>
              <a:t>genes</a:t>
            </a:r>
            <a:endParaRPr lang="en-US" sz="1200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930092" y="3200637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830175" y="3292818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1098101" y="2124817"/>
            <a:ext cx="6882118" cy="791437"/>
            <a:chOff x="1098101" y="2124817"/>
            <a:chExt cx="6882118" cy="791437"/>
          </a:xfrm>
        </p:grpSpPr>
        <p:sp>
          <p:nvSpPr>
            <p:cNvPr id="40" name="Right Arrow 39"/>
            <p:cNvSpPr/>
            <p:nvPr/>
          </p:nvSpPr>
          <p:spPr>
            <a:xfrm rot="5400000">
              <a:off x="965305" y="2513018"/>
              <a:ext cx="536032" cy="270439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ight Arrow 40"/>
            <p:cNvSpPr/>
            <p:nvPr/>
          </p:nvSpPr>
          <p:spPr>
            <a:xfrm>
              <a:off x="1165939" y="2380221"/>
              <a:ext cx="6814280" cy="157933"/>
            </a:xfrm>
            <a:prstGeom prst="rightArrow">
              <a:avLst>
                <a:gd name="adj1" fmla="val 100000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ight Arrow 41"/>
            <p:cNvSpPr/>
            <p:nvPr/>
          </p:nvSpPr>
          <p:spPr>
            <a:xfrm rot="16200000">
              <a:off x="7708055" y="2265990"/>
              <a:ext cx="413337" cy="130991"/>
            </a:xfrm>
            <a:prstGeom prst="rightArrow">
              <a:avLst>
                <a:gd name="adj1" fmla="val 100000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803023" y="2387935"/>
              <a:ext cx="92409" cy="142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172033" y="2426987"/>
              <a:ext cx="116440" cy="1663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ight Arrow 45"/>
          <p:cNvSpPr/>
          <p:nvPr/>
        </p:nvSpPr>
        <p:spPr>
          <a:xfrm>
            <a:off x="1935680" y="3537138"/>
            <a:ext cx="106509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015092" y="3306288"/>
            <a:ext cx="9062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Filter genes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699037" y="3428041"/>
            <a:ext cx="655067" cy="2917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3623423" y="3162917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13,115 cells</a:t>
            </a:r>
            <a:endParaRPr lang="en-US" sz="1200" dirty="0"/>
          </a:p>
        </p:txBody>
      </p:sp>
      <p:sp>
        <p:nvSpPr>
          <p:cNvPr id="50" name="Rectangle 49"/>
          <p:cNvSpPr/>
          <p:nvPr/>
        </p:nvSpPr>
        <p:spPr>
          <a:xfrm>
            <a:off x="3092447" y="3372831"/>
            <a:ext cx="5504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384</a:t>
            </a:r>
          </a:p>
          <a:p>
            <a:r>
              <a:rPr lang="en-US" sz="1200" dirty="0" smtClean="0"/>
              <a:t>genes</a:t>
            </a:r>
            <a:endParaRPr lang="en-US" sz="1200" dirty="0"/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3723340" y="3372831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3623423" y="3465012"/>
            <a:ext cx="0" cy="2904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3589540" y="3787899"/>
            <a:ext cx="983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(88% sparse)</a:t>
            </a:r>
            <a:endParaRPr lang="en-US" sz="1200" dirty="0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7007" y="3970146"/>
            <a:ext cx="1502701" cy="203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58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5949" y="115186"/>
            <a:ext cx="1418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Starting point/input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672729" y="712519"/>
            <a:ext cx="1262951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97115" y="447395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49,300 cells</a:t>
            </a:r>
            <a:endParaRPr lang="en-US" sz="1200" dirty="0"/>
          </a:p>
        </p:txBody>
      </p:sp>
      <p:sp>
        <p:nvSpPr>
          <p:cNvPr id="18" name="Rectangle 17"/>
          <p:cNvSpPr/>
          <p:nvPr/>
        </p:nvSpPr>
        <p:spPr>
          <a:xfrm>
            <a:off x="66139" y="657309"/>
            <a:ext cx="615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24,685</a:t>
            </a:r>
          </a:p>
          <a:p>
            <a:r>
              <a:rPr lang="en-US" sz="1200" dirty="0" smtClean="0"/>
              <a:t>genes</a:t>
            </a:r>
            <a:endParaRPr lang="en-US" sz="12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97032" y="657309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97115" y="749490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812434" y="1748131"/>
            <a:ext cx="983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(97% sparse)</a:t>
            </a:r>
            <a:endParaRPr lang="en-US" sz="1200" dirty="0"/>
          </a:p>
        </p:txBody>
      </p:sp>
      <p:sp>
        <p:nvSpPr>
          <p:cNvPr id="2" name="Right Arrow 1"/>
          <p:cNvSpPr/>
          <p:nvPr/>
        </p:nvSpPr>
        <p:spPr>
          <a:xfrm>
            <a:off x="2155371" y="1118974"/>
            <a:ext cx="106509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090100" y="657309"/>
            <a:ext cx="10463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Library size </a:t>
            </a:r>
          </a:p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normalization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01099" y="712519"/>
            <a:ext cx="1262951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825485" y="447395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49,300 cells</a:t>
            </a:r>
            <a:endParaRPr lang="en-US" sz="1200" dirty="0"/>
          </a:p>
        </p:txBody>
      </p:sp>
      <p:sp>
        <p:nvSpPr>
          <p:cNvPr id="19" name="Rectangle 18"/>
          <p:cNvSpPr/>
          <p:nvPr/>
        </p:nvSpPr>
        <p:spPr>
          <a:xfrm>
            <a:off x="3252847" y="649987"/>
            <a:ext cx="615874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1200" dirty="0" smtClean="0"/>
              <a:t>24,685</a:t>
            </a:r>
          </a:p>
          <a:p>
            <a:r>
              <a:rPr lang="en-US" sz="1200" dirty="0" smtClean="0"/>
              <a:t>genes</a:t>
            </a:r>
            <a:endParaRPr lang="en-US" sz="1200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925402" y="657309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825485" y="749490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040804" y="1748131"/>
            <a:ext cx="983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(97% sparse)</a:t>
            </a:r>
            <a:endParaRPr lang="en-US" sz="1200" dirty="0"/>
          </a:p>
        </p:txBody>
      </p:sp>
      <p:sp>
        <p:nvSpPr>
          <p:cNvPr id="93" name="Content Placeholder 4"/>
          <p:cNvSpPr>
            <a:spLocks noGrp="1"/>
          </p:cNvSpPr>
          <p:nvPr>
            <p:ph idx="1"/>
          </p:nvPr>
        </p:nvSpPr>
        <p:spPr>
          <a:xfrm>
            <a:off x="1059741" y="4802025"/>
            <a:ext cx="8129960" cy="702190"/>
          </a:xfrm>
        </p:spPr>
        <p:txBody>
          <a:bodyPr>
            <a:normAutofit/>
          </a:bodyPr>
          <a:lstStyle/>
          <a:p>
            <a:r>
              <a:rPr lang="en-US" sz="2000" dirty="0"/>
              <a:t>PCA dimension reduction to 32 </a:t>
            </a:r>
            <a:r>
              <a:rPr lang="en-US" sz="2000" dirty="0" smtClean="0"/>
              <a:t>dimensions</a:t>
            </a:r>
            <a:br>
              <a:rPr lang="en-US" sz="2000" dirty="0" smtClean="0"/>
            </a:br>
            <a:r>
              <a:rPr lang="en-US" sz="2000" dirty="0" smtClean="0"/>
              <a:t>number of PC determined by </a:t>
            </a:r>
            <a:r>
              <a:rPr lang="en-US" sz="2000" dirty="0" err="1" smtClean="0"/>
              <a:t>JackStraw</a:t>
            </a:r>
            <a:r>
              <a:rPr lang="en-US" sz="2000" dirty="0" smtClean="0"/>
              <a:t> procedure</a:t>
            </a:r>
            <a:endParaRPr lang="en-US" sz="2000" dirty="0"/>
          </a:p>
        </p:txBody>
      </p:sp>
      <p:sp>
        <p:nvSpPr>
          <p:cNvPr id="25" name="Right Arrow 24"/>
          <p:cNvSpPr/>
          <p:nvPr/>
        </p:nvSpPr>
        <p:spPr>
          <a:xfrm>
            <a:off x="5523586" y="1118974"/>
            <a:ext cx="106509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368863" y="749641"/>
            <a:ext cx="13745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Log transformation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390465" y="715947"/>
            <a:ext cx="1262951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314851" y="450823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49,300 cells</a:t>
            </a:r>
            <a:endParaRPr lang="en-US" sz="1200" dirty="0"/>
          </a:p>
        </p:txBody>
      </p:sp>
      <p:sp>
        <p:nvSpPr>
          <p:cNvPr id="29" name="Rectangle 28"/>
          <p:cNvSpPr/>
          <p:nvPr/>
        </p:nvSpPr>
        <p:spPr>
          <a:xfrm>
            <a:off x="6783875" y="660737"/>
            <a:ext cx="615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24,685</a:t>
            </a:r>
          </a:p>
          <a:p>
            <a:r>
              <a:rPr lang="en-US" sz="1200" dirty="0" smtClean="0"/>
              <a:t>genes</a:t>
            </a:r>
            <a:endParaRPr lang="en-US" sz="1200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7414768" y="660737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314851" y="752918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530170" y="1751559"/>
            <a:ext cx="983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(97% sparse)</a:t>
            </a:r>
            <a:endParaRPr lang="en-US" sz="1200" dirty="0"/>
          </a:p>
        </p:txBody>
      </p:sp>
      <p:sp>
        <p:nvSpPr>
          <p:cNvPr id="33" name="Rectangle 32"/>
          <p:cNvSpPr/>
          <p:nvPr/>
        </p:nvSpPr>
        <p:spPr>
          <a:xfrm>
            <a:off x="415671" y="2380195"/>
            <a:ext cx="8145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Filter cells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05789" y="3255847"/>
            <a:ext cx="655067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830175" y="2990723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13,115 cells</a:t>
            </a:r>
            <a:endParaRPr lang="en-US" sz="1200" dirty="0"/>
          </a:p>
        </p:txBody>
      </p:sp>
      <p:sp>
        <p:nvSpPr>
          <p:cNvPr id="36" name="Rectangle 35"/>
          <p:cNvSpPr/>
          <p:nvPr/>
        </p:nvSpPr>
        <p:spPr>
          <a:xfrm>
            <a:off x="299199" y="3200637"/>
            <a:ext cx="615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24,685</a:t>
            </a:r>
          </a:p>
          <a:p>
            <a:r>
              <a:rPr lang="en-US" sz="1200" dirty="0" smtClean="0"/>
              <a:t>genes</a:t>
            </a:r>
            <a:endParaRPr lang="en-US" sz="1200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930092" y="3200637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830175" y="3292818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1098101" y="2124817"/>
            <a:ext cx="6882118" cy="791437"/>
            <a:chOff x="1098101" y="2124817"/>
            <a:chExt cx="6882118" cy="791437"/>
          </a:xfrm>
        </p:grpSpPr>
        <p:sp>
          <p:nvSpPr>
            <p:cNvPr id="40" name="Right Arrow 39"/>
            <p:cNvSpPr/>
            <p:nvPr/>
          </p:nvSpPr>
          <p:spPr>
            <a:xfrm rot="5400000">
              <a:off x="965305" y="2513018"/>
              <a:ext cx="536032" cy="270439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ight Arrow 40"/>
            <p:cNvSpPr/>
            <p:nvPr/>
          </p:nvSpPr>
          <p:spPr>
            <a:xfrm>
              <a:off x="1165939" y="2380221"/>
              <a:ext cx="6814280" cy="157933"/>
            </a:xfrm>
            <a:prstGeom prst="rightArrow">
              <a:avLst>
                <a:gd name="adj1" fmla="val 100000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ight Arrow 41"/>
            <p:cNvSpPr/>
            <p:nvPr/>
          </p:nvSpPr>
          <p:spPr>
            <a:xfrm rot="16200000">
              <a:off x="7708055" y="2265990"/>
              <a:ext cx="413337" cy="130991"/>
            </a:xfrm>
            <a:prstGeom prst="rightArrow">
              <a:avLst>
                <a:gd name="adj1" fmla="val 100000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803023" y="2387935"/>
              <a:ext cx="92409" cy="142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172033" y="2426987"/>
              <a:ext cx="116440" cy="1663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ight Arrow 45"/>
          <p:cNvSpPr/>
          <p:nvPr/>
        </p:nvSpPr>
        <p:spPr>
          <a:xfrm>
            <a:off x="1935680" y="3537138"/>
            <a:ext cx="106509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015092" y="3306288"/>
            <a:ext cx="9062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Filter genes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699037" y="3428041"/>
            <a:ext cx="655067" cy="2917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3623423" y="3162917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13,115 cells</a:t>
            </a:r>
            <a:endParaRPr lang="en-US" sz="1200" dirty="0"/>
          </a:p>
        </p:txBody>
      </p:sp>
      <p:sp>
        <p:nvSpPr>
          <p:cNvPr id="50" name="Rectangle 49"/>
          <p:cNvSpPr/>
          <p:nvPr/>
        </p:nvSpPr>
        <p:spPr>
          <a:xfrm>
            <a:off x="3092447" y="3372831"/>
            <a:ext cx="5504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384</a:t>
            </a:r>
          </a:p>
          <a:p>
            <a:r>
              <a:rPr lang="en-US" sz="1200" dirty="0" smtClean="0"/>
              <a:t>genes</a:t>
            </a:r>
            <a:endParaRPr lang="en-US" sz="1200" dirty="0"/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3723340" y="3372831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3623423" y="3465012"/>
            <a:ext cx="0" cy="2904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3589540" y="3787899"/>
            <a:ext cx="983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(88% sparse)</a:t>
            </a:r>
            <a:endParaRPr lang="en-US" sz="1200" dirty="0"/>
          </a:p>
        </p:txBody>
      </p:sp>
      <p:sp>
        <p:nvSpPr>
          <p:cNvPr id="55" name="Right Arrow 54"/>
          <p:cNvSpPr/>
          <p:nvPr/>
        </p:nvSpPr>
        <p:spPr>
          <a:xfrm>
            <a:off x="4763184" y="3537138"/>
            <a:ext cx="657902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4842596" y="3306288"/>
            <a:ext cx="4363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PCA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213817" y="3546705"/>
            <a:ext cx="655067" cy="1309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6113900" y="3221126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13,115 cells</a:t>
            </a:r>
            <a:endParaRPr lang="en-US" sz="1200" dirty="0"/>
          </a:p>
        </p:txBody>
      </p:sp>
      <p:sp>
        <p:nvSpPr>
          <p:cNvPr id="59" name="Rectangle 58"/>
          <p:cNvSpPr/>
          <p:nvPr/>
        </p:nvSpPr>
        <p:spPr>
          <a:xfrm>
            <a:off x="5582924" y="3431040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32</a:t>
            </a:r>
          </a:p>
          <a:p>
            <a:r>
              <a:rPr lang="en-US" sz="1200" dirty="0" smtClean="0"/>
              <a:t>PCs</a:t>
            </a:r>
            <a:endParaRPr lang="en-US" sz="1200" dirty="0"/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6213817" y="3431040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6113900" y="3523221"/>
            <a:ext cx="0" cy="2904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2887" y="4193980"/>
            <a:ext cx="3397715" cy="221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43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5949" y="115186"/>
            <a:ext cx="1418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Starting point/input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672729" y="712519"/>
            <a:ext cx="1262951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97115" y="447395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49,300 cells</a:t>
            </a:r>
            <a:endParaRPr lang="en-US" sz="1200" dirty="0"/>
          </a:p>
        </p:txBody>
      </p:sp>
      <p:sp>
        <p:nvSpPr>
          <p:cNvPr id="18" name="Rectangle 17"/>
          <p:cNvSpPr/>
          <p:nvPr/>
        </p:nvSpPr>
        <p:spPr>
          <a:xfrm>
            <a:off x="66139" y="657309"/>
            <a:ext cx="615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24,685</a:t>
            </a:r>
          </a:p>
          <a:p>
            <a:r>
              <a:rPr lang="en-US" sz="1200" dirty="0" smtClean="0"/>
              <a:t>genes</a:t>
            </a:r>
            <a:endParaRPr lang="en-US" sz="12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97032" y="657309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97115" y="749490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812434" y="1748131"/>
            <a:ext cx="983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(97% sparse)</a:t>
            </a:r>
            <a:endParaRPr lang="en-US" sz="1200" dirty="0"/>
          </a:p>
        </p:txBody>
      </p:sp>
      <p:sp>
        <p:nvSpPr>
          <p:cNvPr id="2" name="Right Arrow 1"/>
          <p:cNvSpPr/>
          <p:nvPr/>
        </p:nvSpPr>
        <p:spPr>
          <a:xfrm>
            <a:off x="2155371" y="1118974"/>
            <a:ext cx="106509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090100" y="657309"/>
            <a:ext cx="10463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Library size </a:t>
            </a:r>
          </a:p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normalization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01099" y="712519"/>
            <a:ext cx="1262951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825485" y="447395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49,300 cells</a:t>
            </a:r>
            <a:endParaRPr lang="en-US" sz="1200" dirty="0"/>
          </a:p>
        </p:txBody>
      </p:sp>
      <p:sp>
        <p:nvSpPr>
          <p:cNvPr id="19" name="Rectangle 18"/>
          <p:cNvSpPr/>
          <p:nvPr/>
        </p:nvSpPr>
        <p:spPr>
          <a:xfrm>
            <a:off x="3252847" y="649987"/>
            <a:ext cx="615874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1200" dirty="0" smtClean="0"/>
              <a:t>24,685</a:t>
            </a:r>
          </a:p>
          <a:p>
            <a:r>
              <a:rPr lang="en-US" sz="1200" dirty="0" smtClean="0"/>
              <a:t>genes</a:t>
            </a:r>
            <a:endParaRPr lang="en-US" sz="1200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925402" y="657309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825485" y="749490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040804" y="1748131"/>
            <a:ext cx="983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(97% sparse)</a:t>
            </a:r>
            <a:endParaRPr lang="en-US" sz="1200" dirty="0"/>
          </a:p>
        </p:txBody>
      </p:sp>
      <p:sp>
        <p:nvSpPr>
          <p:cNvPr id="93" name="Content Placeholder 4"/>
          <p:cNvSpPr>
            <a:spLocks noGrp="1"/>
          </p:cNvSpPr>
          <p:nvPr>
            <p:ph idx="1"/>
          </p:nvPr>
        </p:nvSpPr>
        <p:spPr>
          <a:xfrm>
            <a:off x="1059741" y="4802025"/>
            <a:ext cx="6153146" cy="702190"/>
          </a:xfrm>
        </p:spPr>
        <p:txBody>
          <a:bodyPr>
            <a:normAutofit/>
          </a:bodyPr>
          <a:lstStyle/>
          <a:p>
            <a:r>
              <a:rPr lang="en-US" sz="2000" dirty="0"/>
              <a:t>tSNE dimension reduction to </a:t>
            </a:r>
            <a:r>
              <a:rPr lang="en-US" sz="2000" dirty="0" smtClean="0"/>
              <a:t>from 32 PCs to 2D</a:t>
            </a:r>
            <a:endParaRPr lang="en-US" sz="2000" dirty="0"/>
          </a:p>
        </p:txBody>
      </p:sp>
      <p:sp>
        <p:nvSpPr>
          <p:cNvPr id="25" name="Right Arrow 24"/>
          <p:cNvSpPr/>
          <p:nvPr/>
        </p:nvSpPr>
        <p:spPr>
          <a:xfrm>
            <a:off x="5523586" y="1118974"/>
            <a:ext cx="106509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368863" y="749641"/>
            <a:ext cx="13745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Log transformation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390465" y="715947"/>
            <a:ext cx="1262951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314851" y="450823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49,300 cells</a:t>
            </a:r>
            <a:endParaRPr lang="en-US" sz="1200" dirty="0"/>
          </a:p>
        </p:txBody>
      </p:sp>
      <p:sp>
        <p:nvSpPr>
          <p:cNvPr id="29" name="Rectangle 28"/>
          <p:cNvSpPr/>
          <p:nvPr/>
        </p:nvSpPr>
        <p:spPr>
          <a:xfrm>
            <a:off x="6783875" y="660737"/>
            <a:ext cx="615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24,685</a:t>
            </a:r>
          </a:p>
          <a:p>
            <a:r>
              <a:rPr lang="en-US" sz="1200" dirty="0" smtClean="0"/>
              <a:t>genes</a:t>
            </a:r>
            <a:endParaRPr lang="en-US" sz="1200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7414768" y="660737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314851" y="752918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530170" y="1751559"/>
            <a:ext cx="983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(97% sparse)</a:t>
            </a:r>
            <a:endParaRPr lang="en-US" sz="1200" dirty="0"/>
          </a:p>
        </p:txBody>
      </p:sp>
      <p:sp>
        <p:nvSpPr>
          <p:cNvPr id="33" name="Rectangle 32"/>
          <p:cNvSpPr/>
          <p:nvPr/>
        </p:nvSpPr>
        <p:spPr>
          <a:xfrm>
            <a:off x="415671" y="2380195"/>
            <a:ext cx="8145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Filter cells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05789" y="3255847"/>
            <a:ext cx="655067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830175" y="2990723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13,115 cells</a:t>
            </a:r>
            <a:endParaRPr lang="en-US" sz="1200" dirty="0"/>
          </a:p>
        </p:txBody>
      </p:sp>
      <p:sp>
        <p:nvSpPr>
          <p:cNvPr id="36" name="Rectangle 35"/>
          <p:cNvSpPr/>
          <p:nvPr/>
        </p:nvSpPr>
        <p:spPr>
          <a:xfrm>
            <a:off x="299199" y="3200637"/>
            <a:ext cx="615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24,685</a:t>
            </a:r>
          </a:p>
          <a:p>
            <a:r>
              <a:rPr lang="en-US" sz="1200" dirty="0" smtClean="0"/>
              <a:t>genes</a:t>
            </a:r>
            <a:endParaRPr lang="en-US" sz="1200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930092" y="3200637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830175" y="3292818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1098101" y="2124817"/>
            <a:ext cx="6882118" cy="791437"/>
            <a:chOff x="1098101" y="2124817"/>
            <a:chExt cx="6882118" cy="791437"/>
          </a:xfrm>
        </p:grpSpPr>
        <p:sp>
          <p:nvSpPr>
            <p:cNvPr id="40" name="Right Arrow 39"/>
            <p:cNvSpPr/>
            <p:nvPr/>
          </p:nvSpPr>
          <p:spPr>
            <a:xfrm rot="5400000">
              <a:off x="965305" y="2513018"/>
              <a:ext cx="536032" cy="270439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ight Arrow 40"/>
            <p:cNvSpPr/>
            <p:nvPr/>
          </p:nvSpPr>
          <p:spPr>
            <a:xfrm>
              <a:off x="1165939" y="2380221"/>
              <a:ext cx="6814280" cy="157933"/>
            </a:xfrm>
            <a:prstGeom prst="rightArrow">
              <a:avLst>
                <a:gd name="adj1" fmla="val 100000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ight Arrow 41"/>
            <p:cNvSpPr/>
            <p:nvPr/>
          </p:nvSpPr>
          <p:spPr>
            <a:xfrm rot="16200000">
              <a:off x="7708055" y="2265990"/>
              <a:ext cx="413337" cy="130991"/>
            </a:xfrm>
            <a:prstGeom prst="rightArrow">
              <a:avLst>
                <a:gd name="adj1" fmla="val 100000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803023" y="2387935"/>
              <a:ext cx="92409" cy="142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172033" y="2426987"/>
              <a:ext cx="116440" cy="1663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ight Arrow 45"/>
          <p:cNvSpPr/>
          <p:nvPr/>
        </p:nvSpPr>
        <p:spPr>
          <a:xfrm>
            <a:off x="1935680" y="3537138"/>
            <a:ext cx="106509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015092" y="3306288"/>
            <a:ext cx="9062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Filter genes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699037" y="3428041"/>
            <a:ext cx="655067" cy="2917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3623423" y="3162917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13,115 cells</a:t>
            </a:r>
            <a:endParaRPr lang="en-US" sz="1200" dirty="0"/>
          </a:p>
        </p:txBody>
      </p:sp>
      <p:sp>
        <p:nvSpPr>
          <p:cNvPr id="50" name="Rectangle 49"/>
          <p:cNvSpPr/>
          <p:nvPr/>
        </p:nvSpPr>
        <p:spPr>
          <a:xfrm>
            <a:off x="3092447" y="3372831"/>
            <a:ext cx="5504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384</a:t>
            </a:r>
          </a:p>
          <a:p>
            <a:r>
              <a:rPr lang="en-US" sz="1200" dirty="0" smtClean="0"/>
              <a:t>genes</a:t>
            </a:r>
            <a:endParaRPr lang="en-US" sz="1200" dirty="0"/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3723340" y="3372831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3623423" y="3465012"/>
            <a:ext cx="0" cy="2904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3589540" y="3787899"/>
            <a:ext cx="983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(88% sparse)</a:t>
            </a:r>
            <a:endParaRPr lang="en-US" sz="1200" dirty="0"/>
          </a:p>
        </p:txBody>
      </p:sp>
      <p:sp>
        <p:nvSpPr>
          <p:cNvPr id="55" name="Right Arrow 54"/>
          <p:cNvSpPr/>
          <p:nvPr/>
        </p:nvSpPr>
        <p:spPr>
          <a:xfrm>
            <a:off x="4763184" y="3537138"/>
            <a:ext cx="657902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4842596" y="3306288"/>
            <a:ext cx="4363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PCA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213817" y="3546705"/>
            <a:ext cx="655067" cy="1309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6113900" y="3221126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13,115 cells</a:t>
            </a:r>
            <a:endParaRPr lang="en-US" sz="1200" dirty="0"/>
          </a:p>
        </p:txBody>
      </p:sp>
      <p:sp>
        <p:nvSpPr>
          <p:cNvPr id="59" name="Rectangle 58"/>
          <p:cNvSpPr/>
          <p:nvPr/>
        </p:nvSpPr>
        <p:spPr>
          <a:xfrm>
            <a:off x="5582924" y="3431040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32</a:t>
            </a:r>
          </a:p>
          <a:p>
            <a:r>
              <a:rPr lang="en-US" sz="1200" dirty="0" smtClean="0"/>
              <a:t>PCs</a:t>
            </a:r>
            <a:endParaRPr lang="en-US" sz="1200" dirty="0"/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6213817" y="3431040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6113900" y="3523221"/>
            <a:ext cx="0" cy="2904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ight Arrow 53"/>
          <p:cNvSpPr/>
          <p:nvPr/>
        </p:nvSpPr>
        <p:spPr>
          <a:xfrm>
            <a:off x="7226228" y="3528950"/>
            <a:ext cx="657902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7305640" y="3298100"/>
            <a:ext cx="481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tSNE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8644996" y="3594276"/>
            <a:ext cx="655067" cy="1309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8521503" y="3287595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13,115 cells</a:t>
            </a:r>
            <a:endParaRPr lang="en-US" sz="1200" dirty="0"/>
          </a:p>
        </p:txBody>
      </p:sp>
      <p:sp>
        <p:nvSpPr>
          <p:cNvPr id="66" name="Rectangle 65"/>
          <p:cNvSpPr/>
          <p:nvPr/>
        </p:nvSpPr>
        <p:spPr>
          <a:xfrm>
            <a:off x="8150004" y="3521230"/>
            <a:ext cx="3577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2D</a:t>
            </a:r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8621420" y="3497509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8521503" y="3589690"/>
            <a:ext cx="0" cy="2904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68"/>
          <p:cNvPicPr>
            <a:picLocks noChangeAspect="1"/>
          </p:cNvPicPr>
          <p:nvPr/>
        </p:nvPicPr>
        <p:blipFill>
          <a:blip r:embed="rId2">
            <a:biLevel thresh="75000"/>
          </a:blip>
          <a:stretch>
            <a:fillRect/>
          </a:stretch>
        </p:blipFill>
        <p:spPr>
          <a:xfrm>
            <a:off x="6676439" y="4421837"/>
            <a:ext cx="2947129" cy="173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06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5949" y="115186"/>
            <a:ext cx="1418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Starting point/input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672729" y="712519"/>
            <a:ext cx="1262951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97115" y="447395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49,300 cells</a:t>
            </a:r>
            <a:endParaRPr lang="en-US" sz="1200" dirty="0"/>
          </a:p>
        </p:txBody>
      </p:sp>
      <p:sp>
        <p:nvSpPr>
          <p:cNvPr id="18" name="Rectangle 17"/>
          <p:cNvSpPr/>
          <p:nvPr/>
        </p:nvSpPr>
        <p:spPr>
          <a:xfrm>
            <a:off x="66139" y="657309"/>
            <a:ext cx="615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24,685</a:t>
            </a:r>
          </a:p>
          <a:p>
            <a:r>
              <a:rPr lang="en-US" sz="1200" dirty="0" smtClean="0"/>
              <a:t>genes</a:t>
            </a:r>
            <a:endParaRPr lang="en-US" sz="12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97032" y="657309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97115" y="749490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812434" y="1748131"/>
            <a:ext cx="983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(97% sparse)</a:t>
            </a:r>
            <a:endParaRPr lang="en-US" sz="1200" dirty="0"/>
          </a:p>
        </p:txBody>
      </p:sp>
      <p:sp>
        <p:nvSpPr>
          <p:cNvPr id="2" name="Right Arrow 1"/>
          <p:cNvSpPr/>
          <p:nvPr/>
        </p:nvSpPr>
        <p:spPr>
          <a:xfrm>
            <a:off x="2155371" y="1118974"/>
            <a:ext cx="106509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090100" y="657309"/>
            <a:ext cx="10463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Library size </a:t>
            </a:r>
          </a:p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normalization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01099" y="712519"/>
            <a:ext cx="1262951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825485" y="447395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49,300 cells</a:t>
            </a:r>
            <a:endParaRPr lang="en-US" sz="1200" dirty="0"/>
          </a:p>
        </p:txBody>
      </p:sp>
      <p:sp>
        <p:nvSpPr>
          <p:cNvPr id="19" name="Rectangle 18"/>
          <p:cNvSpPr/>
          <p:nvPr/>
        </p:nvSpPr>
        <p:spPr>
          <a:xfrm>
            <a:off x="3252847" y="649987"/>
            <a:ext cx="615874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1200" dirty="0" smtClean="0"/>
              <a:t>24,685</a:t>
            </a:r>
          </a:p>
          <a:p>
            <a:r>
              <a:rPr lang="en-US" sz="1200" dirty="0" smtClean="0"/>
              <a:t>genes</a:t>
            </a:r>
            <a:endParaRPr lang="en-US" sz="1200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925402" y="657309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825485" y="749490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040804" y="1748131"/>
            <a:ext cx="983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(97% sparse)</a:t>
            </a:r>
            <a:endParaRPr lang="en-US" sz="1200" dirty="0"/>
          </a:p>
        </p:txBody>
      </p:sp>
      <p:sp>
        <p:nvSpPr>
          <p:cNvPr id="25" name="Right Arrow 24"/>
          <p:cNvSpPr/>
          <p:nvPr/>
        </p:nvSpPr>
        <p:spPr>
          <a:xfrm>
            <a:off x="5523586" y="1118974"/>
            <a:ext cx="106509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368863" y="749641"/>
            <a:ext cx="13745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Log transformation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390465" y="715947"/>
            <a:ext cx="1262951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314851" y="450823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49,300 cells</a:t>
            </a:r>
            <a:endParaRPr lang="en-US" sz="1200" dirty="0"/>
          </a:p>
        </p:txBody>
      </p:sp>
      <p:sp>
        <p:nvSpPr>
          <p:cNvPr id="29" name="Rectangle 28"/>
          <p:cNvSpPr/>
          <p:nvPr/>
        </p:nvSpPr>
        <p:spPr>
          <a:xfrm>
            <a:off x="6783875" y="660737"/>
            <a:ext cx="615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24,685</a:t>
            </a:r>
          </a:p>
          <a:p>
            <a:r>
              <a:rPr lang="en-US" sz="1200" dirty="0" smtClean="0"/>
              <a:t>genes</a:t>
            </a:r>
            <a:endParaRPr lang="en-US" sz="1200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7414768" y="660737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314851" y="752918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530170" y="1751559"/>
            <a:ext cx="983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(97% sparse)</a:t>
            </a:r>
            <a:endParaRPr lang="en-US" sz="1200" dirty="0"/>
          </a:p>
        </p:txBody>
      </p:sp>
      <p:sp>
        <p:nvSpPr>
          <p:cNvPr id="33" name="Rectangle 32"/>
          <p:cNvSpPr/>
          <p:nvPr/>
        </p:nvSpPr>
        <p:spPr>
          <a:xfrm>
            <a:off x="415671" y="2380195"/>
            <a:ext cx="8145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Filter cells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05789" y="3255847"/>
            <a:ext cx="655067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830175" y="2990723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13,115 cells</a:t>
            </a:r>
            <a:endParaRPr lang="en-US" sz="1200" dirty="0"/>
          </a:p>
        </p:txBody>
      </p:sp>
      <p:sp>
        <p:nvSpPr>
          <p:cNvPr id="36" name="Rectangle 35"/>
          <p:cNvSpPr/>
          <p:nvPr/>
        </p:nvSpPr>
        <p:spPr>
          <a:xfrm>
            <a:off x="299199" y="3200637"/>
            <a:ext cx="615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24,685</a:t>
            </a:r>
          </a:p>
          <a:p>
            <a:r>
              <a:rPr lang="en-US" sz="1200" dirty="0" smtClean="0"/>
              <a:t>genes</a:t>
            </a:r>
            <a:endParaRPr lang="en-US" sz="1200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930092" y="3200637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830175" y="3292818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1098101" y="2124817"/>
            <a:ext cx="6882118" cy="791437"/>
            <a:chOff x="1098101" y="2124817"/>
            <a:chExt cx="6882118" cy="791437"/>
          </a:xfrm>
        </p:grpSpPr>
        <p:sp>
          <p:nvSpPr>
            <p:cNvPr id="40" name="Right Arrow 39"/>
            <p:cNvSpPr/>
            <p:nvPr/>
          </p:nvSpPr>
          <p:spPr>
            <a:xfrm rot="5400000">
              <a:off x="965305" y="2513018"/>
              <a:ext cx="536032" cy="270439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ight Arrow 40"/>
            <p:cNvSpPr/>
            <p:nvPr/>
          </p:nvSpPr>
          <p:spPr>
            <a:xfrm>
              <a:off x="1165939" y="2380221"/>
              <a:ext cx="6814280" cy="157933"/>
            </a:xfrm>
            <a:prstGeom prst="rightArrow">
              <a:avLst>
                <a:gd name="adj1" fmla="val 100000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ight Arrow 41"/>
            <p:cNvSpPr/>
            <p:nvPr/>
          </p:nvSpPr>
          <p:spPr>
            <a:xfrm rot="16200000">
              <a:off x="7708055" y="2265990"/>
              <a:ext cx="413337" cy="130991"/>
            </a:xfrm>
            <a:prstGeom prst="rightArrow">
              <a:avLst>
                <a:gd name="adj1" fmla="val 100000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803023" y="2387935"/>
              <a:ext cx="92409" cy="142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172033" y="2426987"/>
              <a:ext cx="116440" cy="1663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ight Arrow 45"/>
          <p:cNvSpPr/>
          <p:nvPr/>
        </p:nvSpPr>
        <p:spPr>
          <a:xfrm>
            <a:off x="1935680" y="3537138"/>
            <a:ext cx="106509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015092" y="3306288"/>
            <a:ext cx="9062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Filter genes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699037" y="3428041"/>
            <a:ext cx="655067" cy="2917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3623423" y="3162917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13,115 cells</a:t>
            </a:r>
            <a:endParaRPr lang="en-US" sz="1200" dirty="0"/>
          </a:p>
        </p:txBody>
      </p:sp>
      <p:sp>
        <p:nvSpPr>
          <p:cNvPr id="50" name="Rectangle 49"/>
          <p:cNvSpPr/>
          <p:nvPr/>
        </p:nvSpPr>
        <p:spPr>
          <a:xfrm>
            <a:off x="3092447" y="3372831"/>
            <a:ext cx="5504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384</a:t>
            </a:r>
          </a:p>
          <a:p>
            <a:r>
              <a:rPr lang="en-US" sz="1200" dirty="0" smtClean="0"/>
              <a:t>genes</a:t>
            </a:r>
            <a:endParaRPr lang="en-US" sz="1200" dirty="0"/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3723340" y="3372831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3623423" y="3465012"/>
            <a:ext cx="0" cy="2904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3589540" y="3787899"/>
            <a:ext cx="983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(88% sparse)</a:t>
            </a:r>
            <a:endParaRPr lang="en-US" sz="1200" dirty="0"/>
          </a:p>
        </p:txBody>
      </p:sp>
      <p:sp>
        <p:nvSpPr>
          <p:cNvPr id="55" name="Right Arrow 54"/>
          <p:cNvSpPr/>
          <p:nvPr/>
        </p:nvSpPr>
        <p:spPr>
          <a:xfrm>
            <a:off x="4763184" y="3537138"/>
            <a:ext cx="657902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4842596" y="3306288"/>
            <a:ext cx="4363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PCA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213817" y="3546705"/>
            <a:ext cx="655067" cy="1309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6113900" y="3221126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13,115 cells</a:t>
            </a:r>
            <a:endParaRPr lang="en-US" sz="1200" dirty="0"/>
          </a:p>
        </p:txBody>
      </p:sp>
      <p:sp>
        <p:nvSpPr>
          <p:cNvPr id="59" name="Rectangle 58"/>
          <p:cNvSpPr/>
          <p:nvPr/>
        </p:nvSpPr>
        <p:spPr>
          <a:xfrm>
            <a:off x="5582924" y="3431040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32</a:t>
            </a:r>
          </a:p>
          <a:p>
            <a:r>
              <a:rPr lang="en-US" sz="1200" dirty="0" smtClean="0"/>
              <a:t>PCs</a:t>
            </a:r>
            <a:endParaRPr lang="en-US" sz="1200" dirty="0"/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6213817" y="3431040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6113900" y="3523221"/>
            <a:ext cx="0" cy="2904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ight Arrow 53"/>
          <p:cNvSpPr/>
          <p:nvPr/>
        </p:nvSpPr>
        <p:spPr>
          <a:xfrm>
            <a:off x="7226228" y="3528950"/>
            <a:ext cx="657902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7305640" y="3298100"/>
            <a:ext cx="481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tSNE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8644996" y="3594276"/>
            <a:ext cx="655067" cy="1309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8521503" y="3287595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13,115 cells</a:t>
            </a:r>
            <a:endParaRPr lang="en-US" sz="1200" dirty="0"/>
          </a:p>
        </p:txBody>
      </p:sp>
      <p:sp>
        <p:nvSpPr>
          <p:cNvPr id="66" name="Rectangle 65"/>
          <p:cNvSpPr/>
          <p:nvPr/>
        </p:nvSpPr>
        <p:spPr>
          <a:xfrm>
            <a:off x="8150004" y="3521230"/>
            <a:ext cx="3577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2D</a:t>
            </a:r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8621420" y="3497509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8521503" y="3589690"/>
            <a:ext cx="0" cy="2904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1131609" y="4064896"/>
            <a:ext cx="7921053" cy="1125812"/>
            <a:chOff x="1098101" y="1790442"/>
            <a:chExt cx="6882119" cy="1125812"/>
          </a:xfrm>
        </p:grpSpPr>
        <p:sp>
          <p:nvSpPr>
            <p:cNvPr id="70" name="Right Arrow 69"/>
            <p:cNvSpPr/>
            <p:nvPr/>
          </p:nvSpPr>
          <p:spPr>
            <a:xfrm rot="5400000">
              <a:off x="965305" y="2513018"/>
              <a:ext cx="536032" cy="270439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ight Arrow 70"/>
            <p:cNvSpPr/>
            <p:nvPr/>
          </p:nvSpPr>
          <p:spPr>
            <a:xfrm>
              <a:off x="1165939" y="2380221"/>
              <a:ext cx="6814280" cy="157933"/>
            </a:xfrm>
            <a:prstGeom prst="rightArrow">
              <a:avLst>
                <a:gd name="adj1" fmla="val 100000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ight Arrow 71"/>
            <p:cNvSpPr/>
            <p:nvPr/>
          </p:nvSpPr>
          <p:spPr>
            <a:xfrm rot="16200000">
              <a:off x="7540868" y="2098802"/>
              <a:ext cx="747711" cy="130992"/>
            </a:xfrm>
            <a:prstGeom prst="rightArrow">
              <a:avLst>
                <a:gd name="adj1" fmla="val 100000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803023" y="2393873"/>
              <a:ext cx="92409" cy="142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172033" y="2426987"/>
              <a:ext cx="116440" cy="1663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Rectangle 74"/>
          <p:cNvSpPr/>
          <p:nvPr/>
        </p:nvSpPr>
        <p:spPr>
          <a:xfrm>
            <a:off x="751148" y="4423842"/>
            <a:ext cx="1062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Map removed</a:t>
            </a:r>
          </a:p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cells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690134" y="5564315"/>
            <a:ext cx="1324958" cy="2039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566641" y="5257635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49,300 cells</a:t>
            </a:r>
            <a:endParaRPr lang="en-US" sz="1200" dirty="0"/>
          </a:p>
        </p:txBody>
      </p:sp>
      <p:sp>
        <p:nvSpPr>
          <p:cNvPr id="78" name="Rectangle 77"/>
          <p:cNvSpPr/>
          <p:nvPr/>
        </p:nvSpPr>
        <p:spPr>
          <a:xfrm>
            <a:off x="195142" y="5491270"/>
            <a:ext cx="3577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2D</a:t>
            </a:r>
          </a:p>
        </p:txBody>
      </p:sp>
      <p:cxnSp>
        <p:nvCxnSpPr>
          <p:cNvPr id="79" name="Straight Arrow Connector 78"/>
          <p:cNvCxnSpPr/>
          <p:nvPr/>
        </p:nvCxnSpPr>
        <p:spPr>
          <a:xfrm>
            <a:off x="666558" y="5467549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566641" y="5559730"/>
            <a:ext cx="0" cy="2904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Content Placeholder 4"/>
          <p:cNvSpPr>
            <a:spLocks noGrp="1"/>
          </p:cNvSpPr>
          <p:nvPr>
            <p:ph idx="1"/>
          </p:nvPr>
        </p:nvSpPr>
        <p:spPr>
          <a:xfrm>
            <a:off x="1092164" y="6201400"/>
            <a:ext cx="8808038" cy="479238"/>
          </a:xfrm>
        </p:spPr>
        <p:txBody>
          <a:bodyPr>
            <a:normAutofit fontScale="85000" lnSpcReduction="20000"/>
          </a:bodyPr>
          <a:lstStyle/>
          <a:p>
            <a:r>
              <a:rPr lang="en-US" sz="2000" dirty="0" smtClean="0"/>
              <a:t>Use a probability model same as the tSNE formulation to compute the most likely position for each new cell independently, given the already visualized 13,115 cells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2519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5949" y="115186"/>
            <a:ext cx="1418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Starting point/input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672729" y="712519"/>
            <a:ext cx="1262951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97115" y="447395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49,300 cells</a:t>
            </a:r>
            <a:endParaRPr lang="en-US" sz="1200" dirty="0"/>
          </a:p>
        </p:txBody>
      </p:sp>
      <p:sp>
        <p:nvSpPr>
          <p:cNvPr id="18" name="Rectangle 17"/>
          <p:cNvSpPr/>
          <p:nvPr/>
        </p:nvSpPr>
        <p:spPr>
          <a:xfrm>
            <a:off x="66139" y="657309"/>
            <a:ext cx="615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24,685</a:t>
            </a:r>
          </a:p>
          <a:p>
            <a:r>
              <a:rPr lang="en-US" sz="1200" dirty="0" smtClean="0"/>
              <a:t>genes</a:t>
            </a:r>
            <a:endParaRPr lang="en-US" sz="12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97032" y="657309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97115" y="749490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812434" y="1748131"/>
            <a:ext cx="983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(97% sparse)</a:t>
            </a:r>
            <a:endParaRPr lang="en-US" sz="1200" dirty="0"/>
          </a:p>
        </p:txBody>
      </p:sp>
      <p:sp>
        <p:nvSpPr>
          <p:cNvPr id="2" name="Right Arrow 1"/>
          <p:cNvSpPr/>
          <p:nvPr/>
        </p:nvSpPr>
        <p:spPr>
          <a:xfrm>
            <a:off x="2155371" y="1118974"/>
            <a:ext cx="106509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090100" y="657309"/>
            <a:ext cx="10463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Library size </a:t>
            </a:r>
          </a:p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normalization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01099" y="712519"/>
            <a:ext cx="1262951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825485" y="447395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49,300 cells</a:t>
            </a:r>
            <a:endParaRPr lang="en-US" sz="1200" dirty="0"/>
          </a:p>
        </p:txBody>
      </p:sp>
      <p:sp>
        <p:nvSpPr>
          <p:cNvPr id="19" name="Rectangle 18"/>
          <p:cNvSpPr/>
          <p:nvPr/>
        </p:nvSpPr>
        <p:spPr>
          <a:xfrm>
            <a:off x="3252847" y="649987"/>
            <a:ext cx="615874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1200" dirty="0" smtClean="0"/>
              <a:t>24,685</a:t>
            </a:r>
          </a:p>
          <a:p>
            <a:r>
              <a:rPr lang="en-US" sz="1200" dirty="0" smtClean="0"/>
              <a:t>genes</a:t>
            </a:r>
            <a:endParaRPr lang="en-US" sz="1200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925402" y="657309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825485" y="749490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040804" y="1748131"/>
            <a:ext cx="983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(97% sparse)</a:t>
            </a:r>
            <a:endParaRPr lang="en-US" sz="1200" dirty="0"/>
          </a:p>
        </p:txBody>
      </p:sp>
      <p:sp>
        <p:nvSpPr>
          <p:cNvPr id="25" name="Right Arrow 24"/>
          <p:cNvSpPr/>
          <p:nvPr/>
        </p:nvSpPr>
        <p:spPr>
          <a:xfrm>
            <a:off x="5523586" y="1118974"/>
            <a:ext cx="106509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368863" y="749641"/>
            <a:ext cx="13745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Log transformation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390465" y="715947"/>
            <a:ext cx="1262951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314851" y="450823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49,300 cells</a:t>
            </a:r>
            <a:endParaRPr lang="en-US" sz="1200" dirty="0"/>
          </a:p>
        </p:txBody>
      </p:sp>
      <p:sp>
        <p:nvSpPr>
          <p:cNvPr id="29" name="Rectangle 28"/>
          <p:cNvSpPr/>
          <p:nvPr/>
        </p:nvSpPr>
        <p:spPr>
          <a:xfrm>
            <a:off x="6783875" y="660737"/>
            <a:ext cx="615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24,685</a:t>
            </a:r>
          </a:p>
          <a:p>
            <a:r>
              <a:rPr lang="en-US" sz="1200" dirty="0" smtClean="0"/>
              <a:t>genes</a:t>
            </a:r>
            <a:endParaRPr lang="en-US" sz="1200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7414768" y="660737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314851" y="752918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530170" y="1751559"/>
            <a:ext cx="983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(97% sparse)</a:t>
            </a:r>
            <a:endParaRPr lang="en-US" sz="1200" dirty="0"/>
          </a:p>
        </p:txBody>
      </p:sp>
      <p:sp>
        <p:nvSpPr>
          <p:cNvPr id="33" name="Rectangle 32"/>
          <p:cNvSpPr/>
          <p:nvPr/>
        </p:nvSpPr>
        <p:spPr>
          <a:xfrm>
            <a:off x="415671" y="2380195"/>
            <a:ext cx="8145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Filter cells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05789" y="3255847"/>
            <a:ext cx="655067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830175" y="2990723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13,115 cells</a:t>
            </a:r>
            <a:endParaRPr lang="en-US" sz="1200" dirty="0"/>
          </a:p>
        </p:txBody>
      </p:sp>
      <p:sp>
        <p:nvSpPr>
          <p:cNvPr id="36" name="Rectangle 35"/>
          <p:cNvSpPr/>
          <p:nvPr/>
        </p:nvSpPr>
        <p:spPr>
          <a:xfrm>
            <a:off x="299199" y="3200637"/>
            <a:ext cx="615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24,685</a:t>
            </a:r>
          </a:p>
          <a:p>
            <a:r>
              <a:rPr lang="en-US" sz="1200" dirty="0" smtClean="0"/>
              <a:t>genes</a:t>
            </a:r>
            <a:endParaRPr lang="en-US" sz="1200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930092" y="3200637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830175" y="3292818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1098101" y="2124817"/>
            <a:ext cx="6882118" cy="791437"/>
            <a:chOff x="1098101" y="2124817"/>
            <a:chExt cx="6882118" cy="791437"/>
          </a:xfrm>
        </p:grpSpPr>
        <p:sp>
          <p:nvSpPr>
            <p:cNvPr id="40" name="Right Arrow 39"/>
            <p:cNvSpPr/>
            <p:nvPr/>
          </p:nvSpPr>
          <p:spPr>
            <a:xfrm rot="5400000">
              <a:off x="965305" y="2513018"/>
              <a:ext cx="536032" cy="270439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ight Arrow 40"/>
            <p:cNvSpPr/>
            <p:nvPr/>
          </p:nvSpPr>
          <p:spPr>
            <a:xfrm>
              <a:off x="1165939" y="2380221"/>
              <a:ext cx="6814280" cy="157933"/>
            </a:xfrm>
            <a:prstGeom prst="rightArrow">
              <a:avLst>
                <a:gd name="adj1" fmla="val 100000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ight Arrow 41"/>
            <p:cNvSpPr/>
            <p:nvPr/>
          </p:nvSpPr>
          <p:spPr>
            <a:xfrm rot="16200000">
              <a:off x="7708055" y="2265990"/>
              <a:ext cx="413337" cy="130991"/>
            </a:xfrm>
            <a:prstGeom prst="rightArrow">
              <a:avLst>
                <a:gd name="adj1" fmla="val 100000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803023" y="2387935"/>
              <a:ext cx="92409" cy="142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172033" y="2426987"/>
              <a:ext cx="116440" cy="1663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ight Arrow 45"/>
          <p:cNvSpPr/>
          <p:nvPr/>
        </p:nvSpPr>
        <p:spPr>
          <a:xfrm>
            <a:off x="1935680" y="3537138"/>
            <a:ext cx="106509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015092" y="3306288"/>
            <a:ext cx="9062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Filter genes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699037" y="3428041"/>
            <a:ext cx="655067" cy="2917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3623423" y="3162917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13,115 cells</a:t>
            </a:r>
            <a:endParaRPr lang="en-US" sz="1200" dirty="0"/>
          </a:p>
        </p:txBody>
      </p:sp>
      <p:sp>
        <p:nvSpPr>
          <p:cNvPr id="50" name="Rectangle 49"/>
          <p:cNvSpPr/>
          <p:nvPr/>
        </p:nvSpPr>
        <p:spPr>
          <a:xfrm>
            <a:off x="3092447" y="3372831"/>
            <a:ext cx="5504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384</a:t>
            </a:r>
          </a:p>
          <a:p>
            <a:r>
              <a:rPr lang="en-US" sz="1200" dirty="0" smtClean="0"/>
              <a:t>genes</a:t>
            </a:r>
            <a:endParaRPr lang="en-US" sz="1200" dirty="0"/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3723340" y="3372831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3623423" y="3465012"/>
            <a:ext cx="0" cy="2904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3589540" y="3787899"/>
            <a:ext cx="983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(88% sparse)</a:t>
            </a:r>
            <a:endParaRPr lang="en-US" sz="1200" dirty="0"/>
          </a:p>
        </p:txBody>
      </p:sp>
      <p:sp>
        <p:nvSpPr>
          <p:cNvPr id="55" name="Right Arrow 54"/>
          <p:cNvSpPr/>
          <p:nvPr/>
        </p:nvSpPr>
        <p:spPr>
          <a:xfrm>
            <a:off x="4763184" y="3537138"/>
            <a:ext cx="657902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4842596" y="3306288"/>
            <a:ext cx="4363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PCA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213817" y="3546705"/>
            <a:ext cx="655067" cy="1309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6113900" y="3221126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13,115 cells</a:t>
            </a:r>
            <a:endParaRPr lang="en-US" sz="1200" dirty="0"/>
          </a:p>
        </p:txBody>
      </p:sp>
      <p:sp>
        <p:nvSpPr>
          <p:cNvPr id="59" name="Rectangle 58"/>
          <p:cNvSpPr/>
          <p:nvPr/>
        </p:nvSpPr>
        <p:spPr>
          <a:xfrm>
            <a:off x="5582924" y="3431040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32</a:t>
            </a:r>
          </a:p>
          <a:p>
            <a:r>
              <a:rPr lang="en-US" sz="1200" dirty="0" smtClean="0"/>
              <a:t>PCs</a:t>
            </a:r>
            <a:endParaRPr lang="en-US" sz="1200" dirty="0"/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6213817" y="3431040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6113900" y="3523221"/>
            <a:ext cx="0" cy="2904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ight Arrow 53"/>
          <p:cNvSpPr/>
          <p:nvPr/>
        </p:nvSpPr>
        <p:spPr>
          <a:xfrm>
            <a:off x="7226228" y="3528950"/>
            <a:ext cx="657902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7305640" y="3298100"/>
            <a:ext cx="481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tSNE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8644996" y="3594276"/>
            <a:ext cx="655067" cy="1309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8521503" y="3287595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13,115 cells</a:t>
            </a:r>
            <a:endParaRPr lang="en-US" sz="1200" dirty="0"/>
          </a:p>
        </p:txBody>
      </p:sp>
      <p:sp>
        <p:nvSpPr>
          <p:cNvPr id="66" name="Rectangle 65"/>
          <p:cNvSpPr/>
          <p:nvPr/>
        </p:nvSpPr>
        <p:spPr>
          <a:xfrm>
            <a:off x="8150004" y="3521230"/>
            <a:ext cx="3577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2D</a:t>
            </a:r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8621420" y="3497509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8521503" y="3589690"/>
            <a:ext cx="0" cy="2904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1131609" y="4064896"/>
            <a:ext cx="7921053" cy="1125812"/>
            <a:chOff x="1098101" y="1790442"/>
            <a:chExt cx="6882119" cy="1125812"/>
          </a:xfrm>
        </p:grpSpPr>
        <p:sp>
          <p:nvSpPr>
            <p:cNvPr id="70" name="Right Arrow 69"/>
            <p:cNvSpPr/>
            <p:nvPr/>
          </p:nvSpPr>
          <p:spPr>
            <a:xfrm rot="5400000">
              <a:off x="965305" y="2513018"/>
              <a:ext cx="536032" cy="270439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ight Arrow 70"/>
            <p:cNvSpPr/>
            <p:nvPr/>
          </p:nvSpPr>
          <p:spPr>
            <a:xfrm>
              <a:off x="1165939" y="2380221"/>
              <a:ext cx="6814280" cy="157933"/>
            </a:xfrm>
            <a:prstGeom prst="rightArrow">
              <a:avLst>
                <a:gd name="adj1" fmla="val 100000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ight Arrow 71"/>
            <p:cNvSpPr/>
            <p:nvPr/>
          </p:nvSpPr>
          <p:spPr>
            <a:xfrm rot="16200000">
              <a:off x="7540868" y="2098802"/>
              <a:ext cx="747711" cy="130992"/>
            </a:xfrm>
            <a:prstGeom prst="rightArrow">
              <a:avLst>
                <a:gd name="adj1" fmla="val 100000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803023" y="2393873"/>
              <a:ext cx="92409" cy="142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172033" y="2426987"/>
              <a:ext cx="116440" cy="1663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Rectangle 74"/>
          <p:cNvSpPr/>
          <p:nvPr/>
        </p:nvSpPr>
        <p:spPr>
          <a:xfrm>
            <a:off x="751148" y="4423842"/>
            <a:ext cx="1062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Map removed</a:t>
            </a:r>
          </a:p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cells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690134" y="5564315"/>
            <a:ext cx="1324958" cy="2039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566641" y="5257635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49,300 cells</a:t>
            </a:r>
            <a:endParaRPr lang="en-US" sz="1200" dirty="0"/>
          </a:p>
        </p:txBody>
      </p:sp>
      <p:sp>
        <p:nvSpPr>
          <p:cNvPr id="78" name="Rectangle 77"/>
          <p:cNvSpPr/>
          <p:nvPr/>
        </p:nvSpPr>
        <p:spPr>
          <a:xfrm>
            <a:off x="195142" y="5491270"/>
            <a:ext cx="3577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2D</a:t>
            </a:r>
          </a:p>
        </p:txBody>
      </p:sp>
      <p:cxnSp>
        <p:nvCxnSpPr>
          <p:cNvPr id="79" name="Straight Arrow Connector 78"/>
          <p:cNvCxnSpPr/>
          <p:nvPr/>
        </p:nvCxnSpPr>
        <p:spPr>
          <a:xfrm>
            <a:off x="666558" y="5467549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566641" y="5559730"/>
            <a:ext cx="0" cy="2904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Content Placeholder 4"/>
          <p:cNvSpPr>
            <a:spLocks noGrp="1"/>
          </p:cNvSpPr>
          <p:nvPr>
            <p:ph idx="1"/>
          </p:nvPr>
        </p:nvSpPr>
        <p:spPr>
          <a:xfrm>
            <a:off x="1092164" y="6124552"/>
            <a:ext cx="7552832" cy="739045"/>
          </a:xfrm>
        </p:spPr>
        <p:txBody>
          <a:bodyPr>
            <a:normAutofit fontScale="77500" lnSpcReduction="20000"/>
          </a:bodyPr>
          <a:lstStyle/>
          <a:p>
            <a:r>
              <a:rPr lang="en-US" sz="2000" dirty="0"/>
              <a:t>Density based </a:t>
            </a:r>
            <a:r>
              <a:rPr lang="en-US" sz="2000" dirty="0" smtClean="0"/>
              <a:t>clustering applied to 2D tSNE space, </a:t>
            </a:r>
            <a:r>
              <a:rPr lang="en-US" sz="2000" dirty="0"/>
              <a:t>and find 49 clusters</a:t>
            </a:r>
          </a:p>
          <a:p>
            <a:r>
              <a:rPr lang="en-US" sz="2000" dirty="0"/>
              <a:t>Find differentially expressed genes between each pair of clusters, merge clusters with less than 10 differentially expressed genes, obtain 39 clusters</a:t>
            </a:r>
          </a:p>
        </p:txBody>
      </p:sp>
      <p:sp>
        <p:nvSpPr>
          <p:cNvPr id="85" name="Right Arrow 84"/>
          <p:cNvSpPr/>
          <p:nvPr/>
        </p:nvSpPr>
        <p:spPr>
          <a:xfrm>
            <a:off x="2388817" y="5518373"/>
            <a:ext cx="106509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2434693" y="5125459"/>
            <a:ext cx="11321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Density based </a:t>
            </a:r>
          </a:p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clustering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3682190" y="5466939"/>
            <a:ext cx="1187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49 clusters</a:t>
            </a:r>
            <a:endParaRPr lang="en-US" dirty="0"/>
          </a:p>
        </p:txBody>
      </p:sp>
      <p:sp>
        <p:nvSpPr>
          <p:cNvPr id="88" name="Right Arrow 87"/>
          <p:cNvSpPr/>
          <p:nvPr/>
        </p:nvSpPr>
        <p:spPr>
          <a:xfrm>
            <a:off x="5115515" y="5513915"/>
            <a:ext cx="106509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997756" y="4949240"/>
            <a:ext cx="16168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Heuristic merging </a:t>
            </a:r>
          </a:p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based on differentially </a:t>
            </a:r>
          </a:p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expressed genes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6445593" y="5445103"/>
            <a:ext cx="1187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39 clusters</a:t>
            </a:r>
            <a:endParaRPr lang="en-US" dirty="0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0872" y="5422182"/>
            <a:ext cx="2385480" cy="140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48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5949" y="115186"/>
            <a:ext cx="1418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Starting point/input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672729" y="712519"/>
            <a:ext cx="1262951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97115" y="447395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49,300 cells</a:t>
            </a:r>
            <a:endParaRPr lang="en-US" sz="1200" dirty="0"/>
          </a:p>
        </p:txBody>
      </p:sp>
      <p:sp>
        <p:nvSpPr>
          <p:cNvPr id="18" name="Rectangle 17"/>
          <p:cNvSpPr/>
          <p:nvPr/>
        </p:nvSpPr>
        <p:spPr>
          <a:xfrm>
            <a:off x="66139" y="657309"/>
            <a:ext cx="615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24,685</a:t>
            </a:r>
          </a:p>
          <a:p>
            <a:r>
              <a:rPr lang="en-US" sz="1200" dirty="0" smtClean="0"/>
              <a:t>genes</a:t>
            </a:r>
            <a:endParaRPr lang="en-US" sz="12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97032" y="657309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97115" y="749490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812434" y="1748131"/>
            <a:ext cx="983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(97% sparse)</a:t>
            </a:r>
            <a:endParaRPr lang="en-US" sz="1200" dirty="0"/>
          </a:p>
        </p:txBody>
      </p:sp>
      <p:sp>
        <p:nvSpPr>
          <p:cNvPr id="2" name="Right Arrow 1"/>
          <p:cNvSpPr/>
          <p:nvPr/>
        </p:nvSpPr>
        <p:spPr>
          <a:xfrm>
            <a:off x="2155371" y="1118974"/>
            <a:ext cx="106509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090100" y="657309"/>
            <a:ext cx="10463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Library size </a:t>
            </a:r>
          </a:p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normalization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01099" y="712519"/>
            <a:ext cx="1262951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825485" y="447395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49,300 cells</a:t>
            </a:r>
            <a:endParaRPr lang="en-US" sz="1200" dirty="0"/>
          </a:p>
        </p:txBody>
      </p:sp>
      <p:sp>
        <p:nvSpPr>
          <p:cNvPr id="19" name="Rectangle 18"/>
          <p:cNvSpPr/>
          <p:nvPr/>
        </p:nvSpPr>
        <p:spPr>
          <a:xfrm>
            <a:off x="3252847" y="649987"/>
            <a:ext cx="615874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1200" dirty="0" smtClean="0"/>
              <a:t>24,685</a:t>
            </a:r>
          </a:p>
          <a:p>
            <a:r>
              <a:rPr lang="en-US" sz="1200" dirty="0" smtClean="0"/>
              <a:t>genes</a:t>
            </a:r>
            <a:endParaRPr lang="en-US" sz="1200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925402" y="657309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825485" y="749490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040804" y="1748131"/>
            <a:ext cx="983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(97% sparse)</a:t>
            </a:r>
            <a:endParaRPr lang="en-US" sz="1200" dirty="0"/>
          </a:p>
        </p:txBody>
      </p:sp>
      <p:sp>
        <p:nvSpPr>
          <p:cNvPr id="25" name="Right Arrow 24"/>
          <p:cNvSpPr/>
          <p:nvPr/>
        </p:nvSpPr>
        <p:spPr>
          <a:xfrm>
            <a:off x="5523586" y="1118974"/>
            <a:ext cx="106509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368863" y="749641"/>
            <a:ext cx="13745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Log transformation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390465" y="715947"/>
            <a:ext cx="1262951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314851" y="450823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49,300 cells</a:t>
            </a:r>
            <a:endParaRPr lang="en-US" sz="1200" dirty="0"/>
          </a:p>
        </p:txBody>
      </p:sp>
      <p:sp>
        <p:nvSpPr>
          <p:cNvPr id="29" name="Rectangle 28"/>
          <p:cNvSpPr/>
          <p:nvPr/>
        </p:nvSpPr>
        <p:spPr>
          <a:xfrm>
            <a:off x="6783875" y="660737"/>
            <a:ext cx="615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24,685</a:t>
            </a:r>
          </a:p>
          <a:p>
            <a:r>
              <a:rPr lang="en-US" sz="1200" dirty="0" smtClean="0"/>
              <a:t>genes</a:t>
            </a:r>
            <a:endParaRPr lang="en-US" sz="1200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7414768" y="660737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314851" y="752918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530170" y="1751559"/>
            <a:ext cx="983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(97% sparse)</a:t>
            </a:r>
            <a:endParaRPr lang="en-US" sz="1200" dirty="0"/>
          </a:p>
        </p:txBody>
      </p:sp>
      <p:sp>
        <p:nvSpPr>
          <p:cNvPr id="34" name="Rectangle 33"/>
          <p:cNvSpPr/>
          <p:nvPr/>
        </p:nvSpPr>
        <p:spPr>
          <a:xfrm>
            <a:off x="415671" y="2380195"/>
            <a:ext cx="8145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Filter cells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05789" y="3255847"/>
            <a:ext cx="655067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830175" y="2990723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13,115 cells</a:t>
            </a:r>
            <a:endParaRPr lang="en-US" sz="1200" dirty="0"/>
          </a:p>
        </p:txBody>
      </p:sp>
      <p:sp>
        <p:nvSpPr>
          <p:cNvPr id="38" name="Rectangle 37"/>
          <p:cNvSpPr/>
          <p:nvPr/>
        </p:nvSpPr>
        <p:spPr>
          <a:xfrm>
            <a:off x="299199" y="3200637"/>
            <a:ext cx="615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24,685</a:t>
            </a:r>
          </a:p>
          <a:p>
            <a:r>
              <a:rPr lang="en-US" sz="1200" dirty="0" smtClean="0"/>
              <a:t>genes</a:t>
            </a:r>
            <a:endParaRPr lang="en-US" sz="1200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930092" y="3200637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830175" y="3292818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1098101" y="2124817"/>
            <a:ext cx="6882118" cy="791437"/>
            <a:chOff x="1098101" y="2124817"/>
            <a:chExt cx="6882118" cy="791437"/>
          </a:xfrm>
        </p:grpSpPr>
        <p:sp>
          <p:nvSpPr>
            <p:cNvPr id="33" name="Right Arrow 32"/>
            <p:cNvSpPr/>
            <p:nvPr/>
          </p:nvSpPr>
          <p:spPr>
            <a:xfrm rot="5400000">
              <a:off x="965305" y="2513018"/>
              <a:ext cx="536032" cy="270439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ight Arrow 43"/>
            <p:cNvSpPr/>
            <p:nvPr/>
          </p:nvSpPr>
          <p:spPr>
            <a:xfrm>
              <a:off x="1165939" y="2380221"/>
              <a:ext cx="6814280" cy="157933"/>
            </a:xfrm>
            <a:prstGeom prst="rightArrow">
              <a:avLst>
                <a:gd name="adj1" fmla="val 100000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ight Arrow 44"/>
            <p:cNvSpPr/>
            <p:nvPr/>
          </p:nvSpPr>
          <p:spPr>
            <a:xfrm rot="16200000">
              <a:off x="7708055" y="2265990"/>
              <a:ext cx="413337" cy="130991"/>
            </a:xfrm>
            <a:prstGeom prst="rightArrow">
              <a:avLst>
                <a:gd name="adj1" fmla="val 100000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803023" y="2387935"/>
              <a:ext cx="92409" cy="142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172033" y="2426987"/>
              <a:ext cx="116440" cy="1663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Right Arrow 46"/>
          <p:cNvSpPr/>
          <p:nvPr/>
        </p:nvSpPr>
        <p:spPr>
          <a:xfrm>
            <a:off x="1935680" y="3537138"/>
            <a:ext cx="106509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2015092" y="3306288"/>
            <a:ext cx="9062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Filter genes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699037" y="3428041"/>
            <a:ext cx="655067" cy="2917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3623423" y="3162917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13,115 cells</a:t>
            </a:r>
            <a:endParaRPr lang="en-US" sz="1200" dirty="0"/>
          </a:p>
        </p:txBody>
      </p:sp>
      <p:sp>
        <p:nvSpPr>
          <p:cNvPr id="51" name="Rectangle 50"/>
          <p:cNvSpPr/>
          <p:nvPr/>
        </p:nvSpPr>
        <p:spPr>
          <a:xfrm>
            <a:off x="3092447" y="3372831"/>
            <a:ext cx="5504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384</a:t>
            </a:r>
          </a:p>
          <a:p>
            <a:r>
              <a:rPr lang="en-US" sz="1200" dirty="0" smtClean="0"/>
              <a:t>genes</a:t>
            </a:r>
            <a:endParaRPr lang="en-US" sz="1200" dirty="0"/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3723340" y="3372831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3623423" y="3465012"/>
            <a:ext cx="0" cy="2904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3589540" y="3787899"/>
            <a:ext cx="983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(88% sparse)</a:t>
            </a:r>
            <a:endParaRPr lang="en-US" sz="1200" dirty="0"/>
          </a:p>
        </p:txBody>
      </p:sp>
      <p:sp>
        <p:nvSpPr>
          <p:cNvPr id="55" name="Right Arrow 54"/>
          <p:cNvSpPr/>
          <p:nvPr/>
        </p:nvSpPr>
        <p:spPr>
          <a:xfrm>
            <a:off x="4763184" y="3537138"/>
            <a:ext cx="657902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4842596" y="3306288"/>
            <a:ext cx="4363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PCA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213817" y="3546705"/>
            <a:ext cx="655067" cy="1309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6113900" y="3221126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13,115 cells</a:t>
            </a:r>
            <a:endParaRPr lang="en-US" sz="1200" dirty="0"/>
          </a:p>
        </p:txBody>
      </p:sp>
      <p:sp>
        <p:nvSpPr>
          <p:cNvPr id="60" name="Rectangle 59"/>
          <p:cNvSpPr/>
          <p:nvPr/>
        </p:nvSpPr>
        <p:spPr>
          <a:xfrm>
            <a:off x="5582924" y="3431040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32</a:t>
            </a:r>
          </a:p>
          <a:p>
            <a:r>
              <a:rPr lang="en-US" sz="1200" dirty="0" smtClean="0"/>
              <a:t>PCs</a:t>
            </a:r>
            <a:endParaRPr lang="en-US" sz="1200" dirty="0"/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6213817" y="3431040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6113900" y="3523221"/>
            <a:ext cx="0" cy="2904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ight Arrow 63"/>
          <p:cNvSpPr/>
          <p:nvPr/>
        </p:nvSpPr>
        <p:spPr>
          <a:xfrm>
            <a:off x="7226228" y="3528950"/>
            <a:ext cx="657902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7305640" y="3298100"/>
            <a:ext cx="481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tSNE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8644996" y="3594276"/>
            <a:ext cx="655067" cy="1309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8521503" y="3287595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13,115 cells</a:t>
            </a:r>
            <a:endParaRPr lang="en-US" sz="1200" dirty="0"/>
          </a:p>
        </p:txBody>
      </p:sp>
      <p:sp>
        <p:nvSpPr>
          <p:cNvPr id="68" name="Rectangle 67"/>
          <p:cNvSpPr/>
          <p:nvPr/>
        </p:nvSpPr>
        <p:spPr>
          <a:xfrm>
            <a:off x="8150004" y="3521230"/>
            <a:ext cx="3577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2D</a:t>
            </a:r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8621420" y="3497509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8521503" y="3589690"/>
            <a:ext cx="0" cy="2904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 70"/>
          <p:cNvGrpSpPr/>
          <p:nvPr/>
        </p:nvGrpSpPr>
        <p:grpSpPr>
          <a:xfrm>
            <a:off x="1131609" y="4064896"/>
            <a:ext cx="7921053" cy="1125812"/>
            <a:chOff x="1098101" y="1790442"/>
            <a:chExt cx="6882119" cy="1125812"/>
          </a:xfrm>
        </p:grpSpPr>
        <p:sp>
          <p:nvSpPr>
            <p:cNvPr id="72" name="Right Arrow 71"/>
            <p:cNvSpPr/>
            <p:nvPr/>
          </p:nvSpPr>
          <p:spPr>
            <a:xfrm rot="5400000">
              <a:off x="965305" y="2513018"/>
              <a:ext cx="536032" cy="270439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ight Arrow 72"/>
            <p:cNvSpPr/>
            <p:nvPr/>
          </p:nvSpPr>
          <p:spPr>
            <a:xfrm>
              <a:off x="1165939" y="2380221"/>
              <a:ext cx="6814280" cy="157933"/>
            </a:xfrm>
            <a:prstGeom prst="rightArrow">
              <a:avLst>
                <a:gd name="adj1" fmla="val 100000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ight Arrow 73"/>
            <p:cNvSpPr/>
            <p:nvPr/>
          </p:nvSpPr>
          <p:spPr>
            <a:xfrm rot="16200000">
              <a:off x="7540868" y="2098802"/>
              <a:ext cx="747711" cy="130992"/>
            </a:xfrm>
            <a:prstGeom prst="rightArrow">
              <a:avLst>
                <a:gd name="adj1" fmla="val 100000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7803023" y="2393873"/>
              <a:ext cx="92409" cy="142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172033" y="2426987"/>
              <a:ext cx="116440" cy="1663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/>
          <p:cNvSpPr/>
          <p:nvPr/>
        </p:nvSpPr>
        <p:spPr>
          <a:xfrm>
            <a:off x="751148" y="4423842"/>
            <a:ext cx="1062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Map removed</a:t>
            </a:r>
          </a:p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cells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690134" y="5564315"/>
            <a:ext cx="1324958" cy="2039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566641" y="5257635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49,300 cells</a:t>
            </a:r>
            <a:endParaRPr lang="en-US" sz="1200" dirty="0"/>
          </a:p>
        </p:txBody>
      </p:sp>
      <p:sp>
        <p:nvSpPr>
          <p:cNvPr id="80" name="Rectangle 79"/>
          <p:cNvSpPr/>
          <p:nvPr/>
        </p:nvSpPr>
        <p:spPr>
          <a:xfrm>
            <a:off x="195142" y="5491270"/>
            <a:ext cx="3577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2D</a:t>
            </a:r>
          </a:p>
        </p:txBody>
      </p:sp>
      <p:cxnSp>
        <p:nvCxnSpPr>
          <p:cNvPr id="81" name="Straight Arrow Connector 80"/>
          <p:cNvCxnSpPr/>
          <p:nvPr/>
        </p:nvCxnSpPr>
        <p:spPr>
          <a:xfrm>
            <a:off x="666558" y="5467549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566641" y="5559730"/>
            <a:ext cx="0" cy="2904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ight Arrow 82"/>
          <p:cNvSpPr/>
          <p:nvPr/>
        </p:nvSpPr>
        <p:spPr>
          <a:xfrm>
            <a:off x="2388817" y="5518373"/>
            <a:ext cx="106509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2434693" y="5125459"/>
            <a:ext cx="11321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Density based </a:t>
            </a:r>
          </a:p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clustering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3682190" y="5466939"/>
            <a:ext cx="1187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49 clusters</a:t>
            </a:r>
            <a:endParaRPr lang="en-US" dirty="0"/>
          </a:p>
        </p:txBody>
      </p:sp>
      <p:sp>
        <p:nvSpPr>
          <p:cNvPr id="87" name="Right Arrow 86"/>
          <p:cNvSpPr/>
          <p:nvPr/>
        </p:nvSpPr>
        <p:spPr>
          <a:xfrm>
            <a:off x="5115515" y="5513915"/>
            <a:ext cx="106509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4997756" y="4949240"/>
            <a:ext cx="16168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Heuristic merging </a:t>
            </a:r>
          </a:p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based on differentially </a:t>
            </a:r>
          </a:p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expressed genes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6445593" y="5445103"/>
            <a:ext cx="1187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39 clusters</a:t>
            </a:r>
            <a:endParaRPr lang="en-US" dirty="0"/>
          </a:p>
        </p:txBody>
      </p:sp>
      <p:sp>
        <p:nvSpPr>
          <p:cNvPr id="90" name="Right Arrow 89"/>
          <p:cNvSpPr/>
          <p:nvPr/>
        </p:nvSpPr>
        <p:spPr>
          <a:xfrm>
            <a:off x="7786862" y="5524486"/>
            <a:ext cx="106509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7849227" y="5108708"/>
            <a:ext cx="10186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Interpret the </a:t>
            </a:r>
          </a:p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biology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2" name="Picture 9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0487" y="4928412"/>
            <a:ext cx="1538005" cy="181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53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258862" cy="1325563"/>
          </a:xfrm>
        </p:spPr>
        <p:txBody>
          <a:bodyPr/>
          <a:lstStyle/>
          <a:p>
            <a:r>
              <a:rPr lang="en-US" dirty="0" smtClean="0"/>
              <a:t>How they did it?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55754" y="1690688"/>
            <a:ext cx="8129960" cy="4320343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Start from 24,685 genes * 49,300 cells </a:t>
            </a:r>
          </a:p>
          <a:p>
            <a:r>
              <a:rPr lang="en-US" sz="2000" dirty="0" smtClean="0"/>
              <a:t>Library size normalization (per cell, divide by total UMI and multiply by 10,000)</a:t>
            </a:r>
          </a:p>
          <a:p>
            <a:r>
              <a:rPr lang="en-US" sz="2000" dirty="0" smtClean="0"/>
              <a:t>Log transformation - log(X+1)</a:t>
            </a:r>
          </a:p>
          <a:p>
            <a:r>
              <a:rPr lang="en-US" sz="2000" dirty="0" smtClean="0"/>
              <a:t>Keep cells with &gt;900 genes detected, obtain 24,685 genes * 13,115 cells</a:t>
            </a:r>
          </a:p>
          <a:p>
            <a:r>
              <a:rPr lang="en-US" sz="2000" dirty="0" smtClean="0"/>
              <a:t>Filter out genes with low variance, obtain 384 genes  * 13,115 cells (88% zero)</a:t>
            </a:r>
          </a:p>
          <a:p>
            <a:r>
              <a:rPr lang="en-US" sz="2000" dirty="0" smtClean="0"/>
              <a:t>PCA dimension reduction to 32 dimensions, obtain 32 PC * 13,115 cells</a:t>
            </a:r>
          </a:p>
          <a:p>
            <a:r>
              <a:rPr lang="en-US" sz="2000" dirty="0" err="1" smtClean="0"/>
              <a:t>tSNE</a:t>
            </a:r>
            <a:r>
              <a:rPr lang="en-US" sz="2000" dirty="0" smtClean="0"/>
              <a:t> dimension reduction to 2D, 2*13,115</a:t>
            </a:r>
          </a:p>
          <a:p>
            <a:r>
              <a:rPr lang="en-US" sz="2000" dirty="0" smtClean="0"/>
              <a:t>Map the cells thrown away previously onto the 2D </a:t>
            </a:r>
            <a:r>
              <a:rPr lang="en-US" sz="2000" dirty="0" err="1" smtClean="0"/>
              <a:t>tSNE</a:t>
            </a:r>
            <a:r>
              <a:rPr lang="en-US" sz="2000" dirty="0" smtClean="0"/>
              <a:t> space, 2*44,808</a:t>
            </a:r>
          </a:p>
          <a:p>
            <a:r>
              <a:rPr lang="en-US" sz="2000" dirty="0"/>
              <a:t>Density based cluster on 2D, and find 49 clusters</a:t>
            </a:r>
          </a:p>
          <a:p>
            <a:r>
              <a:rPr lang="en-US" sz="2000" dirty="0" smtClean="0"/>
              <a:t>Find differentially expressed genes between each pair of clusters, merge clusters with less than 10 differentially expressed genes, obtain 39 clusters</a:t>
            </a:r>
          </a:p>
          <a:p>
            <a:r>
              <a:rPr lang="en-US" sz="2000" dirty="0" smtClean="0"/>
              <a:t>Done and interpret the 39 clusters</a:t>
            </a:r>
          </a:p>
        </p:txBody>
      </p:sp>
    </p:spTree>
    <p:extLst>
      <p:ext uri="{BB962C8B-B14F-4D97-AF65-F5344CB8AC3E}">
        <p14:creationId xmlns:p14="http://schemas.microsoft.com/office/powerpoint/2010/main" val="21589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258862" cy="1325563"/>
          </a:xfrm>
        </p:spPr>
        <p:txBody>
          <a:bodyPr/>
          <a:lstStyle/>
          <a:p>
            <a:r>
              <a:rPr lang="en-US" dirty="0" smtClean="0"/>
              <a:t>Seurat pipeline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55754" y="1690688"/>
            <a:ext cx="8129960" cy="4320343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Start from 24,685 genes * 49,300 cells </a:t>
            </a:r>
          </a:p>
          <a:p>
            <a:r>
              <a:rPr lang="en-US" sz="2000" dirty="0" smtClean="0"/>
              <a:t>Library size normalization (per cell, divide by total UMI and multiply by 10,000)</a:t>
            </a:r>
          </a:p>
          <a:p>
            <a:r>
              <a:rPr lang="en-US" sz="2000" dirty="0" smtClean="0"/>
              <a:t>Log transformation - log(X+1)</a:t>
            </a:r>
          </a:p>
          <a:p>
            <a:r>
              <a:rPr lang="en-US" sz="2000" dirty="0" smtClean="0"/>
              <a:t>Keep cells with &gt;900 genes detected, obtain 24,685 genes * 13,115 cells</a:t>
            </a:r>
          </a:p>
          <a:p>
            <a:r>
              <a:rPr lang="en-US" sz="2000" dirty="0" smtClean="0"/>
              <a:t>Filter out genes with low variance, obtain 384 genes  * 13,115 cells (88% zero)</a:t>
            </a:r>
          </a:p>
          <a:p>
            <a:r>
              <a:rPr lang="en-US" sz="2000" dirty="0" smtClean="0"/>
              <a:t>PCA dimension reduction to 32 dimensions, obtain 32 PC * 13,115 cells</a:t>
            </a:r>
          </a:p>
          <a:p>
            <a:r>
              <a:rPr lang="en-US" sz="2000" dirty="0" err="1" smtClean="0"/>
              <a:t>tSNE</a:t>
            </a:r>
            <a:r>
              <a:rPr lang="en-US" sz="2000" dirty="0" smtClean="0"/>
              <a:t> dimension reduction to 2D, 2*13,115</a:t>
            </a:r>
          </a:p>
          <a:p>
            <a:r>
              <a:rPr lang="en-US" sz="2000" dirty="0" smtClean="0"/>
              <a:t>Map the cells thrown away previously onto the 2D </a:t>
            </a:r>
            <a:r>
              <a:rPr lang="en-US" sz="2000" dirty="0" err="1" smtClean="0"/>
              <a:t>tSNE</a:t>
            </a:r>
            <a:r>
              <a:rPr lang="en-US" sz="2000" dirty="0" smtClean="0"/>
              <a:t> space, 2*44,808</a:t>
            </a:r>
          </a:p>
          <a:p>
            <a:r>
              <a:rPr lang="en-US" sz="2000" dirty="0" smtClean="0"/>
              <a:t>KNN-&gt;SNN (using </a:t>
            </a:r>
            <a:r>
              <a:rPr lang="en-US" sz="2000" dirty="0"/>
              <a:t>the PCA </a:t>
            </a:r>
            <a:r>
              <a:rPr lang="en-US" sz="2000" dirty="0" smtClean="0"/>
              <a:t>embedding) </a:t>
            </a:r>
            <a:r>
              <a:rPr lang="en-US" sz="2000"/>
              <a:t>+ </a:t>
            </a:r>
            <a:r>
              <a:rPr lang="en-US" sz="2000" smtClean="0"/>
              <a:t>Louvain </a:t>
            </a:r>
            <a:r>
              <a:rPr lang="en-US" sz="2000" dirty="0"/>
              <a:t>to cluster the graph</a:t>
            </a:r>
          </a:p>
          <a:p>
            <a:r>
              <a:rPr lang="en-US" sz="2000" dirty="0" smtClean="0"/>
              <a:t>Find differentially expressed genes between each pair of clusters, merge clusters with less than 10 differentially expressed genes, obtain 39 clusters</a:t>
            </a:r>
          </a:p>
          <a:p>
            <a:r>
              <a:rPr lang="en-US" sz="2000" dirty="0" smtClean="0"/>
              <a:t>Done and interpret the 39 clusters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9548" y="181917"/>
            <a:ext cx="1502701" cy="20328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7369" y="4494691"/>
            <a:ext cx="2947129" cy="17331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1318" y="2505788"/>
            <a:ext cx="2599231" cy="169786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8787740" y="1377538"/>
            <a:ext cx="1472541" cy="18881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8199912" y="3592355"/>
            <a:ext cx="1047457" cy="296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6" idx="1"/>
          </p:cNvCxnSpPr>
          <p:nvPr/>
        </p:nvCxnSpPr>
        <p:spPr>
          <a:xfrm>
            <a:off x="8642926" y="4156364"/>
            <a:ext cx="726705" cy="688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ight Brace 15"/>
          <p:cNvSpPr/>
          <p:nvPr/>
        </p:nvSpPr>
        <p:spPr>
          <a:xfrm>
            <a:off x="8407729" y="3984171"/>
            <a:ext cx="235197" cy="34438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Brace 20"/>
          <p:cNvSpPr/>
          <p:nvPr/>
        </p:nvSpPr>
        <p:spPr>
          <a:xfrm>
            <a:off x="8421480" y="4672940"/>
            <a:ext cx="235197" cy="98117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>
            <a:stCxn id="21" idx="1"/>
          </p:cNvCxnSpPr>
          <p:nvPr/>
        </p:nvCxnSpPr>
        <p:spPr>
          <a:xfrm flipV="1">
            <a:off x="8656677" y="4845132"/>
            <a:ext cx="712954" cy="3183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712063" y="4548249"/>
            <a:ext cx="7657730" cy="30687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1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5949" y="115186"/>
            <a:ext cx="1418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Starting point/input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672729" y="712519"/>
            <a:ext cx="1262951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97115" y="447395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49,300 cells</a:t>
            </a:r>
            <a:endParaRPr lang="en-US" sz="1200" dirty="0"/>
          </a:p>
        </p:txBody>
      </p:sp>
      <p:sp>
        <p:nvSpPr>
          <p:cNvPr id="18" name="Rectangle 17"/>
          <p:cNvSpPr/>
          <p:nvPr/>
        </p:nvSpPr>
        <p:spPr>
          <a:xfrm>
            <a:off x="66139" y="657309"/>
            <a:ext cx="615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24,685</a:t>
            </a:r>
          </a:p>
          <a:p>
            <a:r>
              <a:rPr lang="en-US" sz="1200" dirty="0" smtClean="0"/>
              <a:t>genes</a:t>
            </a:r>
            <a:endParaRPr lang="en-US" sz="12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97032" y="657309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97115" y="749490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812434" y="1748131"/>
            <a:ext cx="983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(97% sparse)</a:t>
            </a:r>
            <a:endParaRPr lang="en-US" sz="1200" dirty="0"/>
          </a:p>
        </p:txBody>
      </p:sp>
      <p:sp>
        <p:nvSpPr>
          <p:cNvPr id="2" name="Right Arrow 1"/>
          <p:cNvSpPr/>
          <p:nvPr/>
        </p:nvSpPr>
        <p:spPr>
          <a:xfrm>
            <a:off x="2155371" y="1118974"/>
            <a:ext cx="106509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090100" y="657309"/>
            <a:ext cx="10463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Library size </a:t>
            </a:r>
          </a:p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normalization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01099" y="712519"/>
            <a:ext cx="1262951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825485" y="447395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49,300 cells</a:t>
            </a:r>
            <a:endParaRPr lang="en-US" sz="1200" dirty="0"/>
          </a:p>
        </p:txBody>
      </p:sp>
      <p:sp>
        <p:nvSpPr>
          <p:cNvPr id="19" name="Rectangle 18"/>
          <p:cNvSpPr/>
          <p:nvPr/>
        </p:nvSpPr>
        <p:spPr>
          <a:xfrm>
            <a:off x="3252847" y="649987"/>
            <a:ext cx="615874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1200" dirty="0" smtClean="0"/>
              <a:t>24,685</a:t>
            </a:r>
          </a:p>
          <a:p>
            <a:r>
              <a:rPr lang="en-US" sz="1200" dirty="0" smtClean="0"/>
              <a:t>genes</a:t>
            </a:r>
            <a:endParaRPr lang="en-US" sz="1200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925402" y="657309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825485" y="749490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040804" y="1748131"/>
            <a:ext cx="983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(97% sparse)</a:t>
            </a:r>
            <a:endParaRPr lang="en-US" sz="1200" dirty="0"/>
          </a:p>
        </p:txBody>
      </p:sp>
      <p:sp>
        <p:nvSpPr>
          <p:cNvPr id="25" name="Right Arrow 24"/>
          <p:cNvSpPr/>
          <p:nvPr/>
        </p:nvSpPr>
        <p:spPr>
          <a:xfrm>
            <a:off x="5523586" y="1118974"/>
            <a:ext cx="106509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368863" y="749641"/>
            <a:ext cx="13745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Log transformation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390465" y="715947"/>
            <a:ext cx="1262951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314851" y="450823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49,300 cells</a:t>
            </a:r>
            <a:endParaRPr lang="en-US" sz="1200" dirty="0"/>
          </a:p>
        </p:txBody>
      </p:sp>
      <p:sp>
        <p:nvSpPr>
          <p:cNvPr id="29" name="Rectangle 28"/>
          <p:cNvSpPr/>
          <p:nvPr/>
        </p:nvSpPr>
        <p:spPr>
          <a:xfrm>
            <a:off x="6783875" y="660737"/>
            <a:ext cx="615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24,685</a:t>
            </a:r>
          </a:p>
          <a:p>
            <a:r>
              <a:rPr lang="en-US" sz="1200" dirty="0" smtClean="0"/>
              <a:t>genes</a:t>
            </a:r>
            <a:endParaRPr lang="en-US" sz="1200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7414768" y="660737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314851" y="752918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530170" y="1751559"/>
            <a:ext cx="983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(97% sparse)</a:t>
            </a:r>
            <a:endParaRPr lang="en-US" sz="1200" dirty="0"/>
          </a:p>
        </p:txBody>
      </p:sp>
      <p:sp>
        <p:nvSpPr>
          <p:cNvPr id="34" name="Rectangle 33"/>
          <p:cNvSpPr/>
          <p:nvPr/>
        </p:nvSpPr>
        <p:spPr>
          <a:xfrm>
            <a:off x="415671" y="2380195"/>
            <a:ext cx="8145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Filter cells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05789" y="3255847"/>
            <a:ext cx="655067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830175" y="2990723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13,115 cells</a:t>
            </a:r>
            <a:endParaRPr lang="en-US" sz="1200" dirty="0"/>
          </a:p>
        </p:txBody>
      </p:sp>
      <p:sp>
        <p:nvSpPr>
          <p:cNvPr id="38" name="Rectangle 37"/>
          <p:cNvSpPr/>
          <p:nvPr/>
        </p:nvSpPr>
        <p:spPr>
          <a:xfrm>
            <a:off x="299199" y="3200637"/>
            <a:ext cx="615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24,685</a:t>
            </a:r>
          </a:p>
          <a:p>
            <a:r>
              <a:rPr lang="en-US" sz="1200" dirty="0" smtClean="0"/>
              <a:t>genes</a:t>
            </a:r>
            <a:endParaRPr lang="en-US" sz="1200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930092" y="3200637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830175" y="3292818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1098101" y="2124817"/>
            <a:ext cx="6882118" cy="791437"/>
            <a:chOff x="1098101" y="2124817"/>
            <a:chExt cx="6882118" cy="791437"/>
          </a:xfrm>
        </p:grpSpPr>
        <p:sp>
          <p:nvSpPr>
            <p:cNvPr id="33" name="Right Arrow 32"/>
            <p:cNvSpPr/>
            <p:nvPr/>
          </p:nvSpPr>
          <p:spPr>
            <a:xfrm rot="5400000">
              <a:off x="965305" y="2513018"/>
              <a:ext cx="536032" cy="270439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ight Arrow 43"/>
            <p:cNvSpPr/>
            <p:nvPr/>
          </p:nvSpPr>
          <p:spPr>
            <a:xfrm>
              <a:off x="1165939" y="2380221"/>
              <a:ext cx="6814280" cy="157933"/>
            </a:xfrm>
            <a:prstGeom prst="rightArrow">
              <a:avLst>
                <a:gd name="adj1" fmla="val 100000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ight Arrow 44"/>
            <p:cNvSpPr/>
            <p:nvPr/>
          </p:nvSpPr>
          <p:spPr>
            <a:xfrm rot="16200000">
              <a:off x="7708055" y="2265990"/>
              <a:ext cx="413337" cy="130991"/>
            </a:xfrm>
            <a:prstGeom prst="rightArrow">
              <a:avLst>
                <a:gd name="adj1" fmla="val 100000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803023" y="2387935"/>
              <a:ext cx="92409" cy="142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172033" y="2426987"/>
              <a:ext cx="116440" cy="1663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Right Arrow 46"/>
          <p:cNvSpPr/>
          <p:nvPr/>
        </p:nvSpPr>
        <p:spPr>
          <a:xfrm>
            <a:off x="1935680" y="3537138"/>
            <a:ext cx="106509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2015092" y="3306288"/>
            <a:ext cx="9062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Filter genes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699037" y="3428041"/>
            <a:ext cx="655067" cy="2917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3623423" y="3162917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13,115 cells</a:t>
            </a:r>
            <a:endParaRPr lang="en-US" sz="1200" dirty="0"/>
          </a:p>
        </p:txBody>
      </p:sp>
      <p:sp>
        <p:nvSpPr>
          <p:cNvPr id="51" name="Rectangle 50"/>
          <p:cNvSpPr/>
          <p:nvPr/>
        </p:nvSpPr>
        <p:spPr>
          <a:xfrm>
            <a:off x="3092447" y="3372831"/>
            <a:ext cx="5504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384</a:t>
            </a:r>
          </a:p>
          <a:p>
            <a:r>
              <a:rPr lang="en-US" sz="1200" dirty="0" smtClean="0"/>
              <a:t>genes</a:t>
            </a:r>
            <a:endParaRPr lang="en-US" sz="1200" dirty="0"/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3723340" y="3372831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3623423" y="3465012"/>
            <a:ext cx="0" cy="2904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3589540" y="3787899"/>
            <a:ext cx="983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(88% sparse)</a:t>
            </a:r>
            <a:endParaRPr lang="en-US" sz="1200" dirty="0"/>
          </a:p>
        </p:txBody>
      </p:sp>
      <p:sp>
        <p:nvSpPr>
          <p:cNvPr id="55" name="Right Arrow 54"/>
          <p:cNvSpPr/>
          <p:nvPr/>
        </p:nvSpPr>
        <p:spPr>
          <a:xfrm>
            <a:off x="4763184" y="3537138"/>
            <a:ext cx="657902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4842596" y="3306288"/>
            <a:ext cx="4363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PCA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213817" y="3546705"/>
            <a:ext cx="655067" cy="1309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6113900" y="3221126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13,115 cells</a:t>
            </a:r>
            <a:endParaRPr lang="en-US" sz="1200" dirty="0"/>
          </a:p>
        </p:txBody>
      </p:sp>
      <p:sp>
        <p:nvSpPr>
          <p:cNvPr id="60" name="Rectangle 59"/>
          <p:cNvSpPr/>
          <p:nvPr/>
        </p:nvSpPr>
        <p:spPr>
          <a:xfrm>
            <a:off x="5582924" y="3431040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32</a:t>
            </a:r>
          </a:p>
          <a:p>
            <a:r>
              <a:rPr lang="en-US" sz="1200" dirty="0" smtClean="0"/>
              <a:t>PCs</a:t>
            </a:r>
            <a:endParaRPr lang="en-US" sz="1200" dirty="0"/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6213817" y="3431040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6113900" y="3523221"/>
            <a:ext cx="0" cy="2904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ight Arrow 63"/>
          <p:cNvSpPr/>
          <p:nvPr/>
        </p:nvSpPr>
        <p:spPr>
          <a:xfrm>
            <a:off x="7226228" y="3528950"/>
            <a:ext cx="657902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7305640" y="3298100"/>
            <a:ext cx="481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tSNE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8644996" y="3594276"/>
            <a:ext cx="655067" cy="1309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8521503" y="3287595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13,115 cells</a:t>
            </a:r>
            <a:endParaRPr lang="en-US" sz="1200" dirty="0"/>
          </a:p>
        </p:txBody>
      </p:sp>
      <p:sp>
        <p:nvSpPr>
          <p:cNvPr id="68" name="Rectangle 67"/>
          <p:cNvSpPr/>
          <p:nvPr/>
        </p:nvSpPr>
        <p:spPr>
          <a:xfrm>
            <a:off x="8150004" y="3521230"/>
            <a:ext cx="3577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2D</a:t>
            </a:r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8621420" y="3497509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8521503" y="3589690"/>
            <a:ext cx="0" cy="2904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 70"/>
          <p:cNvGrpSpPr/>
          <p:nvPr/>
        </p:nvGrpSpPr>
        <p:grpSpPr>
          <a:xfrm>
            <a:off x="1131609" y="4171779"/>
            <a:ext cx="7921053" cy="1125812"/>
            <a:chOff x="1098101" y="1790442"/>
            <a:chExt cx="6882119" cy="1125812"/>
          </a:xfrm>
        </p:grpSpPr>
        <p:sp>
          <p:nvSpPr>
            <p:cNvPr id="72" name="Right Arrow 71"/>
            <p:cNvSpPr/>
            <p:nvPr/>
          </p:nvSpPr>
          <p:spPr>
            <a:xfrm rot="5400000">
              <a:off x="965305" y="2513018"/>
              <a:ext cx="536032" cy="270439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ight Arrow 72"/>
            <p:cNvSpPr/>
            <p:nvPr/>
          </p:nvSpPr>
          <p:spPr>
            <a:xfrm>
              <a:off x="1165939" y="2380221"/>
              <a:ext cx="6814280" cy="157933"/>
            </a:xfrm>
            <a:prstGeom prst="rightArrow">
              <a:avLst>
                <a:gd name="adj1" fmla="val 100000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ight Arrow 73"/>
            <p:cNvSpPr/>
            <p:nvPr/>
          </p:nvSpPr>
          <p:spPr>
            <a:xfrm rot="16200000">
              <a:off x="7540868" y="2098802"/>
              <a:ext cx="747711" cy="130992"/>
            </a:xfrm>
            <a:prstGeom prst="rightArrow">
              <a:avLst>
                <a:gd name="adj1" fmla="val 100000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7803023" y="2393873"/>
              <a:ext cx="92409" cy="142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172033" y="2426987"/>
              <a:ext cx="116440" cy="1663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/>
          <p:cNvSpPr/>
          <p:nvPr/>
        </p:nvSpPr>
        <p:spPr>
          <a:xfrm>
            <a:off x="751148" y="4530725"/>
            <a:ext cx="1062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Map removed</a:t>
            </a:r>
          </a:p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cells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690134" y="5671198"/>
            <a:ext cx="1324958" cy="2039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566641" y="5364518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49,300 cells</a:t>
            </a:r>
            <a:endParaRPr lang="en-US" sz="1200" dirty="0"/>
          </a:p>
        </p:txBody>
      </p:sp>
      <p:sp>
        <p:nvSpPr>
          <p:cNvPr id="80" name="Rectangle 79"/>
          <p:cNvSpPr/>
          <p:nvPr/>
        </p:nvSpPr>
        <p:spPr>
          <a:xfrm>
            <a:off x="195142" y="5598153"/>
            <a:ext cx="3577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2D</a:t>
            </a:r>
          </a:p>
        </p:txBody>
      </p:sp>
      <p:cxnSp>
        <p:nvCxnSpPr>
          <p:cNvPr id="81" name="Straight Arrow Connector 80"/>
          <p:cNvCxnSpPr/>
          <p:nvPr/>
        </p:nvCxnSpPr>
        <p:spPr>
          <a:xfrm>
            <a:off x="666558" y="5574432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566641" y="5666613"/>
            <a:ext cx="0" cy="2904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ight Arrow 82"/>
          <p:cNvSpPr/>
          <p:nvPr/>
        </p:nvSpPr>
        <p:spPr>
          <a:xfrm>
            <a:off x="2388817" y="5625256"/>
            <a:ext cx="106509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2434693" y="5232342"/>
            <a:ext cx="11321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Density based </a:t>
            </a:r>
          </a:p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clustering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3682190" y="5573822"/>
            <a:ext cx="1187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49 clusters</a:t>
            </a:r>
            <a:endParaRPr lang="en-US" dirty="0"/>
          </a:p>
        </p:txBody>
      </p:sp>
      <p:sp>
        <p:nvSpPr>
          <p:cNvPr id="87" name="Right Arrow 86"/>
          <p:cNvSpPr/>
          <p:nvPr/>
        </p:nvSpPr>
        <p:spPr>
          <a:xfrm>
            <a:off x="5115515" y="5620798"/>
            <a:ext cx="106509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4997756" y="5056123"/>
            <a:ext cx="16168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Heuristic merging </a:t>
            </a:r>
          </a:p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based on differentially </a:t>
            </a:r>
          </a:p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expressed genes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6445593" y="5551986"/>
            <a:ext cx="1187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39 clusters</a:t>
            </a:r>
            <a:endParaRPr lang="en-US" dirty="0"/>
          </a:p>
        </p:txBody>
      </p:sp>
      <p:sp>
        <p:nvSpPr>
          <p:cNvPr id="90" name="Right Arrow 89"/>
          <p:cNvSpPr/>
          <p:nvPr/>
        </p:nvSpPr>
        <p:spPr>
          <a:xfrm>
            <a:off x="7786862" y="5631369"/>
            <a:ext cx="106509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7849227" y="5215591"/>
            <a:ext cx="10186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Interpret the </a:t>
            </a:r>
          </a:p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biology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2" name="Picture 9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0487" y="5079024"/>
            <a:ext cx="1538005" cy="163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41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 idx="4294967295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zh-CN" sz="3200">
                <a:ea typeface="宋体" panose="02010600030101010101" pitchFamily="2" charset="-122"/>
              </a:rPr>
              <a:t>Single-cell RNA-seq</a:t>
            </a:r>
          </a:p>
        </p:txBody>
      </p:sp>
      <p:pic>
        <p:nvPicPr>
          <p:cNvPr id="5123" name="Picture 7" descr="http://hemberg-lab.github.io/scRNA.seq.course/figures/RNA-Seq_workflow-5.pd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4" y="1371600"/>
            <a:ext cx="75088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423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>
          <a:xfrm>
            <a:off x="710155" y="86619"/>
            <a:ext cx="9144000" cy="767656"/>
          </a:xfrm>
        </p:spPr>
        <p:txBody>
          <a:bodyPr/>
          <a:lstStyle/>
          <a:p>
            <a:pPr eaLnBrk="1" hangingPunct="1"/>
            <a:r>
              <a:rPr lang="en-US" altLang="zh-CN" sz="3200" smtClean="0">
                <a:ea typeface="宋体" panose="02010600030101010101" pitchFamily="2" charset="-122"/>
              </a:rPr>
              <a:t>Pre-processing</a:t>
            </a:r>
            <a:endParaRPr lang="en-US" altLang="zh-CN" sz="3200" dirty="0">
              <a:ea typeface="宋体" panose="02010600030101010101" pitchFamily="2" charset="-122"/>
            </a:endParaRPr>
          </a:p>
        </p:txBody>
      </p:sp>
      <p:pic>
        <p:nvPicPr>
          <p:cNvPr id="13" name="Picture 7" descr="http://hemberg-lab.github.io/scRNA.seq.course/figures/RNA-Seq_workflow-5.pd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610" y="92057"/>
            <a:ext cx="2483074" cy="143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9534609" y="1143000"/>
            <a:ext cx="1072431" cy="4469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4504" y="1428180"/>
            <a:ext cx="2074031" cy="11574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5597" y="2918235"/>
            <a:ext cx="8150400" cy="24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76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>
          <a:xfrm>
            <a:off x="710155" y="86619"/>
            <a:ext cx="9144000" cy="767656"/>
          </a:xfrm>
        </p:spPr>
        <p:txBody>
          <a:bodyPr/>
          <a:lstStyle/>
          <a:p>
            <a:pPr eaLnBrk="1" hangingPunct="1"/>
            <a:r>
              <a:rPr lang="en-US" altLang="zh-CN" sz="3200" dirty="0" smtClean="0">
                <a:ea typeface="宋体" panose="02010600030101010101" pitchFamily="2" charset="-122"/>
              </a:rPr>
              <a:t>Computational questions and algorithms</a:t>
            </a:r>
            <a:endParaRPr lang="en-US" altLang="zh-CN" sz="3200" dirty="0">
              <a:ea typeface="宋体" panose="02010600030101010101" pitchFamily="2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89613" y="1151832"/>
            <a:ext cx="82296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Clustering</a:t>
            </a:r>
          </a:p>
          <a:p>
            <a:pPr marL="800100" lvl="1" indent="-342900">
              <a:buFont typeface="Arial" panose="020B0604020202020204" pitchFamily="34" charset="0"/>
              <a:buChar char="-"/>
              <a:defRPr/>
            </a:pPr>
            <a:r>
              <a:rPr lang="en-US" sz="1600" dirty="0">
                <a:solidFill>
                  <a:srgbClr val="000000"/>
                </a:solidFill>
              </a:rPr>
              <a:t>Seurat, SC3, …</a:t>
            </a:r>
          </a:p>
          <a:p>
            <a:pPr lvl="1"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lvl="1"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Trajectory finding</a:t>
            </a:r>
          </a:p>
          <a:p>
            <a:pPr marL="800100" lvl="1" indent="-342900">
              <a:buFont typeface="Arial" panose="020B0604020202020204" pitchFamily="34" charset="0"/>
              <a:buChar char="-"/>
              <a:defRPr/>
            </a:pPr>
            <a:r>
              <a:rPr lang="en-US" sz="1600" dirty="0">
                <a:solidFill>
                  <a:srgbClr val="000000"/>
                </a:solidFill>
              </a:rPr>
              <a:t>DPT, Monocle, SLICER, STREAM, …</a:t>
            </a:r>
          </a:p>
          <a:p>
            <a:pPr lvl="1"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lvl="1"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Spatial inference</a:t>
            </a:r>
          </a:p>
          <a:p>
            <a:pPr marL="800100" lvl="1" indent="-342900">
              <a:buFont typeface="Arial" panose="020B0604020202020204" pitchFamily="34" charset="0"/>
              <a:buChar char="-"/>
              <a:defRPr/>
            </a:pPr>
            <a:r>
              <a:rPr lang="en-US" sz="1600" dirty="0">
                <a:solidFill>
                  <a:srgbClr val="000000"/>
                </a:solidFill>
              </a:rPr>
              <a:t>Seurat-2, </a:t>
            </a:r>
            <a:r>
              <a:rPr lang="en-US" sz="1600" dirty="0" err="1">
                <a:solidFill>
                  <a:srgbClr val="000000"/>
                </a:solidFill>
              </a:rPr>
              <a:t>DistMap</a:t>
            </a:r>
            <a:r>
              <a:rPr lang="en-US" sz="1600" dirty="0">
                <a:solidFill>
                  <a:srgbClr val="000000"/>
                </a:solidFill>
              </a:rPr>
              <a:t>, …</a:t>
            </a:r>
          </a:p>
          <a:p>
            <a:pPr marL="800100" lvl="1" indent="-342900">
              <a:buFont typeface="Arial" panose="020B0604020202020204" pitchFamily="34" charset="0"/>
              <a:buChar char="-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-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Manifold alignment</a:t>
            </a:r>
          </a:p>
          <a:p>
            <a:pPr marL="800100" lvl="1" indent="-342900">
              <a:buFont typeface="Arial" panose="020B0604020202020204" pitchFamily="34" charset="0"/>
              <a:buChar char="-"/>
              <a:defRPr/>
            </a:pPr>
            <a:r>
              <a:rPr lang="en-US" sz="1600" dirty="0">
                <a:solidFill>
                  <a:srgbClr val="000000"/>
                </a:solidFill>
              </a:rPr>
              <a:t>Seurat-3, MNN batch correction,  …</a:t>
            </a:r>
          </a:p>
          <a:p>
            <a:pPr marL="800100" lvl="1" indent="-342900">
              <a:buFont typeface="Arial" panose="020B0604020202020204" pitchFamily="34" charset="0"/>
              <a:buChar char="-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-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Gene regulatory networks</a:t>
            </a:r>
          </a:p>
          <a:p>
            <a:pPr marL="800100" lvl="1" indent="-342900">
              <a:buFont typeface="Arial" panose="020B0604020202020204" pitchFamily="34" charset="0"/>
              <a:buChar char="-"/>
              <a:defRPr/>
            </a:pPr>
            <a:r>
              <a:rPr lang="en-US" sz="1600" dirty="0">
                <a:solidFill>
                  <a:srgbClr val="000000"/>
                </a:solidFill>
              </a:rPr>
              <a:t>SCENIC, SCODE, …</a:t>
            </a:r>
          </a:p>
          <a:p>
            <a:pPr marL="800100" lvl="1" indent="-342900">
              <a:buFont typeface="Arial" panose="020B0604020202020204" pitchFamily="34" charset="0"/>
              <a:buChar char="-"/>
              <a:defRPr/>
            </a:pPr>
            <a:endParaRPr lang="en-US" sz="1600" dirty="0" smtClean="0">
              <a:solidFill>
                <a:srgbClr val="00000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-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Imputation</a:t>
            </a:r>
          </a:p>
          <a:p>
            <a:pPr marL="800100" lvl="1" indent="-342900">
              <a:buFont typeface="Arial" panose="020B0604020202020204" pitchFamily="34" charset="0"/>
              <a:buChar char="-"/>
              <a:defRPr/>
            </a:pPr>
            <a:r>
              <a:rPr lang="en-US" sz="1600" dirty="0">
                <a:solidFill>
                  <a:srgbClr val="000000"/>
                </a:solidFill>
              </a:rPr>
              <a:t>MAGIC, </a:t>
            </a:r>
            <a:r>
              <a:rPr lang="en-US" sz="1600" dirty="0" err="1">
                <a:solidFill>
                  <a:srgbClr val="000000"/>
                </a:solidFill>
              </a:rPr>
              <a:t>scImpute</a:t>
            </a:r>
            <a:r>
              <a:rPr lang="en-US" sz="1600" dirty="0">
                <a:solidFill>
                  <a:srgbClr val="000000"/>
                </a:solidFill>
              </a:rPr>
              <a:t>, SAVER, </a:t>
            </a:r>
            <a:r>
              <a:rPr lang="en-US" sz="1600" dirty="0" err="1">
                <a:solidFill>
                  <a:srgbClr val="000000"/>
                </a:solidFill>
              </a:rPr>
              <a:t>netSmooth</a:t>
            </a:r>
            <a:r>
              <a:rPr lang="en-US" sz="1600" dirty="0">
                <a:solidFill>
                  <a:srgbClr val="000000"/>
                </a:solidFill>
              </a:rPr>
              <a:t>, …</a:t>
            </a:r>
          </a:p>
        </p:txBody>
      </p:sp>
      <p:sp>
        <p:nvSpPr>
          <p:cNvPr id="11268" name="Rectangle 1"/>
          <p:cNvSpPr>
            <a:spLocks noChangeArrowheads="1"/>
          </p:cNvSpPr>
          <p:nvPr/>
        </p:nvSpPr>
        <p:spPr bwMode="auto">
          <a:xfrm>
            <a:off x="7786101" y="6573838"/>
            <a:ext cx="43656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>
                <a:hlinkClick r:id="rId3"/>
              </a:rPr>
              <a:t>https://github.com/seandavi/awesome-single-cell</a:t>
            </a:r>
            <a:r>
              <a:rPr lang="en-US" altLang="en-US" sz="150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802" y="1061344"/>
            <a:ext cx="1360487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413" y="1050231"/>
            <a:ext cx="15954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613" y="2131319"/>
            <a:ext cx="1233488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439" y="2131319"/>
            <a:ext cx="1481138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138" y="3182244"/>
            <a:ext cx="12065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877" y="3029843"/>
            <a:ext cx="1260475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895" y="4153795"/>
            <a:ext cx="2598737" cy="106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039352" y="3369568"/>
            <a:ext cx="319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+</a:t>
            </a:r>
          </a:p>
        </p:txBody>
      </p:sp>
      <p:pic>
        <p:nvPicPr>
          <p:cNvPr id="13" name="Picture 7" descr="http://hemberg-lab.github.io/scRNA.seq.course/figures/RNA-Seq_workflow-5.pdf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610" y="92057"/>
            <a:ext cx="2483074" cy="143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9534609" y="633549"/>
            <a:ext cx="639093" cy="95643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05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>
          <a:xfrm>
            <a:off x="710155" y="86619"/>
            <a:ext cx="9144000" cy="767656"/>
          </a:xfrm>
        </p:spPr>
        <p:txBody>
          <a:bodyPr/>
          <a:lstStyle/>
          <a:p>
            <a:pPr eaLnBrk="1" hangingPunct="1"/>
            <a:r>
              <a:rPr lang="en-US" altLang="zh-CN" sz="3200" dirty="0" smtClean="0">
                <a:ea typeface="宋体" panose="02010600030101010101" pitchFamily="2" charset="-122"/>
              </a:rPr>
              <a:t>Computational questions and algorithms</a:t>
            </a:r>
            <a:endParaRPr lang="en-US" altLang="zh-CN" sz="3200" dirty="0">
              <a:ea typeface="宋体" panose="02010600030101010101" pitchFamily="2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89613" y="1151832"/>
            <a:ext cx="82296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Clustering</a:t>
            </a:r>
          </a:p>
          <a:p>
            <a:pPr marL="800100" lvl="1" indent="-342900">
              <a:buFont typeface="Arial" panose="020B0604020202020204" pitchFamily="34" charset="0"/>
              <a:buChar char="-"/>
              <a:defRPr/>
            </a:pPr>
            <a:r>
              <a:rPr lang="en-US" sz="1600" dirty="0">
                <a:solidFill>
                  <a:srgbClr val="000000"/>
                </a:solidFill>
              </a:rPr>
              <a:t>Seurat, SC3, …</a:t>
            </a:r>
          </a:p>
          <a:p>
            <a:pPr lvl="1"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lvl="1"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802" y="1061344"/>
            <a:ext cx="1360487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413" y="1050231"/>
            <a:ext cx="15954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http://hemberg-lab.github.io/scRNA.seq.course/figures/RNA-Seq_workflow-5.pd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610" y="92057"/>
            <a:ext cx="2483074" cy="143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9534609" y="633549"/>
            <a:ext cx="639093" cy="95643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733814" y="4280434"/>
            <a:ext cx="36234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hlinkClick r:id="rId6"/>
              </a:rPr>
              <a:t>https://satijalab.org/seurat/v3.0/pbmc3k_tutorial.html</a:t>
            </a:r>
            <a:endParaRPr lang="en-US" sz="12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/>
          <a:srcRect l="1290" t="19714" r="1952" b="48476"/>
          <a:stretch/>
        </p:blipFill>
        <p:spPr>
          <a:xfrm>
            <a:off x="6844938" y="3304903"/>
            <a:ext cx="3423121" cy="97553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20382" y="3304903"/>
            <a:ext cx="4586199" cy="304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44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258862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Challenge in analysis of scRNA-seq data – dropouts 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9023" y="2913505"/>
            <a:ext cx="3843572" cy="34165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261" y="2913505"/>
            <a:ext cx="3843572" cy="3416508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505261" y="1782239"/>
            <a:ext cx="3374037" cy="61027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97% of the data is 0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7047" y="1486473"/>
            <a:ext cx="172402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35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5949" y="115186"/>
            <a:ext cx="1418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Starting point/input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672729" y="712519"/>
            <a:ext cx="1262951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97115" y="447395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49,300 cells</a:t>
            </a:r>
            <a:endParaRPr lang="en-US" sz="1200" dirty="0"/>
          </a:p>
        </p:txBody>
      </p:sp>
      <p:sp>
        <p:nvSpPr>
          <p:cNvPr id="18" name="Rectangle 17"/>
          <p:cNvSpPr/>
          <p:nvPr/>
        </p:nvSpPr>
        <p:spPr>
          <a:xfrm>
            <a:off x="66139" y="657309"/>
            <a:ext cx="615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24,685</a:t>
            </a:r>
          </a:p>
          <a:p>
            <a:r>
              <a:rPr lang="en-US" sz="1200" dirty="0" smtClean="0"/>
              <a:t>genes</a:t>
            </a:r>
            <a:endParaRPr lang="en-US" sz="12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97032" y="657309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97115" y="749490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812434" y="1748131"/>
            <a:ext cx="983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(97% sparse)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3933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5949" y="115186"/>
            <a:ext cx="1418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Starting point/input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672729" y="712519"/>
            <a:ext cx="1262951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97115" y="447395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49,300 cells</a:t>
            </a:r>
            <a:endParaRPr lang="en-US" sz="1200" dirty="0"/>
          </a:p>
        </p:txBody>
      </p:sp>
      <p:sp>
        <p:nvSpPr>
          <p:cNvPr id="18" name="Rectangle 17"/>
          <p:cNvSpPr/>
          <p:nvPr/>
        </p:nvSpPr>
        <p:spPr>
          <a:xfrm>
            <a:off x="66139" y="657309"/>
            <a:ext cx="615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24,685</a:t>
            </a:r>
          </a:p>
          <a:p>
            <a:r>
              <a:rPr lang="en-US" sz="1200" dirty="0" smtClean="0"/>
              <a:t>genes</a:t>
            </a:r>
            <a:endParaRPr lang="en-US" sz="12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97032" y="657309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97115" y="749490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812434" y="1748131"/>
            <a:ext cx="983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(97% sparse)</a:t>
            </a:r>
            <a:endParaRPr lang="en-US" sz="1200" dirty="0"/>
          </a:p>
        </p:txBody>
      </p:sp>
      <p:sp>
        <p:nvSpPr>
          <p:cNvPr id="2" name="Right Arrow 1"/>
          <p:cNvSpPr/>
          <p:nvPr/>
        </p:nvSpPr>
        <p:spPr>
          <a:xfrm>
            <a:off x="2155371" y="1118974"/>
            <a:ext cx="106509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090100" y="657309"/>
            <a:ext cx="10463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Library size </a:t>
            </a:r>
          </a:p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normalization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01099" y="712519"/>
            <a:ext cx="1262951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825485" y="447395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49,300 cells</a:t>
            </a:r>
            <a:endParaRPr lang="en-US" sz="1200" dirty="0"/>
          </a:p>
        </p:txBody>
      </p:sp>
      <p:sp>
        <p:nvSpPr>
          <p:cNvPr id="19" name="Rectangle 18"/>
          <p:cNvSpPr/>
          <p:nvPr/>
        </p:nvSpPr>
        <p:spPr>
          <a:xfrm>
            <a:off x="3252847" y="649987"/>
            <a:ext cx="615874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1200" dirty="0" smtClean="0"/>
              <a:t>24,685</a:t>
            </a:r>
          </a:p>
          <a:p>
            <a:r>
              <a:rPr lang="en-US" sz="1200" dirty="0" smtClean="0"/>
              <a:t>genes</a:t>
            </a:r>
            <a:endParaRPr lang="en-US" sz="1200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925402" y="657309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825485" y="749490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040804" y="1748131"/>
            <a:ext cx="983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(97% sparse)</a:t>
            </a:r>
            <a:endParaRPr lang="en-US" sz="1200" dirty="0"/>
          </a:p>
        </p:txBody>
      </p:sp>
      <p:sp>
        <p:nvSpPr>
          <p:cNvPr id="93" name="Content Placeholder 4"/>
          <p:cNvSpPr>
            <a:spLocks noGrp="1"/>
          </p:cNvSpPr>
          <p:nvPr>
            <p:ph idx="1"/>
          </p:nvPr>
        </p:nvSpPr>
        <p:spPr>
          <a:xfrm>
            <a:off x="1099070" y="2575401"/>
            <a:ext cx="8129960" cy="70219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Library size normalization (per cell, divide by total UMI and multiply by 10,000)</a:t>
            </a:r>
          </a:p>
        </p:txBody>
      </p:sp>
    </p:spTree>
    <p:extLst>
      <p:ext uri="{BB962C8B-B14F-4D97-AF65-F5344CB8AC3E}">
        <p14:creationId xmlns:p14="http://schemas.microsoft.com/office/powerpoint/2010/main" val="18261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5949" y="115186"/>
            <a:ext cx="1418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Starting point/input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672729" y="712519"/>
            <a:ext cx="1262951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97115" y="447395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49,300 cells</a:t>
            </a:r>
            <a:endParaRPr lang="en-US" sz="1200" dirty="0"/>
          </a:p>
        </p:txBody>
      </p:sp>
      <p:sp>
        <p:nvSpPr>
          <p:cNvPr id="18" name="Rectangle 17"/>
          <p:cNvSpPr/>
          <p:nvPr/>
        </p:nvSpPr>
        <p:spPr>
          <a:xfrm>
            <a:off x="66139" y="657309"/>
            <a:ext cx="615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24,685</a:t>
            </a:r>
          </a:p>
          <a:p>
            <a:r>
              <a:rPr lang="en-US" sz="1200" dirty="0" smtClean="0"/>
              <a:t>genes</a:t>
            </a:r>
            <a:endParaRPr lang="en-US" sz="12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97032" y="657309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97115" y="749490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812434" y="1748131"/>
            <a:ext cx="983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(97% sparse)</a:t>
            </a:r>
            <a:endParaRPr lang="en-US" sz="1200" dirty="0"/>
          </a:p>
        </p:txBody>
      </p:sp>
      <p:sp>
        <p:nvSpPr>
          <p:cNvPr id="2" name="Right Arrow 1"/>
          <p:cNvSpPr/>
          <p:nvPr/>
        </p:nvSpPr>
        <p:spPr>
          <a:xfrm>
            <a:off x="2155371" y="1118974"/>
            <a:ext cx="106509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090100" y="657309"/>
            <a:ext cx="10463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Library size </a:t>
            </a:r>
          </a:p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normalization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01099" y="712519"/>
            <a:ext cx="1262951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825485" y="447395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49,300 cells</a:t>
            </a:r>
            <a:endParaRPr lang="en-US" sz="1200" dirty="0"/>
          </a:p>
        </p:txBody>
      </p:sp>
      <p:sp>
        <p:nvSpPr>
          <p:cNvPr id="19" name="Rectangle 18"/>
          <p:cNvSpPr/>
          <p:nvPr/>
        </p:nvSpPr>
        <p:spPr>
          <a:xfrm>
            <a:off x="3252847" y="649987"/>
            <a:ext cx="615874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1200" dirty="0" smtClean="0"/>
              <a:t>24,685</a:t>
            </a:r>
          </a:p>
          <a:p>
            <a:r>
              <a:rPr lang="en-US" sz="1200" dirty="0" smtClean="0"/>
              <a:t>genes</a:t>
            </a:r>
            <a:endParaRPr lang="en-US" sz="1200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925402" y="657309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825485" y="749490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040804" y="1748131"/>
            <a:ext cx="983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(97% sparse)</a:t>
            </a:r>
            <a:endParaRPr lang="en-US" sz="1200" dirty="0"/>
          </a:p>
        </p:txBody>
      </p:sp>
      <p:sp>
        <p:nvSpPr>
          <p:cNvPr id="93" name="Content Placeholder 4"/>
          <p:cNvSpPr>
            <a:spLocks noGrp="1"/>
          </p:cNvSpPr>
          <p:nvPr>
            <p:ph idx="1"/>
          </p:nvPr>
        </p:nvSpPr>
        <p:spPr>
          <a:xfrm>
            <a:off x="1099070" y="2575401"/>
            <a:ext cx="8129960" cy="702190"/>
          </a:xfrm>
        </p:spPr>
        <p:txBody>
          <a:bodyPr>
            <a:normAutofit/>
          </a:bodyPr>
          <a:lstStyle/>
          <a:p>
            <a:r>
              <a:rPr lang="en-US" sz="2000" dirty="0"/>
              <a:t>Log transformation - log(X+1)</a:t>
            </a:r>
          </a:p>
        </p:txBody>
      </p:sp>
      <p:sp>
        <p:nvSpPr>
          <p:cNvPr id="25" name="Right Arrow 24"/>
          <p:cNvSpPr/>
          <p:nvPr/>
        </p:nvSpPr>
        <p:spPr>
          <a:xfrm>
            <a:off x="5523586" y="1118974"/>
            <a:ext cx="106509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368863" y="749641"/>
            <a:ext cx="13745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Log transformation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390465" y="715947"/>
            <a:ext cx="1262951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314851" y="450823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49,300 cells</a:t>
            </a:r>
            <a:endParaRPr lang="en-US" sz="1200" dirty="0"/>
          </a:p>
        </p:txBody>
      </p:sp>
      <p:sp>
        <p:nvSpPr>
          <p:cNvPr id="29" name="Rectangle 28"/>
          <p:cNvSpPr/>
          <p:nvPr/>
        </p:nvSpPr>
        <p:spPr>
          <a:xfrm>
            <a:off x="6783875" y="660737"/>
            <a:ext cx="615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24,685</a:t>
            </a:r>
          </a:p>
          <a:p>
            <a:r>
              <a:rPr lang="en-US" sz="1200" dirty="0" smtClean="0"/>
              <a:t>genes</a:t>
            </a:r>
            <a:endParaRPr lang="en-US" sz="1200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7414768" y="660737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314851" y="752918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530170" y="1751559"/>
            <a:ext cx="983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(97% sparse)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6233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</TotalTime>
  <Words>1124</Words>
  <Application>Microsoft Office PowerPoint</Application>
  <PresentationFormat>Widescreen</PresentationFormat>
  <Paragraphs>385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宋体</vt:lpstr>
      <vt:lpstr>Arial</vt:lpstr>
      <vt:lpstr>Calibri</vt:lpstr>
      <vt:lpstr>Calibri Light</vt:lpstr>
      <vt:lpstr>Office Theme</vt:lpstr>
      <vt:lpstr>Summer Institutes of Statistical Genetics, 2020  SISG Module 6: Gene Expression Profiling </vt:lpstr>
      <vt:lpstr>Single-cell RNA-seq</vt:lpstr>
      <vt:lpstr>Pre-processing</vt:lpstr>
      <vt:lpstr>Computational questions and algorithms</vt:lpstr>
      <vt:lpstr>Computational questions and algorithms</vt:lpstr>
      <vt:lpstr>Challenge in analysis of scRNA-seq data – dropouts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they did it? </vt:lpstr>
      <vt:lpstr>Seurat pipeline</vt:lpstr>
      <vt:lpstr>PowerPoint Presentation</vt:lpstr>
    </vt:vector>
  </TitlesOfParts>
  <Company>GT - Biomedical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close look at Drop-seq data</dc:title>
  <dc:creator>Qiu, Peng</dc:creator>
  <cp:lastModifiedBy>Qiu, Peng</cp:lastModifiedBy>
  <cp:revision>41</cp:revision>
  <dcterms:created xsi:type="dcterms:W3CDTF">2016-02-12T02:51:30Z</dcterms:created>
  <dcterms:modified xsi:type="dcterms:W3CDTF">2020-07-08T23:02:03Z</dcterms:modified>
</cp:coreProperties>
</file>