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94" r:id="rId2"/>
    <p:sldId id="320" r:id="rId3"/>
    <p:sldId id="327" r:id="rId4"/>
    <p:sldId id="328" r:id="rId5"/>
    <p:sldId id="262" r:id="rId6"/>
    <p:sldId id="284" r:id="rId7"/>
    <p:sldId id="283" r:id="rId8"/>
    <p:sldId id="286" r:id="rId9"/>
    <p:sldId id="287" r:id="rId10"/>
    <p:sldId id="288" r:id="rId11"/>
    <p:sldId id="289" r:id="rId12"/>
    <p:sldId id="290" r:id="rId13"/>
    <p:sldId id="291" r:id="rId14"/>
    <p:sldId id="333" r:id="rId15"/>
    <p:sldId id="332" r:id="rId16"/>
    <p:sldId id="321" r:id="rId17"/>
    <p:sldId id="298" r:id="rId18"/>
    <p:sldId id="299" r:id="rId19"/>
    <p:sldId id="300" r:id="rId20"/>
    <p:sldId id="301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2" r:id="rId39"/>
    <p:sldId id="323" r:id="rId40"/>
    <p:sldId id="263" r:id="rId41"/>
    <p:sldId id="264" r:id="rId42"/>
    <p:sldId id="324" r:id="rId43"/>
    <p:sldId id="267" r:id="rId44"/>
    <p:sldId id="268" r:id="rId45"/>
    <p:sldId id="269" r:id="rId46"/>
    <p:sldId id="270" r:id="rId47"/>
    <p:sldId id="271" r:id="rId48"/>
    <p:sldId id="272" r:id="rId49"/>
    <p:sldId id="281" r:id="rId50"/>
    <p:sldId id="278" r:id="rId51"/>
    <p:sldId id="282" r:id="rId52"/>
    <p:sldId id="325" r:id="rId53"/>
    <p:sldId id="326" r:id="rId54"/>
    <p:sldId id="26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9:00:10.96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08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">2356 1546 0</inkml:trace>
  <inkml:trace contextRef="#ctx0" brushRef="#br0" timeOffset="34042.587">2337 1896 0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08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">2356 1546 0</inkml:trace>
  <inkml:trace contextRef="#ctx0" brushRef="#br0" timeOffset="34042.587">2337 1896 0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08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">2356 1546 0</inkml:trace>
  <inkml:trace contextRef="#ctx0" brushRef="#br0" timeOffset="34042.587">2337 1896 0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08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">2356 1546 0</inkml:trace>
  <inkml:trace contextRef="#ctx0" brushRef="#br0" timeOffset="34042.587">2337 1896 0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08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">2356 1546 0</inkml:trace>
  <inkml:trace contextRef="#ctx0" brushRef="#br0" timeOffset="34042.587">2337 1896 0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08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">2356 1546 0</inkml:trace>
  <inkml:trace contextRef="#ctx0" brushRef="#br0" timeOffset="34042.587">2337 1896 0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may be unassigned nodes.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7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6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2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00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8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65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6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20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8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47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6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57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9" r:id="rId19"/>
    <p:sldLayoutId id="2147483671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0.png"/><Relationship Id="rId7" Type="http://schemas.openxmlformats.org/officeDocument/2006/relationships/image" Target="../media/image1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10" Type="http://schemas.openxmlformats.org/officeDocument/2006/relationships/image" Target="../media/image31.png"/><Relationship Id="rId4" Type="http://schemas.openxmlformats.org/officeDocument/2006/relationships/customXml" Target="../ink/ink2.xml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customXml" Target="../ink/ink3.xml"/><Relationship Id="rId9" Type="http://schemas.openxmlformats.org/officeDocument/2006/relationships/customXml" Target="../ink/ink4.xml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12" Type="http://schemas.openxmlformats.org/officeDocument/2006/relationships/customXml" Target="../ink/ink7.xml"/><Relationship Id="rId17" Type="http://schemas.openxmlformats.org/officeDocument/2006/relationships/image" Target="../media/image36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customXml" Target="../ink/ink5.xml"/><Relationship Id="rId9" Type="http://schemas.openxmlformats.org/officeDocument/2006/relationships/customXml" Target="../ink/ink6.xml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customXml" Target="../ink/ink9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Relationship Id="rId14" Type="http://schemas.openxmlformats.org/officeDocument/2006/relationships/customXml" Target="../ink/ink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customXml" Target="../ink/ink12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Relationship Id="rId14" Type="http://schemas.openxmlformats.org/officeDocument/2006/relationships/customXml" Target="../ink/ink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customXml" Target="../ink/ink15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Relationship Id="rId14" Type="http://schemas.openxmlformats.org/officeDocument/2006/relationships/customXml" Target="../ink/ink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atijalab.org/seurat/v3.0/pbmc3k_tutori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</a:t>
            </a:r>
            <a:r>
              <a:rPr lang="en-US" sz="2800"/>
              <a:t>, 2023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SISG Module 6: Gene Expression Profiling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8" y="2843348"/>
            <a:ext cx="10584873" cy="3581400"/>
          </a:xfrm>
        </p:spPr>
        <p:txBody>
          <a:bodyPr>
            <a:noAutofit/>
          </a:bodyPr>
          <a:lstStyle/>
          <a:p>
            <a:r>
              <a:rPr lang="en-US" dirty="0"/>
              <a:t>Lecture 07: Clustering, Trajectory Inference and Geometric Properties in </a:t>
            </a:r>
            <a:r>
              <a:rPr lang="en-US" dirty="0" err="1"/>
              <a:t>scRNAseq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Filter out genes with low variance, obtain 384 genes  * 13,115 cells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17435" y="3164242"/>
            <a:ext cx="110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Highly variable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genes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373" y="2722664"/>
            <a:ext cx="2942427" cy="39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PCA dimension reduction to 32 dimensions</a:t>
            </a:r>
            <a:br>
              <a:rPr lang="en-US" sz="2000" dirty="0"/>
            </a:br>
            <a:r>
              <a:rPr lang="en-US" sz="2000" dirty="0"/>
              <a:t>number of PC determined by </a:t>
            </a:r>
            <a:r>
              <a:rPr lang="en-US" sz="2000" dirty="0" err="1"/>
              <a:t>JackStraw</a:t>
            </a:r>
            <a:r>
              <a:rPr lang="en-US" sz="2000" dirty="0"/>
              <a:t> procedure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577" y="3573895"/>
            <a:ext cx="4918409" cy="321278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6983940-5B7E-4C65-9238-C750E1040A04}"/>
              </a:ext>
            </a:extLst>
          </p:cNvPr>
          <p:cNvSpPr/>
          <p:nvPr/>
        </p:nvSpPr>
        <p:spPr>
          <a:xfrm>
            <a:off x="1917435" y="3164242"/>
            <a:ext cx="110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Highly variable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280043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6153146" cy="702190"/>
          </a:xfrm>
        </p:spPr>
        <p:txBody>
          <a:bodyPr>
            <a:normAutofit/>
          </a:bodyPr>
          <a:lstStyle/>
          <a:p>
            <a:r>
              <a:rPr lang="en-US" sz="2000" dirty="0"/>
              <a:t>tSNE dimension reduction to from 32 PCs to 2D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708500" y="4181096"/>
            <a:ext cx="4193267" cy="246604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3B2E125-96C9-4948-ACB4-35A555C595E6}"/>
              </a:ext>
            </a:extLst>
          </p:cNvPr>
          <p:cNvSpPr/>
          <p:nvPr/>
        </p:nvSpPr>
        <p:spPr>
          <a:xfrm>
            <a:off x="1917435" y="3164242"/>
            <a:ext cx="110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Highly variable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102306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0" name="Right Arrow 6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4"/>
          <p:cNvSpPr>
            <a:spLocks noGrp="1"/>
          </p:cNvSpPr>
          <p:nvPr>
            <p:ph idx="1"/>
          </p:nvPr>
        </p:nvSpPr>
        <p:spPr>
          <a:xfrm>
            <a:off x="1092164" y="6201400"/>
            <a:ext cx="8808038" cy="47923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Use a probability model same as the tSNE formulation to compute the most likely position for each new cell independently, given the already visualized 13,115 cells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97F744-4CE2-4127-9AF8-92D5DFA06EF9}"/>
              </a:ext>
            </a:extLst>
          </p:cNvPr>
          <p:cNvSpPr/>
          <p:nvPr/>
        </p:nvSpPr>
        <p:spPr>
          <a:xfrm>
            <a:off x="1917435" y="3164242"/>
            <a:ext cx="110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Highly variable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152519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F529C053-14B3-4A5A-AC28-D9E4C8773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23" y="4780112"/>
            <a:ext cx="3477323" cy="2044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2" name="Right Arrow 7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Arrow 82"/>
          <p:cNvSpPr/>
          <p:nvPr/>
        </p:nvSpPr>
        <p:spPr>
          <a:xfrm>
            <a:off x="2388817" y="5518373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434693" y="5125459"/>
            <a:ext cx="113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Density based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clustering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682190" y="5466939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49 clusters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5115515" y="5513915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997756" y="4949240"/>
            <a:ext cx="1616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Heuristic merging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based on differentially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expressed genes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445593" y="5445103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39 clusters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60CBFD-4AA1-4601-9C40-A0A59DD4E36B}"/>
              </a:ext>
            </a:extLst>
          </p:cNvPr>
          <p:cNvSpPr/>
          <p:nvPr/>
        </p:nvSpPr>
        <p:spPr>
          <a:xfrm>
            <a:off x="1917435" y="3164242"/>
            <a:ext cx="110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Highly variable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genes</a:t>
            </a:r>
          </a:p>
        </p:txBody>
      </p:sp>
      <p:sp>
        <p:nvSpPr>
          <p:cNvPr id="85" name="Content Placeholder 4">
            <a:extLst>
              <a:ext uri="{FF2B5EF4-FFF2-40B4-BE49-F238E27FC236}">
                <a16:creationId xmlns:a16="http://schemas.microsoft.com/office/drawing/2014/main" id="{6D135496-CAC1-4EED-B79C-B07373C8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64" y="6124552"/>
            <a:ext cx="6710859" cy="73904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Density based clustering applied to 2D tSNE space, and find 49 clusters</a:t>
            </a:r>
          </a:p>
          <a:p>
            <a:r>
              <a:rPr lang="en-US" sz="2000" dirty="0"/>
              <a:t>Find differentially expressed genes between each pair of clusters, merge clusters with less than 10 differentially expressed genes, obtain 39 clusters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1C7014D-6F7A-4FB1-9ABD-3A7A354AE8A8}"/>
              </a:ext>
            </a:extLst>
          </p:cNvPr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3C3055-D2A4-44AC-8817-B70819A29C91}"/>
              </a:ext>
            </a:extLst>
          </p:cNvPr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</p:spTree>
    <p:extLst>
      <p:ext uri="{BB962C8B-B14F-4D97-AF65-F5344CB8AC3E}">
        <p14:creationId xmlns:p14="http://schemas.microsoft.com/office/powerpoint/2010/main" val="385128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23" y="4780112"/>
            <a:ext cx="3477323" cy="2044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2000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10~30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UMAP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ight Arrow 87"/>
          <p:cNvSpPr/>
          <p:nvPr/>
        </p:nvSpPr>
        <p:spPr>
          <a:xfrm rot="5400000">
            <a:off x="5941139" y="4413085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944864" y="4081610"/>
            <a:ext cx="1393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Clustering by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SNN graph  +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community finding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(maybe also heuristic merging)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831487" y="5306235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39 clusters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71F6B7A-4316-4F90-A792-4B2CEC928FC0}"/>
              </a:ext>
            </a:extLst>
          </p:cNvPr>
          <p:cNvSpPr/>
          <p:nvPr/>
        </p:nvSpPr>
        <p:spPr>
          <a:xfrm>
            <a:off x="1917435" y="3164242"/>
            <a:ext cx="110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Highly variable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genes</a:t>
            </a:r>
          </a:p>
        </p:txBody>
      </p:sp>
      <p:sp>
        <p:nvSpPr>
          <p:cNvPr id="83" name="Right Arrow 53">
            <a:extLst>
              <a:ext uri="{FF2B5EF4-FFF2-40B4-BE49-F238E27FC236}">
                <a16:creationId xmlns:a16="http://schemas.microsoft.com/office/drawing/2014/main" id="{EC7E2EC8-7251-41DB-8675-581481F96294}"/>
              </a:ext>
            </a:extLst>
          </p:cNvPr>
          <p:cNvSpPr/>
          <p:nvPr/>
        </p:nvSpPr>
        <p:spPr>
          <a:xfrm>
            <a:off x="7269397" y="5355681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803DAF9D-0637-49E7-9215-743B9457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70" y="32890"/>
            <a:ext cx="28772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Seurat today</a:t>
            </a:r>
          </a:p>
        </p:txBody>
      </p:sp>
      <p:sp>
        <p:nvSpPr>
          <p:cNvPr id="92" name="Right Arrow 53">
            <a:extLst>
              <a:ext uri="{FF2B5EF4-FFF2-40B4-BE49-F238E27FC236}">
                <a16:creationId xmlns:a16="http://schemas.microsoft.com/office/drawing/2014/main" id="{81B44FF6-61DB-4C60-B880-CBC2BE3D75CF}"/>
              </a:ext>
            </a:extLst>
          </p:cNvPr>
          <p:cNvSpPr/>
          <p:nvPr/>
        </p:nvSpPr>
        <p:spPr>
          <a:xfrm rot="5400000">
            <a:off x="8693260" y="4189412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88CB59-73B4-4E3E-A87C-70EFF6E982F4}"/>
              </a:ext>
            </a:extLst>
          </p:cNvPr>
          <p:cNvSpPr/>
          <p:nvPr/>
        </p:nvSpPr>
        <p:spPr>
          <a:xfrm>
            <a:off x="357451" y="2371807"/>
            <a:ext cx="872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 and genes</a:t>
            </a:r>
          </a:p>
        </p:txBody>
      </p:sp>
    </p:spTree>
    <p:extLst>
      <p:ext uri="{BB962C8B-B14F-4D97-AF65-F5344CB8AC3E}">
        <p14:creationId xmlns:p14="http://schemas.microsoft.com/office/powerpoint/2010/main" val="83974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D7BE-449B-4253-AE2C-C007D65B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4723-D840-40C4-9AC9-CDBEF4E4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endParaRPr lang="en-US" dirty="0"/>
          </a:p>
          <a:p>
            <a:r>
              <a:rPr lang="en-US" dirty="0"/>
              <a:t>Trajectory inference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Geometric property of data</a:t>
            </a:r>
          </a:p>
        </p:txBody>
      </p:sp>
    </p:spTree>
    <p:extLst>
      <p:ext uri="{BB962C8B-B14F-4D97-AF65-F5344CB8AC3E}">
        <p14:creationId xmlns:p14="http://schemas.microsoft.com/office/powerpoint/2010/main" val="106921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Trajectory finding (DPT)</a:t>
            </a:r>
            <a:endParaRPr lang="en-US" b="1" dirty="0"/>
          </a:p>
        </p:txBody>
      </p:sp>
      <p:pic>
        <p:nvPicPr>
          <p:cNvPr id="5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73" y="92056"/>
            <a:ext cx="3153211" cy="18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864473" y="783771"/>
            <a:ext cx="772353" cy="1132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70" y="3290178"/>
            <a:ext cx="2684795" cy="2208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210" y="4340835"/>
            <a:ext cx="60960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7" y="3534004"/>
            <a:ext cx="2079294" cy="161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65" y="3592998"/>
            <a:ext cx="2496758" cy="18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7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29" y="573183"/>
            <a:ext cx="8830621" cy="5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30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51793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D7BE-449B-4253-AE2C-C007D65B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4723-D840-40C4-9AC9-CDBEF4E4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inference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Geometric property of data</a:t>
            </a:r>
          </a:p>
        </p:txBody>
      </p:sp>
    </p:spTree>
    <p:extLst>
      <p:ext uri="{BB962C8B-B14F-4D97-AF65-F5344CB8AC3E}">
        <p14:creationId xmlns:p14="http://schemas.microsoft.com/office/powerpoint/2010/main" val="2298978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78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8247" y="2829296"/>
                <a:ext cx="3231269" cy="732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47" y="2829296"/>
                <a:ext cx="3231269" cy="732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49617" y="3835591"/>
                <a:ext cx="556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the distance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its k</a:t>
                </a:r>
                <a:r>
                  <a:rPr lang="en-US" baseline="30000" dirty="0"/>
                  <a:t>th</a:t>
                </a:r>
                <a:r>
                  <a:rPr lang="en-US" dirty="0"/>
                  <a:t> nearest neighbor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7" y="3835591"/>
                <a:ext cx="5568640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14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443826" y="2894793"/>
                <a:ext cx="209288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826" y="2894793"/>
                <a:ext cx="2092881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443826" y="3682427"/>
                <a:ext cx="3544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row 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826" y="3682427"/>
                <a:ext cx="3544112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45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8856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77253" y="3490176"/>
                <a:ext cx="2480679" cy="788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3490176"/>
                <a:ext cx="2480679" cy="788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677253" y="4411861"/>
                <a:ext cx="3873433" cy="1210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row 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 is symmetric, not a probability matrix</a:t>
                </a:r>
              </a:p>
              <a:p>
                <a:r>
                  <a:rPr lang="en-US" dirty="0"/>
                  <a:t>      but should be similar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4411861"/>
                <a:ext cx="3873433" cy="1210203"/>
              </a:xfrm>
              <a:prstGeom prst="rect">
                <a:avLst/>
              </a:prstGeom>
              <a:blipFill>
                <a:blip r:embed="rId8"/>
                <a:stretch>
                  <a:fillRect t="-2525" r="-472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77253" y="5850945"/>
                <a:ext cx="4983031" cy="928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In fact, the calculation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the same</a:t>
                </a:r>
              </a:p>
              <a:p>
                <a:r>
                  <a:rPr lang="en-US" dirty="0"/>
                  <a:t>      as the calculation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.  I don’t quite </a:t>
                </a:r>
              </a:p>
              <a:p>
                <a:r>
                  <a:rPr lang="en-US" dirty="0"/>
                  <a:t>      understand what  the intuition behind this step.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5850945"/>
                <a:ext cx="4983031" cy="928267"/>
              </a:xfrm>
              <a:prstGeom prst="rect">
                <a:avLst/>
              </a:prstGeom>
              <a:blipFill>
                <a:blip r:embed="rId9"/>
                <a:stretch>
                  <a:fillRect l="-978" t="-3947" r="-36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01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064245" y="4998965"/>
                <a:ext cx="4965514" cy="1591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eigenvector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, which corresponds to </a:t>
                </a:r>
              </a:p>
              <a:p>
                <a:r>
                  <a:rPr lang="en-US" dirty="0"/>
                  <a:t>      eigenvalue of 1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45" y="4998965"/>
                <a:ext cx="4965514" cy="1591205"/>
              </a:xfrm>
              <a:prstGeom prst="rect">
                <a:avLst/>
              </a:prstGeom>
              <a:blipFill>
                <a:blip r:embed="rId8"/>
                <a:stretch>
                  <a:fillRect l="-2211" b="-8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461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927824" y="5134990"/>
                <a:ext cx="37733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,: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,:)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24" y="5134990"/>
                <a:ext cx="3773338" cy="276999"/>
              </a:xfrm>
              <a:prstGeom prst="rect">
                <a:avLst/>
              </a:prstGeom>
              <a:blipFill>
                <a:blip r:embed="rId8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256336" y="396980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24389" y="358957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748691" y="353436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48774" y="362654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661295" y="3319826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32635" y="354881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279407" y="3613106"/>
            <a:ext cx="77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itle 1"/>
          <p:cNvSpPr txBox="1">
            <a:spLocks/>
          </p:cNvSpPr>
          <p:nvPr/>
        </p:nvSpPr>
        <p:spPr>
          <a:xfrm>
            <a:off x="0" y="3841"/>
            <a:ext cx="8735900" cy="59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/>
              <a:t>DPT pipeline – </a:t>
            </a:r>
            <a:r>
              <a:rPr lang="en-US" sz="3500">
                <a:solidFill>
                  <a:schemeClr val="accent1"/>
                </a:solidFill>
              </a:rPr>
              <a:t>defining diffusion pseudo time</a:t>
            </a:r>
            <a:endParaRPr lang="en-US" sz="3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00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256336" y="396980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24389" y="358957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748691" y="353436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48774" y="362654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661295" y="3319826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32635" y="354881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279407" y="3613106"/>
            <a:ext cx="77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/>
          <p:cNvSpPr/>
          <p:nvPr/>
        </p:nvSpPr>
        <p:spPr>
          <a:xfrm rot="5400000">
            <a:off x="6934955" y="5035981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959136" y="4925228"/>
            <a:ext cx="1170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 to find trajectories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199" y="5689636"/>
            <a:ext cx="1327685" cy="923156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6139195" y="5597129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666941" y="6612792"/>
            <a:ext cx="232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err="1"/>
              <a:t>Haghverdi</a:t>
            </a:r>
            <a:r>
              <a:rPr lang="en-US" sz="900" i="1" dirty="0"/>
              <a:t>, L., et al, Nature Methods, 2016</a:t>
            </a:r>
          </a:p>
        </p:txBody>
      </p:sp>
    </p:spTree>
    <p:extLst>
      <p:ext uri="{BB962C8B-B14F-4D97-AF65-F5344CB8AC3E}">
        <p14:creationId xmlns:p14="http://schemas.microsoft.com/office/powerpoint/2010/main" val="343587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0" name="Ink 159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160" name="Ink 15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2" name="Rectangle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3" name="Rectangle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848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9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791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12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1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Clustering algorithm</a:t>
            </a:r>
            <a:endParaRPr lang="en-US" b="1" dirty="0"/>
          </a:p>
        </p:txBody>
      </p:sp>
      <p:pic>
        <p:nvPicPr>
          <p:cNvPr id="5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73" y="92056"/>
            <a:ext cx="3153211" cy="18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864473" y="783771"/>
            <a:ext cx="772353" cy="1132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98" y="2637412"/>
            <a:ext cx="2684795" cy="2208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238" y="3688069"/>
            <a:ext cx="609600" cy="276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F585AD-74DE-4B2D-AF8F-3F5F20A5C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82" y="2790227"/>
            <a:ext cx="2931827" cy="22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48364-2362-4260-B963-622849437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37" y="2852457"/>
            <a:ext cx="3438142" cy="21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36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14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692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616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:4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:4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4+1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4+1: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67200" y="5373757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36789" y="5379530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9919705" y="5379529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4672490" y="4340289"/>
            <a:ext cx="235962" cy="20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2" idx="1"/>
          </p:cNvCxnSpPr>
          <p:nvPr/>
        </p:nvCxnSpPr>
        <p:spPr>
          <a:xfrm flipH="1" flipV="1">
            <a:off x="6936746" y="4320644"/>
            <a:ext cx="398217" cy="108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3" idx="0"/>
          </p:cNvCxnSpPr>
          <p:nvPr/>
        </p:nvCxnSpPr>
        <p:spPr>
          <a:xfrm flipH="1" flipV="1">
            <a:off x="7102823" y="4335732"/>
            <a:ext cx="2876517" cy="104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2602" y="3788879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18 17 16 14</a:t>
            </a:r>
          </a:p>
          <a:p>
            <a:r>
              <a:rPr lang="en-US" sz="800" dirty="0"/>
              <a:t>18 16 14 12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919705" y="3848980"/>
            <a:ext cx="220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12  10   8   7   6   9   5   11   4   13    3   15    2    1</a:t>
            </a:r>
          </a:p>
          <a:p>
            <a:r>
              <a:rPr lang="en-US" sz="800" dirty="0"/>
              <a:t>10   8    6   5   7   4   9     3   11   2   13    1   15   17</a:t>
            </a:r>
          </a:p>
        </p:txBody>
      </p:sp>
      <p:cxnSp>
        <p:nvCxnSpPr>
          <p:cNvPr id="22" name="Straight Arrow Connector 21"/>
          <p:cNvCxnSpPr>
            <a:stCxn id="62" idx="1"/>
          </p:cNvCxnSpPr>
          <p:nvPr/>
        </p:nvCxnSpPr>
        <p:spPr>
          <a:xfrm flipV="1">
            <a:off x="8283716" y="4335732"/>
            <a:ext cx="2071600" cy="12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509654" y="4335732"/>
            <a:ext cx="659809" cy="110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17" grpId="0"/>
      <p:bldP spid="1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:7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:7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7+1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7+1: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67200" y="5373757"/>
            <a:ext cx="917914" cy="595442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36789" y="5379530"/>
            <a:ext cx="932566" cy="565767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9919705" y="5379529"/>
            <a:ext cx="941426" cy="565768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4672490" y="4340289"/>
            <a:ext cx="235962" cy="20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2" idx="1"/>
          </p:cNvCxnSpPr>
          <p:nvPr/>
        </p:nvCxnSpPr>
        <p:spPr>
          <a:xfrm flipH="1" flipV="1">
            <a:off x="6936746" y="4320644"/>
            <a:ext cx="398217" cy="108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3" idx="0"/>
          </p:cNvCxnSpPr>
          <p:nvPr/>
        </p:nvCxnSpPr>
        <p:spPr>
          <a:xfrm flipH="1" flipV="1">
            <a:off x="7102823" y="4335732"/>
            <a:ext cx="2876517" cy="104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2602" y="3788879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18 17 16 14 12 10  8</a:t>
            </a:r>
          </a:p>
          <a:p>
            <a:r>
              <a:rPr lang="en-US" sz="800" dirty="0"/>
              <a:t>18 16 14 12 10  8   6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919705" y="3848980"/>
            <a:ext cx="183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7   6   9   5   11   4   13    3   15    2    1</a:t>
            </a:r>
          </a:p>
          <a:p>
            <a:r>
              <a:rPr lang="en-US" sz="800" dirty="0"/>
              <a:t> 5   7   4   9     3   11   2   13    1   15   17</a:t>
            </a:r>
          </a:p>
        </p:txBody>
      </p:sp>
      <p:cxnSp>
        <p:nvCxnSpPr>
          <p:cNvPr id="22" name="Straight Arrow Connector 21"/>
          <p:cNvCxnSpPr>
            <a:stCxn id="62" idx="1"/>
          </p:cNvCxnSpPr>
          <p:nvPr/>
        </p:nvCxnSpPr>
        <p:spPr>
          <a:xfrm flipV="1">
            <a:off x="8283716" y="4335732"/>
            <a:ext cx="2071600" cy="12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509654" y="4335732"/>
            <a:ext cx="659809" cy="110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17" grpId="0"/>
      <p:bldP spid="1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4004303" y="540315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Repeat </a:t>
            </a:r>
            <a:r>
              <a:rPr lang="en-US" sz="1500" dirty="0">
                <a:solidFill>
                  <a:schemeClr val="accent1"/>
                </a:solidFill>
              </a:rPr>
              <a:t>this</a:t>
            </a:r>
            <a:r>
              <a:rPr lang="en-US" sz="1500" dirty="0"/>
              <a:t> for each of the three starting node/cell to identify cells that belong to each of the three branch.  </a:t>
            </a:r>
          </a:p>
        </p:txBody>
      </p:sp>
      <p:sp>
        <p:nvSpPr>
          <p:cNvPr id="3" name="Left Brace 2"/>
          <p:cNvSpPr/>
          <p:nvPr/>
        </p:nvSpPr>
        <p:spPr>
          <a:xfrm>
            <a:off x="3845379" y="3567794"/>
            <a:ext cx="158924" cy="1526720"/>
          </a:xfrm>
          <a:prstGeom prst="leftBrace">
            <a:avLst>
              <a:gd name="adj1" fmla="val 23275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>
            <a:off x="3845379" y="4281902"/>
            <a:ext cx="0" cy="104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45379" y="5330515"/>
            <a:ext cx="963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8764" y="5330515"/>
            <a:ext cx="8165" cy="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32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4004303" y="540315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Repeat </a:t>
            </a:r>
            <a:r>
              <a:rPr lang="en-US" sz="1500" dirty="0">
                <a:solidFill>
                  <a:schemeClr val="accent1"/>
                </a:solidFill>
              </a:rPr>
              <a:t>this</a:t>
            </a:r>
            <a:r>
              <a:rPr lang="en-US" sz="1500" dirty="0"/>
              <a:t> for each of the three starting node/cell to identify cells that belong to each of the three branch.  </a:t>
            </a:r>
          </a:p>
        </p:txBody>
      </p:sp>
      <p:sp>
        <p:nvSpPr>
          <p:cNvPr id="3" name="Left Brace 2"/>
          <p:cNvSpPr/>
          <p:nvPr/>
        </p:nvSpPr>
        <p:spPr>
          <a:xfrm>
            <a:off x="3845379" y="3567794"/>
            <a:ext cx="158924" cy="1526720"/>
          </a:xfrm>
          <a:prstGeom prst="leftBrace">
            <a:avLst>
              <a:gd name="adj1" fmla="val 23275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>
            <a:off x="3845379" y="4281902"/>
            <a:ext cx="0" cy="104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45379" y="5330515"/>
            <a:ext cx="963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8764" y="5330515"/>
            <a:ext cx="8165" cy="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04302" y="626584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Repeat </a:t>
            </a:r>
            <a:r>
              <a:rPr lang="en-US" sz="1500" dirty="0">
                <a:solidFill>
                  <a:schemeClr val="accent1"/>
                </a:solidFill>
              </a:rPr>
              <a:t>all above</a:t>
            </a:r>
            <a:r>
              <a:rPr lang="en-US" sz="1500" dirty="0"/>
              <a:t> for cells belonging to each of the three branches separately, to identify further smaller branches within each of the three branches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3328055" y="1069520"/>
            <a:ext cx="449852" cy="4710793"/>
          </a:xfrm>
          <a:prstGeom prst="leftBrace">
            <a:avLst>
              <a:gd name="adj1" fmla="val 5126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>
            <a:off x="3328055" y="3272946"/>
            <a:ext cx="0" cy="2846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28055" y="6119602"/>
            <a:ext cx="1480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93818" y="6119602"/>
            <a:ext cx="14946" cy="21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2" y="1117768"/>
            <a:ext cx="4135672" cy="4758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49" y="1117768"/>
            <a:ext cx="5678184" cy="43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5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34" y="91655"/>
            <a:ext cx="8170925" cy="4704906"/>
          </a:xfrm>
          <a:prstGeom prst="rect">
            <a:avLst/>
          </a:prstGeom>
        </p:spPr>
      </p:pic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87" y="3710498"/>
            <a:ext cx="4191768" cy="29439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930445" y="3288890"/>
            <a:ext cx="3225449" cy="42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456903" y="3583858"/>
            <a:ext cx="1747152" cy="2957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89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D7BE-449B-4253-AE2C-C007D65B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4723-D840-40C4-9AC9-CDBEF4E4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inference</a:t>
            </a:r>
          </a:p>
          <a:p>
            <a:endParaRPr lang="en-US" dirty="0"/>
          </a:p>
          <a:p>
            <a:r>
              <a:rPr lang="en-US" dirty="0"/>
              <a:t>Geometric property of data</a:t>
            </a:r>
          </a:p>
        </p:txBody>
      </p:sp>
    </p:spTree>
    <p:extLst>
      <p:ext uri="{BB962C8B-B14F-4D97-AF65-F5344CB8AC3E}">
        <p14:creationId xmlns:p14="http://schemas.microsoft.com/office/powerpoint/2010/main" val="1848684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E384-B270-594A-A098-705706B1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2" descr="figure3">
            <a:extLst>
              <a:ext uri="{FF2B5EF4-FFF2-40B4-BE49-F238E27FC236}">
                <a16:creationId xmlns:a16="http://schemas.microsoft.com/office/drawing/2014/main" id="{F159DC77-69DF-374F-8AC7-536F748D2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 bwMode="auto">
          <a:xfrm>
            <a:off x="6353709" y="1742505"/>
            <a:ext cx="4250699" cy="49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F04FC0-3123-3842-9813-43327CA92FA0}"/>
              </a:ext>
            </a:extLst>
          </p:cNvPr>
          <p:cNvSpPr/>
          <p:nvPr/>
        </p:nvSpPr>
        <p:spPr>
          <a:xfrm>
            <a:off x="6298062" y="1280841"/>
            <a:ext cx="426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Saelens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Cannoodt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R., Todorov, H.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comparison of single-cell trajectory inference methods.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sz="8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37, 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547–554 (2019). https://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/10.1038/s41587-019-0071-9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67790FF-C903-4A47-9769-9D2ACD839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3"/>
          <a:stretch/>
        </p:blipFill>
        <p:spPr bwMode="auto">
          <a:xfrm>
            <a:off x="1937811" y="1615983"/>
            <a:ext cx="4151376" cy="26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F1A44F-D62E-7F43-AF7D-B18D8B649B58}"/>
              </a:ext>
            </a:extLst>
          </p:cNvPr>
          <p:cNvSpPr/>
          <p:nvPr/>
        </p:nvSpPr>
        <p:spPr>
          <a:xfrm>
            <a:off x="1937812" y="1283603"/>
            <a:ext cx="4569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Krzak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Monika, et al. "Benchmark and parameter sensitivity analysis of single-cell RNA sequencing clustering methods." </a:t>
            </a:r>
            <a:r>
              <a:rPr lang="en-US" sz="800" i="1" dirty="0">
                <a:solidFill>
                  <a:srgbClr val="222222"/>
                </a:solidFill>
                <a:latin typeface="Arial" panose="020B0604020202020204" pitchFamily="34" charset="0"/>
              </a:rPr>
              <a:t>Frontiers in genetics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10 (2019): 1253.</a:t>
            </a:r>
            <a:endParaRPr lang="en-US" sz="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A6EC2-EB63-0340-9C76-9FF8689B2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811" y="4602232"/>
            <a:ext cx="3708944" cy="22028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1C03FF-9590-DC4D-98CD-F8029AED5ED4}"/>
              </a:ext>
            </a:extLst>
          </p:cNvPr>
          <p:cNvSpPr/>
          <p:nvPr/>
        </p:nvSpPr>
        <p:spPr>
          <a:xfrm>
            <a:off x="2059592" y="4331798"/>
            <a:ext cx="4036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Yu, L., Cao, Y., Yang, J.Y.H. </a:t>
            </a:r>
            <a:r>
              <a:rPr lang="en-US" sz="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Benchmarking clustering algorithms on estimating the number of cell types from single-cell RNA-sequencing data. </a:t>
            </a:r>
            <a:r>
              <a:rPr lang="en-US" sz="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Biol</a:t>
            </a:r>
            <a:r>
              <a:rPr lang="en-US" sz="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23, </a:t>
            </a:r>
            <a:r>
              <a:rPr lang="en-US" sz="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F144C6-C2B1-4D2F-8A03-C8D701432665}"/>
              </a:ext>
            </a:extLst>
          </p:cNvPr>
          <p:cNvSpPr txBox="1">
            <a:spLocks/>
          </p:cNvSpPr>
          <p:nvPr/>
        </p:nvSpPr>
        <p:spPr>
          <a:xfrm>
            <a:off x="5937" y="4608"/>
            <a:ext cx="10598471" cy="5956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Many algorithms for clustering and trajectory inference</a:t>
            </a:r>
          </a:p>
        </p:txBody>
      </p:sp>
    </p:spTree>
    <p:extLst>
      <p:ext uri="{BB962C8B-B14F-4D97-AF65-F5344CB8AC3E}">
        <p14:creationId xmlns:p14="http://schemas.microsoft.com/office/powerpoint/2010/main" val="28075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Clustering algorithm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78572-5B09-4BE6-BD67-CFCEF236683D}"/>
              </a:ext>
            </a:extLst>
          </p:cNvPr>
          <p:cNvSpPr/>
          <p:nvPr/>
        </p:nvSpPr>
        <p:spPr>
          <a:xfrm>
            <a:off x="8298719" y="2666219"/>
            <a:ext cx="3623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https://satijalab.org/seurat/v3.0/pbmc3k_tutorial.html</a:t>
            </a:r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24948-0DEF-4230-9BF7-0C3D8A43A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" t="19714" r="1952" b="48476"/>
          <a:stretch/>
        </p:blipFill>
        <p:spPr>
          <a:xfrm>
            <a:off x="8409843" y="1690688"/>
            <a:ext cx="3423121" cy="9755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2C89C8-F698-4247-8958-F05CF9049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758" y="1690688"/>
            <a:ext cx="6885046" cy="45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74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8" y="3683727"/>
            <a:ext cx="4758840" cy="3003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057"/>
                </a:solidFill>
              </a:rPr>
              <a:t>Identify distinct cell types in heterogeneous cell population</a:t>
            </a:r>
          </a:p>
          <a:p>
            <a:endParaRPr lang="en-US" sz="1800" dirty="0">
              <a:solidFill>
                <a:srgbClr val="0030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057"/>
                </a:solidFill>
              </a:rPr>
              <a:t>Dataset contains clusters of cells where each cluster exhibits unique gene expression pattern different from other clusters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0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057"/>
                </a:solidFill>
              </a:rPr>
              <a:t>Minimizing</a:t>
            </a:r>
            <a:r>
              <a:rPr lang="en-US" sz="1800" dirty="0">
                <a:solidFill>
                  <a:srgbClr val="003057"/>
                </a:solidFill>
              </a:rPr>
              <a:t> intra-cluster differences while </a:t>
            </a:r>
            <a:r>
              <a:rPr lang="en-US" sz="1800" b="1" dirty="0">
                <a:solidFill>
                  <a:srgbClr val="003057"/>
                </a:solidFill>
              </a:rPr>
              <a:t>maximizing</a:t>
            </a:r>
            <a:r>
              <a:rPr lang="en-US" sz="1800" dirty="0">
                <a:solidFill>
                  <a:srgbClr val="003057"/>
                </a:solidFill>
              </a:rPr>
              <a:t> inter-cluster differences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BF97BFD-BC84-0045-BC5E-146A1B94D59A}"/>
              </a:ext>
            </a:extLst>
          </p:cNvPr>
          <p:cNvSpPr txBox="1">
            <a:spLocks/>
          </p:cNvSpPr>
          <p:nvPr/>
        </p:nvSpPr>
        <p:spPr>
          <a:xfrm>
            <a:off x="6096001" y="3683726"/>
            <a:ext cx="4758840" cy="2707838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057"/>
                </a:solidFill>
              </a:rPr>
              <a:t>Extracting continuum of changes representing dynamics changes of biological progressions</a:t>
            </a:r>
          </a:p>
          <a:p>
            <a:endParaRPr lang="en-US" sz="1800" dirty="0">
              <a:solidFill>
                <a:srgbClr val="0030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057"/>
                </a:solidFill>
              </a:rPr>
              <a:t>Dataset contains cells that represent the transitions among well-defined cellular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0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057"/>
                </a:solidFill>
              </a:rPr>
              <a:t>Transitions are manifested as </a:t>
            </a:r>
            <a:r>
              <a:rPr lang="en-US" sz="1800" b="1" dirty="0">
                <a:solidFill>
                  <a:srgbClr val="003057"/>
                </a:solidFill>
              </a:rPr>
              <a:t>gradual</a:t>
            </a:r>
            <a:r>
              <a:rPr lang="en-US" sz="1800" dirty="0">
                <a:solidFill>
                  <a:srgbClr val="003057"/>
                </a:solidFill>
              </a:rPr>
              <a:t> changes in gene expression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A6EA2-7A36-0B49-8127-A4D8EF847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7" t="27358" r="56860" b="48896"/>
          <a:stretch/>
        </p:blipFill>
        <p:spPr>
          <a:xfrm>
            <a:off x="2516307" y="1378222"/>
            <a:ext cx="2177143" cy="2142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71285-02E5-3843-896E-C2E72566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69" t="27358" r="26051" b="48896"/>
          <a:stretch/>
        </p:blipFill>
        <p:spPr>
          <a:xfrm>
            <a:off x="6489046" y="1286236"/>
            <a:ext cx="2664135" cy="21427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CC03A8-A298-4A4B-BAB6-46D9C9B0F5D2}"/>
              </a:ext>
            </a:extLst>
          </p:cNvPr>
          <p:cNvSpPr txBox="1">
            <a:spLocks/>
          </p:cNvSpPr>
          <p:nvPr/>
        </p:nvSpPr>
        <p:spPr>
          <a:xfrm>
            <a:off x="5937" y="4608"/>
            <a:ext cx="11447154" cy="102690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Key assumptions between clustering analysis &amp; trajectory inference </a:t>
            </a:r>
          </a:p>
          <a:p>
            <a:r>
              <a:rPr lang="en-US" sz="3500" dirty="0"/>
              <a:t>are very different </a:t>
            </a:r>
          </a:p>
        </p:txBody>
      </p:sp>
    </p:spTree>
    <p:extLst>
      <p:ext uri="{BB962C8B-B14F-4D97-AF65-F5344CB8AC3E}">
        <p14:creationId xmlns:p14="http://schemas.microsoft.com/office/powerpoint/2010/main" val="3171909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AA0E-EEE4-7D43-B1B1-B9ECD329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165EC-5956-C645-AF62-F218C1263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52" b="24952"/>
          <a:stretch/>
        </p:blipFill>
        <p:spPr>
          <a:xfrm>
            <a:off x="2432829" y="1363331"/>
            <a:ext cx="4786578" cy="51467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E85F34-E2E7-45E8-84B3-A2D8FBAAC0A6}"/>
              </a:ext>
            </a:extLst>
          </p:cNvPr>
          <p:cNvSpPr txBox="1">
            <a:spLocks/>
          </p:cNvSpPr>
          <p:nvPr/>
        </p:nvSpPr>
        <p:spPr>
          <a:xfrm>
            <a:off x="5937" y="4608"/>
            <a:ext cx="11447154" cy="10269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Different type of algorithms may generate vastly different visualizations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79623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1247014"/>
            <a:ext cx="8572500" cy="4596355"/>
          </a:xfrm>
        </p:spPr>
        <p:txBody>
          <a:bodyPr/>
          <a:lstStyle/>
          <a:p>
            <a:endParaRPr lang="en-US" sz="2200" dirty="0">
              <a:solidFill>
                <a:srgbClr val="003057"/>
              </a:solidFill>
            </a:endParaRPr>
          </a:p>
          <a:p>
            <a:endParaRPr lang="en-US" sz="2200" dirty="0">
              <a:solidFill>
                <a:srgbClr val="003057"/>
              </a:solidFill>
            </a:endParaRPr>
          </a:p>
          <a:p>
            <a:endParaRPr lang="en-US" sz="2200" dirty="0">
              <a:solidFill>
                <a:srgbClr val="003057"/>
              </a:solidFill>
            </a:endParaRPr>
          </a:p>
          <a:p>
            <a:endParaRPr lang="en-US" sz="2200" dirty="0">
              <a:solidFill>
                <a:srgbClr val="003057"/>
              </a:solidFill>
            </a:endParaRPr>
          </a:p>
          <a:p>
            <a:endParaRPr lang="en-US" sz="2200" dirty="0">
              <a:solidFill>
                <a:srgbClr val="003057"/>
              </a:solidFill>
            </a:endParaRPr>
          </a:p>
          <a:p>
            <a:endParaRPr lang="en-US" sz="2200" dirty="0">
              <a:solidFill>
                <a:srgbClr val="003057"/>
              </a:solidFill>
            </a:endParaRPr>
          </a:p>
          <a:p>
            <a:endParaRPr lang="en-US" sz="2200" dirty="0">
              <a:solidFill>
                <a:srgbClr val="003057"/>
              </a:solidFill>
            </a:endParaRPr>
          </a:p>
          <a:p>
            <a:endParaRPr lang="en-US" sz="2200" dirty="0">
              <a:solidFill>
                <a:srgbClr val="003057"/>
              </a:solidFill>
            </a:endParaRPr>
          </a:p>
          <a:p>
            <a:r>
              <a:rPr lang="en-US" sz="2200" b="1" dirty="0">
                <a:solidFill>
                  <a:srgbClr val="003057"/>
                </a:solidFill>
              </a:rPr>
              <a:t>Main objective</a:t>
            </a:r>
            <a:r>
              <a:rPr lang="en-US" sz="2200" dirty="0">
                <a:solidFill>
                  <a:srgbClr val="003057"/>
                </a:solidFill>
              </a:rPr>
              <a:t> : to design multiple scores to quantify ‘</a:t>
            </a:r>
            <a:r>
              <a:rPr lang="en-US" sz="2200" dirty="0" err="1">
                <a:solidFill>
                  <a:srgbClr val="003057"/>
                </a:solidFill>
              </a:rPr>
              <a:t>clusterness</a:t>
            </a:r>
            <a:r>
              <a:rPr lang="en-US" sz="2200" dirty="0">
                <a:solidFill>
                  <a:srgbClr val="003057"/>
                </a:solidFill>
              </a:rPr>
              <a:t>’ and ‘</a:t>
            </a:r>
            <a:r>
              <a:rPr lang="en-US" sz="2200" dirty="0" err="1">
                <a:solidFill>
                  <a:srgbClr val="003057"/>
                </a:solidFill>
              </a:rPr>
              <a:t>trajectoriness</a:t>
            </a:r>
            <a:r>
              <a:rPr lang="en-US" sz="2200" dirty="0">
                <a:solidFill>
                  <a:srgbClr val="003057"/>
                </a:solidFill>
              </a:rPr>
              <a:t>’ of single-cell RNA-seq </a:t>
            </a:r>
            <a:r>
              <a:rPr lang="en-US" sz="2200" dirty="0" err="1">
                <a:solidFill>
                  <a:srgbClr val="003057"/>
                </a:solidFill>
              </a:rPr>
              <a:t>datah</a:t>
            </a:r>
            <a:endParaRPr lang="en-US" sz="2200" dirty="0">
              <a:solidFill>
                <a:srgbClr val="00305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A57DD-F8E9-154C-832F-7B6FD614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635" y="1790701"/>
            <a:ext cx="7184731" cy="18964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824723-8310-45E8-AB07-DD2FA25AD574}"/>
              </a:ext>
            </a:extLst>
          </p:cNvPr>
          <p:cNvSpPr txBox="1">
            <a:spLocks/>
          </p:cNvSpPr>
          <p:nvPr/>
        </p:nvSpPr>
        <p:spPr>
          <a:xfrm>
            <a:off x="5936" y="4608"/>
            <a:ext cx="11936681" cy="10269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Can we quantify the geometry of a dataset, </a:t>
            </a:r>
          </a:p>
          <a:p>
            <a:r>
              <a:rPr lang="en-US" sz="3500" dirty="0"/>
              <a:t>cluster-like vs trajectory-like? </a:t>
            </a:r>
          </a:p>
        </p:txBody>
      </p:sp>
    </p:spTree>
    <p:extLst>
      <p:ext uri="{BB962C8B-B14F-4D97-AF65-F5344CB8AC3E}">
        <p14:creationId xmlns:p14="http://schemas.microsoft.com/office/powerpoint/2010/main" val="3879428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02A57-B147-2A45-9FFB-DE3F7CFBF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6E1D2C5-41A7-144F-B574-A48EB7736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 t="6326"/>
          <a:stretch/>
        </p:blipFill>
        <p:spPr>
          <a:xfrm>
            <a:off x="378029" y="1535947"/>
            <a:ext cx="3606440" cy="3605179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A170B17-1EE2-454D-ADCB-7B03E794F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0" t="8027" r="44952" b="56191"/>
          <a:stretch/>
        </p:blipFill>
        <p:spPr>
          <a:xfrm>
            <a:off x="5983581" y="2622922"/>
            <a:ext cx="5830390" cy="16121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44093E-A6B6-4509-A188-588CA178D098}"/>
              </a:ext>
            </a:extLst>
          </p:cNvPr>
          <p:cNvSpPr txBox="1">
            <a:spLocks/>
          </p:cNvSpPr>
          <p:nvPr/>
        </p:nvSpPr>
        <p:spPr>
          <a:xfrm>
            <a:off x="5936" y="4608"/>
            <a:ext cx="11936681" cy="10269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Simulate many datasets                   Develop scoring metrics to </a:t>
            </a:r>
          </a:p>
          <a:p>
            <a:r>
              <a:rPr lang="en-US" sz="3500" dirty="0"/>
              <a:t>of different geometry                       quantify geometry</a:t>
            </a:r>
          </a:p>
        </p:txBody>
      </p:sp>
    </p:spTree>
    <p:extLst>
      <p:ext uri="{BB962C8B-B14F-4D97-AF65-F5344CB8AC3E}">
        <p14:creationId xmlns:p14="http://schemas.microsoft.com/office/powerpoint/2010/main" val="2796056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72500" cy="1014761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Metric 1 – distribution of pairwise distance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04" y="4719781"/>
            <a:ext cx="6955560" cy="1354497"/>
          </a:xfrm>
        </p:spPr>
        <p:txBody>
          <a:bodyPr/>
          <a:lstStyle/>
          <a:p>
            <a:r>
              <a:rPr lang="en-US" sz="2000" dirty="0">
                <a:solidFill>
                  <a:srgbClr val="003057"/>
                </a:solidFill>
              </a:rPr>
              <a:t>Distribution of cluster-like data should exhibit larger fluctuation </a:t>
            </a:r>
          </a:p>
          <a:p>
            <a:r>
              <a:rPr lang="en-US" sz="2000" dirty="0">
                <a:solidFill>
                  <a:srgbClr val="003057"/>
                </a:solidFill>
              </a:rPr>
              <a:t>compared to trajectory-like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50830B-804C-E24F-BCE5-47CBC850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4" y="1367087"/>
            <a:ext cx="6731726" cy="3081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B392725-EF04-4FCB-931A-72729A5A9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951" r="79499" b="46604"/>
          <a:stretch/>
        </p:blipFill>
        <p:spPr>
          <a:xfrm>
            <a:off x="8318731" y="1643238"/>
            <a:ext cx="3017520" cy="30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8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72500" cy="1014761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Metric 2 – persistent homology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693" y="5001812"/>
            <a:ext cx="6207415" cy="1376113"/>
          </a:xfrm>
          <a:ln>
            <a:noFill/>
          </a:ln>
        </p:spPr>
        <p:txBody>
          <a:bodyPr>
            <a:normAutofit/>
          </a:bodyPr>
          <a:lstStyle/>
          <a:p>
            <a:endParaRPr lang="en-US" sz="2000" dirty="0">
              <a:solidFill>
                <a:srgbClr val="003057"/>
              </a:solidFill>
            </a:endParaRPr>
          </a:p>
          <a:p>
            <a:r>
              <a:rPr lang="en-US" sz="2000" dirty="0">
                <a:solidFill>
                  <a:srgbClr val="003057"/>
                </a:solidFill>
              </a:rPr>
              <a:t>Distribution of thresholds for the merges should be more spread out for cluster-like data, and should be uniformly distributed for trajectory-like data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F117CF2-1E18-CE49-9654-3740ED387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7"/>
          <a:stretch/>
        </p:blipFill>
        <p:spPr bwMode="auto">
          <a:xfrm>
            <a:off x="960003" y="1119241"/>
            <a:ext cx="5228360" cy="13942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B4295-4D42-C34D-B3A0-C1FABC6C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2" y="2524831"/>
            <a:ext cx="5228360" cy="26713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35FAAA-3AB7-1A44-B1B6-915C7F2B93C0}"/>
              </a:ext>
            </a:extLst>
          </p:cNvPr>
          <p:cNvSpPr/>
          <p:nvPr/>
        </p:nvSpPr>
        <p:spPr>
          <a:xfrm>
            <a:off x="1137962" y="5192137"/>
            <a:ext cx="43697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https://</a:t>
            </a:r>
            <a:r>
              <a:rPr lang="en-US" sz="800" i="1" dirty="0" err="1"/>
              <a:t>towardsdatascience.com</a:t>
            </a:r>
            <a:r>
              <a:rPr lang="en-US" sz="800" i="1" dirty="0"/>
              <a:t>/persistent-homology-with-examples-1974d4b9c3d0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29252BF-0E5B-4081-B3CD-B7BD75834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21" t="5952" r="59129" b="46961"/>
          <a:stretch/>
        </p:blipFill>
        <p:spPr>
          <a:xfrm>
            <a:off x="7921567" y="1940940"/>
            <a:ext cx="3017520" cy="30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5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178"/>
            <a:ext cx="8572500" cy="1014761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Metric 3 – vector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8CCD-A741-A34E-B6C5-850C668E2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638808-0291-7347-8259-2D72C2EB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45" y="1332216"/>
            <a:ext cx="5909683" cy="3354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3CF0F4-2DB1-DE48-AA64-A2F5E94D31AD}"/>
              </a:ext>
            </a:extLst>
          </p:cNvPr>
          <p:cNvSpPr txBox="1">
            <a:spLocks/>
          </p:cNvSpPr>
          <p:nvPr/>
        </p:nvSpPr>
        <p:spPr>
          <a:xfrm>
            <a:off x="884745" y="4368909"/>
            <a:ext cx="6384276" cy="1782512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3057"/>
              </a:solidFill>
            </a:endParaRPr>
          </a:p>
          <a:p>
            <a:endParaRPr lang="en-US" sz="2000" dirty="0">
              <a:solidFill>
                <a:srgbClr val="003057"/>
              </a:solidFill>
            </a:endParaRPr>
          </a:p>
          <a:p>
            <a:r>
              <a:rPr lang="en-US" sz="2000" dirty="0">
                <a:solidFill>
                  <a:srgbClr val="003057"/>
                </a:solidFill>
              </a:rPr>
              <a:t>Trajectory-like datasets would have greater magnitude for the overall vector because trajectory-like datasets have strong directionality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9ED12BF-BD42-401B-9722-F9BFF218B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3" t="5951" r="39808" b="44283"/>
          <a:stretch/>
        </p:blipFill>
        <p:spPr>
          <a:xfrm>
            <a:off x="8178901" y="1770944"/>
            <a:ext cx="3017520" cy="33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1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72500" cy="1014761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Metric 4 – Ripley’s k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AE8CA-EA25-9A4E-8490-68292EA4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377C92-418E-8641-A528-C9486A266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41" y="1441208"/>
            <a:ext cx="6290541" cy="3009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F23129B-C11D-D74D-ABC9-0B3606D7F6FA}"/>
              </a:ext>
            </a:extLst>
          </p:cNvPr>
          <p:cNvSpPr txBox="1">
            <a:spLocks/>
          </p:cNvSpPr>
          <p:nvPr/>
        </p:nvSpPr>
        <p:spPr>
          <a:xfrm>
            <a:off x="664441" y="4856540"/>
            <a:ext cx="6290541" cy="1505421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3057"/>
              </a:solidFill>
            </a:endParaRPr>
          </a:p>
          <a:p>
            <a:r>
              <a:rPr lang="en-US" sz="2000" dirty="0">
                <a:solidFill>
                  <a:srgbClr val="003057"/>
                </a:solidFill>
              </a:rPr>
              <a:t>Since Ripley’s k is designed to detect the existence of clusters, area under the curve for the cluster-like datasets would be greater than the trajectory-like dataset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891B6F1-E18C-4014-A86F-CC3C3FD8E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3039" r="79577"/>
          <a:stretch/>
        </p:blipFill>
        <p:spPr>
          <a:xfrm>
            <a:off x="8336280" y="1799617"/>
            <a:ext cx="3017520" cy="30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91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0"/>
            <a:ext cx="8572500" cy="1014761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Metric 5 – degrees of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28E7-07EF-D44F-B661-44F21A4B6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C3A51-FA93-6145-A8AA-CC285F28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52" y="1485553"/>
            <a:ext cx="5120847" cy="2782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414F5F2-DC0D-C149-80C2-DE8F9F4CCCA3}"/>
              </a:ext>
            </a:extLst>
          </p:cNvPr>
          <p:cNvSpPr txBox="1">
            <a:spLocks/>
          </p:cNvSpPr>
          <p:nvPr/>
        </p:nvSpPr>
        <p:spPr>
          <a:xfrm>
            <a:off x="1147686" y="4710141"/>
            <a:ext cx="4905086" cy="1696242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3057"/>
                </a:solidFill>
              </a:rPr>
              <a:t>Cells could be potentially connected with many other cells even relatively smaller neighbor size for trajectory-like data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C6E906C-0C88-4B70-9EB6-A8A563B64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0" t="52682" r="59569"/>
          <a:stretch/>
        </p:blipFill>
        <p:spPr>
          <a:xfrm>
            <a:off x="8004695" y="1887337"/>
            <a:ext cx="3017520" cy="30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31"/>
            <a:ext cx="8572500" cy="100361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UMAP of proposed scores illustrates the landscape of geometric characteristics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0DE9-AC3C-B74C-963C-687C993B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A1A23C24-E7B2-D944-BF8E-7C8A60625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04"/>
          <a:stretch/>
        </p:blipFill>
        <p:spPr>
          <a:xfrm>
            <a:off x="1789340" y="1276124"/>
            <a:ext cx="8731273" cy="4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5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Challenge in analysis of scRNA-seq data – dropouts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23" y="2913505"/>
            <a:ext cx="3843572" cy="3416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61" y="2913505"/>
            <a:ext cx="3843572" cy="34165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05261" y="1782239"/>
            <a:ext cx="3374037" cy="6102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97% of the data is 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047" y="1486473"/>
            <a:ext cx="17240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7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72500" cy="100361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Mapping of </a:t>
            </a:r>
            <a:r>
              <a:rPr lang="en-US" sz="27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scRNA</a:t>
            </a: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-seq data to the geometric landscape helps understanding its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0DE9-AC3C-B74C-963C-687C993B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7D8667FA-1F07-C142-A5EF-AEEAE747F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317"/>
          <a:stretch/>
        </p:blipFill>
        <p:spPr>
          <a:xfrm>
            <a:off x="1976846" y="1541418"/>
            <a:ext cx="7720110" cy="41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4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0DE9-AC3C-B74C-963C-687C993B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7D8667FA-1F07-C142-A5EF-AEEAE747F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6" t="51656" r="226" b="-3339"/>
          <a:stretch/>
        </p:blipFill>
        <p:spPr>
          <a:xfrm>
            <a:off x="1976846" y="1811385"/>
            <a:ext cx="7720110" cy="419095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37881691-2761-4879-BD29-13AD5A331D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72500" cy="1003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Mapping of scRNA-seq data to the geometric landscape helps understanding its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53333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0DE9-AC3C-B74C-963C-687C993B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79A1E2B-300B-9A40-923D-A4C79995E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90"/>
          <a:stretch/>
        </p:blipFill>
        <p:spPr>
          <a:xfrm>
            <a:off x="2215115" y="1491451"/>
            <a:ext cx="7059515" cy="38750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F7E1772-6517-469C-A01C-50ABA756A0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72500" cy="1003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Mapping of scRNA-seq data to the geometric landscape helps understanding its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881520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0DE9-AC3C-B74C-963C-687C993B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79A1E2B-300B-9A40-923D-A4C79995E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51913" r="493" b="-3723"/>
          <a:stretch/>
        </p:blipFill>
        <p:spPr>
          <a:xfrm>
            <a:off x="2180281" y="1859828"/>
            <a:ext cx="7059515" cy="387509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16E4816-1C62-41B5-8A34-7DA5FE61DA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72500" cy="1003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Mapping of scRNA-seq data to the geometric landscape helps understanding its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614475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1247014"/>
            <a:ext cx="8572500" cy="45963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057"/>
                </a:solidFill>
              </a:rPr>
              <a:t>Choice of analysis approach (clustering and trajectory inference) can affect the interpretation of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3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057"/>
                </a:solidFill>
              </a:rPr>
              <a:t>In datasets where the expected geometry is known, it is good to follow your intuition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3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057"/>
                </a:solidFill>
              </a:rPr>
              <a:t>In datasets where we do not know what to expect, we want to be careful with choice of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3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057"/>
                </a:solidFill>
              </a:rPr>
              <a:t>It is possible to quantify the geometry of the data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0074E19-4013-462C-A807-1415ED73ED46}"/>
              </a:ext>
            </a:extLst>
          </p:cNvPr>
          <p:cNvSpPr txBox="1">
            <a:spLocks/>
          </p:cNvSpPr>
          <p:nvPr/>
        </p:nvSpPr>
        <p:spPr>
          <a:xfrm>
            <a:off x="1560946" y="55834"/>
            <a:ext cx="8572500" cy="1003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299198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</p:spTree>
    <p:extLst>
      <p:ext uri="{BB962C8B-B14F-4D97-AF65-F5344CB8AC3E}">
        <p14:creationId xmlns:p14="http://schemas.microsoft.com/office/powerpoint/2010/main" val="353933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99070" y="2575401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Library size normalization (per cell, divide by total UMI and multiply by 10,000)</a:t>
            </a:r>
          </a:p>
        </p:txBody>
      </p:sp>
    </p:spTree>
    <p:extLst>
      <p:ext uri="{BB962C8B-B14F-4D97-AF65-F5344CB8AC3E}">
        <p14:creationId xmlns:p14="http://schemas.microsoft.com/office/powerpoint/2010/main" val="182618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99070" y="2575401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Log transformation - log(X+1)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</p:spTree>
    <p:extLst>
      <p:ext uri="{BB962C8B-B14F-4D97-AF65-F5344CB8AC3E}">
        <p14:creationId xmlns:p14="http://schemas.microsoft.com/office/powerpoint/2010/main" val="116233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Keep cells with &gt;900 genes detected, obtain 24,685 genes * 13,115 cells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140" y="3521802"/>
            <a:ext cx="2957662" cy="26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3920</Words>
  <Application>Microsoft Office PowerPoint</Application>
  <PresentationFormat>Widescreen</PresentationFormat>
  <Paragraphs>1149</Paragraphs>
  <Slides>54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Roboto</vt:lpstr>
      <vt:lpstr>Arial</vt:lpstr>
      <vt:lpstr>Calibri</vt:lpstr>
      <vt:lpstr>Calibri Light</vt:lpstr>
      <vt:lpstr>Cambria Math</vt:lpstr>
      <vt:lpstr>Office Theme</vt:lpstr>
      <vt:lpstr>Summer Institutes of Statistical Genetics, 2023  SISG Module 6: Gene Expression Profiling </vt:lpstr>
      <vt:lpstr>Topics</vt:lpstr>
      <vt:lpstr>Clustering algorithm</vt:lpstr>
      <vt:lpstr>Clustering algorithm</vt:lpstr>
      <vt:lpstr>Challenge in analysis of scRNA-seq data – dropouts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Seurat today</vt:lpstr>
      <vt:lpstr>Topics</vt:lpstr>
      <vt:lpstr>Trajectory finding (DPT)</vt:lpstr>
      <vt:lpstr>PowerPoint Presentation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PowerPoint Presentation</vt:lpstr>
      <vt:lpstr>DPT pipeline – defining diffusion pseudo time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</vt:lpstr>
      <vt:lpstr>DPT pipeline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Metric 1 – distribution of pairwise distance</vt:lpstr>
      <vt:lpstr>Metric 2 – persistent homology</vt:lpstr>
      <vt:lpstr>Metric 3 – vector magnitude</vt:lpstr>
      <vt:lpstr>Metric 4 – Ripley’s k function</vt:lpstr>
      <vt:lpstr>Metric 5 – degrees of separation</vt:lpstr>
      <vt:lpstr>UMAP of proposed scores illustrates the landscape of geometric characteristics </vt:lpstr>
      <vt:lpstr>Mapping of scRNA-seq data to the geometric landscape helps understanding its characteristics</vt:lpstr>
      <vt:lpstr>PowerPoint Presentation</vt:lpstr>
      <vt:lpstr>PowerPoint Presentation</vt:lpstr>
      <vt:lpstr>PowerPoint Presentation</vt:lpstr>
      <vt:lpstr>PowerPoint Presentation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68</cp:revision>
  <dcterms:created xsi:type="dcterms:W3CDTF">2016-02-12T02:51:30Z</dcterms:created>
  <dcterms:modified xsi:type="dcterms:W3CDTF">2023-07-14T03:51:36Z</dcterms:modified>
</cp:coreProperties>
</file>