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notesSlides/notesSlide3.xml" ContentType="application/vnd.openxmlformats-officedocument.presentationml.notesSlide+xml"/>
  <Override PartName="/ppt/ink/ink8.xml" ContentType="application/inkml+xml"/>
  <Override PartName="/ppt/ink/ink9.xml" ContentType="application/inkml+xml"/>
  <Override PartName="/ppt/ink/ink10.xml" ContentType="application/inkml+xml"/>
  <Override PartName="/ppt/notesSlides/notesSlide4.xml" ContentType="application/vnd.openxmlformats-officedocument.presentationml.notesSlide+xml"/>
  <Override PartName="/ppt/ink/ink11.xml" ContentType="application/inkml+xml"/>
  <Override PartName="/ppt/ink/ink12.xml" ContentType="application/inkml+xml"/>
  <Override PartName="/ppt/ink/ink13.xml" ContentType="application/inkml+xml"/>
  <Override PartName="/ppt/notesSlides/notesSlide5.xml" ContentType="application/vnd.openxmlformats-officedocument.presentationml.notesSlide+xml"/>
  <Override PartName="/ppt/ink/ink14.xml" ContentType="application/inkml+xml"/>
  <Override PartName="/ppt/ink/ink15.xml" ContentType="application/inkml+xml"/>
  <Override PartName="/ppt/ink/ink16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05" r:id="rId2"/>
    <p:sldId id="276" r:id="rId3"/>
    <p:sldId id="277" r:id="rId4"/>
    <p:sldId id="258" r:id="rId5"/>
    <p:sldId id="283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84" r:id="rId15"/>
    <p:sldId id="295" r:id="rId16"/>
    <p:sldId id="294" r:id="rId17"/>
    <p:sldId id="296" r:id="rId18"/>
    <p:sldId id="298" r:id="rId19"/>
    <p:sldId id="299" r:id="rId20"/>
    <p:sldId id="300" r:id="rId21"/>
    <p:sldId id="301" r:id="rId22"/>
    <p:sldId id="302" r:id="rId23"/>
    <p:sldId id="304" r:id="rId24"/>
    <p:sldId id="30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3" autoAdjust="0"/>
    <p:restoredTop sz="89391" autoAdjust="0"/>
  </p:normalViewPr>
  <p:slideViewPr>
    <p:cSldViewPr snapToGrid="0">
      <p:cViewPr varScale="1">
        <p:scale>
          <a:sx n="104" d="100"/>
          <a:sy n="104" d="100"/>
        </p:scale>
        <p:origin x="754" y="1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4480" units="cm"/>
          <inkml:channel name="Y" type="integer" max="1600" units="cm"/>
          <inkml:channel name="T" type="integer" max="2.14748E9" units="dev"/>
        </inkml:traceFormat>
        <inkml:channelProperties>
          <inkml:channelProperty channel="X" name="resolution" value="144.98383" units="1/cm"/>
          <inkml:channelProperty channel="Y" name="resolution" value="91.95403" units="1/cm"/>
          <inkml:channelProperty channel="T" name="resolution" value="1" units="1/dev"/>
        </inkml:channelProperties>
      </inkml:inkSource>
      <inkml:timestamp xml:id="ts0" timeString="2020-03-28T19:00:10.960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0 0 0</inkml:trace>
  <inkml:trace contextRef="#ctx0" brushRef="#br0" timeOffset="1">368 18 0</inkml:trace>
  <inkml:trace contextRef="#ctx0" brushRef="#br0" timeOffset="2">736 74 0</inkml:trace>
  <inkml:trace contextRef="#ctx0" brushRef="#br0" timeOffset="3">1049 147 0</inkml:trace>
  <inkml:trace contextRef="#ctx0" brushRef="#br0" timeOffset="4">1362 276 0</inkml:trace>
  <inkml:trace contextRef="#ctx0" brushRef="#br0" timeOffset="5">1693 386 0</inkml:trace>
  <inkml:trace contextRef="#ctx0" brushRef="#br0" timeOffset="6">2024 497 0</inkml:trace>
  <inkml:trace contextRef="#ctx0" brushRef="#br0" timeOffset="7">2411 589 0</inkml:trace>
  <inkml:trace contextRef="#ctx0" brushRef="#br0" timeOffset="8">2871 405 0</inkml:trace>
  <inkml:trace contextRef="#ctx0" brushRef="#br0" timeOffset="9">3221 313 0</inkml:trace>
  <inkml:trace contextRef="#ctx0" brushRef="#br0" timeOffset="10">3552 221 0</inkml:trace>
  <inkml:trace contextRef="#ctx0" brushRef="#br0" timeOffset="11">3938 110 0,'19'0'16</inkml:trace>
  <inkml:trace contextRef="#ctx0" brushRef="#br0" timeOffset="12">4343 37 0</inkml:trace>
  <inkml:trace contextRef="#ctx0" brushRef="#br0" timeOffset="13">4730-18 0</inkml:trace>
  <inkml:trace contextRef="#ctx0" brushRef="#br0" timeOffset="14">2374 920 0</inkml:trace>
  <inkml:trace contextRef="#ctx0" brushRef="#br0" timeOffset="15">2374 1233 0</inkml:trace>
  <inkml:trace contextRef="#ctx0" brushRef="#br0" timeOffset="16">2356 1546 0</inkml:trace>
  <inkml:trace contextRef="#ctx0" brushRef="#br0" timeOffset="17">2337 1896 0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4480" units="cm"/>
          <inkml:channel name="Y" type="integer" max="1600" units="cm"/>
          <inkml:channel name="T" type="integer" max="2.14748E9" units="dev"/>
        </inkml:traceFormat>
        <inkml:channelProperties>
          <inkml:channelProperty channel="X" name="resolution" value="144.98383" units="1/cm"/>
          <inkml:channelProperty channel="Y" name="resolution" value="91.95403" units="1/cm"/>
          <inkml:channelProperty channel="T" name="resolution" value="1" units="1/dev"/>
        </inkml:channelProperties>
      </inkml:inkSource>
      <inkml:timestamp xml:id="ts0" timeString="2020-03-28T18:41:25.425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0 0 0</inkml:trace>
  <inkml:trace contextRef="#ctx0" brushRef="#br0" timeOffset="1">368 18 0</inkml:trace>
  <inkml:trace contextRef="#ctx0" brushRef="#br0" timeOffset="2">736 74 0</inkml:trace>
  <inkml:trace contextRef="#ctx0" brushRef="#br0" timeOffset="3">1049 147 0</inkml:trace>
  <inkml:trace contextRef="#ctx0" brushRef="#br0" timeOffset="4">1362 276 0</inkml:trace>
  <inkml:trace contextRef="#ctx0" brushRef="#br0" timeOffset="5">1693 386 0</inkml:trace>
  <inkml:trace contextRef="#ctx0" brushRef="#br0" timeOffset="6">2024 497 0</inkml:trace>
  <inkml:trace contextRef="#ctx0" brushRef="#br0" timeOffset="7">2411 589 0</inkml:trace>
  <inkml:trace contextRef="#ctx0" brushRef="#br0" timeOffset="8">2871 405 0</inkml:trace>
  <inkml:trace contextRef="#ctx0" brushRef="#br0" timeOffset="9">3221 313 0</inkml:trace>
  <inkml:trace contextRef="#ctx0" brushRef="#br0" timeOffset="10">3552 221 0</inkml:trace>
  <inkml:trace contextRef="#ctx0" brushRef="#br0" timeOffset="11">3938 110 0,'19'0'16</inkml:trace>
  <inkml:trace contextRef="#ctx0" brushRef="#br0" timeOffset="12">4343 37 0</inkml:trace>
  <inkml:trace contextRef="#ctx0" brushRef="#br0" timeOffset="13">4730-18 0</inkml:trace>
  <inkml:trace contextRef="#ctx0" brushRef="#br0" timeOffset="14">2374 920 0</inkml:trace>
  <inkml:trace contextRef="#ctx0" brushRef="#br0" timeOffset="15">2374 1233 0</inkml:trace>
  <inkml:trace contextRef="#ctx0" brushRef="#br0" timeOffset="16">2356 1546 0</inkml:trace>
  <inkml:trace contextRef="#ctx0" brushRef="#br0" timeOffset="17">2337 1896 0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4480" units="cm"/>
          <inkml:channel name="Y" type="integer" max="1600" units="cm"/>
          <inkml:channel name="T" type="integer" max="2.14748E9" units="dev"/>
        </inkml:traceFormat>
        <inkml:channelProperties>
          <inkml:channelProperty channel="X" name="resolution" value="144.98383" units="1/cm"/>
          <inkml:channelProperty channel="Y" name="resolution" value="91.95403" units="1/cm"/>
          <inkml:channelProperty channel="T" name="resolution" value="1" units="1/dev"/>
        </inkml:channelProperties>
      </inkml:inkSource>
      <inkml:timestamp xml:id="ts0" timeString="2020-03-28T18:21:27.914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0 0 0</inkml:trace>
  <inkml:trace contextRef="#ctx0" brushRef="#br0" timeOffset="1868.2577">368 18 0</inkml:trace>
  <inkml:trace contextRef="#ctx0" brushRef="#br0" timeOffset="3523.3846">736 74 0</inkml:trace>
  <inkml:trace contextRef="#ctx0" brushRef="#br0" timeOffset="4909.6718">1049 147 0</inkml:trace>
  <inkml:trace contextRef="#ctx0" brushRef="#br0" timeOffset="6039.7549">1362 276 0</inkml:trace>
  <inkml:trace contextRef="#ctx0" brushRef="#br0" timeOffset="7155.349">1693 386 0</inkml:trace>
  <inkml:trace contextRef="#ctx0" brushRef="#br0" timeOffset="8204.0082">2024 497 0</inkml:trace>
  <inkml:trace contextRef="#ctx0" brushRef="#br0" timeOffset="9287.8084">2411 589 0</inkml:trace>
  <inkml:trace contextRef="#ctx0" brushRef="#br0" timeOffset="19772.5907">2871 405 0</inkml:trace>
  <inkml:trace contextRef="#ctx0" brushRef="#br0" timeOffset="21123.8118">3221 313 0</inkml:trace>
  <inkml:trace contextRef="#ctx0" brushRef="#br0" timeOffset="22211.5245">3552 221 0</inkml:trace>
  <inkml:trace contextRef="#ctx0" brushRef="#br0" timeOffset="23285.7178">3938 110 0,'19'0'16</inkml:trace>
  <inkml:trace contextRef="#ctx0" brushRef="#br0" timeOffset="24623.498">4343 37 0</inkml:trace>
  <inkml:trace contextRef="#ctx0" brushRef="#br0" timeOffset="25538.466">4730-18 0</inkml:trace>
  <inkml:trace contextRef="#ctx0" brushRef="#br0" timeOffset="29834.5663">2374 920 0</inkml:trace>
  <inkml:trace contextRef="#ctx0" brushRef="#br0" timeOffset="30757.641">2374 1233 0</inkml:trace>
  <inkml:trace contextRef="#ctx0" brushRef="#br0" timeOffset="33133.6815">2356 1546 0</inkml:trace>
  <inkml:trace contextRef="#ctx0" brushRef="#br0" timeOffset="34042.5873">2337 1896 0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4480" units="cm"/>
          <inkml:channel name="Y" type="integer" max="1600" units="cm"/>
          <inkml:channel name="T" type="integer" max="2.14748E9" units="dev"/>
        </inkml:traceFormat>
        <inkml:channelProperties>
          <inkml:channelProperty channel="X" name="resolution" value="144.98383" units="1/cm"/>
          <inkml:channelProperty channel="Y" name="resolution" value="91.95403" units="1/cm"/>
          <inkml:channelProperty channel="T" name="resolution" value="1" units="1/dev"/>
        </inkml:channelProperties>
      </inkml:inkSource>
      <inkml:timestamp xml:id="ts0" timeString="2020-03-28T18:36:24.700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0 0 0</inkml:trace>
  <inkml:trace contextRef="#ctx0" brushRef="#br0" timeOffset="1">368 18 0</inkml:trace>
  <inkml:trace contextRef="#ctx0" brushRef="#br0" timeOffset="1.0012">736 74 0</inkml:trace>
  <inkml:trace contextRef="#ctx0" brushRef="#br0" timeOffset="2.0017">1049 147 0</inkml:trace>
  <inkml:trace contextRef="#ctx0" brushRef="#br0" timeOffset="3.0017">1362 276 0</inkml:trace>
  <inkml:trace contextRef="#ctx0" brushRef="#br0" timeOffset="4.0017">1693 386 0</inkml:trace>
  <inkml:trace contextRef="#ctx0" brushRef="#br0" timeOffset="5.0017">2024 497 0</inkml:trace>
  <inkml:trace contextRef="#ctx0" brushRef="#br0" timeOffset="6.0017">2411 589 0</inkml:trace>
  <inkml:trace contextRef="#ctx0" brushRef="#br0" timeOffset="7.0017">2871 405 0</inkml:trace>
  <inkml:trace contextRef="#ctx0" brushRef="#br0" timeOffset="8.0017">3221 313 0</inkml:trace>
  <inkml:trace contextRef="#ctx0" brushRef="#br0" timeOffset="9.0017">3552 221 0</inkml:trace>
  <inkml:trace contextRef="#ctx0" brushRef="#br0" timeOffset="10.0017">3938 110 0,'19'0'16</inkml:trace>
  <inkml:trace contextRef="#ctx0" brushRef="#br0" timeOffset="11.0017">4343 37 0</inkml:trace>
  <inkml:trace contextRef="#ctx0" brushRef="#br0" timeOffset="12.0017">4730-18 0</inkml:trace>
  <inkml:trace contextRef="#ctx0" brushRef="#br0" timeOffset="13.0017">2374 920 0</inkml:trace>
  <inkml:trace contextRef="#ctx0" brushRef="#br0" timeOffset="14.0017">2374 1233 0</inkml:trace>
  <inkml:trace contextRef="#ctx0" brushRef="#br0" timeOffset="15.0017">2356 1546 0</inkml:trace>
  <inkml:trace contextRef="#ctx0" brushRef="#br0" timeOffset="16.0017">2337 1896 0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4480" units="cm"/>
          <inkml:channel name="Y" type="integer" max="1600" units="cm"/>
          <inkml:channel name="T" type="integer" max="2.14748E9" units="dev"/>
        </inkml:traceFormat>
        <inkml:channelProperties>
          <inkml:channelProperty channel="X" name="resolution" value="144.98383" units="1/cm"/>
          <inkml:channelProperty channel="Y" name="resolution" value="91.95403" units="1/cm"/>
          <inkml:channelProperty channel="T" name="resolution" value="1" units="1/dev"/>
        </inkml:channelProperties>
      </inkml:inkSource>
      <inkml:timestamp xml:id="ts0" timeString="2020-03-28T18:41:25.425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0 0 0</inkml:trace>
  <inkml:trace contextRef="#ctx0" brushRef="#br0" timeOffset="1">368 18 0</inkml:trace>
  <inkml:trace contextRef="#ctx0" brushRef="#br0" timeOffset="2">736 74 0</inkml:trace>
  <inkml:trace contextRef="#ctx0" brushRef="#br0" timeOffset="3">1049 147 0</inkml:trace>
  <inkml:trace contextRef="#ctx0" brushRef="#br0" timeOffset="4">1362 276 0</inkml:trace>
  <inkml:trace contextRef="#ctx0" brushRef="#br0" timeOffset="5">1693 386 0</inkml:trace>
  <inkml:trace contextRef="#ctx0" brushRef="#br0" timeOffset="6">2024 497 0</inkml:trace>
  <inkml:trace contextRef="#ctx0" brushRef="#br0" timeOffset="7">2411 589 0</inkml:trace>
  <inkml:trace contextRef="#ctx0" brushRef="#br0" timeOffset="8">2871 405 0</inkml:trace>
  <inkml:trace contextRef="#ctx0" brushRef="#br0" timeOffset="9">3221 313 0</inkml:trace>
  <inkml:trace contextRef="#ctx0" brushRef="#br0" timeOffset="10">3552 221 0</inkml:trace>
  <inkml:trace contextRef="#ctx0" brushRef="#br0" timeOffset="11">3938 110 0,'19'0'16</inkml:trace>
  <inkml:trace contextRef="#ctx0" brushRef="#br0" timeOffset="12">4343 37 0</inkml:trace>
  <inkml:trace contextRef="#ctx0" brushRef="#br0" timeOffset="13">4730-18 0</inkml:trace>
  <inkml:trace contextRef="#ctx0" brushRef="#br0" timeOffset="14">2374 920 0</inkml:trace>
  <inkml:trace contextRef="#ctx0" brushRef="#br0" timeOffset="15">2374 1233 0</inkml:trace>
  <inkml:trace contextRef="#ctx0" brushRef="#br0" timeOffset="16">2356 1546 0</inkml:trace>
  <inkml:trace contextRef="#ctx0" brushRef="#br0" timeOffset="17">2337 1896 0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4480" units="cm"/>
          <inkml:channel name="Y" type="integer" max="1600" units="cm"/>
          <inkml:channel name="T" type="integer" max="2.14748E9" units="dev"/>
        </inkml:traceFormat>
        <inkml:channelProperties>
          <inkml:channelProperty channel="X" name="resolution" value="144.98383" units="1/cm"/>
          <inkml:channelProperty channel="Y" name="resolution" value="91.95403" units="1/cm"/>
          <inkml:channelProperty channel="T" name="resolution" value="1" units="1/dev"/>
        </inkml:channelProperties>
      </inkml:inkSource>
      <inkml:timestamp xml:id="ts0" timeString="2020-03-28T18:21:27.914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0 0 0</inkml:trace>
  <inkml:trace contextRef="#ctx0" brushRef="#br0" timeOffset="1868.2577">368 18 0</inkml:trace>
  <inkml:trace contextRef="#ctx0" brushRef="#br0" timeOffset="3523.3846">736 74 0</inkml:trace>
  <inkml:trace contextRef="#ctx0" brushRef="#br0" timeOffset="4909.6718">1049 147 0</inkml:trace>
  <inkml:trace contextRef="#ctx0" brushRef="#br0" timeOffset="6039.7549">1362 276 0</inkml:trace>
  <inkml:trace contextRef="#ctx0" brushRef="#br0" timeOffset="7155.349">1693 386 0</inkml:trace>
  <inkml:trace contextRef="#ctx0" brushRef="#br0" timeOffset="8204.0082">2024 497 0</inkml:trace>
  <inkml:trace contextRef="#ctx0" brushRef="#br0" timeOffset="9287.8084">2411 589 0</inkml:trace>
  <inkml:trace contextRef="#ctx0" brushRef="#br0" timeOffset="19772.5907">2871 405 0</inkml:trace>
  <inkml:trace contextRef="#ctx0" brushRef="#br0" timeOffset="21123.8118">3221 313 0</inkml:trace>
  <inkml:trace contextRef="#ctx0" brushRef="#br0" timeOffset="22211.5245">3552 221 0</inkml:trace>
  <inkml:trace contextRef="#ctx0" brushRef="#br0" timeOffset="23285.7178">3938 110 0,'19'0'16</inkml:trace>
  <inkml:trace contextRef="#ctx0" brushRef="#br0" timeOffset="24623.498">4343 37 0</inkml:trace>
  <inkml:trace contextRef="#ctx0" brushRef="#br0" timeOffset="25538.466">4730-18 0</inkml:trace>
  <inkml:trace contextRef="#ctx0" brushRef="#br0" timeOffset="29834.5663">2374 920 0</inkml:trace>
  <inkml:trace contextRef="#ctx0" brushRef="#br0" timeOffset="30757.641">2374 1233 0</inkml:trace>
  <inkml:trace contextRef="#ctx0" brushRef="#br0" timeOffset="33133.6815">2356 1546 0</inkml:trace>
  <inkml:trace contextRef="#ctx0" brushRef="#br0" timeOffset="34042.5873">2337 1896 0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4480" units="cm"/>
          <inkml:channel name="Y" type="integer" max="1600" units="cm"/>
          <inkml:channel name="T" type="integer" max="2.14748E9" units="dev"/>
        </inkml:traceFormat>
        <inkml:channelProperties>
          <inkml:channelProperty channel="X" name="resolution" value="144.98383" units="1/cm"/>
          <inkml:channelProperty channel="Y" name="resolution" value="91.95403" units="1/cm"/>
          <inkml:channelProperty channel="T" name="resolution" value="1" units="1/dev"/>
        </inkml:channelProperties>
      </inkml:inkSource>
      <inkml:timestamp xml:id="ts0" timeString="2020-03-28T18:36:24.700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0 0 0</inkml:trace>
  <inkml:trace contextRef="#ctx0" brushRef="#br0" timeOffset="1">368 18 0</inkml:trace>
  <inkml:trace contextRef="#ctx0" brushRef="#br0" timeOffset="1.0012">736 74 0</inkml:trace>
  <inkml:trace contextRef="#ctx0" brushRef="#br0" timeOffset="2.0017">1049 147 0</inkml:trace>
  <inkml:trace contextRef="#ctx0" brushRef="#br0" timeOffset="3.0017">1362 276 0</inkml:trace>
  <inkml:trace contextRef="#ctx0" brushRef="#br0" timeOffset="4.0017">1693 386 0</inkml:trace>
  <inkml:trace contextRef="#ctx0" brushRef="#br0" timeOffset="5.0017">2024 497 0</inkml:trace>
  <inkml:trace contextRef="#ctx0" brushRef="#br0" timeOffset="6.0017">2411 589 0</inkml:trace>
  <inkml:trace contextRef="#ctx0" brushRef="#br0" timeOffset="7.0017">2871 405 0</inkml:trace>
  <inkml:trace contextRef="#ctx0" brushRef="#br0" timeOffset="8.0017">3221 313 0</inkml:trace>
  <inkml:trace contextRef="#ctx0" brushRef="#br0" timeOffset="9.0017">3552 221 0</inkml:trace>
  <inkml:trace contextRef="#ctx0" brushRef="#br0" timeOffset="10.0017">3938 110 0,'19'0'16</inkml:trace>
  <inkml:trace contextRef="#ctx0" brushRef="#br0" timeOffset="11.0017">4343 37 0</inkml:trace>
  <inkml:trace contextRef="#ctx0" brushRef="#br0" timeOffset="12.0017">4730-18 0</inkml:trace>
  <inkml:trace contextRef="#ctx0" brushRef="#br0" timeOffset="13.0017">2374 920 0</inkml:trace>
  <inkml:trace contextRef="#ctx0" brushRef="#br0" timeOffset="14.0017">2374 1233 0</inkml:trace>
  <inkml:trace contextRef="#ctx0" brushRef="#br0" timeOffset="15.0017">2356 1546 0</inkml:trace>
  <inkml:trace contextRef="#ctx0" brushRef="#br0" timeOffset="16.0017">2337 1896 0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4480" units="cm"/>
          <inkml:channel name="Y" type="integer" max="1600" units="cm"/>
          <inkml:channel name="T" type="integer" max="2.14748E9" units="dev"/>
        </inkml:traceFormat>
        <inkml:channelProperties>
          <inkml:channelProperty channel="X" name="resolution" value="144.98383" units="1/cm"/>
          <inkml:channelProperty channel="Y" name="resolution" value="91.95403" units="1/cm"/>
          <inkml:channelProperty channel="T" name="resolution" value="1" units="1/dev"/>
        </inkml:channelProperties>
      </inkml:inkSource>
      <inkml:timestamp xml:id="ts0" timeString="2020-03-28T18:41:25.425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0 0 0</inkml:trace>
  <inkml:trace contextRef="#ctx0" brushRef="#br0" timeOffset="1">368 18 0</inkml:trace>
  <inkml:trace contextRef="#ctx0" brushRef="#br0" timeOffset="2">736 74 0</inkml:trace>
  <inkml:trace contextRef="#ctx0" brushRef="#br0" timeOffset="3">1049 147 0</inkml:trace>
  <inkml:trace contextRef="#ctx0" brushRef="#br0" timeOffset="4">1362 276 0</inkml:trace>
  <inkml:trace contextRef="#ctx0" brushRef="#br0" timeOffset="5">1693 386 0</inkml:trace>
  <inkml:trace contextRef="#ctx0" brushRef="#br0" timeOffset="6">2024 497 0</inkml:trace>
  <inkml:trace contextRef="#ctx0" brushRef="#br0" timeOffset="7">2411 589 0</inkml:trace>
  <inkml:trace contextRef="#ctx0" brushRef="#br0" timeOffset="8">2871 405 0</inkml:trace>
  <inkml:trace contextRef="#ctx0" brushRef="#br0" timeOffset="9">3221 313 0</inkml:trace>
  <inkml:trace contextRef="#ctx0" brushRef="#br0" timeOffset="10">3552 221 0</inkml:trace>
  <inkml:trace contextRef="#ctx0" brushRef="#br0" timeOffset="11">3938 110 0,'19'0'16</inkml:trace>
  <inkml:trace contextRef="#ctx0" brushRef="#br0" timeOffset="12">4343 37 0</inkml:trace>
  <inkml:trace contextRef="#ctx0" brushRef="#br0" timeOffset="13">4730-18 0</inkml:trace>
  <inkml:trace contextRef="#ctx0" brushRef="#br0" timeOffset="14">2374 920 0</inkml:trace>
  <inkml:trace contextRef="#ctx0" brushRef="#br0" timeOffset="15">2374 1233 0</inkml:trace>
  <inkml:trace contextRef="#ctx0" brushRef="#br0" timeOffset="16">2356 1546 0</inkml:trace>
  <inkml:trace contextRef="#ctx0" brushRef="#br0" timeOffset="17">2337 1896 0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4480" units="cm"/>
          <inkml:channel name="Y" type="integer" max="1600" units="cm"/>
          <inkml:channel name="T" type="integer" max="2.14748E9" units="dev"/>
        </inkml:traceFormat>
        <inkml:channelProperties>
          <inkml:channelProperty channel="X" name="resolution" value="144.98383" units="1/cm"/>
          <inkml:channelProperty channel="Y" name="resolution" value="91.95403" units="1/cm"/>
          <inkml:channelProperty channel="T" name="resolution" value="1" units="1/dev"/>
        </inkml:channelProperties>
      </inkml:inkSource>
      <inkml:timestamp xml:id="ts0" timeString="2020-03-28T18:21:27.914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0 0 0</inkml:trace>
  <inkml:trace contextRef="#ctx0" brushRef="#br0" timeOffset="1868.2577">368 18 0</inkml:trace>
  <inkml:trace contextRef="#ctx0" brushRef="#br0" timeOffset="3523.3846">736 74 0</inkml:trace>
  <inkml:trace contextRef="#ctx0" brushRef="#br0" timeOffset="4909.6718">1049 147 0</inkml:trace>
  <inkml:trace contextRef="#ctx0" brushRef="#br0" timeOffset="6039.7549">1362 276 0</inkml:trace>
  <inkml:trace contextRef="#ctx0" brushRef="#br0" timeOffset="7155.349">1693 386 0</inkml:trace>
  <inkml:trace contextRef="#ctx0" brushRef="#br0" timeOffset="8204.0082">2024 497 0</inkml:trace>
  <inkml:trace contextRef="#ctx0" brushRef="#br0" timeOffset="9287.8084">2411 589 0</inkml:trace>
  <inkml:trace contextRef="#ctx0" brushRef="#br0" timeOffset="19772.5907">2871 405 0</inkml:trace>
  <inkml:trace contextRef="#ctx0" brushRef="#br0" timeOffset="21123.8118">3221 313 0</inkml:trace>
  <inkml:trace contextRef="#ctx0" brushRef="#br0" timeOffset="22211.5245">3552 221 0</inkml:trace>
  <inkml:trace contextRef="#ctx0" brushRef="#br0" timeOffset="23285.7178">3938 110 0,'19'0'16</inkml:trace>
  <inkml:trace contextRef="#ctx0" brushRef="#br0" timeOffset="24623.498">4343 37 0</inkml:trace>
  <inkml:trace contextRef="#ctx0" brushRef="#br0" timeOffset="25538.466">4730-18 0</inkml:trace>
  <inkml:trace contextRef="#ctx0" brushRef="#br0" timeOffset="29834.5663">2374 920 0</inkml:trace>
  <inkml:trace contextRef="#ctx0" brushRef="#br0" timeOffset="30757.641">2374 1233 0</inkml:trace>
  <inkml:trace contextRef="#ctx0" brushRef="#br0" timeOffset="33133.6815">2356 1546 0</inkml:trace>
  <inkml:trace contextRef="#ctx0" brushRef="#br0" timeOffset="34042.5873">2337 1896 0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4480" units="cm"/>
          <inkml:channel name="Y" type="integer" max="1600" units="cm"/>
          <inkml:channel name="T" type="integer" max="2.14748E9" units="dev"/>
        </inkml:traceFormat>
        <inkml:channelProperties>
          <inkml:channelProperty channel="X" name="resolution" value="144.98383" units="1/cm"/>
          <inkml:channelProperty channel="Y" name="resolution" value="91.95403" units="1/cm"/>
          <inkml:channelProperty channel="T" name="resolution" value="1" units="1/dev"/>
        </inkml:channelProperties>
      </inkml:inkSource>
      <inkml:timestamp xml:id="ts0" timeString="2020-03-28T18:21:27.914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0 0 0</inkml:trace>
  <inkml:trace contextRef="#ctx0" brushRef="#br0" timeOffset="1868.2577">368 18 0</inkml:trace>
  <inkml:trace contextRef="#ctx0" brushRef="#br0" timeOffset="3523.3846">736 74 0</inkml:trace>
  <inkml:trace contextRef="#ctx0" brushRef="#br0" timeOffset="4909.6718">1049 147 0</inkml:trace>
  <inkml:trace contextRef="#ctx0" brushRef="#br0" timeOffset="6039.7549">1362 276 0</inkml:trace>
  <inkml:trace contextRef="#ctx0" brushRef="#br0" timeOffset="7155.349">1693 386 0</inkml:trace>
  <inkml:trace contextRef="#ctx0" brushRef="#br0" timeOffset="8204.0082">2024 497 0</inkml:trace>
  <inkml:trace contextRef="#ctx0" brushRef="#br0" timeOffset="9287.8084">2411 589 0</inkml:trace>
  <inkml:trace contextRef="#ctx0" brushRef="#br0" timeOffset="19772.5907">2871 405 0</inkml:trace>
  <inkml:trace contextRef="#ctx0" brushRef="#br0" timeOffset="21123.8118">3221 313 0</inkml:trace>
  <inkml:trace contextRef="#ctx0" brushRef="#br0" timeOffset="22211.5245">3552 221 0</inkml:trace>
  <inkml:trace contextRef="#ctx0" brushRef="#br0" timeOffset="23285.7178">3938 110 0,'19'0'16</inkml:trace>
  <inkml:trace contextRef="#ctx0" brushRef="#br0" timeOffset="24623.498">4343 37 0</inkml:trace>
  <inkml:trace contextRef="#ctx0" brushRef="#br0" timeOffset="25538.466">4730-18 0</inkml:trace>
  <inkml:trace contextRef="#ctx0" brushRef="#br0" timeOffset="29834.5663">2374 920 0</inkml:trace>
  <inkml:trace contextRef="#ctx0" brushRef="#br0" timeOffset="30757.641">2374 1233 0</inkml:trace>
  <inkml:trace contextRef="#ctx0" brushRef="#br0" timeOffset="33133.6815">2356 1546 0</inkml:trace>
  <inkml:trace contextRef="#ctx0" brushRef="#br0" timeOffset="34042.5873">2337 1896 0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4480" units="cm"/>
          <inkml:channel name="Y" type="integer" max="1600" units="cm"/>
          <inkml:channel name="T" type="integer" max="2.14748E9" units="dev"/>
        </inkml:traceFormat>
        <inkml:channelProperties>
          <inkml:channelProperty channel="X" name="resolution" value="144.98383" units="1/cm"/>
          <inkml:channelProperty channel="Y" name="resolution" value="91.95403" units="1/cm"/>
          <inkml:channelProperty channel="T" name="resolution" value="1" units="1/dev"/>
        </inkml:channelProperties>
      </inkml:inkSource>
      <inkml:timestamp xml:id="ts0" timeString="2020-03-28T18:36:24.700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0 0 0</inkml:trace>
  <inkml:trace contextRef="#ctx0" brushRef="#br0" timeOffset="1">368 18 0</inkml:trace>
  <inkml:trace contextRef="#ctx0" brushRef="#br0" timeOffset="1.0012">736 74 0</inkml:trace>
  <inkml:trace contextRef="#ctx0" brushRef="#br0" timeOffset="2.0017">1049 147 0</inkml:trace>
  <inkml:trace contextRef="#ctx0" brushRef="#br0" timeOffset="3.0017">1362 276 0</inkml:trace>
  <inkml:trace contextRef="#ctx0" brushRef="#br0" timeOffset="4.0017">1693 386 0</inkml:trace>
  <inkml:trace contextRef="#ctx0" brushRef="#br0" timeOffset="5.0017">2024 497 0</inkml:trace>
  <inkml:trace contextRef="#ctx0" brushRef="#br0" timeOffset="6.0017">2411 589 0</inkml:trace>
  <inkml:trace contextRef="#ctx0" brushRef="#br0" timeOffset="7.0017">2871 405 0</inkml:trace>
  <inkml:trace contextRef="#ctx0" brushRef="#br0" timeOffset="8.0017">3221 313 0</inkml:trace>
  <inkml:trace contextRef="#ctx0" brushRef="#br0" timeOffset="9.0017">3552 221 0</inkml:trace>
  <inkml:trace contextRef="#ctx0" brushRef="#br0" timeOffset="10.0017">3938 110 0,'19'0'16</inkml:trace>
  <inkml:trace contextRef="#ctx0" brushRef="#br0" timeOffset="11.0017">4343 37 0</inkml:trace>
  <inkml:trace contextRef="#ctx0" brushRef="#br0" timeOffset="12.0017">4730-18 0</inkml:trace>
  <inkml:trace contextRef="#ctx0" brushRef="#br0" timeOffset="13.0017">2374 920 0</inkml:trace>
  <inkml:trace contextRef="#ctx0" brushRef="#br0" timeOffset="14.0017">2374 1233 0</inkml:trace>
  <inkml:trace contextRef="#ctx0" brushRef="#br0" timeOffset="15.0017">2356 1546 0</inkml:trace>
  <inkml:trace contextRef="#ctx0" brushRef="#br0" timeOffset="16.0017">2337 1896 0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4480" units="cm"/>
          <inkml:channel name="Y" type="integer" max="1600" units="cm"/>
          <inkml:channel name="T" type="integer" max="2.14748E9" units="dev"/>
        </inkml:traceFormat>
        <inkml:channelProperties>
          <inkml:channelProperty channel="X" name="resolution" value="144.98383" units="1/cm"/>
          <inkml:channelProperty channel="Y" name="resolution" value="91.95403" units="1/cm"/>
          <inkml:channelProperty channel="T" name="resolution" value="1" units="1/dev"/>
        </inkml:channelProperties>
      </inkml:inkSource>
      <inkml:timestamp xml:id="ts0" timeString="2020-03-28T18:21:27.914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0 0 0</inkml:trace>
  <inkml:trace contextRef="#ctx0" brushRef="#br0" timeOffset="1868.2577">368 18 0</inkml:trace>
  <inkml:trace contextRef="#ctx0" brushRef="#br0" timeOffset="3523.3846">736 74 0</inkml:trace>
  <inkml:trace contextRef="#ctx0" brushRef="#br0" timeOffset="4909.6718">1049 147 0</inkml:trace>
  <inkml:trace contextRef="#ctx0" brushRef="#br0" timeOffset="6039.7549">1362 276 0</inkml:trace>
  <inkml:trace contextRef="#ctx0" brushRef="#br0" timeOffset="7155.349">1693 386 0</inkml:trace>
  <inkml:trace contextRef="#ctx0" brushRef="#br0" timeOffset="8204.0082">2024 497 0</inkml:trace>
  <inkml:trace contextRef="#ctx0" brushRef="#br0" timeOffset="9287.8084">2411 589 0</inkml:trace>
  <inkml:trace contextRef="#ctx0" brushRef="#br0" timeOffset="19772.5907">2871 405 0</inkml:trace>
  <inkml:trace contextRef="#ctx0" brushRef="#br0" timeOffset="21123.8118">3221 313 0</inkml:trace>
  <inkml:trace contextRef="#ctx0" brushRef="#br0" timeOffset="22211.5245">3552 221 0</inkml:trace>
  <inkml:trace contextRef="#ctx0" brushRef="#br0" timeOffset="23285.7178">3938 110 0,'19'0'16</inkml:trace>
  <inkml:trace contextRef="#ctx0" brushRef="#br0" timeOffset="24623.498">4343 37 0</inkml:trace>
  <inkml:trace contextRef="#ctx0" brushRef="#br0" timeOffset="25538.466">4730-18 0</inkml:trace>
  <inkml:trace contextRef="#ctx0" brushRef="#br0" timeOffset="29834.5663">2374 920 0</inkml:trace>
  <inkml:trace contextRef="#ctx0" brushRef="#br0" timeOffset="30757.641">2374 1233 0</inkml:trace>
  <inkml:trace contextRef="#ctx0" brushRef="#br0" timeOffset="33133.6815">2356 1546 0</inkml:trace>
  <inkml:trace contextRef="#ctx0" brushRef="#br0" timeOffset="34042.5873">2337 1896 0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4480" units="cm"/>
          <inkml:channel name="Y" type="integer" max="1600" units="cm"/>
          <inkml:channel name="T" type="integer" max="2.14748E9" units="dev"/>
        </inkml:traceFormat>
        <inkml:channelProperties>
          <inkml:channelProperty channel="X" name="resolution" value="144.98383" units="1/cm"/>
          <inkml:channelProperty channel="Y" name="resolution" value="91.95403" units="1/cm"/>
          <inkml:channelProperty channel="T" name="resolution" value="1" units="1/dev"/>
        </inkml:channelProperties>
      </inkml:inkSource>
      <inkml:timestamp xml:id="ts0" timeString="2020-03-28T18:36:24.700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0 0 0</inkml:trace>
  <inkml:trace contextRef="#ctx0" brushRef="#br0" timeOffset="1">368 18 0</inkml:trace>
  <inkml:trace contextRef="#ctx0" brushRef="#br0" timeOffset="1.0012">736 74 0</inkml:trace>
  <inkml:trace contextRef="#ctx0" brushRef="#br0" timeOffset="2.0017">1049 147 0</inkml:trace>
  <inkml:trace contextRef="#ctx0" brushRef="#br0" timeOffset="3.0017">1362 276 0</inkml:trace>
  <inkml:trace contextRef="#ctx0" brushRef="#br0" timeOffset="4.0017">1693 386 0</inkml:trace>
  <inkml:trace contextRef="#ctx0" brushRef="#br0" timeOffset="5.0017">2024 497 0</inkml:trace>
  <inkml:trace contextRef="#ctx0" brushRef="#br0" timeOffset="6.0017">2411 589 0</inkml:trace>
  <inkml:trace contextRef="#ctx0" brushRef="#br0" timeOffset="7.0017">2871 405 0</inkml:trace>
  <inkml:trace contextRef="#ctx0" brushRef="#br0" timeOffset="8.0017">3221 313 0</inkml:trace>
  <inkml:trace contextRef="#ctx0" brushRef="#br0" timeOffset="9.0017">3552 221 0</inkml:trace>
  <inkml:trace contextRef="#ctx0" brushRef="#br0" timeOffset="10.0017">3938 110 0,'19'0'16</inkml:trace>
  <inkml:trace contextRef="#ctx0" brushRef="#br0" timeOffset="11.0017">4343 37 0</inkml:trace>
  <inkml:trace contextRef="#ctx0" brushRef="#br0" timeOffset="12.0017">4730-18 0</inkml:trace>
  <inkml:trace contextRef="#ctx0" brushRef="#br0" timeOffset="13.0017">2374 920 0</inkml:trace>
  <inkml:trace contextRef="#ctx0" brushRef="#br0" timeOffset="14.0017">2374 1233 0</inkml:trace>
  <inkml:trace contextRef="#ctx0" brushRef="#br0" timeOffset="15.0017">2356 1546 0</inkml:trace>
  <inkml:trace contextRef="#ctx0" brushRef="#br0" timeOffset="16.0017">2337 1896 0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4480" units="cm"/>
          <inkml:channel name="Y" type="integer" max="1600" units="cm"/>
          <inkml:channel name="T" type="integer" max="2.14748E9" units="dev"/>
        </inkml:traceFormat>
        <inkml:channelProperties>
          <inkml:channelProperty channel="X" name="resolution" value="144.98383" units="1/cm"/>
          <inkml:channelProperty channel="Y" name="resolution" value="91.95403" units="1/cm"/>
          <inkml:channelProperty channel="T" name="resolution" value="1" units="1/dev"/>
        </inkml:channelProperties>
      </inkml:inkSource>
      <inkml:timestamp xml:id="ts0" timeString="2020-03-28T18:41:25.425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0 0 0</inkml:trace>
  <inkml:trace contextRef="#ctx0" brushRef="#br0" timeOffset="1">368 18 0</inkml:trace>
  <inkml:trace contextRef="#ctx0" brushRef="#br0" timeOffset="2">736 74 0</inkml:trace>
  <inkml:trace contextRef="#ctx0" brushRef="#br0" timeOffset="3">1049 147 0</inkml:trace>
  <inkml:trace contextRef="#ctx0" brushRef="#br0" timeOffset="4">1362 276 0</inkml:trace>
  <inkml:trace contextRef="#ctx0" brushRef="#br0" timeOffset="5">1693 386 0</inkml:trace>
  <inkml:trace contextRef="#ctx0" brushRef="#br0" timeOffset="6">2024 497 0</inkml:trace>
  <inkml:trace contextRef="#ctx0" brushRef="#br0" timeOffset="7">2411 589 0</inkml:trace>
  <inkml:trace contextRef="#ctx0" brushRef="#br0" timeOffset="8">2871 405 0</inkml:trace>
  <inkml:trace contextRef="#ctx0" brushRef="#br0" timeOffset="9">3221 313 0</inkml:trace>
  <inkml:trace contextRef="#ctx0" brushRef="#br0" timeOffset="10">3552 221 0</inkml:trace>
  <inkml:trace contextRef="#ctx0" brushRef="#br0" timeOffset="11">3938 110 0,'19'0'16</inkml:trace>
  <inkml:trace contextRef="#ctx0" brushRef="#br0" timeOffset="12">4343 37 0</inkml:trace>
  <inkml:trace contextRef="#ctx0" brushRef="#br0" timeOffset="13">4730-18 0</inkml:trace>
  <inkml:trace contextRef="#ctx0" brushRef="#br0" timeOffset="14">2374 920 0</inkml:trace>
  <inkml:trace contextRef="#ctx0" brushRef="#br0" timeOffset="15">2374 1233 0</inkml:trace>
  <inkml:trace contextRef="#ctx0" brushRef="#br0" timeOffset="16">2356 1546 0</inkml:trace>
  <inkml:trace contextRef="#ctx0" brushRef="#br0" timeOffset="17">2337 1896 0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4480" units="cm"/>
          <inkml:channel name="Y" type="integer" max="1600" units="cm"/>
          <inkml:channel name="T" type="integer" max="2.14748E9" units="dev"/>
        </inkml:traceFormat>
        <inkml:channelProperties>
          <inkml:channelProperty channel="X" name="resolution" value="144.98383" units="1/cm"/>
          <inkml:channelProperty channel="Y" name="resolution" value="91.95403" units="1/cm"/>
          <inkml:channelProperty channel="T" name="resolution" value="1" units="1/dev"/>
        </inkml:channelProperties>
      </inkml:inkSource>
      <inkml:timestamp xml:id="ts0" timeString="2020-03-28T18:21:27.914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0 0 0</inkml:trace>
  <inkml:trace contextRef="#ctx0" brushRef="#br0" timeOffset="1868.2577">368 18 0</inkml:trace>
  <inkml:trace contextRef="#ctx0" brushRef="#br0" timeOffset="3523.3846">736 74 0</inkml:trace>
  <inkml:trace contextRef="#ctx0" brushRef="#br0" timeOffset="4909.6718">1049 147 0</inkml:trace>
  <inkml:trace contextRef="#ctx0" brushRef="#br0" timeOffset="6039.7549">1362 276 0</inkml:trace>
  <inkml:trace contextRef="#ctx0" brushRef="#br0" timeOffset="7155.349">1693 386 0</inkml:trace>
  <inkml:trace contextRef="#ctx0" brushRef="#br0" timeOffset="8204.0082">2024 497 0</inkml:trace>
  <inkml:trace contextRef="#ctx0" brushRef="#br0" timeOffset="9287.8084">2411 589 0</inkml:trace>
  <inkml:trace contextRef="#ctx0" brushRef="#br0" timeOffset="19772.5907">2871 405 0</inkml:trace>
  <inkml:trace contextRef="#ctx0" brushRef="#br0" timeOffset="21123.8118">3221 313 0</inkml:trace>
  <inkml:trace contextRef="#ctx0" brushRef="#br0" timeOffset="22211.5245">3552 221 0</inkml:trace>
  <inkml:trace contextRef="#ctx0" brushRef="#br0" timeOffset="23285.7178">3938 110 0,'19'0'16</inkml:trace>
  <inkml:trace contextRef="#ctx0" brushRef="#br0" timeOffset="24623.498">4343 37 0</inkml:trace>
  <inkml:trace contextRef="#ctx0" brushRef="#br0" timeOffset="25538.466">4730-18 0</inkml:trace>
  <inkml:trace contextRef="#ctx0" brushRef="#br0" timeOffset="29834.5663">2374 920 0</inkml:trace>
  <inkml:trace contextRef="#ctx0" brushRef="#br0" timeOffset="30757.641">2374 1233 0</inkml:trace>
  <inkml:trace contextRef="#ctx0" brushRef="#br0" timeOffset="33133.6815">2356 1546 0</inkml:trace>
  <inkml:trace contextRef="#ctx0" brushRef="#br0" timeOffset="34042.5873">2337 1896 0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4480" units="cm"/>
          <inkml:channel name="Y" type="integer" max="1600" units="cm"/>
          <inkml:channel name="T" type="integer" max="2.14748E9" units="dev"/>
        </inkml:traceFormat>
        <inkml:channelProperties>
          <inkml:channelProperty channel="X" name="resolution" value="144.98383" units="1/cm"/>
          <inkml:channelProperty channel="Y" name="resolution" value="91.95403" units="1/cm"/>
          <inkml:channelProperty channel="T" name="resolution" value="1" units="1/dev"/>
        </inkml:channelProperties>
      </inkml:inkSource>
      <inkml:timestamp xml:id="ts0" timeString="2020-03-28T18:36:24.700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0 0 0</inkml:trace>
  <inkml:trace contextRef="#ctx0" brushRef="#br0" timeOffset="1">368 18 0</inkml:trace>
  <inkml:trace contextRef="#ctx0" brushRef="#br0" timeOffset="1.0012">736 74 0</inkml:trace>
  <inkml:trace contextRef="#ctx0" brushRef="#br0" timeOffset="2.0017">1049 147 0</inkml:trace>
  <inkml:trace contextRef="#ctx0" brushRef="#br0" timeOffset="3.0017">1362 276 0</inkml:trace>
  <inkml:trace contextRef="#ctx0" brushRef="#br0" timeOffset="4.0017">1693 386 0</inkml:trace>
  <inkml:trace contextRef="#ctx0" brushRef="#br0" timeOffset="5.0017">2024 497 0</inkml:trace>
  <inkml:trace contextRef="#ctx0" brushRef="#br0" timeOffset="6.0017">2411 589 0</inkml:trace>
  <inkml:trace contextRef="#ctx0" brushRef="#br0" timeOffset="7.0017">2871 405 0</inkml:trace>
  <inkml:trace contextRef="#ctx0" brushRef="#br0" timeOffset="8.0017">3221 313 0</inkml:trace>
  <inkml:trace contextRef="#ctx0" brushRef="#br0" timeOffset="9.0017">3552 221 0</inkml:trace>
  <inkml:trace contextRef="#ctx0" brushRef="#br0" timeOffset="10.0017">3938 110 0,'19'0'16</inkml:trace>
  <inkml:trace contextRef="#ctx0" brushRef="#br0" timeOffset="11.0017">4343 37 0</inkml:trace>
  <inkml:trace contextRef="#ctx0" brushRef="#br0" timeOffset="12.0017">4730-18 0</inkml:trace>
  <inkml:trace contextRef="#ctx0" brushRef="#br0" timeOffset="13.0017">2374 920 0</inkml:trace>
  <inkml:trace contextRef="#ctx0" brushRef="#br0" timeOffset="14.0017">2374 1233 0</inkml:trace>
  <inkml:trace contextRef="#ctx0" brushRef="#br0" timeOffset="15.0017">2356 1546 0</inkml:trace>
  <inkml:trace contextRef="#ctx0" brushRef="#br0" timeOffset="16.0017">2337 1896 0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F5568C-FFD9-4AAF-8A36-06F5571BC4B7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94A105-4DE9-4B44-A85D-3E2DF6F1C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161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66EA0A5-E97B-4B9A-AE7B-289863023AAD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927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4A105-4DE9-4B44-A85D-3E2DF6F1C5D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6847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4A105-4DE9-4B44-A85D-3E2DF6F1C5D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4540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4A105-4DE9-4B44-A85D-3E2DF6F1C5D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7226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</a:t>
            </a:r>
            <a:r>
              <a:rPr lang="en-US" baseline="0" dirty="0" smtClean="0"/>
              <a:t> may be unassigned nodes.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4A105-4DE9-4B44-A85D-3E2DF6F1C5D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0913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4A105-4DE9-4B44-A85D-3E2DF6F1C5D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1549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4A105-4DE9-4B44-A85D-3E2DF6F1C5D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0993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4A105-4DE9-4B44-A85D-3E2DF6F1C5D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0462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4A105-4DE9-4B44-A85D-3E2DF6F1C5D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884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A476A-6CD5-4D9D-BB85-6D1E725E6B64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7BC8-3BF2-46CC-878E-FA218596C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171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A476A-6CD5-4D9D-BB85-6D1E725E6B64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7BC8-3BF2-46CC-878E-FA218596C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568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A476A-6CD5-4D9D-BB85-6D1E725E6B64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7BC8-3BF2-46CC-878E-FA218596C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528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A476A-6CD5-4D9D-BB85-6D1E725E6B64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7BC8-3BF2-46CC-878E-FA218596C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619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A476A-6CD5-4D9D-BB85-6D1E725E6B64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7BC8-3BF2-46CC-878E-FA218596C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814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A476A-6CD5-4D9D-BB85-6D1E725E6B64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7BC8-3BF2-46CC-878E-FA218596C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013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A476A-6CD5-4D9D-BB85-6D1E725E6B64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7BC8-3BF2-46CC-878E-FA218596C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278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A476A-6CD5-4D9D-BB85-6D1E725E6B64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7BC8-3BF2-46CC-878E-FA218596C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725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A476A-6CD5-4D9D-BB85-6D1E725E6B64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7BC8-3BF2-46CC-878E-FA218596C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094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A476A-6CD5-4D9D-BB85-6D1E725E6B64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7BC8-3BF2-46CC-878E-FA218596C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850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A476A-6CD5-4D9D-BB85-6D1E725E6B64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7BC8-3BF2-46CC-878E-FA218596C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553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FA476A-6CD5-4D9D-BB85-6D1E725E6B64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E7BC8-3BF2-46CC-878E-FA218596C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000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7.png"/><Relationship Id="rId7" Type="http://schemas.openxmlformats.org/officeDocument/2006/relationships/image" Target="../media/image17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7.png"/><Relationship Id="rId7" Type="http://schemas.openxmlformats.org/officeDocument/2006/relationships/image" Target="../media/image20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7.png"/><Relationship Id="rId7" Type="http://schemas.openxmlformats.org/officeDocument/2006/relationships/image" Target="../media/image20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7.png"/><Relationship Id="rId7" Type="http://schemas.openxmlformats.org/officeDocument/2006/relationships/image" Target="../media/image20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5.png"/><Relationship Id="rId7" Type="http://schemas.openxmlformats.org/officeDocument/2006/relationships/image" Target="../media/image2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.xml"/><Relationship Id="rId5" Type="http://schemas.openxmlformats.org/officeDocument/2006/relationships/image" Target="../media/image26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4.png"/><Relationship Id="rId7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emf"/><Relationship Id="rId10" Type="http://schemas.openxmlformats.org/officeDocument/2006/relationships/image" Target="../media/image31.png"/><Relationship Id="rId4" Type="http://schemas.openxmlformats.org/officeDocument/2006/relationships/customXml" Target="../ink/ink2.xml"/><Relationship Id="rId9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1.png"/><Relationship Id="rId3" Type="http://schemas.openxmlformats.org/officeDocument/2006/relationships/image" Target="../media/image24.png"/><Relationship Id="rId7" Type="http://schemas.openxmlformats.org/officeDocument/2006/relationships/image" Target="../media/image29.png"/><Relationship Id="rId12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emf"/><Relationship Id="rId10" Type="http://schemas.openxmlformats.org/officeDocument/2006/relationships/image" Target="../media/image32.png"/><Relationship Id="rId4" Type="http://schemas.openxmlformats.org/officeDocument/2006/relationships/customXml" Target="../ink/ink3.xml"/><Relationship Id="rId9" Type="http://schemas.openxmlformats.org/officeDocument/2006/relationships/customXml" Target="../ink/ink4.xml"/><Relationship Id="rId1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24.png"/><Relationship Id="rId7" Type="http://schemas.openxmlformats.org/officeDocument/2006/relationships/image" Target="../media/image29.png"/><Relationship Id="rId12" Type="http://schemas.openxmlformats.org/officeDocument/2006/relationships/customXml" Target="../ink/ink7.xml"/><Relationship Id="rId17" Type="http://schemas.openxmlformats.org/officeDocument/2006/relationships/image" Target="../media/image36.png"/><Relationship Id="rId2" Type="http://schemas.openxmlformats.org/officeDocument/2006/relationships/image" Target="../media/image25.png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emf"/><Relationship Id="rId15" Type="http://schemas.openxmlformats.org/officeDocument/2006/relationships/image" Target="../media/image31.png"/><Relationship Id="rId10" Type="http://schemas.openxmlformats.org/officeDocument/2006/relationships/image" Target="../media/image32.png"/><Relationship Id="rId4" Type="http://schemas.openxmlformats.org/officeDocument/2006/relationships/customXml" Target="../ink/ink5.xml"/><Relationship Id="rId9" Type="http://schemas.openxmlformats.org/officeDocument/2006/relationships/customXml" Target="../ink/ink6.xml"/><Relationship Id="rId1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18" Type="http://schemas.openxmlformats.org/officeDocument/2006/relationships/image" Target="../media/image34.png"/><Relationship Id="rId3" Type="http://schemas.openxmlformats.org/officeDocument/2006/relationships/image" Target="../media/image25.png"/><Relationship Id="rId7" Type="http://schemas.openxmlformats.org/officeDocument/2006/relationships/image" Target="../media/image27.emf"/><Relationship Id="rId12" Type="http://schemas.openxmlformats.org/officeDocument/2006/relationships/image" Target="../media/image32.png"/><Relationship Id="rId17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.xml"/><Relationship Id="rId11" Type="http://schemas.openxmlformats.org/officeDocument/2006/relationships/customXml" Target="../ink/ink9.xml"/><Relationship Id="rId5" Type="http://schemas.openxmlformats.org/officeDocument/2006/relationships/image" Target="../media/image26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19" Type="http://schemas.openxmlformats.org/officeDocument/2006/relationships/image" Target="../media/image36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customXml" Target="../ink/ink10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18" Type="http://schemas.openxmlformats.org/officeDocument/2006/relationships/image" Target="../media/image34.png"/><Relationship Id="rId3" Type="http://schemas.openxmlformats.org/officeDocument/2006/relationships/image" Target="../media/image25.png"/><Relationship Id="rId7" Type="http://schemas.openxmlformats.org/officeDocument/2006/relationships/image" Target="../media/image27.emf"/><Relationship Id="rId12" Type="http://schemas.openxmlformats.org/officeDocument/2006/relationships/image" Target="../media/image32.png"/><Relationship Id="rId17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1.xml"/><Relationship Id="rId11" Type="http://schemas.openxmlformats.org/officeDocument/2006/relationships/customXml" Target="../ink/ink12.xml"/><Relationship Id="rId5" Type="http://schemas.openxmlformats.org/officeDocument/2006/relationships/image" Target="../media/image26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19" Type="http://schemas.openxmlformats.org/officeDocument/2006/relationships/image" Target="../media/image36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customXml" Target="../ink/ink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18" Type="http://schemas.openxmlformats.org/officeDocument/2006/relationships/image" Target="../media/image34.png"/><Relationship Id="rId3" Type="http://schemas.openxmlformats.org/officeDocument/2006/relationships/image" Target="../media/image25.png"/><Relationship Id="rId7" Type="http://schemas.openxmlformats.org/officeDocument/2006/relationships/image" Target="../media/image27.emf"/><Relationship Id="rId12" Type="http://schemas.openxmlformats.org/officeDocument/2006/relationships/image" Target="../media/image32.png"/><Relationship Id="rId17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4.xml"/><Relationship Id="rId11" Type="http://schemas.openxmlformats.org/officeDocument/2006/relationships/customXml" Target="../ink/ink15.xml"/><Relationship Id="rId5" Type="http://schemas.openxmlformats.org/officeDocument/2006/relationships/image" Target="../media/image26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19" Type="http://schemas.openxmlformats.org/officeDocument/2006/relationships/image" Target="../media/image36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customXml" Target="../ink/ink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26.png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26.png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854926"/>
          </a:xfrm>
          <a:solidFill>
            <a:srgbClr val="FFFF00"/>
          </a:solidFill>
        </p:spPr>
        <p:txBody>
          <a:bodyPr/>
          <a:lstStyle/>
          <a:p>
            <a:r>
              <a:rPr lang="en-US" sz="2800" dirty="0"/>
              <a:t>Summer Institutes of Statistical Genetics, 2020</a:t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SISG Module 6: Gene Expression </a:t>
            </a:r>
            <a:r>
              <a:rPr lang="en-US" sz="2800" dirty="0" smtClean="0"/>
              <a:t>Profiling</a:t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7000" y="2895600"/>
            <a:ext cx="6781800" cy="3581400"/>
          </a:xfrm>
        </p:spPr>
        <p:txBody>
          <a:bodyPr>
            <a:noAutofit/>
          </a:bodyPr>
          <a:lstStyle/>
          <a:p>
            <a:r>
              <a:rPr lang="en-US" dirty="0"/>
              <a:t>Lecture </a:t>
            </a:r>
            <a:r>
              <a:rPr lang="en-US" dirty="0" smtClean="0"/>
              <a:t>08: Trajectory Finding </a:t>
            </a:r>
            <a:r>
              <a:rPr lang="en-US" dirty="0"/>
              <a:t>for </a:t>
            </a:r>
            <a:r>
              <a:rPr lang="en-US" dirty="0" err="1"/>
              <a:t>scRNAseq</a:t>
            </a:r>
            <a:r>
              <a:rPr lang="en-US" dirty="0"/>
              <a:t> Analysis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Peng Qiu and Greg Gibson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Georgia Institute of Technology</a:t>
            </a:r>
          </a:p>
        </p:txBody>
      </p:sp>
    </p:spTree>
    <p:extLst>
      <p:ext uri="{BB962C8B-B14F-4D97-AF65-F5344CB8AC3E}">
        <p14:creationId xmlns:p14="http://schemas.microsoft.com/office/powerpoint/2010/main" val="79938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5949" y="679285"/>
            <a:ext cx="33010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Starting point/input: preprocessed </a:t>
            </a:r>
            <a:r>
              <a:rPr lang="en-US" sz="1200" dirty="0" err="1" smtClean="0"/>
              <a:t>scRNAseq</a:t>
            </a:r>
            <a:r>
              <a:rPr lang="en-US" sz="1200" dirty="0" smtClean="0"/>
              <a:t> data</a:t>
            </a:r>
            <a:endParaRPr lang="en-US" sz="1200" dirty="0"/>
          </a:p>
        </p:txBody>
      </p:sp>
      <p:sp>
        <p:nvSpPr>
          <p:cNvPr id="11" name="Rectangle 10"/>
          <p:cNvSpPr/>
          <p:nvPr/>
        </p:nvSpPr>
        <p:spPr>
          <a:xfrm>
            <a:off x="672729" y="1276618"/>
            <a:ext cx="1262951" cy="10212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97115" y="1011494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cells</a:t>
            </a:r>
            <a:endParaRPr lang="en-US" sz="1200" dirty="0"/>
          </a:p>
        </p:txBody>
      </p:sp>
      <p:sp>
        <p:nvSpPr>
          <p:cNvPr id="18" name="Rectangle 17"/>
          <p:cNvSpPr/>
          <p:nvPr/>
        </p:nvSpPr>
        <p:spPr>
          <a:xfrm>
            <a:off x="66139" y="1221408"/>
            <a:ext cx="5504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genes</a:t>
            </a:r>
            <a:endParaRPr lang="en-US" sz="1200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697032" y="1221408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97115" y="1313589"/>
            <a:ext cx="1574" cy="451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356981" y="618213"/>
            <a:ext cx="32842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(Preprocessing options: library size normalization,</a:t>
            </a:r>
          </a:p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log transformation, cell cycle normalization)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2" name="Title 1"/>
          <p:cNvSpPr>
            <a:spLocks noGrp="1"/>
          </p:cNvSpPr>
          <p:nvPr>
            <p:ph type="title"/>
          </p:nvPr>
        </p:nvSpPr>
        <p:spPr>
          <a:xfrm>
            <a:off x="0" y="3841"/>
            <a:ext cx="8735900" cy="595699"/>
          </a:xfrm>
        </p:spPr>
        <p:txBody>
          <a:bodyPr>
            <a:normAutofit/>
          </a:bodyPr>
          <a:lstStyle/>
          <a:p>
            <a:r>
              <a:rPr lang="en-US" sz="3500" dirty="0"/>
              <a:t>DPT pipeline – </a:t>
            </a:r>
            <a:r>
              <a:rPr lang="en-US" sz="3500" dirty="0">
                <a:solidFill>
                  <a:schemeClr val="accent1"/>
                </a:solidFill>
              </a:rPr>
              <a:t>defining diffusion pseudo time</a:t>
            </a:r>
            <a:endParaRPr lang="en-US" sz="3500" dirty="0"/>
          </a:p>
        </p:txBody>
      </p:sp>
      <p:sp>
        <p:nvSpPr>
          <p:cNvPr id="10" name="Right Arrow 9"/>
          <p:cNvSpPr/>
          <p:nvPr/>
        </p:nvSpPr>
        <p:spPr>
          <a:xfrm>
            <a:off x="2155370" y="1683073"/>
            <a:ext cx="845408" cy="270439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623423" y="1302848"/>
            <a:ext cx="1199952" cy="10736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647725" y="1247638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547808" y="1339819"/>
            <a:ext cx="1574" cy="451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3560329" y="1033097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cells</a:t>
            </a:r>
            <a:endParaRPr lang="en-US" sz="1200" dirty="0"/>
          </a:p>
        </p:txBody>
      </p:sp>
      <p:sp>
        <p:nvSpPr>
          <p:cNvPr id="21" name="Rectangle 20"/>
          <p:cNvSpPr/>
          <p:nvPr/>
        </p:nvSpPr>
        <p:spPr>
          <a:xfrm>
            <a:off x="3131669" y="1262090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cells</a:t>
            </a:r>
            <a:endParaRPr lang="en-US" sz="1200" dirty="0"/>
          </a:p>
        </p:txBody>
      </p:sp>
      <p:sp>
        <p:nvSpPr>
          <p:cNvPr id="22" name="Rectangle 21"/>
          <p:cNvSpPr/>
          <p:nvPr/>
        </p:nvSpPr>
        <p:spPr>
          <a:xfrm>
            <a:off x="2178441" y="1326377"/>
            <a:ext cx="7873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Euclidean</a:t>
            </a:r>
          </a:p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distance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3886282" y="1641939"/>
                <a:ext cx="676147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82" y="1641939"/>
                <a:ext cx="676147" cy="276999"/>
              </a:xfrm>
              <a:prstGeom prst="rect">
                <a:avLst/>
              </a:prstGeom>
              <a:blipFill>
                <a:blip r:embed="rId2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ight Arrow 23"/>
          <p:cNvSpPr/>
          <p:nvPr/>
        </p:nvSpPr>
        <p:spPr>
          <a:xfrm>
            <a:off x="5226546" y="1685532"/>
            <a:ext cx="845408" cy="270439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249617" y="1328836"/>
            <a:ext cx="7937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Compute </a:t>
            </a:r>
          </a:p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affinity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658909" y="1338475"/>
            <a:ext cx="1199952" cy="10736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6683211" y="1283265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6583294" y="1375446"/>
            <a:ext cx="1574" cy="451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6167155" y="1297717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cells</a:t>
            </a:r>
            <a:endParaRPr lang="en-US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7001007" y="1648756"/>
                <a:ext cx="693587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sz="12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i="1" dirty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1007" y="1648756"/>
                <a:ext cx="693587" cy="276999"/>
              </a:xfrm>
              <a:prstGeom prst="rect">
                <a:avLst/>
              </a:prstGeom>
              <a:blipFill>
                <a:blip r:embed="rId3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0"/>
          <p:cNvSpPr/>
          <p:nvPr/>
        </p:nvSpPr>
        <p:spPr>
          <a:xfrm>
            <a:off x="6594492" y="1065858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cells</a:t>
            </a:r>
            <a:endParaRPr lang="en-US" sz="1200" dirty="0"/>
          </a:p>
        </p:txBody>
      </p:sp>
      <p:sp>
        <p:nvSpPr>
          <p:cNvPr id="32" name="Right Arrow 31"/>
          <p:cNvSpPr/>
          <p:nvPr/>
        </p:nvSpPr>
        <p:spPr>
          <a:xfrm>
            <a:off x="8278458" y="1694682"/>
            <a:ext cx="845408" cy="270439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8301529" y="1337986"/>
            <a:ext cx="8218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Normalize</a:t>
            </a:r>
          </a:p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by density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9710821" y="1347625"/>
            <a:ext cx="1199952" cy="10736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9735123" y="1292415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9635206" y="1384596"/>
            <a:ext cx="1574" cy="451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9219067" y="1306867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cells</a:t>
            </a:r>
            <a:endParaRPr lang="en-US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10052919" y="1657906"/>
                <a:ext cx="73340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12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i="1" dirty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2919" y="1657906"/>
                <a:ext cx="733406" cy="276999"/>
              </a:xfrm>
              <a:prstGeom prst="rect">
                <a:avLst/>
              </a:prstGeom>
              <a:blipFill>
                <a:blip r:embed="rId4"/>
                <a:stretch>
                  <a:fillRect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 38"/>
          <p:cNvSpPr/>
          <p:nvPr/>
        </p:nvSpPr>
        <p:spPr>
          <a:xfrm>
            <a:off x="9646404" y="1075008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cells</a:t>
            </a:r>
            <a:endParaRPr lang="en-US" sz="1200" dirty="0"/>
          </a:p>
        </p:txBody>
      </p:sp>
      <p:sp>
        <p:nvSpPr>
          <p:cNvPr id="42" name="Rectangle 41"/>
          <p:cNvSpPr/>
          <p:nvPr/>
        </p:nvSpPr>
        <p:spPr>
          <a:xfrm>
            <a:off x="9919365" y="5416574"/>
            <a:ext cx="1188898" cy="1758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9795872" y="5109894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cells</a:t>
            </a:r>
            <a:endParaRPr lang="en-US" sz="1200" dirty="0"/>
          </a:p>
        </p:txBody>
      </p:sp>
      <p:sp>
        <p:nvSpPr>
          <p:cNvPr id="44" name="Rectangle 43"/>
          <p:cNvSpPr/>
          <p:nvPr/>
        </p:nvSpPr>
        <p:spPr>
          <a:xfrm>
            <a:off x="9528869" y="5343529"/>
            <a:ext cx="35779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2D</a:t>
            </a:r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9895789" y="5319808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9841589" y="5411989"/>
            <a:ext cx="0" cy="2904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ight Arrow 46"/>
          <p:cNvSpPr/>
          <p:nvPr/>
        </p:nvSpPr>
        <p:spPr>
          <a:xfrm rot="5400000">
            <a:off x="10068019" y="2814093"/>
            <a:ext cx="845408" cy="270439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10683766" y="2681133"/>
            <a:ext cx="11088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Row normalize</a:t>
            </a:r>
          </a:p>
        </p:txBody>
      </p:sp>
      <p:sp>
        <p:nvSpPr>
          <p:cNvPr id="49" name="Rectangle 48"/>
          <p:cNvSpPr/>
          <p:nvPr/>
        </p:nvSpPr>
        <p:spPr>
          <a:xfrm>
            <a:off x="9921146" y="3585017"/>
            <a:ext cx="1199952" cy="10736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9945448" y="3529807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9845531" y="3621988"/>
            <a:ext cx="1574" cy="451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9429392" y="3544259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cells</a:t>
            </a:r>
            <a:endParaRPr lang="en-US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10263244" y="3895298"/>
                <a:ext cx="676274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12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i="1" dirty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3244" y="3895298"/>
                <a:ext cx="676274" cy="276999"/>
              </a:xfrm>
              <a:prstGeom prst="rect">
                <a:avLst/>
              </a:prstGeom>
              <a:blipFill>
                <a:blip r:embed="rId5"/>
                <a:stretch>
                  <a:fillRect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Rectangle 53"/>
          <p:cNvSpPr/>
          <p:nvPr/>
        </p:nvSpPr>
        <p:spPr>
          <a:xfrm>
            <a:off x="9856729" y="3312400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cells</a:t>
            </a:r>
            <a:endParaRPr lang="en-US" sz="1200" dirty="0"/>
          </a:p>
        </p:txBody>
      </p:sp>
      <p:sp>
        <p:nvSpPr>
          <p:cNvPr id="55" name="Right Arrow 54"/>
          <p:cNvSpPr/>
          <p:nvPr/>
        </p:nvSpPr>
        <p:spPr>
          <a:xfrm rot="5400000">
            <a:off x="10374882" y="4797783"/>
            <a:ext cx="323647" cy="270439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10671925" y="4763423"/>
            <a:ext cx="43633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PCA</a:t>
            </a:r>
          </a:p>
        </p:txBody>
      </p:sp>
      <p:sp>
        <p:nvSpPr>
          <p:cNvPr id="57" name="Rectangle 56"/>
          <p:cNvSpPr/>
          <p:nvPr/>
        </p:nvSpPr>
        <p:spPr>
          <a:xfrm>
            <a:off x="9872514" y="5666279"/>
            <a:ext cx="20080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Diffusion map visualization</a:t>
            </a:r>
          </a:p>
          <a:p>
            <a:endParaRPr lang="en-US" sz="1200" dirty="0"/>
          </a:p>
          <a:p>
            <a:r>
              <a:rPr lang="en-US" sz="900" i="1" dirty="0" err="1" smtClean="0"/>
              <a:t>Haghverdi</a:t>
            </a:r>
            <a:r>
              <a:rPr lang="en-US" sz="900" i="1" dirty="0"/>
              <a:t>, L., </a:t>
            </a:r>
            <a:r>
              <a:rPr lang="en-US" sz="900" i="1" dirty="0" err="1"/>
              <a:t>Buettner</a:t>
            </a:r>
            <a:r>
              <a:rPr lang="en-US" sz="900" i="1" dirty="0"/>
              <a:t>, F. &amp; </a:t>
            </a:r>
            <a:r>
              <a:rPr lang="en-US" sz="900" i="1" dirty="0" err="1"/>
              <a:t>Theis</a:t>
            </a:r>
            <a:r>
              <a:rPr lang="en-US" sz="900" i="1" dirty="0"/>
              <a:t>, F.J. </a:t>
            </a:r>
            <a:endParaRPr lang="en-US" sz="900" i="1" dirty="0" smtClean="0"/>
          </a:p>
          <a:p>
            <a:r>
              <a:rPr lang="en-US" sz="900" i="1" dirty="0" smtClean="0"/>
              <a:t>Bioinformatics </a:t>
            </a:r>
            <a:r>
              <a:rPr lang="en-US" sz="900" i="1" dirty="0"/>
              <a:t>31, </a:t>
            </a:r>
            <a:r>
              <a:rPr lang="en-US" sz="900" i="1" dirty="0" smtClean="0"/>
              <a:t>2989–2998 (2015</a:t>
            </a:r>
            <a:r>
              <a:rPr lang="en-US" sz="900" i="1" dirty="0"/>
              <a:t>).</a:t>
            </a:r>
          </a:p>
        </p:txBody>
      </p:sp>
      <p:sp>
        <p:nvSpPr>
          <p:cNvPr id="60" name="Rectangle 59"/>
          <p:cNvSpPr/>
          <p:nvPr/>
        </p:nvSpPr>
        <p:spPr>
          <a:xfrm>
            <a:off x="919583" y="2542633"/>
            <a:ext cx="154644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Further normalization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1088138" y="2526608"/>
            <a:ext cx="8954818" cy="791437"/>
            <a:chOff x="1098101" y="2124817"/>
            <a:chExt cx="6882118" cy="791437"/>
          </a:xfrm>
        </p:grpSpPr>
        <p:sp>
          <p:nvSpPr>
            <p:cNvPr id="62" name="Right Arrow 61"/>
            <p:cNvSpPr/>
            <p:nvPr/>
          </p:nvSpPr>
          <p:spPr>
            <a:xfrm rot="5400000">
              <a:off x="965305" y="2513018"/>
              <a:ext cx="536032" cy="270439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ight Arrow 62"/>
            <p:cNvSpPr/>
            <p:nvPr/>
          </p:nvSpPr>
          <p:spPr>
            <a:xfrm>
              <a:off x="1165939" y="2380221"/>
              <a:ext cx="6814280" cy="157933"/>
            </a:xfrm>
            <a:prstGeom prst="rightArrow">
              <a:avLst>
                <a:gd name="adj1" fmla="val 100000"/>
                <a:gd name="adj2" fmla="val 0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ight Arrow 63"/>
            <p:cNvSpPr/>
            <p:nvPr/>
          </p:nvSpPr>
          <p:spPr>
            <a:xfrm rot="16200000">
              <a:off x="7708055" y="2265990"/>
              <a:ext cx="413337" cy="130991"/>
            </a:xfrm>
            <a:prstGeom prst="rightArrow">
              <a:avLst>
                <a:gd name="adj1" fmla="val 100000"/>
                <a:gd name="adj2" fmla="val 0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7803023" y="2387935"/>
              <a:ext cx="92409" cy="1425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172033" y="2426987"/>
              <a:ext cx="116440" cy="1663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7" name="Rectangle 66"/>
          <p:cNvSpPr/>
          <p:nvPr/>
        </p:nvSpPr>
        <p:spPr>
          <a:xfrm>
            <a:off x="705020" y="3574030"/>
            <a:ext cx="1199952" cy="10736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/>
          <p:cNvCxnSpPr/>
          <p:nvPr/>
        </p:nvCxnSpPr>
        <p:spPr>
          <a:xfrm>
            <a:off x="729322" y="3518820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629405" y="3611001"/>
            <a:ext cx="1574" cy="451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>
            <a:off x="213266" y="3533272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cells</a:t>
            </a:r>
            <a:endParaRPr lang="en-US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/>
              <p:cNvSpPr/>
              <p:nvPr/>
            </p:nvSpPr>
            <p:spPr>
              <a:xfrm>
                <a:off x="1047118" y="3884311"/>
                <a:ext cx="676274" cy="2803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120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200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acc>
                      <m:r>
                        <a:rPr lang="en-US" sz="12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i="1" dirty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71" name="Rectangle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118" y="3884311"/>
                <a:ext cx="676274" cy="280333"/>
              </a:xfrm>
              <a:prstGeom prst="rect">
                <a:avLst/>
              </a:prstGeom>
              <a:blipFill>
                <a:blip r:embed="rId6"/>
                <a:stretch>
                  <a:fillRect t="-10870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Rectangle 71"/>
          <p:cNvSpPr/>
          <p:nvPr/>
        </p:nvSpPr>
        <p:spPr>
          <a:xfrm>
            <a:off x="640603" y="3301413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cells</a:t>
            </a:r>
            <a:endParaRPr lang="en-US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2677253" y="3490176"/>
                <a:ext cx="2480679" cy="7888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acc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𝑍</m:t>
                                      </m:r>
                                    </m:e>
                                  </m:acc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  <m:acc>
                                    <m:accPr>
                                      <m:chr m:val="̃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𝑍</m:t>
                                      </m:r>
                                    </m:e>
                                  </m:acc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1/2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7253" y="3490176"/>
                <a:ext cx="2480679" cy="78887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ctangle 74"/>
              <p:cNvSpPr/>
              <p:nvPr/>
            </p:nvSpPr>
            <p:spPr>
              <a:xfrm>
                <a:off x="2677253" y="4411861"/>
                <a:ext cx="3873433" cy="12102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acc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 smtClean="0"/>
                  <a:t> is the row sum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 smtClean="0"/>
                  <a:t>’s row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acc>
                  </m:oMath>
                </a14:m>
                <a:r>
                  <a:rPr lang="en-US" dirty="0" smtClean="0"/>
                  <a:t> is symmetric, not a probability matrix</a:t>
                </a:r>
              </a:p>
              <a:p>
                <a:r>
                  <a:rPr lang="en-US" dirty="0"/>
                  <a:t> </a:t>
                </a:r>
                <a:r>
                  <a:rPr lang="en-US" dirty="0" smtClean="0"/>
                  <a:t>     but should be similar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75" name="Rectangle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7253" y="4411861"/>
                <a:ext cx="3873433" cy="1210203"/>
              </a:xfrm>
              <a:prstGeom prst="rect">
                <a:avLst/>
              </a:prstGeom>
              <a:blipFill>
                <a:blip r:embed="rId8"/>
                <a:stretch>
                  <a:fillRect t="-2525" r="-472" b="-7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/>
              <p:cNvSpPr/>
              <p:nvPr/>
            </p:nvSpPr>
            <p:spPr>
              <a:xfrm>
                <a:off x="2677253" y="5850945"/>
                <a:ext cx="4983031" cy="9282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/>
                  <a:t>In fact, the calculation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 smtClean="0"/>
                  <a:t>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dirty="0" smtClean="0"/>
                  <a:t> is the same</a:t>
                </a:r>
              </a:p>
              <a:p>
                <a:r>
                  <a:rPr lang="en-US" dirty="0"/>
                  <a:t> </a:t>
                </a:r>
                <a:r>
                  <a:rPr lang="en-US" dirty="0" smtClean="0"/>
                  <a:t>     as the calculation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dirty="0" smtClean="0"/>
                  <a:t> to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acc>
                  </m:oMath>
                </a14:m>
                <a:r>
                  <a:rPr lang="en-US" dirty="0" smtClean="0"/>
                  <a:t>.  I don’t quite </a:t>
                </a:r>
              </a:p>
              <a:p>
                <a:r>
                  <a:rPr lang="en-US" dirty="0"/>
                  <a:t> </a:t>
                </a:r>
                <a:r>
                  <a:rPr lang="en-US" dirty="0" smtClean="0"/>
                  <a:t>     understand what  the intuition behind this step.</a:t>
                </a:r>
              </a:p>
            </p:txBody>
          </p:sp>
        </mc:Choice>
        <mc:Fallback xmlns="">
          <p:sp>
            <p:nvSpPr>
              <p:cNvPr id="76" name="Rectangle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7253" y="5850945"/>
                <a:ext cx="4983031" cy="928267"/>
              </a:xfrm>
              <a:prstGeom prst="rect">
                <a:avLst/>
              </a:prstGeom>
              <a:blipFill>
                <a:blip r:embed="rId9"/>
                <a:stretch>
                  <a:fillRect l="-978" t="-3947" r="-367" b="-9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011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5949" y="679285"/>
            <a:ext cx="33010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Starting point/input: preprocessed </a:t>
            </a:r>
            <a:r>
              <a:rPr lang="en-US" sz="1200" dirty="0" err="1" smtClean="0"/>
              <a:t>scRNAseq</a:t>
            </a:r>
            <a:r>
              <a:rPr lang="en-US" sz="1200" dirty="0" smtClean="0"/>
              <a:t> data</a:t>
            </a:r>
            <a:endParaRPr lang="en-US" sz="1200" dirty="0"/>
          </a:p>
        </p:txBody>
      </p:sp>
      <p:sp>
        <p:nvSpPr>
          <p:cNvPr id="11" name="Rectangle 10"/>
          <p:cNvSpPr/>
          <p:nvPr/>
        </p:nvSpPr>
        <p:spPr>
          <a:xfrm>
            <a:off x="672729" y="1276618"/>
            <a:ext cx="1262951" cy="10212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97115" y="1011494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cells</a:t>
            </a:r>
            <a:endParaRPr lang="en-US" sz="1200" dirty="0"/>
          </a:p>
        </p:txBody>
      </p:sp>
      <p:sp>
        <p:nvSpPr>
          <p:cNvPr id="18" name="Rectangle 17"/>
          <p:cNvSpPr/>
          <p:nvPr/>
        </p:nvSpPr>
        <p:spPr>
          <a:xfrm>
            <a:off x="66139" y="1221408"/>
            <a:ext cx="5504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genes</a:t>
            </a:r>
            <a:endParaRPr lang="en-US" sz="1200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697032" y="1221408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97115" y="1313589"/>
            <a:ext cx="1574" cy="451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356981" y="618213"/>
            <a:ext cx="32842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(Preprocessing options: library size normalization,</a:t>
            </a:r>
          </a:p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log transformation, cell cycle normalization)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2" name="Title 1"/>
          <p:cNvSpPr>
            <a:spLocks noGrp="1"/>
          </p:cNvSpPr>
          <p:nvPr>
            <p:ph type="title"/>
          </p:nvPr>
        </p:nvSpPr>
        <p:spPr>
          <a:xfrm>
            <a:off x="0" y="3841"/>
            <a:ext cx="8735900" cy="595699"/>
          </a:xfrm>
        </p:spPr>
        <p:txBody>
          <a:bodyPr>
            <a:normAutofit/>
          </a:bodyPr>
          <a:lstStyle/>
          <a:p>
            <a:r>
              <a:rPr lang="en-US" sz="3500" dirty="0"/>
              <a:t>DPT pipeline – </a:t>
            </a:r>
            <a:r>
              <a:rPr lang="en-US" sz="3500" dirty="0">
                <a:solidFill>
                  <a:schemeClr val="accent1"/>
                </a:solidFill>
              </a:rPr>
              <a:t>defining diffusion pseudo time</a:t>
            </a:r>
            <a:endParaRPr lang="en-US" sz="3500" dirty="0"/>
          </a:p>
        </p:txBody>
      </p:sp>
      <p:sp>
        <p:nvSpPr>
          <p:cNvPr id="10" name="Right Arrow 9"/>
          <p:cNvSpPr/>
          <p:nvPr/>
        </p:nvSpPr>
        <p:spPr>
          <a:xfrm>
            <a:off x="2155370" y="1683073"/>
            <a:ext cx="845408" cy="270439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623423" y="1302848"/>
            <a:ext cx="1199952" cy="10736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647725" y="1247638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547808" y="1339819"/>
            <a:ext cx="1574" cy="451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3560329" y="1033097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cells</a:t>
            </a:r>
            <a:endParaRPr lang="en-US" sz="1200" dirty="0"/>
          </a:p>
        </p:txBody>
      </p:sp>
      <p:sp>
        <p:nvSpPr>
          <p:cNvPr id="21" name="Rectangle 20"/>
          <p:cNvSpPr/>
          <p:nvPr/>
        </p:nvSpPr>
        <p:spPr>
          <a:xfrm>
            <a:off x="3131669" y="1262090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cells</a:t>
            </a:r>
            <a:endParaRPr lang="en-US" sz="1200" dirty="0"/>
          </a:p>
        </p:txBody>
      </p:sp>
      <p:sp>
        <p:nvSpPr>
          <p:cNvPr id="22" name="Rectangle 21"/>
          <p:cNvSpPr/>
          <p:nvPr/>
        </p:nvSpPr>
        <p:spPr>
          <a:xfrm>
            <a:off x="2178441" y="1326377"/>
            <a:ext cx="7873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Euclidean</a:t>
            </a:r>
          </a:p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distance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3886282" y="1641939"/>
                <a:ext cx="676147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82" y="1641939"/>
                <a:ext cx="676147" cy="276999"/>
              </a:xfrm>
              <a:prstGeom prst="rect">
                <a:avLst/>
              </a:prstGeom>
              <a:blipFill>
                <a:blip r:embed="rId2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ight Arrow 23"/>
          <p:cNvSpPr/>
          <p:nvPr/>
        </p:nvSpPr>
        <p:spPr>
          <a:xfrm>
            <a:off x="5226546" y="1685532"/>
            <a:ext cx="845408" cy="270439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249617" y="1328836"/>
            <a:ext cx="7937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Compute </a:t>
            </a:r>
          </a:p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affinity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658909" y="1338475"/>
            <a:ext cx="1199952" cy="10736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6683211" y="1283265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6583294" y="1375446"/>
            <a:ext cx="1574" cy="451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6167155" y="1297717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cells</a:t>
            </a:r>
            <a:endParaRPr lang="en-US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7001007" y="1648756"/>
                <a:ext cx="693587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sz="12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i="1" dirty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1007" y="1648756"/>
                <a:ext cx="693587" cy="276999"/>
              </a:xfrm>
              <a:prstGeom prst="rect">
                <a:avLst/>
              </a:prstGeom>
              <a:blipFill>
                <a:blip r:embed="rId3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0"/>
          <p:cNvSpPr/>
          <p:nvPr/>
        </p:nvSpPr>
        <p:spPr>
          <a:xfrm>
            <a:off x="6594492" y="1065858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cells</a:t>
            </a:r>
            <a:endParaRPr lang="en-US" sz="1200" dirty="0"/>
          </a:p>
        </p:txBody>
      </p:sp>
      <p:sp>
        <p:nvSpPr>
          <p:cNvPr id="32" name="Right Arrow 31"/>
          <p:cNvSpPr/>
          <p:nvPr/>
        </p:nvSpPr>
        <p:spPr>
          <a:xfrm>
            <a:off x="8278458" y="1694682"/>
            <a:ext cx="845408" cy="270439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8301529" y="1337986"/>
            <a:ext cx="8218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Normalize</a:t>
            </a:r>
          </a:p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by density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9710821" y="1347625"/>
            <a:ext cx="1199952" cy="10736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9735123" y="1292415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9635206" y="1384596"/>
            <a:ext cx="1574" cy="451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9219067" y="1306867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cells</a:t>
            </a:r>
            <a:endParaRPr lang="en-US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10052919" y="1657906"/>
                <a:ext cx="73340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12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i="1" dirty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2919" y="1657906"/>
                <a:ext cx="733406" cy="276999"/>
              </a:xfrm>
              <a:prstGeom prst="rect">
                <a:avLst/>
              </a:prstGeom>
              <a:blipFill>
                <a:blip r:embed="rId4"/>
                <a:stretch>
                  <a:fillRect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 38"/>
          <p:cNvSpPr/>
          <p:nvPr/>
        </p:nvSpPr>
        <p:spPr>
          <a:xfrm>
            <a:off x="9646404" y="1075008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cells</a:t>
            </a:r>
            <a:endParaRPr lang="en-US" sz="1200" dirty="0"/>
          </a:p>
        </p:txBody>
      </p:sp>
      <p:sp>
        <p:nvSpPr>
          <p:cNvPr id="42" name="Rectangle 41"/>
          <p:cNvSpPr/>
          <p:nvPr/>
        </p:nvSpPr>
        <p:spPr>
          <a:xfrm>
            <a:off x="9919365" y="5416574"/>
            <a:ext cx="1188898" cy="1758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9795872" y="5109894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cells</a:t>
            </a:r>
            <a:endParaRPr lang="en-US" sz="1200" dirty="0"/>
          </a:p>
        </p:txBody>
      </p:sp>
      <p:sp>
        <p:nvSpPr>
          <p:cNvPr id="44" name="Rectangle 43"/>
          <p:cNvSpPr/>
          <p:nvPr/>
        </p:nvSpPr>
        <p:spPr>
          <a:xfrm>
            <a:off x="9528869" y="5343529"/>
            <a:ext cx="35779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2D</a:t>
            </a:r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9895789" y="5319808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9841589" y="5411989"/>
            <a:ext cx="0" cy="2904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ight Arrow 46"/>
          <p:cNvSpPr/>
          <p:nvPr/>
        </p:nvSpPr>
        <p:spPr>
          <a:xfrm rot="5400000">
            <a:off x="10068019" y="2814093"/>
            <a:ext cx="845408" cy="270439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10683766" y="2681133"/>
            <a:ext cx="11088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Row normalize</a:t>
            </a:r>
          </a:p>
        </p:txBody>
      </p:sp>
      <p:sp>
        <p:nvSpPr>
          <p:cNvPr id="49" name="Rectangle 48"/>
          <p:cNvSpPr/>
          <p:nvPr/>
        </p:nvSpPr>
        <p:spPr>
          <a:xfrm>
            <a:off x="9921146" y="3585017"/>
            <a:ext cx="1199952" cy="10736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9945448" y="3529807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9845531" y="3621988"/>
            <a:ext cx="1574" cy="451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9429392" y="3544259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cells</a:t>
            </a:r>
            <a:endParaRPr lang="en-US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10263244" y="3895298"/>
                <a:ext cx="676274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12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i="1" dirty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3244" y="3895298"/>
                <a:ext cx="676274" cy="276999"/>
              </a:xfrm>
              <a:prstGeom prst="rect">
                <a:avLst/>
              </a:prstGeom>
              <a:blipFill>
                <a:blip r:embed="rId5"/>
                <a:stretch>
                  <a:fillRect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Rectangle 53"/>
          <p:cNvSpPr/>
          <p:nvPr/>
        </p:nvSpPr>
        <p:spPr>
          <a:xfrm>
            <a:off x="9856729" y="3312400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cells</a:t>
            </a:r>
            <a:endParaRPr lang="en-US" sz="1200" dirty="0"/>
          </a:p>
        </p:txBody>
      </p:sp>
      <p:sp>
        <p:nvSpPr>
          <p:cNvPr id="55" name="Right Arrow 54"/>
          <p:cNvSpPr/>
          <p:nvPr/>
        </p:nvSpPr>
        <p:spPr>
          <a:xfrm rot="5400000">
            <a:off x="10374882" y="4797783"/>
            <a:ext cx="323647" cy="270439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10671925" y="4763423"/>
            <a:ext cx="43633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PCA</a:t>
            </a:r>
          </a:p>
        </p:txBody>
      </p:sp>
      <p:sp>
        <p:nvSpPr>
          <p:cNvPr id="57" name="Rectangle 56"/>
          <p:cNvSpPr/>
          <p:nvPr/>
        </p:nvSpPr>
        <p:spPr>
          <a:xfrm>
            <a:off x="9872514" y="5666279"/>
            <a:ext cx="20080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Diffusion map visualization</a:t>
            </a:r>
          </a:p>
          <a:p>
            <a:endParaRPr lang="en-US" sz="1200" dirty="0"/>
          </a:p>
          <a:p>
            <a:r>
              <a:rPr lang="en-US" sz="900" i="1" dirty="0" err="1" smtClean="0"/>
              <a:t>Haghverdi</a:t>
            </a:r>
            <a:r>
              <a:rPr lang="en-US" sz="900" i="1" dirty="0"/>
              <a:t>, L., </a:t>
            </a:r>
            <a:r>
              <a:rPr lang="en-US" sz="900" i="1" dirty="0" err="1"/>
              <a:t>Buettner</a:t>
            </a:r>
            <a:r>
              <a:rPr lang="en-US" sz="900" i="1" dirty="0"/>
              <a:t>, F. &amp; </a:t>
            </a:r>
            <a:r>
              <a:rPr lang="en-US" sz="900" i="1" dirty="0" err="1"/>
              <a:t>Theis</a:t>
            </a:r>
            <a:r>
              <a:rPr lang="en-US" sz="900" i="1" dirty="0"/>
              <a:t>, F.J. </a:t>
            </a:r>
            <a:endParaRPr lang="en-US" sz="900" i="1" dirty="0" smtClean="0"/>
          </a:p>
          <a:p>
            <a:r>
              <a:rPr lang="en-US" sz="900" i="1" dirty="0" smtClean="0"/>
              <a:t>Bioinformatics </a:t>
            </a:r>
            <a:r>
              <a:rPr lang="en-US" sz="900" i="1" dirty="0"/>
              <a:t>31, </a:t>
            </a:r>
            <a:r>
              <a:rPr lang="en-US" sz="900" i="1" dirty="0" smtClean="0"/>
              <a:t>2989–2998 (2015</a:t>
            </a:r>
            <a:r>
              <a:rPr lang="en-US" sz="900" i="1" dirty="0"/>
              <a:t>).</a:t>
            </a:r>
          </a:p>
        </p:txBody>
      </p:sp>
      <p:sp>
        <p:nvSpPr>
          <p:cNvPr id="60" name="Rectangle 59"/>
          <p:cNvSpPr/>
          <p:nvPr/>
        </p:nvSpPr>
        <p:spPr>
          <a:xfrm>
            <a:off x="919583" y="2542633"/>
            <a:ext cx="154644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Further normalization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1088138" y="2526608"/>
            <a:ext cx="8954818" cy="791437"/>
            <a:chOff x="1098101" y="2124817"/>
            <a:chExt cx="6882118" cy="791437"/>
          </a:xfrm>
        </p:grpSpPr>
        <p:sp>
          <p:nvSpPr>
            <p:cNvPr id="62" name="Right Arrow 61"/>
            <p:cNvSpPr/>
            <p:nvPr/>
          </p:nvSpPr>
          <p:spPr>
            <a:xfrm rot="5400000">
              <a:off x="965305" y="2513018"/>
              <a:ext cx="536032" cy="270439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ight Arrow 62"/>
            <p:cNvSpPr/>
            <p:nvPr/>
          </p:nvSpPr>
          <p:spPr>
            <a:xfrm>
              <a:off x="1165939" y="2380221"/>
              <a:ext cx="6814280" cy="157933"/>
            </a:xfrm>
            <a:prstGeom prst="rightArrow">
              <a:avLst>
                <a:gd name="adj1" fmla="val 100000"/>
                <a:gd name="adj2" fmla="val 0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ight Arrow 63"/>
            <p:cNvSpPr/>
            <p:nvPr/>
          </p:nvSpPr>
          <p:spPr>
            <a:xfrm rot="16200000">
              <a:off x="7708055" y="2265990"/>
              <a:ext cx="413337" cy="130991"/>
            </a:xfrm>
            <a:prstGeom prst="rightArrow">
              <a:avLst>
                <a:gd name="adj1" fmla="val 100000"/>
                <a:gd name="adj2" fmla="val 0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7803023" y="2387935"/>
              <a:ext cx="92409" cy="1425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172033" y="2426987"/>
              <a:ext cx="116440" cy="1663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7" name="Rectangle 66"/>
          <p:cNvSpPr/>
          <p:nvPr/>
        </p:nvSpPr>
        <p:spPr>
          <a:xfrm>
            <a:off x="705020" y="3574030"/>
            <a:ext cx="1199952" cy="10736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/>
          <p:cNvCxnSpPr/>
          <p:nvPr/>
        </p:nvCxnSpPr>
        <p:spPr>
          <a:xfrm>
            <a:off x="729322" y="3518820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629405" y="3611001"/>
            <a:ext cx="1574" cy="451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>
            <a:off x="213266" y="3533272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cells</a:t>
            </a:r>
            <a:endParaRPr lang="en-US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/>
              <p:cNvSpPr/>
              <p:nvPr/>
            </p:nvSpPr>
            <p:spPr>
              <a:xfrm>
                <a:off x="1047118" y="3884311"/>
                <a:ext cx="676274" cy="2803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120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200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acc>
                      <m:r>
                        <a:rPr lang="en-US" sz="12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i="1" dirty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71" name="Rectangle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118" y="3884311"/>
                <a:ext cx="676274" cy="280333"/>
              </a:xfrm>
              <a:prstGeom prst="rect">
                <a:avLst/>
              </a:prstGeom>
              <a:blipFill>
                <a:blip r:embed="rId6"/>
                <a:stretch>
                  <a:fillRect t="-10870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Rectangle 71"/>
          <p:cNvSpPr/>
          <p:nvPr/>
        </p:nvSpPr>
        <p:spPr>
          <a:xfrm>
            <a:off x="640603" y="3301413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cells</a:t>
            </a:r>
            <a:endParaRPr lang="en-US" sz="1200" dirty="0"/>
          </a:p>
        </p:txBody>
      </p:sp>
      <p:sp>
        <p:nvSpPr>
          <p:cNvPr id="74" name="Right Arrow 73"/>
          <p:cNvSpPr/>
          <p:nvPr/>
        </p:nvSpPr>
        <p:spPr>
          <a:xfrm>
            <a:off x="2155370" y="3973650"/>
            <a:ext cx="845408" cy="270439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3623423" y="3593425"/>
            <a:ext cx="1199952" cy="10736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8" name="Straight Arrow Connector 77"/>
          <p:cNvCxnSpPr/>
          <p:nvPr/>
        </p:nvCxnSpPr>
        <p:spPr>
          <a:xfrm>
            <a:off x="3647725" y="3538215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3547808" y="3630396"/>
            <a:ext cx="1574" cy="451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tangle 79"/>
          <p:cNvSpPr/>
          <p:nvPr/>
        </p:nvSpPr>
        <p:spPr>
          <a:xfrm>
            <a:off x="3560329" y="3323674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cells</a:t>
            </a:r>
            <a:endParaRPr lang="en-US" sz="1200" dirty="0"/>
          </a:p>
        </p:txBody>
      </p:sp>
      <p:sp>
        <p:nvSpPr>
          <p:cNvPr id="81" name="Rectangle 80"/>
          <p:cNvSpPr/>
          <p:nvPr/>
        </p:nvSpPr>
        <p:spPr>
          <a:xfrm>
            <a:off x="3131669" y="3552667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cells</a:t>
            </a:r>
            <a:endParaRPr lang="en-US" sz="1200" dirty="0"/>
          </a:p>
        </p:txBody>
      </p:sp>
      <p:sp>
        <p:nvSpPr>
          <p:cNvPr id="83" name="Rectangle 82"/>
          <p:cNvSpPr/>
          <p:nvPr/>
        </p:nvSpPr>
        <p:spPr>
          <a:xfrm>
            <a:off x="2178441" y="3616954"/>
            <a:ext cx="7584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Compute</a:t>
            </a:r>
          </a:p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diffusion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ctangle 83"/>
              <p:cNvSpPr/>
              <p:nvPr/>
            </p:nvSpPr>
            <p:spPr>
              <a:xfrm>
                <a:off x="3886282" y="3932516"/>
                <a:ext cx="716735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84" name="Rectangle 8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82" y="3932516"/>
                <a:ext cx="716735" cy="276999"/>
              </a:xfrm>
              <a:prstGeom prst="rect">
                <a:avLst/>
              </a:prstGeom>
              <a:blipFill>
                <a:blip r:embed="rId7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2064245" y="4998965"/>
                <a:ext cx="4965514" cy="159120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</m:acc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  <m:t>𝜓</m:t>
                                      </m:r>
                                    </m:e>
                                    <m:sub>
                                      <m: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sSubSup>
                                    <m:sSubSupPr>
                                      <m:ctrlP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𝜓</m:t>
                                      </m:r>
                                    </m:e>
                                    <m:sub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  <m:sup>
                                      <m: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</m:acc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𝜓</m:t>
                                      </m:r>
                                    </m:e>
                                    <m:sub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sSubSup>
                                    <m:sSubSup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𝜓</m:t>
                                      </m:r>
                                    </m:e>
                                    <m:sub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  <m:sup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en-US" dirty="0" smtClean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 is the eigenvector of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acc>
                  </m:oMath>
                </a14:m>
                <a:r>
                  <a:rPr lang="en-US" dirty="0" smtClean="0"/>
                  <a:t>, which corresponds to </a:t>
                </a:r>
              </a:p>
              <a:p>
                <a:r>
                  <a:rPr lang="en-US" dirty="0"/>
                  <a:t> </a:t>
                </a:r>
                <a:r>
                  <a:rPr lang="en-US" dirty="0" smtClean="0"/>
                  <a:t>     eigenvalue of 1</a:t>
                </a:r>
                <a:endParaRPr lang="en-US" dirty="0"/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4245" y="4998965"/>
                <a:ext cx="4965514" cy="1591205"/>
              </a:xfrm>
              <a:prstGeom prst="rect">
                <a:avLst/>
              </a:prstGeom>
              <a:blipFill>
                <a:blip r:embed="rId8"/>
                <a:stretch>
                  <a:fillRect l="-2211" b="-8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946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5949" y="679285"/>
            <a:ext cx="33010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Starting point/input: preprocessed </a:t>
            </a:r>
            <a:r>
              <a:rPr lang="en-US" sz="1200" dirty="0" err="1" smtClean="0"/>
              <a:t>scRNAseq</a:t>
            </a:r>
            <a:r>
              <a:rPr lang="en-US" sz="1200" dirty="0" smtClean="0"/>
              <a:t> data</a:t>
            </a:r>
            <a:endParaRPr lang="en-US" sz="1200" dirty="0"/>
          </a:p>
        </p:txBody>
      </p:sp>
      <p:sp>
        <p:nvSpPr>
          <p:cNvPr id="11" name="Rectangle 10"/>
          <p:cNvSpPr/>
          <p:nvPr/>
        </p:nvSpPr>
        <p:spPr>
          <a:xfrm>
            <a:off x="672729" y="1276618"/>
            <a:ext cx="1262951" cy="10212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97115" y="1011494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cells</a:t>
            </a:r>
            <a:endParaRPr lang="en-US" sz="1200" dirty="0"/>
          </a:p>
        </p:txBody>
      </p:sp>
      <p:sp>
        <p:nvSpPr>
          <p:cNvPr id="18" name="Rectangle 17"/>
          <p:cNvSpPr/>
          <p:nvPr/>
        </p:nvSpPr>
        <p:spPr>
          <a:xfrm>
            <a:off x="66139" y="1221408"/>
            <a:ext cx="5504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genes</a:t>
            </a:r>
            <a:endParaRPr lang="en-US" sz="1200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697032" y="1221408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97115" y="1313589"/>
            <a:ext cx="1574" cy="451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356981" y="618213"/>
            <a:ext cx="32842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(Preprocessing options: library size normalization,</a:t>
            </a:r>
          </a:p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log transformation, cell cycle normalization)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2155370" y="1683073"/>
            <a:ext cx="845408" cy="270439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623423" y="1302848"/>
            <a:ext cx="1199952" cy="10736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647725" y="1247638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547808" y="1339819"/>
            <a:ext cx="1574" cy="451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3560329" y="1033097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cells</a:t>
            </a:r>
            <a:endParaRPr lang="en-US" sz="1200" dirty="0"/>
          </a:p>
        </p:txBody>
      </p:sp>
      <p:sp>
        <p:nvSpPr>
          <p:cNvPr id="21" name="Rectangle 20"/>
          <p:cNvSpPr/>
          <p:nvPr/>
        </p:nvSpPr>
        <p:spPr>
          <a:xfrm>
            <a:off x="3131669" y="1262090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cells</a:t>
            </a:r>
            <a:endParaRPr lang="en-US" sz="1200" dirty="0"/>
          </a:p>
        </p:txBody>
      </p:sp>
      <p:sp>
        <p:nvSpPr>
          <p:cNvPr id="22" name="Rectangle 21"/>
          <p:cNvSpPr/>
          <p:nvPr/>
        </p:nvSpPr>
        <p:spPr>
          <a:xfrm>
            <a:off x="2178441" y="1326377"/>
            <a:ext cx="7873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Euclidean</a:t>
            </a:r>
          </a:p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distance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3886282" y="1641939"/>
                <a:ext cx="676147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82" y="1641939"/>
                <a:ext cx="676147" cy="276999"/>
              </a:xfrm>
              <a:prstGeom prst="rect">
                <a:avLst/>
              </a:prstGeom>
              <a:blipFill>
                <a:blip r:embed="rId2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ight Arrow 23"/>
          <p:cNvSpPr/>
          <p:nvPr/>
        </p:nvSpPr>
        <p:spPr>
          <a:xfrm>
            <a:off x="5226546" y="1685532"/>
            <a:ext cx="845408" cy="270439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249617" y="1328836"/>
            <a:ext cx="7937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Compute </a:t>
            </a:r>
          </a:p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affinity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658909" y="1338475"/>
            <a:ext cx="1199952" cy="10736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6683211" y="1283265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6583294" y="1375446"/>
            <a:ext cx="1574" cy="451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6167155" y="1297717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cells</a:t>
            </a:r>
            <a:endParaRPr lang="en-US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7001007" y="1648756"/>
                <a:ext cx="693587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sz="12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i="1" dirty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1007" y="1648756"/>
                <a:ext cx="693587" cy="276999"/>
              </a:xfrm>
              <a:prstGeom prst="rect">
                <a:avLst/>
              </a:prstGeom>
              <a:blipFill>
                <a:blip r:embed="rId3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0"/>
          <p:cNvSpPr/>
          <p:nvPr/>
        </p:nvSpPr>
        <p:spPr>
          <a:xfrm>
            <a:off x="6594492" y="1065858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cells</a:t>
            </a:r>
            <a:endParaRPr lang="en-US" sz="1200" dirty="0"/>
          </a:p>
        </p:txBody>
      </p:sp>
      <p:sp>
        <p:nvSpPr>
          <p:cNvPr id="32" name="Right Arrow 31"/>
          <p:cNvSpPr/>
          <p:nvPr/>
        </p:nvSpPr>
        <p:spPr>
          <a:xfrm>
            <a:off x="8278458" y="1694682"/>
            <a:ext cx="845408" cy="270439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8301529" y="1337986"/>
            <a:ext cx="8218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Normalize</a:t>
            </a:r>
          </a:p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by density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9710821" y="1347625"/>
            <a:ext cx="1199952" cy="10736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9735123" y="1292415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9635206" y="1384596"/>
            <a:ext cx="1574" cy="451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9219067" y="1306867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cells</a:t>
            </a:r>
            <a:endParaRPr lang="en-US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10052919" y="1657906"/>
                <a:ext cx="73340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12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i="1" dirty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2919" y="1657906"/>
                <a:ext cx="733406" cy="276999"/>
              </a:xfrm>
              <a:prstGeom prst="rect">
                <a:avLst/>
              </a:prstGeom>
              <a:blipFill>
                <a:blip r:embed="rId4"/>
                <a:stretch>
                  <a:fillRect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 38"/>
          <p:cNvSpPr/>
          <p:nvPr/>
        </p:nvSpPr>
        <p:spPr>
          <a:xfrm>
            <a:off x="9646404" y="1075008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cells</a:t>
            </a:r>
            <a:endParaRPr lang="en-US" sz="1200" dirty="0"/>
          </a:p>
        </p:txBody>
      </p:sp>
      <p:sp>
        <p:nvSpPr>
          <p:cNvPr id="42" name="Rectangle 41"/>
          <p:cNvSpPr/>
          <p:nvPr/>
        </p:nvSpPr>
        <p:spPr>
          <a:xfrm>
            <a:off x="9919365" y="5416574"/>
            <a:ext cx="1188898" cy="1758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9795872" y="5109894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cells</a:t>
            </a:r>
            <a:endParaRPr lang="en-US" sz="1200" dirty="0"/>
          </a:p>
        </p:txBody>
      </p:sp>
      <p:sp>
        <p:nvSpPr>
          <p:cNvPr id="44" name="Rectangle 43"/>
          <p:cNvSpPr/>
          <p:nvPr/>
        </p:nvSpPr>
        <p:spPr>
          <a:xfrm>
            <a:off x="9528869" y="5343529"/>
            <a:ext cx="35779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2D</a:t>
            </a:r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9895789" y="5319808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9841589" y="5411989"/>
            <a:ext cx="0" cy="2904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ight Arrow 46"/>
          <p:cNvSpPr/>
          <p:nvPr/>
        </p:nvSpPr>
        <p:spPr>
          <a:xfrm rot="5400000">
            <a:off x="10068019" y="2814093"/>
            <a:ext cx="845408" cy="270439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10683766" y="2681133"/>
            <a:ext cx="11088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Row normalize</a:t>
            </a:r>
          </a:p>
        </p:txBody>
      </p:sp>
      <p:sp>
        <p:nvSpPr>
          <p:cNvPr id="49" name="Rectangle 48"/>
          <p:cNvSpPr/>
          <p:nvPr/>
        </p:nvSpPr>
        <p:spPr>
          <a:xfrm>
            <a:off x="9921146" y="3585017"/>
            <a:ext cx="1199952" cy="10736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9945448" y="3529807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9845531" y="3621988"/>
            <a:ext cx="1574" cy="451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9429392" y="3544259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cells</a:t>
            </a:r>
            <a:endParaRPr lang="en-US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10263244" y="3895298"/>
                <a:ext cx="676274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12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i="1" dirty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3244" y="3895298"/>
                <a:ext cx="676274" cy="276999"/>
              </a:xfrm>
              <a:prstGeom prst="rect">
                <a:avLst/>
              </a:prstGeom>
              <a:blipFill>
                <a:blip r:embed="rId5"/>
                <a:stretch>
                  <a:fillRect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Rectangle 53"/>
          <p:cNvSpPr/>
          <p:nvPr/>
        </p:nvSpPr>
        <p:spPr>
          <a:xfrm>
            <a:off x="9856729" y="3312400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cells</a:t>
            </a:r>
            <a:endParaRPr lang="en-US" sz="1200" dirty="0"/>
          </a:p>
        </p:txBody>
      </p:sp>
      <p:sp>
        <p:nvSpPr>
          <p:cNvPr id="55" name="Right Arrow 54"/>
          <p:cNvSpPr/>
          <p:nvPr/>
        </p:nvSpPr>
        <p:spPr>
          <a:xfrm rot="5400000">
            <a:off x="10374882" y="4797783"/>
            <a:ext cx="323647" cy="270439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10671925" y="4763423"/>
            <a:ext cx="43633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PCA</a:t>
            </a:r>
          </a:p>
        </p:txBody>
      </p:sp>
      <p:sp>
        <p:nvSpPr>
          <p:cNvPr id="57" name="Rectangle 56"/>
          <p:cNvSpPr/>
          <p:nvPr/>
        </p:nvSpPr>
        <p:spPr>
          <a:xfrm>
            <a:off x="9872514" y="5666279"/>
            <a:ext cx="20080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Diffusion map visualization</a:t>
            </a:r>
          </a:p>
          <a:p>
            <a:endParaRPr lang="en-US" sz="1200" dirty="0"/>
          </a:p>
          <a:p>
            <a:r>
              <a:rPr lang="en-US" sz="900" i="1" dirty="0" err="1" smtClean="0"/>
              <a:t>Haghverdi</a:t>
            </a:r>
            <a:r>
              <a:rPr lang="en-US" sz="900" i="1" dirty="0"/>
              <a:t>, L., </a:t>
            </a:r>
            <a:r>
              <a:rPr lang="en-US" sz="900" i="1" dirty="0" err="1"/>
              <a:t>Buettner</a:t>
            </a:r>
            <a:r>
              <a:rPr lang="en-US" sz="900" i="1" dirty="0"/>
              <a:t>, F. &amp; </a:t>
            </a:r>
            <a:r>
              <a:rPr lang="en-US" sz="900" i="1" dirty="0" err="1"/>
              <a:t>Theis</a:t>
            </a:r>
            <a:r>
              <a:rPr lang="en-US" sz="900" i="1" dirty="0"/>
              <a:t>, F.J. </a:t>
            </a:r>
            <a:endParaRPr lang="en-US" sz="900" i="1" dirty="0" smtClean="0"/>
          </a:p>
          <a:p>
            <a:r>
              <a:rPr lang="en-US" sz="900" i="1" dirty="0" smtClean="0"/>
              <a:t>Bioinformatics </a:t>
            </a:r>
            <a:r>
              <a:rPr lang="en-US" sz="900" i="1" dirty="0"/>
              <a:t>31, </a:t>
            </a:r>
            <a:r>
              <a:rPr lang="en-US" sz="900" i="1" dirty="0" smtClean="0"/>
              <a:t>2989–2998 (2015</a:t>
            </a:r>
            <a:r>
              <a:rPr lang="en-US" sz="900" i="1" dirty="0"/>
              <a:t>).</a:t>
            </a:r>
          </a:p>
        </p:txBody>
      </p:sp>
      <p:sp>
        <p:nvSpPr>
          <p:cNvPr id="60" name="Rectangle 59"/>
          <p:cNvSpPr/>
          <p:nvPr/>
        </p:nvSpPr>
        <p:spPr>
          <a:xfrm>
            <a:off x="919583" y="2542633"/>
            <a:ext cx="154644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Further normalization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1088138" y="2526608"/>
            <a:ext cx="8954818" cy="791437"/>
            <a:chOff x="1098101" y="2124817"/>
            <a:chExt cx="6882118" cy="791437"/>
          </a:xfrm>
        </p:grpSpPr>
        <p:sp>
          <p:nvSpPr>
            <p:cNvPr id="62" name="Right Arrow 61"/>
            <p:cNvSpPr/>
            <p:nvPr/>
          </p:nvSpPr>
          <p:spPr>
            <a:xfrm rot="5400000">
              <a:off x="965305" y="2513018"/>
              <a:ext cx="536032" cy="270439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ight Arrow 62"/>
            <p:cNvSpPr/>
            <p:nvPr/>
          </p:nvSpPr>
          <p:spPr>
            <a:xfrm>
              <a:off x="1165939" y="2380221"/>
              <a:ext cx="6814280" cy="157933"/>
            </a:xfrm>
            <a:prstGeom prst="rightArrow">
              <a:avLst>
                <a:gd name="adj1" fmla="val 100000"/>
                <a:gd name="adj2" fmla="val 0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ight Arrow 63"/>
            <p:cNvSpPr/>
            <p:nvPr/>
          </p:nvSpPr>
          <p:spPr>
            <a:xfrm rot="16200000">
              <a:off x="7708055" y="2265990"/>
              <a:ext cx="413337" cy="130991"/>
            </a:xfrm>
            <a:prstGeom prst="rightArrow">
              <a:avLst>
                <a:gd name="adj1" fmla="val 100000"/>
                <a:gd name="adj2" fmla="val 0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7803023" y="2387935"/>
              <a:ext cx="92409" cy="1425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172033" y="2426987"/>
              <a:ext cx="116440" cy="1663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7" name="Rectangle 66"/>
          <p:cNvSpPr/>
          <p:nvPr/>
        </p:nvSpPr>
        <p:spPr>
          <a:xfrm>
            <a:off x="705020" y="3574030"/>
            <a:ext cx="1199952" cy="10736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/>
          <p:cNvCxnSpPr/>
          <p:nvPr/>
        </p:nvCxnSpPr>
        <p:spPr>
          <a:xfrm>
            <a:off x="729322" y="3518820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629405" y="3611001"/>
            <a:ext cx="1574" cy="451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>
            <a:off x="213266" y="3533272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cells</a:t>
            </a:r>
            <a:endParaRPr lang="en-US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/>
              <p:cNvSpPr/>
              <p:nvPr/>
            </p:nvSpPr>
            <p:spPr>
              <a:xfrm>
                <a:off x="1047118" y="3884311"/>
                <a:ext cx="676274" cy="2803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120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200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acc>
                      <m:r>
                        <a:rPr lang="en-US" sz="12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i="1" dirty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71" name="Rectangle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118" y="3884311"/>
                <a:ext cx="676274" cy="280333"/>
              </a:xfrm>
              <a:prstGeom prst="rect">
                <a:avLst/>
              </a:prstGeom>
              <a:blipFill>
                <a:blip r:embed="rId6"/>
                <a:stretch>
                  <a:fillRect t="-10870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Rectangle 71"/>
          <p:cNvSpPr/>
          <p:nvPr/>
        </p:nvSpPr>
        <p:spPr>
          <a:xfrm>
            <a:off x="640603" y="3301413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cells</a:t>
            </a:r>
            <a:endParaRPr lang="en-US" sz="1200" dirty="0"/>
          </a:p>
        </p:txBody>
      </p:sp>
      <p:sp>
        <p:nvSpPr>
          <p:cNvPr id="74" name="Right Arrow 73"/>
          <p:cNvSpPr/>
          <p:nvPr/>
        </p:nvSpPr>
        <p:spPr>
          <a:xfrm>
            <a:off x="2155370" y="3973650"/>
            <a:ext cx="845408" cy="270439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3623423" y="3593425"/>
            <a:ext cx="1199952" cy="10736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8" name="Straight Arrow Connector 77"/>
          <p:cNvCxnSpPr/>
          <p:nvPr/>
        </p:nvCxnSpPr>
        <p:spPr>
          <a:xfrm>
            <a:off x="3647725" y="3538215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3547808" y="3630396"/>
            <a:ext cx="1574" cy="451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tangle 79"/>
          <p:cNvSpPr/>
          <p:nvPr/>
        </p:nvSpPr>
        <p:spPr>
          <a:xfrm>
            <a:off x="3560329" y="3323674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cells</a:t>
            </a:r>
            <a:endParaRPr lang="en-US" sz="1200" dirty="0"/>
          </a:p>
        </p:txBody>
      </p:sp>
      <p:sp>
        <p:nvSpPr>
          <p:cNvPr id="81" name="Rectangle 80"/>
          <p:cNvSpPr/>
          <p:nvPr/>
        </p:nvSpPr>
        <p:spPr>
          <a:xfrm>
            <a:off x="3131669" y="3552667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cells</a:t>
            </a:r>
            <a:endParaRPr lang="en-US" sz="1200" dirty="0"/>
          </a:p>
        </p:txBody>
      </p:sp>
      <p:sp>
        <p:nvSpPr>
          <p:cNvPr id="83" name="Rectangle 82"/>
          <p:cNvSpPr/>
          <p:nvPr/>
        </p:nvSpPr>
        <p:spPr>
          <a:xfrm>
            <a:off x="2178441" y="3616954"/>
            <a:ext cx="7584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Compute</a:t>
            </a:r>
          </a:p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diffusion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ctangle 83"/>
              <p:cNvSpPr/>
              <p:nvPr/>
            </p:nvSpPr>
            <p:spPr>
              <a:xfrm>
                <a:off x="3886282" y="3932516"/>
                <a:ext cx="716735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84" name="Rectangle 8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82" y="3932516"/>
                <a:ext cx="716735" cy="276999"/>
              </a:xfrm>
              <a:prstGeom prst="rect">
                <a:avLst/>
              </a:prstGeom>
              <a:blipFill>
                <a:blip r:embed="rId7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4927824" y="5134990"/>
                <a:ext cx="377333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𝑑𝑝𝑡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,: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,:)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7824" y="5134990"/>
                <a:ext cx="3773338" cy="276999"/>
              </a:xfrm>
              <a:prstGeom prst="rect">
                <a:avLst/>
              </a:prstGeom>
              <a:blipFill>
                <a:blip r:embed="rId8"/>
                <a:stretch>
                  <a:fillRect t="-4348" b="-3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Right Arrow 72"/>
          <p:cNvSpPr/>
          <p:nvPr/>
        </p:nvSpPr>
        <p:spPr>
          <a:xfrm>
            <a:off x="5256336" y="3969802"/>
            <a:ext cx="845408" cy="270439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6724389" y="3589577"/>
            <a:ext cx="1199952" cy="10736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6" name="Straight Arrow Connector 75"/>
          <p:cNvCxnSpPr/>
          <p:nvPr/>
        </p:nvCxnSpPr>
        <p:spPr>
          <a:xfrm>
            <a:off x="6748691" y="3534367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>
            <a:off x="6648774" y="3626548"/>
            <a:ext cx="1574" cy="451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ectangle 86"/>
          <p:cNvSpPr/>
          <p:nvPr/>
        </p:nvSpPr>
        <p:spPr>
          <a:xfrm>
            <a:off x="6661295" y="3319826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cells</a:t>
            </a:r>
            <a:endParaRPr lang="en-US" sz="1200" dirty="0"/>
          </a:p>
        </p:txBody>
      </p:sp>
      <p:sp>
        <p:nvSpPr>
          <p:cNvPr id="88" name="Rectangle 87"/>
          <p:cNvSpPr/>
          <p:nvPr/>
        </p:nvSpPr>
        <p:spPr>
          <a:xfrm>
            <a:off x="6232635" y="3548819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cells</a:t>
            </a:r>
            <a:endParaRPr lang="en-US" sz="1200" dirty="0"/>
          </a:p>
        </p:txBody>
      </p:sp>
      <p:sp>
        <p:nvSpPr>
          <p:cNvPr id="89" name="Rectangle 88"/>
          <p:cNvSpPr/>
          <p:nvPr/>
        </p:nvSpPr>
        <p:spPr>
          <a:xfrm>
            <a:off x="5279407" y="3613106"/>
            <a:ext cx="7795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Compute</a:t>
            </a:r>
          </a:p>
          <a:p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Rectangle 89"/>
              <p:cNvSpPr/>
              <p:nvPr/>
            </p:nvSpPr>
            <p:spPr>
              <a:xfrm>
                <a:off x="6987248" y="3928668"/>
                <a:ext cx="822533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𝑑𝑝𝑡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90" name="Rectangle 8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7248" y="3928668"/>
                <a:ext cx="822533" cy="276999"/>
              </a:xfrm>
              <a:prstGeom prst="rect">
                <a:avLst/>
              </a:prstGeom>
              <a:blipFill>
                <a:blip r:embed="rId9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Title 1"/>
          <p:cNvSpPr txBox="1">
            <a:spLocks/>
          </p:cNvSpPr>
          <p:nvPr/>
        </p:nvSpPr>
        <p:spPr>
          <a:xfrm>
            <a:off x="0" y="3841"/>
            <a:ext cx="8735900" cy="5956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00" smtClean="0"/>
              <a:t>DPT pipeline – </a:t>
            </a:r>
            <a:r>
              <a:rPr lang="en-US" sz="3500" smtClean="0">
                <a:solidFill>
                  <a:schemeClr val="accent1"/>
                </a:solidFill>
              </a:rPr>
              <a:t>defining diffusion pseudo time</a:t>
            </a:r>
            <a:endParaRPr lang="en-US" sz="35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0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5949" y="679285"/>
            <a:ext cx="33010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Starting point/input: preprocessed </a:t>
            </a:r>
            <a:r>
              <a:rPr lang="en-US" sz="1200" dirty="0" err="1" smtClean="0"/>
              <a:t>scRNAseq</a:t>
            </a:r>
            <a:r>
              <a:rPr lang="en-US" sz="1200" dirty="0" smtClean="0"/>
              <a:t> data</a:t>
            </a:r>
            <a:endParaRPr lang="en-US" sz="1200" dirty="0"/>
          </a:p>
        </p:txBody>
      </p:sp>
      <p:sp>
        <p:nvSpPr>
          <p:cNvPr id="11" name="Rectangle 10"/>
          <p:cNvSpPr/>
          <p:nvPr/>
        </p:nvSpPr>
        <p:spPr>
          <a:xfrm>
            <a:off x="672729" y="1276618"/>
            <a:ext cx="1262951" cy="10212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97115" y="1011494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cells</a:t>
            </a:r>
            <a:endParaRPr lang="en-US" sz="1200" dirty="0"/>
          </a:p>
        </p:txBody>
      </p:sp>
      <p:sp>
        <p:nvSpPr>
          <p:cNvPr id="18" name="Rectangle 17"/>
          <p:cNvSpPr/>
          <p:nvPr/>
        </p:nvSpPr>
        <p:spPr>
          <a:xfrm>
            <a:off x="66139" y="1221408"/>
            <a:ext cx="5504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genes</a:t>
            </a:r>
            <a:endParaRPr lang="en-US" sz="1200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697032" y="1221408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97115" y="1313589"/>
            <a:ext cx="1574" cy="451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356981" y="618213"/>
            <a:ext cx="32842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(Preprocessing options: library size normalization,</a:t>
            </a:r>
          </a:p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log transformation, cell cycle normalization)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2" name="Title 1"/>
          <p:cNvSpPr>
            <a:spLocks noGrp="1"/>
          </p:cNvSpPr>
          <p:nvPr>
            <p:ph type="title"/>
          </p:nvPr>
        </p:nvSpPr>
        <p:spPr>
          <a:xfrm>
            <a:off x="0" y="3841"/>
            <a:ext cx="8735900" cy="595699"/>
          </a:xfrm>
        </p:spPr>
        <p:txBody>
          <a:bodyPr>
            <a:normAutofit/>
          </a:bodyPr>
          <a:lstStyle/>
          <a:p>
            <a:r>
              <a:rPr lang="en-US" sz="3500" dirty="0" smtClean="0"/>
              <a:t>DPT pipeline – </a:t>
            </a:r>
            <a:r>
              <a:rPr lang="en-US" sz="3500" dirty="0" smtClean="0">
                <a:solidFill>
                  <a:schemeClr val="accent1"/>
                </a:solidFill>
              </a:rPr>
              <a:t>defining diffusion pseudo time</a:t>
            </a:r>
            <a:endParaRPr lang="en-US" sz="3500" dirty="0">
              <a:solidFill>
                <a:schemeClr val="accent1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2155370" y="1683073"/>
            <a:ext cx="845408" cy="270439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623423" y="1302848"/>
            <a:ext cx="1199952" cy="10736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647725" y="1247638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547808" y="1339819"/>
            <a:ext cx="1574" cy="451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3560329" y="1033097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cells</a:t>
            </a:r>
            <a:endParaRPr lang="en-US" sz="1200" dirty="0"/>
          </a:p>
        </p:txBody>
      </p:sp>
      <p:sp>
        <p:nvSpPr>
          <p:cNvPr id="21" name="Rectangle 20"/>
          <p:cNvSpPr/>
          <p:nvPr/>
        </p:nvSpPr>
        <p:spPr>
          <a:xfrm>
            <a:off x="3131669" y="1262090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cells</a:t>
            </a:r>
            <a:endParaRPr lang="en-US" sz="1200" dirty="0"/>
          </a:p>
        </p:txBody>
      </p:sp>
      <p:sp>
        <p:nvSpPr>
          <p:cNvPr id="22" name="Rectangle 21"/>
          <p:cNvSpPr/>
          <p:nvPr/>
        </p:nvSpPr>
        <p:spPr>
          <a:xfrm>
            <a:off x="2178441" y="1326377"/>
            <a:ext cx="7873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Euclidean</a:t>
            </a:r>
          </a:p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distance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3886282" y="1641939"/>
                <a:ext cx="676147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82" y="1641939"/>
                <a:ext cx="676147" cy="276999"/>
              </a:xfrm>
              <a:prstGeom prst="rect">
                <a:avLst/>
              </a:prstGeom>
              <a:blipFill>
                <a:blip r:embed="rId2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ight Arrow 23"/>
          <p:cNvSpPr/>
          <p:nvPr/>
        </p:nvSpPr>
        <p:spPr>
          <a:xfrm>
            <a:off x="5226546" y="1685532"/>
            <a:ext cx="845408" cy="270439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249617" y="1328836"/>
            <a:ext cx="7937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Compute </a:t>
            </a:r>
          </a:p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affinity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658909" y="1338475"/>
            <a:ext cx="1199952" cy="10736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6683211" y="1283265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6583294" y="1375446"/>
            <a:ext cx="1574" cy="451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6167155" y="1297717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cells</a:t>
            </a:r>
            <a:endParaRPr lang="en-US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7001007" y="1648756"/>
                <a:ext cx="693587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sz="12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i="1" dirty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1007" y="1648756"/>
                <a:ext cx="693587" cy="276999"/>
              </a:xfrm>
              <a:prstGeom prst="rect">
                <a:avLst/>
              </a:prstGeom>
              <a:blipFill>
                <a:blip r:embed="rId3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0"/>
          <p:cNvSpPr/>
          <p:nvPr/>
        </p:nvSpPr>
        <p:spPr>
          <a:xfrm>
            <a:off x="6594492" y="1065858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cells</a:t>
            </a:r>
            <a:endParaRPr lang="en-US" sz="1200" dirty="0"/>
          </a:p>
        </p:txBody>
      </p:sp>
      <p:sp>
        <p:nvSpPr>
          <p:cNvPr id="32" name="Right Arrow 31"/>
          <p:cNvSpPr/>
          <p:nvPr/>
        </p:nvSpPr>
        <p:spPr>
          <a:xfrm>
            <a:off x="8278458" y="1694682"/>
            <a:ext cx="845408" cy="270439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8301529" y="1337986"/>
            <a:ext cx="8218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Normalize</a:t>
            </a:r>
          </a:p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by density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9710821" y="1347625"/>
            <a:ext cx="1199952" cy="10736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9735123" y="1292415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9635206" y="1384596"/>
            <a:ext cx="1574" cy="451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9219067" y="1306867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cells</a:t>
            </a:r>
            <a:endParaRPr lang="en-US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10052919" y="1657906"/>
                <a:ext cx="73340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12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i="1" dirty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2919" y="1657906"/>
                <a:ext cx="733406" cy="276999"/>
              </a:xfrm>
              <a:prstGeom prst="rect">
                <a:avLst/>
              </a:prstGeom>
              <a:blipFill>
                <a:blip r:embed="rId4"/>
                <a:stretch>
                  <a:fillRect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 38"/>
          <p:cNvSpPr/>
          <p:nvPr/>
        </p:nvSpPr>
        <p:spPr>
          <a:xfrm>
            <a:off x="9646404" y="1075008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cells</a:t>
            </a:r>
            <a:endParaRPr lang="en-US" sz="1200" dirty="0"/>
          </a:p>
        </p:txBody>
      </p:sp>
      <p:sp>
        <p:nvSpPr>
          <p:cNvPr id="42" name="Rectangle 41"/>
          <p:cNvSpPr/>
          <p:nvPr/>
        </p:nvSpPr>
        <p:spPr>
          <a:xfrm>
            <a:off x="9919365" y="5416574"/>
            <a:ext cx="1188898" cy="1758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9795872" y="5109894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cells</a:t>
            </a:r>
            <a:endParaRPr lang="en-US" sz="1200" dirty="0"/>
          </a:p>
        </p:txBody>
      </p:sp>
      <p:sp>
        <p:nvSpPr>
          <p:cNvPr id="44" name="Rectangle 43"/>
          <p:cNvSpPr/>
          <p:nvPr/>
        </p:nvSpPr>
        <p:spPr>
          <a:xfrm>
            <a:off x="9528869" y="5343529"/>
            <a:ext cx="35779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2D</a:t>
            </a:r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9895789" y="5319808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9841589" y="5411989"/>
            <a:ext cx="0" cy="2904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ight Arrow 46"/>
          <p:cNvSpPr/>
          <p:nvPr/>
        </p:nvSpPr>
        <p:spPr>
          <a:xfrm rot="5400000">
            <a:off x="10068019" y="2814093"/>
            <a:ext cx="845408" cy="270439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10683766" y="2681133"/>
            <a:ext cx="11088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Row normalize</a:t>
            </a:r>
          </a:p>
        </p:txBody>
      </p:sp>
      <p:sp>
        <p:nvSpPr>
          <p:cNvPr id="49" name="Rectangle 48"/>
          <p:cNvSpPr/>
          <p:nvPr/>
        </p:nvSpPr>
        <p:spPr>
          <a:xfrm>
            <a:off x="9921146" y="3585017"/>
            <a:ext cx="1199952" cy="10736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9945448" y="3529807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9845531" y="3621988"/>
            <a:ext cx="1574" cy="451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9429392" y="3544259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cells</a:t>
            </a:r>
            <a:endParaRPr lang="en-US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10263244" y="3895298"/>
                <a:ext cx="676274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12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i="1" dirty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3244" y="3895298"/>
                <a:ext cx="676274" cy="276999"/>
              </a:xfrm>
              <a:prstGeom prst="rect">
                <a:avLst/>
              </a:prstGeom>
              <a:blipFill>
                <a:blip r:embed="rId5"/>
                <a:stretch>
                  <a:fillRect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Rectangle 53"/>
          <p:cNvSpPr/>
          <p:nvPr/>
        </p:nvSpPr>
        <p:spPr>
          <a:xfrm>
            <a:off x="9856729" y="3312400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cells</a:t>
            </a:r>
            <a:endParaRPr lang="en-US" sz="1200" dirty="0"/>
          </a:p>
        </p:txBody>
      </p:sp>
      <p:sp>
        <p:nvSpPr>
          <p:cNvPr id="55" name="Right Arrow 54"/>
          <p:cNvSpPr/>
          <p:nvPr/>
        </p:nvSpPr>
        <p:spPr>
          <a:xfrm rot="5400000">
            <a:off x="10374882" y="4797783"/>
            <a:ext cx="323647" cy="270439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10671925" y="4763423"/>
            <a:ext cx="43633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PCA</a:t>
            </a:r>
          </a:p>
        </p:txBody>
      </p:sp>
      <p:sp>
        <p:nvSpPr>
          <p:cNvPr id="57" name="Rectangle 56"/>
          <p:cNvSpPr/>
          <p:nvPr/>
        </p:nvSpPr>
        <p:spPr>
          <a:xfrm>
            <a:off x="9872514" y="5666279"/>
            <a:ext cx="20080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Diffusion map visualization</a:t>
            </a:r>
          </a:p>
          <a:p>
            <a:endParaRPr lang="en-US" sz="1200" dirty="0"/>
          </a:p>
          <a:p>
            <a:r>
              <a:rPr lang="en-US" sz="900" i="1" dirty="0" err="1" smtClean="0"/>
              <a:t>Haghverdi</a:t>
            </a:r>
            <a:r>
              <a:rPr lang="en-US" sz="900" i="1" dirty="0"/>
              <a:t>, L., </a:t>
            </a:r>
            <a:r>
              <a:rPr lang="en-US" sz="900" i="1" dirty="0" err="1"/>
              <a:t>Buettner</a:t>
            </a:r>
            <a:r>
              <a:rPr lang="en-US" sz="900" i="1" dirty="0"/>
              <a:t>, F. &amp; </a:t>
            </a:r>
            <a:r>
              <a:rPr lang="en-US" sz="900" i="1" dirty="0" err="1"/>
              <a:t>Theis</a:t>
            </a:r>
            <a:r>
              <a:rPr lang="en-US" sz="900" i="1" dirty="0"/>
              <a:t>, F.J. </a:t>
            </a:r>
            <a:endParaRPr lang="en-US" sz="900" i="1" dirty="0" smtClean="0"/>
          </a:p>
          <a:p>
            <a:r>
              <a:rPr lang="en-US" sz="900" i="1" dirty="0" smtClean="0"/>
              <a:t>Bioinformatics </a:t>
            </a:r>
            <a:r>
              <a:rPr lang="en-US" sz="900" i="1" dirty="0"/>
              <a:t>31, </a:t>
            </a:r>
            <a:r>
              <a:rPr lang="en-US" sz="900" i="1" dirty="0" smtClean="0"/>
              <a:t>2989–2998 (2015</a:t>
            </a:r>
            <a:r>
              <a:rPr lang="en-US" sz="900" i="1" dirty="0"/>
              <a:t>).</a:t>
            </a:r>
          </a:p>
        </p:txBody>
      </p:sp>
      <p:sp>
        <p:nvSpPr>
          <p:cNvPr id="60" name="Rectangle 59"/>
          <p:cNvSpPr/>
          <p:nvPr/>
        </p:nvSpPr>
        <p:spPr>
          <a:xfrm>
            <a:off x="919583" y="2542633"/>
            <a:ext cx="154644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Further normalization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1088138" y="2526608"/>
            <a:ext cx="8954818" cy="791437"/>
            <a:chOff x="1098101" y="2124817"/>
            <a:chExt cx="6882118" cy="791437"/>
          </a:xfrm>
        </p:grpSpPr>
        <p:sp>
          <p:nvSpPr>
            <p:cNvPr id="62" name="Right Arrow 61"/>
            <p:cNvSpPr/>
            <p:nvPr/>
          </p:nvSpPr>
          <p:spPr>
            <a:xfrm rot="5400000">
              <a:off x="965305" y="2513018"/>
              <a:ext cx="536032" cy="270439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ight Arrow 62"/>
            <p:cNvSpPr/>
            <p:nvPr/>
          </p:nvSpPr>
          <p:spPr>
            <a:xfrm>
              <a:off x="1165939" y="2380221"/>
              <a:ext cx="6814280" cy="157933"/>
            </a:xfrm>
            <a:prstGeom prst="rightArrow">
              <a:avLst>
                <a:gd name="adj1" fmla="val 100000"/>
                <a:gd name="adj2" fmla="val 0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ight Arrow 63"/>
            <p:cNvSpPr/>
            <p:nvPr/>
          </p:nvSpPr>
          <p:spPr>
            <a:xfrm rot="16200000">
              <a:off x="7708055" y="2265990"/>
              <a:ext cx="413337" cy="130991"/>
            </a:xfrm>
            <a:prstGeom prst="rightArrow">
              <a:avLst>
                <a:gd name="adj1" fmla="val 100000"/>
                <a:gd name="adj2" fmla="val 0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7803023" y="2387935"/>
              <a:ext cx="92409" cy="1425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172033" y="2426987"/>
              <a:ext cx="116440" cy="1663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7" name="Rectangle 66"/>
          <p:cNvSpPr/>
          <p:nvPr/>
        </p:nvSpPr>
        <p:spPr>
          <a:xfrm>
            <a:off x="705020" y="3574030"/>
            <a:ext cx="1199952" cy="10736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/>
          <p:cNvCxnSpPr/>
          <p:nvPr/>
        </p:nvCxnSpPr>
        <p:spPr>
          <a:xfrm>
            <a:off x="729322" y="3518820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629405" y="3611001"/>
            <a:ext cx="1574" cy="451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>
            <a:off x="213266" y="3533272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cells</a:t>
            </a:r>
            <a:endParaRPr lang="en-US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/>
              <p:cNvSpPr/>
              <p:nvPr/>
            </p:nvSpPr>
            <p:spPr>
              <a:xfrm>
                <a:off x="1047118" y="3884311"/>
                <a:ext cx="676274" cy="2803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120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200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acc>
                      <m:r>
                        <a:rPr lang="en-US" sz="12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i="1" dirty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71" name="Rectangle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118" y="3884311"/>
                <a:ext cx="676274" cy="280333"/>
              </a:xfrm>
              <a:prstGeom prst="rect">
                <a:avLst/>
              </a:prstGeom>
              <a:blipFill>
                <a:blip r:embed="rId6"/>
                <a:stretch>
                  <a:fillRect t="-10870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Rectangle 71"/>
          <p:cNvSpPr/>
          <p:nvPr/>
        </p:nvSpPr>
        <p:spPr>
          <a:xfrm>
            <a:off x="640603" y="3301413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cells</a:t>
            </a:r>
            <a:endParaRPr lang="en-US" sz="1200" dirty="0"/>
          </a:p>
        </p:txBody>
      </p:sp>
      <p:sp>
        <p:nvSpPr>
          <p:cNvPr id="74" name="Right Arrow 73"/>
          <p:cNvSpPr/>
          <p:nvPr/>
        </p:nvSpPr>
        <p:spPr>
          <a:xfrm>
            <a:off x="2155370" y="3973650"/>
            <a:ext cx="845408" cy="270439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3623423" y="3593425"/>
            <a:ext cx="1199952" cy="10736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8" name="Straight Arrow Connector 77"/>
          <p:cNvCxnSpPr/>
          <p:nvPr/>
        </p:nvCxnSpPr>
        <p:spPr>
          <a:xfrm>
            <a:off x="3647725" y="3538215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3547808" y="3630396"/>
            <a:ext cx="1574" cy="451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tangle 79"/>
          <p:cNvSpPr/>
          <p:nvPr/>
        </p:nvSpPr>
        <p:spPr>
          <a:xfrm>
            <a:off x="3560329" y="3323674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cells</a:t>
            </a:r>
            <a:endParaRPr lang="en-US" sz="1200" dirty="0"/>
          </a:p>
        </p:txBody>
      </p:sp>
      <p:sp>
        <p:nvSpPr>
          <p:cNvPr id="81" name="Rectangle 80"/>
          <p:cNvSpPr/>
          <p:nvPr/>
        </p:nvSpPr>
        <p:spPr>
          <a:xfrm>
            <a:off x="3131669" y="3552667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cells</a:t>
            </a:r>
            <a:endParaRPr lang="en-US" sz="1200" dirty="0"/>
          </a:p>
        </p:txBody>
      </p:sp>
      <p:sp>
        <p:nvSpPr>
          <p:cNvPr id="83" name="Rectangle 82"/>
          <p:cNvSpPr/>
          <p:nvPr/>
        </p:nvSpPr>
        <p:spPr>
          <a:xfrm>
            <a:off x="2178441" y="3616954"/>
            <a:ext cx="7584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Compute</a:t>
            </a:r>
          </a:p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diffusion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ctangle 83"/>
              <p:cNvSpPr/>
              <p:nvPr/>
            </p:nvSpPr>
            <p:spPr>
              <a:xfrm>
                <a:off x="3886282" y="3932516"/>
                <a:ext cx="716735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84" name="Rectangle 8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82" y="3932516"/>
                <a:ext cx="716735" cy="276999"/>
              </a:xfrm>
              <a:prstGeom prst="rect">
                <a:avLst/>
              </a:prstGeom>
              <a:blipFill>
                <a:blip r:embed="rId7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Right Arrow 72"/>
          <p:cNvSpPr/>
          <p:nvPr/>
        </p:nvSpPr>
        <p:spPr>
          <a:xfrm>
            <a:off x="5256336" y="3969802"/>
            <a:ext cx="845408" cy="270439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6724389" y="3589577"/>
            <a:ext cx="1199952" cy="10736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6" name="Straight Arrow Connector 75"/>
          <p:cNvCxnSpPr/>
          <p:nvPr/>
        </p:nvCxnSpPr>
        <p:spPr>
          <a:xfrm>
            <a:off x="6748691" y="3534367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>
            <a:off x="6648774" y="3626548"/>
            <a:ext cx="1574" cy="451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ectangle 86"/>
          <p:cNvSpPr/>
          <p:nvPr/>
        </p:nvSpPr>
        <p:spPr>
          <a:xfrm>
            <a:off x="6661295" y="3319826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cells</a:t>
            </a:r>
            <a:endParaRPr lang="en-US" sz="1200" dirty="0"/>
          </a:p>
        </p:txBody>
      </p:sp>
      <p:sp>
        <p:nvSpPr>
          <p:cNvPr id="88" name="Rectangle 87"/>
          <p:cNvSpPr/>
          <p:nvPr/>
        </p:nvSpPr>
        <p:spPr>
          <a:xfrm>
            <a:off x="6232635" y="3548819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cells</a:t>
            </a:r>
            <a:endParaRPr lang="en-US" sz="1200" dirty="0"/>
          </a:p>
        </p:txBody>
      </p:sp>
      <p:sp>
        <p:nvSpPr>
          <p:cNvPr id="89" name="Rectangle 88"/>
          <p:cNvSpPr/>
          <p:nvPr/>
        </p:nvSpPr>
        <p:spPr>
          <a:xfrm>
            <a:off x="5279407" y="3613106"/>
            <a:ext cx="7795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Compute</a:t>
            </a:r>
          </a:p>
          <a:p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Rectangle 89"/>
              <p:cNvSpPr/>
              <p:nvPr/>
            </p:nvSpPr>
            <p:spPr>
              <a:xfrm>
                <a:off x="6987248" y="3928668"/>
                <a:ext cx="822533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𝑑𝑝𝑡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90" name="Rectangle 8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7248" y="3928668"/>
                <a:ext cx="822533" cy="276999"/>
              </a:xfrm>
              <a:prstGeom prst="rect">
                <a:avLst/>
              </a:prstGeom>
              <a:blipFill>
                <a:blip r:embed="rId8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Right Arrow 90"/>
          <p:cNvSpPr/>
          <p:nvPr/>
        </p:nvSpPr>
        <p:spPr>
          <a:xfrm rot="5400000">
            <a:off x="6934955" y="5035981"/>
            <a:ext cx="845408" cy="270439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5959136" y="4925228"/>
            <a:ext cx="11700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A heuristic to find trajectories</a:t>
            </a:r>
          </a:p>
        </p:txBody>
      </p:sp>
      <p:pic>
        <p:nvPicPr>
          <p:cNvPr id="93" name="Picture 9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10199" y="5689636"/>
            <a:ext cx="1327685" cy="923156"/>
          </a:xfrm>
          <a:prstGeom prst="rect">
            <a:avLst/>
          </a:prstGeom>
        </p:spPr>
      </p:pic>
      <p:sp>
        <p:nvSpPr>
          <p:cNvPr id="94" name="Rectangle 93"/>
          <p:cNvSpPr/>
          <p:nvPr/>
        </p:nvSpPr>
        <p:spPr>
          <a:xfrm>
            <a:off x="6139195" y="5597129"/>
            <a:ext cx="321331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Trajectory:</a:t>
            </a:r>
          </a:p>
          <a:p>
            <a:r>
              <a:rPr lang="en-US" sz="1200" dirty="0" smtClean="0"/>
              <a:t>- Number of branches,</a:t>
            </a:r>
          </a:p>
          <a:p>
            <a:r>
              <a:rPr lang="en-US" sz="1200" dirty="0" smtClean="0"/>
              <a:t>- Which cells belong to which branch</a:t>
            </a:r>
          </a:p>
          <a:p>
            <a:r>
              <a:rPr lang="en-US" sz="1200" dirty="0" smtClean="0"/>
              <a:t>- Which cells represent distal end of each branch</a:t>
            </a:r>
          </a:p>
          <a:p>
            <a:r>
              <a:rPr lang="en-US" sz="1200" dirty="0" smtClean="0"/>
              <a:t>- Which cells represent branching points</a:t>
            </a:r>
          </a:p>
        </p:txBody>
      </p:sp>
      <p:sp>
        <p:nvSpPr>
          <p:cNvPr id="95" name="Rectangle 94"/>
          <p:cNvSpPr/>
          <p:nvPr/>
        </p:nvSpPr>
        <p:spPr>
          <a:xfrm>
            <a:off x="4666941" y="6612792"/>
            <a:ext cx="232030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 err="1" smtClean="0"/>
              <a:t>Haghverdi</a:t>
            </a:r>
            <a:r>
              <a:rPr lang="en-US" sz="900" i="1" dirty="0"/>
              <a:t>, L., </a:t>
            </a:r>
            <a:r>
              <a:rPr lang="en-US" sz="900" i="1" dirty="0" smtClean="0"/>
              <a:t>et al, Nature Methods, 2016</a:t>
            </a:r>
            <a:endParaRPr lang="en-US" sz="900" i="1" dirty="0"/>
          </a:p>
        </p:txBody>
      </p:sp>
    </p:spTree>
    <p:extLst>
      <p:ext uri="{BB962C8B-B14F-4D97-AF65-F5344CB8AC3E}">
        <p14:creationId xmlns:p14="http://schemas.microsoft.com/office/powerpoint/2010/main" val="395956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138"/>
          <p:cNvSpPr/>
          <p:nvPr/>
        </p:nvSpPr>
        <p:spPr>
          <a:xfrm>
            <a:off x="620472" y="917629"/>
            <a:ext cx="1199952" cy="10736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0" name="Straight Arrow Connector 139"/>
          <p:cNvCxnSpPr/>
          <p:nvPr/>
        </p:nvCxnSpPr>
        <p:spPr>
          <a:xfrm>
            <a:off x="644774" y="862419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/>
          <p:cNvCxnSpPr/>
          <p:nvPr/>
        </p:nvCxnSpPr>
        <p:spPr>
          <a:xfrm>
            <a:off x="544857" y="954600"/>
            <a:ext cx="1574" cy="451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Rectangle 141"/>
          <p:cNvSpPr/>
          <p:nvPr/>
        </p:nvSpPr>
        <p:spPr>
          <a:xfrm>
            <a:off x="557378" y="647878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cells</a:t>
            </a:r>
            <a:endParaRPr lang="en-US" sz="1200" dirty="0"/>
          </a:p>
        </p:txBody>
      </p:sp>
      <p:sp>
        <p:nvSpPr>
          <p:cNvPr id="143" name="Rectangle 142"/>
          <p:cNvSpPr/>
          <p:nvPr/>
        </p:nvSpPr>
        <p:spPr>
          <a:xfrm>
            <a:off x="128718" y="876871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cells</a:t>
            </a:r>
            <a:endParaRPr lang="en-US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Rectangle 144"/>
              <p:cNvSpPr/>
              <p:nvPr/>
            </p:nvSpPr>
            <p:spPr>
              <a:xfrm>
                <a:off x="883331" y="1256720"/>
                <a:ext cx="758605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𝑑𝑝𝑡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45" name="Rectangle 1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331" y="1256720"/>
                <a:ext cx="758605" cy="276999"/>
              </a:xfrm>
              <a:prstGeom prst="rect">
                <a:avLst/>
              </a:prstGeom>
              <a:blipFill>
                <a:blip r:embed="rId3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6" name="Right Arrow 145"/>
          <p:cNvSpPr/>
          <p:nvPr/>
        </p:nvSpPr>
        <p:spPr>
          <a:xfrm rot="5400000">
            <a:off x="831038" y="2441226"/>
            <a:ext cx="845408" cy="270439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/>
          <p:cNvSpPr/>
          <p:nvPr/>
        </p:nvSpPr>
        <p:spPr>
          <a:xfrm>
            <a:off x="24095" y="2253280"/>
            <a:ext cx="89659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A heuristic</a:t>
            </a:r>
          </a:p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to find </a:t>
            </a:r>
          </a:p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trajectories</a:t>
            </a:r>
          </a:p>
          <a:p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723" y="4260975"/>
            <a:ext cx="1327685" cy="923156"/>
          </a:xfrm>
          <a:prstGeom prst="rect">
            <a:avLst/>
          </a:prstGeom>
        </p:spPr>
      </p:pic>
      <p:sp>
        <p:nvSpPr>
          <p:cNvPr id="148" name="Rectangle 147"/>
          <p:cNvSpPr/>
          <p:nvPr/>
        </p:nvSpPr>
        <p:spPr>
          <a:xfrm>
            <a:off x="35278" y="3168024"/>
            <a:ext cx="321331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Trajectory:</a:t>
            </a:r>
          </a:p>
          <a:p>
            <a:r>
              <a:rPr lang="en-US" sz="1200" dirty="0" smtClean="0"/>
              <a:t>- Number of branches,</a:t>
            </a:r>
          </a:p>
          <a:p>
            <a:r>
              <a:rPr lang="en-US" sz="1200" dirty="0" smtClean="0"/>
              <a:t>- Which cells belong to which branch</a:t>
            </a:r>
          </a:p>
          <a:p>
            <a:r>
              <a:rPr lang="en-US" sz="1200" dirty="0" smtClean="0"/>
              <a:t>- Which cells represent distal end of each branch</a:t>
            </a:r>
          </a:p>
          <a:p>
            <a:r>
              <a:rPr lang="en-US" sz="1200" dirty="0" smtClean="0"/>
              <a:t>- Which cells represent branching points</a:t>
            </a:r>
          </a:p>
        </p:txBody>
      </p:sp>
      <p:sp>
        <p:nvSpPr>
          <p:cNvPr id="82" name="Title 1"/>
          <p:cNvSpPr>
            <a:spLocks noGrp="1"/>
          </p:cNvSpPr>
          <p:nvPr>
            <p:ph type="title"/>
          </p:nvPr>
        </p:nvSpPr>
        <p:spPr>
          <a:xfrm>
            <a:off x="5938" y="4608"/>
            <a:ext cx="8735900" cy="595699"/>
          </a:xfrm>
        </p:spPr>
        <p:txBody>
          <a:bodyPr>
            <a:normAutofit/>
          </a:bodyPr>
          <a:lstStyle/>
          <a:p>
            <a:r>
              <a:rPr lang="en-US" sz="3500" dirty="0"/>
              <a:t>DPT pipeline – </a:t>
            </a:r>
            <a:r>
              <a:rPr lang="en-US" sz="3500" dirty="0" smtClean="0">
                <a:solidFill>
                  <a:schemeClr val="accent1"/>
                </a:solidFill>
              </a:rPr>
              <a:t>finding branching points</a:t>
            </a:r>
            <a:endParaRPr lang="en-US" sz="35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Rectangle 156"/>
              <p:cNvSpPr/>
              <p:nvPr/>
            </p:nvSpPr>
            <p:spPr>
              <a:xfrm>
                <a:off x="4004304" y="883300"/>
                <a:ext cx="4607800" cy="19389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500" dirty="0" smtClean="0"/>
                  <a:t>Find the starting node/cell of the three largest branches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500" dirty="0" smtClean="0"/>
                  <a:t>Randomly pick one cell/node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1500" b="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500" dirty="0" smtClean="0"/>
                  <a:t>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500" dirty="0" smtClean="0"/>
                  <a:t> that is most far away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500" dirty="0" smtClean="0"/>
                  <a:t> according to </a:t>
                </a:r>
                <a:r>
                  <a:rPr lang="en-US" sz="1500" dirty="0" err="1" smtClean="0"/>
                  <a:t>dpt</a:t>
                </a:r>
                <a:endParaRPr lang="en-US" sz="15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500" dirty="0" smtClean="0"/>
                  <a:t>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500" dirty="0"/>
                  <a:t> that is most far away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500" dirty="0" smtClean="0"/>
                  <a:t> according to </a:t>
                </a:r>
                <a:r>
                  <a:rPr lang="en-US" sz="1500" dirty="0" err="1" smtClean="0"/>
                  <a:t>dpt</a:t>
                </a:r>
                <a:endParaRPr lang="en-US" sz="15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500" dirty="0" smtClean="0"/>
                  <a:t>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1500" dirty="0"/>
                  <a:t> that is most far away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50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1500" dirty="0" smtClean="0"/>
              </a:p>
              <a:p>
                <a:r>
                  <a:rPr lang="en-US" sz="1500" dirty="0" smtClean="0"/>
                  <a:t>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𝑎𝑟𝑔𝑚𝑎𝑥</m:t>
                    </m:r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z="1500" i="1">
                        <a:latin typeface="Cambria Math" panose="02040503050406030204" pitchFamily="18" charset="0"/>
                      </a:rPr>
                      <m:t>𝑑𝑝𝑡</m:t>
                    </m:r>
                    <m:d>
                      <m:d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5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15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5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500" i="1">
                        <a:latin typeface="Cambria Math" panose="02040503050406030204" pitchFamily="18" charset="0"/>
                      </a:rPr>
                      <m:t>𝑑𝑝𝑡</m:t>
                    </m:r>
                    <m:d>
                      <m:d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5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15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500" dirty="0" smtClean="0"/>
                  <a:t> </a:t>
                </a:r>
              </a:p>
              <a:p>
                <a:endParaRPr lang="en-US" sz="1500" dirty="0"/>
              </a:p>
              <a:p>
                <a:endParaRPr lang="en-US" sz="1500" dirty="0" smtClean="0"/>
              </a:p>
            </p:txBody>
          </p:sp>
        </mc:Choice>
        <mc:Fallback xmlns="">
          <p:sp>
            <p:nvSpPr>
              <p:cNvPr id="157" name="Rectangle 1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4304" y="883300"/>
                <a:ext cx="4607800" cy="1938992"/>
              </a:xfrm>
              <a:prstGeom prst="rect">
                <a:avLst/>
              </a:prstGeom>
              <a:blipFill>
                <a:blip r:embed="rId5"/>
                <a:stretch>
                  <a:fillRect l="-529" t="-6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9" name="Group 158"/>
          <p:cNvGrpSpPr/>
          <p:nvPr/>
        </p:nvGrpSpPr>
        <p:grpSpPr>
          <a:xfrm>
            <a:off x="4050688" y="5424298"/>
            <a:ext cx="2351752" cy="1089727"/>
            <a:chOff x="4163330" y="3707174"/>
            <a:chExt cx="2351752" cy="1089727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60" name="Ink 159"/>
                <p14:cNvContentPartPr/>
                <p14:nvPr/>
              </p14:nvContentPartPr>
              <p14:xfrm>
                <a:off x="4508617" y="3892057"/>
                <a:ext cx="1703160" cy="689400"/>
              </p14:xfrm>
            </p:contentPart>
          </mc:Choice>
          <mc:Fallback xmlns="">
            <p:pic>
              <p:nvPicPr>
                <p:cNvPr id="160" name="Ink 159"/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470457" y="3853897"/>
                  <a:ext cx="1779480" cy="76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1" name="Rectangle 160"/>
                <p:cNvSpPr/>
                <p:nvPr/>
              </p:nvSpPr>
              <p:spPr>
                <a:xfrm>
                  <a:off x="4163330" y="3707174"/>
                  <a:ext cx="289053" cy="21544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8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800" dirty="0"/>
                </a:p>
              </p:txBody>
            </p:sp>
          </mc:Choice>
          <mc:Fallback xmlns="">
            <p:sp>
              <p:nvSpPr>
                <p:cNvPr id="161" name="Rectangle 16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63330" y="3707174"/>
                  <a:ext cx="289053" cy="215444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2" name="Rectangle 161"/>
                <p:cNvSpPr/>
                <p:nvPr/>
              </p:nvSpPr>
              <p:spPr>
                <a:xfrm>
                  <a:off x="6223656" y="3713915"/>
                  <a:ext cx="291426" cy="21544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8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800" dirty="0"/>
                </a:p>
              </p:txBody>
            </p:sp>
          </mc:Choice>
          <mc:Fallback xmlns="">
            <p:sp>
              <p:nvSpPr>
                <p:cNvPr id="162" name="Rectangle 16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23656" y="3713915"/>
                  <a:ext cx="291426" cy="215444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3" name="Rectangle 162"/>
                <p:cNvSpPr/>
                <p:nvPr/>
              </p:nvSpPr>
              <p:spPr>
                <a:xfrm>
                  <a:off x="5251573" y="4581457"/>
                  <a:ext cx="291426" cy="21544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8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800" dirty="0"/>
                </a:p>
              </p:txBody>
            </p:sp>
          </mc:Choice>
          <mc:Fallback xmlns="">
            <p:sp>
              <p:nvSpPr>
                <p:cNvPr id="163" name="Rectangle 16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51573" y="4581457"/>
                  <a:ext cx="291426" cy="215444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53616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138"/>
          <p:cNvSpPr/>
          <p:nvPr/>
        </p:nvSpPr>
        <p:spPr>
          <a:xfrm>
            <a:off x="620472" y="917629"/>
            <a:ext cx="1199952" cy="10736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0" name="Straight Arrow Connector 139"/>
          <p:cNvCxnSpPr/>
          <p:nvPr/>
        </p:nvCxnSpPr>
        <p:spPr>
          <a:xfrm>
            <a:off x="644774" y="862419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/>
          <p:cNvCxnSpPr/>
          <p:nvPr/>
        </p:nvCxnSpPr>
        <p:spPr>
          <a:xfrm>
            <a:off x="544857" y="954600"/>
            <a:ext cx="1574" cy="451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Rectangle 141"/>
          <p:cNvSpPr/>
          <p:nvPr/>
        </p:nvSpPr>
        <p:spPr>
          <a:xfrm>
            <a:off x="557378" y="647878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cells</a:t>
            </a:r>
            <a:endParaRPr lang="en-US" sz="1200" dirty="0"/>
          </a:p>
        </p:txBody>
      </p:sp>
      <p:sp>
        <p:nvSpPr>
          <p:cNvPr id="143" name="Rectangle 142"/>
          <p:cNvSpPr/>
          <p:nvPr/>
        </p:nvSpPr>
        <p:spPr>
          <a:xfrm>
            <a:off x="128718" y="876871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cells</a:t>
            </a:r>
            <a:endParaRPr lang="en-US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Rectangle 144"/>
              <p:cNvSpPr/>
              <p:nvPr/>
            </p:nvSpPr>
            <p:spPr>
              <a:xfrm>
                <a:off x="883331" y="1256720"/>
                <a:ext cx="758605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𝑑𝑝𝑡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45" name="Rectangle 1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331" y="1256720"/>
                <a:ext cx="758605" cy="276999"/>
              </a:xfrm>
              <a:prstGeom prst="rect">
                <a:avLst/>
              </a:prstGeom>
              <a:blipFill>
                <a:blip r:embed="rId2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6" name="Right Arrow 145"/>
          <p:cNvSpPr/>
          <p:nvPr/>
        </p:nvSpPr>
        <p:spPr>
          <a:xfrm rot="5400000">
            <a:off x="831038" y="2441226"/>
            <a:ext cx="845408" cy="270439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/>
          <p:cNvSpPr/>
          <p:nvPr/>
        </p:nvSpPr>
        <p:spPr>
          <a:xfrm>
            <a:off x="24095" y="2253280"/>
            <a:ext cx="89659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A heuristic</a:t>
            </a:r>
          </a:p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to find </a:t>
            </a:r>
          </a:p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trajectories</a:t>
            </a:r>
          </a:p>
          <a:p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723" y="4260975"/>
            <a:ext cx="1327685" cy="923156"/>
          </a:xfrm>
          <a:prstGeom prst="rect">
            <a:avLst/>
          </a:prstGeom>
        </p:spPr>
      </p:pic>
      <p:sp>
        <p:nvSpPr>
          <p:cNvPr id="148" name="Rectangle 147"/>
          <p:cNvSpPr/>
          <p:nvPr/>
        </p:nvSpPr>
        <p:spPr>
          <a:xfrm>
            <a:off x="35278" y="3168024"/>
            <a:ext cx="321331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Trajectory:</a:t>
            </a:r>
          </a:p>
          <a:p>
            <a:r>
              <a:rPr lang="en-US" sz="1200" dirty="0" smtClean="0"/>
              <a:t>- Number of branches,</a:t>
            </a:r>
          </a:p>
          <a:p>
            <a:r>
              <a:rPr lang="en-US" sz="1200" dirty="0" smtClean="0"/>
              <a:t>- Which cells belong to which branch</a:t>
            </a:r>
          </a:p>
          <a:p>
            <a:r>
              <a:rPr lang="en-US" sz="1200" dirty="0" smtClean="0"/>
              <a:t>- Which cells represent distal end of each branch</a:t>
            </a:r>
          </a:p>
          <a:p>
            <a:r>
              <a:rPr lang="en-US" sz="1200" dirty="0" smtClean="0"/>
              <a:t>- Which cells represent branching points</a:t>
            </a:r>
          </a:p>
        </p:txBody>
      </p:sp>
      <p:sp>
        <p:nvSpPr>
          <p:cNvPr id="82" name="Title 1"/>
          <p:cNvSpPr>
            <a:spLocks noGrp="1"/>
          </p:cNvSpPr>
          <p:nvPr>
            <p:ph type="title"/>
          </p:nvPr>
        </p:nvSpPr>
        <p:spPr>
          <a:xfrm>
            <a:off x="5938" y="4608"/>
            <a:ext cx="8735900" cy="595699"/>
          </a:xfrm>
        </p:spPr>
        <p:txBody>
          <a:bodyPr>
            <a:normAutofit/>
          </a:bodyPr>
          <a:lstStyle/>
          <a:p>
            <a:r>
              <a:rPr lang="en-US" sz="3500" dirty="0"/>
              <a:t>DPT pipeline – </a:t>
            </a:r>
            <a:r>
              <a:rPr lang="en-US" sz="3500" dirty="0" smtClean="0">
                <a:solidFill>
                  <a:schemeClr val="accent1"/>
                </a:solidFill>
              </a:rPr>
              <a:t>finding branching points</a:t>
            </a:r>
            <a:endParaRPr lang="en-US" sz="3500" dirty="0"/>
          </a:p>
        </p:txBody>
      </p:sp>
      <p:grpSp>
        <p:nvGrpSpPr>
          <p:cNvPr id="39" name="Group 38"/>
          <p:cNvGrpSpPr/>
          <p:nvPr/>
        </p:nvGrpSpPr>
        <p:grpSpPr>
          <a:xfrm>
            <a:off x="4050688" y="5424298"/>
            <a:ext cx="2351752" cy="1089727"/>
            <a:chOff x="4163330" y="3707174"/>
            <a:chExt cx="2351752" cy="1089727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Ink 3"/>
                <p14:cNvContentPartPr/>
                <p14:nvPr/>
              </p14:nvContentPartPr>
              <p14:xfrm>
                <a:off x="4508617" y="3892057"/>
                <a:ext cx="1703160" cy="689400"/>
              </p14:xfrm>
            </p:contentPart>
          </mc:Choice>
          <mc:Fallback xmlns="">
            <p:pic>
              <p:nvPicPr>
                <p:cNvPr id="4" name="Ink 3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470457" y="3853897"/>
                  <a:ext cx="1779480" cy="76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/>
                <p:cNvSpPr/>
                <p:nvPr/>
              </p:nvSpPr>
              <p:spPr>
                <a:xfrm>
                  <a:off x="4163330" y="3707174"/>
                  <a:ext cx="289053" cy="21544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8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800" dirty="0"/>
                </a:p>
              </p:txBody>
            </p:sp>
          </mc:Choice>
          <mc:Fallback xmlns="">
            <p:sp>
              <p:nvSpPr>
                <p:cNvPr id="37" name="Rectangle 3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63330" y="3707174"/>
                  <a:ext cx="289053" cy="21544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9" name="Rectangle 148"/>
                <p:cNvSpPr/>
                <p:nvPr/>
              </p:nvSpPr>
              <p:spPr>
                <a:xfrm>
                  <a:off x="6223656" y="3713915"/>
                  <a:ext cx="291426" cy="21544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8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800" dirty="0"/>
                </a:p>
              </p:txBody>
            </p:sp>
          </mc:Choice>
          <mc:Fallback xmlns="">
            <p:sp>
              <p:nvSpPr>
                <p:cNvPr id="149" name="Rectangle 14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23656" y="3713915"/>
                  <a:ext cx="291426" cy="21544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0" name="Rectangle 149"/>
                <p:cNvSpPr/>
                <p:nvPr/>
              </p:nvSpPr>
              <p:spPr>
                <a:xfrm>
                  <a:off x="5251573" y="4581457"/>
                  <a:ext cx="291426" cy="21544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8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800" dirty="0"/>
                </a:p>
              </p:txBody>
            </p:sp>
          </mc:Choice>
          <mc:Fallback xmlns="">
            <p:sp>
              <p:nvSpPr>
                <p:cNvPr id="150" name="Rectangle 1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51573" y="4581457"/>
                  <a:ext cx="291426" cy="215444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TextBox 1"/>
          <p:cNvSpPr txBox="1"/>
          <p:nvPr/>
        </p:nvSpPr>
        <p:spPr>
          <a:xfrm>
            <a:off x="4261745" y="5382838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1</a:t>
            </a:r>
            <a:endParaRPr lang="en-US" sz="800" dirty="0"/>
          </a:p>
        </p:txBody>
      </p:sp>
      <p:sp>
        <p:nvSpPr>
          <p:cNvPr id="31" name="TextBox 30"/>
          <p:cNvSpPr txBox="1"/>
          <p:nvPr/>
        </p:nvSpPr>
        <p:spPr>
          <a:xfrm>
            <a:off x="4414145" y="5402718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2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533413" y="5422596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3</a:t>
            </a:r>
            <a:endParaRPr lang="en-US" sz="800" dirty="0"/>
          </a:p>
        </p:txBody>
      </p:sp>
      <p:sp>
        <p:nvSpPr>
          <p:cNvPr id="33" name="TextBox 32"/>
          <p:cNvSpPr txBox="1"/>
          <p:nvPr/>
        </p:nvSpPr>
        <p:spPr>
          <a:xfrm>
            <a:off x="4656162" y="5444176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4</a:t>
            </a:r>
            <a:endParaRPr lang="en-US" sz="800" dirty="0"/>
          </a:p>
        </p:txBody>
      </p:sp>
      <p:sp>
        <p:nvSpPr>
          <p:cNvPr id="34" name="TextBox 33"/>
          <p:cNvSpPr txBox="1"/>
          <p:nvPr/>
        </p:nvSpPr>
        <p:spPr>
          <a:xfrm>
            <a:off x="4765325" y="5495484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5</a:t>
            </a:r>
            <a:endParaRPr lang="en-US" sz="800" dirty="0"/>
          </a:p>
        </p:txBody>
      </p:sp>
      <p:sp>
        <p:nvSpPr>
          <p:cNvPr id="35" name="TextBox 34"/>
          <p:cNvSpPr txBox="1"/>
          <p:nvPr/>
        </p:nvSpPr>
        <p:spPr>
          <a:xfrm>
            <a:off x="4877967" y="5521988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6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003863" y="5568370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7</a:t>
            </a:r>
            <a:endParaRPr lang="en-US" sz="800" dirty="0"/>
          </a:p>
        </p:txBody>
      </p:sp>
      <p:sp>
        <p:nvSpPr>
          <p:cNvPr id="38" name="TextBox 37"/>
          <p:cNvSpPr txBox="1"/>
          <p:nvPr/>
        </p:nvSpPr>
        <p:spPr>
          <a:xfrm>
            <a:off x="5136388" y="5601500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8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275536" y="5568372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9</a:t>
            </a:r>
            <a:endParaRPr lang="en-US" sz="800" dirty="0"/>
          </a:p>
        </p:txBody>
      </p:sp>
      <p:sp>
        <p:nvSpPr>
          <p:cNvPr id="41" name="TextBox 40"/>
          <p:cNvSpPr txBox="1"/>
          <p:nvPr/>
        </p:nvSpPr>
        <p:spPr>
          <a:xfrm>
            <a:off x="5374928" y="5515366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11</a:t>
            </a:r>
            <a:endParaRPr lang="en-US" sz="800" dirty="0"/>
          </a:p>
        </p:txBody>
      </p:sp>
      <p:sp>
        <p:nvSpPr>
          <p:cNvPr id="42" name="TextBox 41"/>
          <p:cNvSpPr txBox="1"/>
          <p:nvPr/>
        </p:nvSpPr>
        <p:spPr>
          <a:xfrm>
            <a:off x="5514008" y="5449102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13</a:t>
            </a:r>
            <a:endParaRPr lang="en-US" sz="800" dirty="0"/>
          </a:p>
        </p:txBody>
      </p:sp>
      <p:sp>
        <p:nvSpPr>
          <p:cNvPr id="43" name="TextBox 42"/>
          <p:cNvSpPr txBox="1"/>
          <p:nvPr/>
        </p:nvSpPr>
        <p:spPr>
          <a:xfrm>
            <a:off x="5222530" y="5840040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10</a:t>
            </a:r>
            <a:endParaRPr lang="en-US" sz="800" dirty="0"/>
          </a:p>
        </p:txBody>
      </p:sp>
      <p:sp>
        <p:nvSpPr>
          <p:cNvPr id="44" name="TextBox 43"/>
          <p:cNvSpPr txBox="1"/>
          <p:nvPr/>
        </p:nvSpPr>
        <p:spPr>
          <a:xfrm>
            <a:off x="5229158" y="5959310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12</a:t>
            </a:r>
            <a:endParaRPr lang="en-US" sz="800" dirty="0"/>
          </a:p>
        </p:txBody>
      </p:sp>
      <p:sp>
        <p:nvSpPr>
          <p:cNvPr id="45" name="TextBox 44"/>
          <p:cNvSpPr txBox="1"/>
          <p:nvPr/>
        </p:nvSpPr>
        <p:spPr>
          <a:xfrm>
            <a:off x="5229160" y="6085206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14</a:t>
            </a:r>
            <a:endParaRPr lang="en-US" sz="800" dirty="0"/>
          </a:p>
        </p:txBody>
      </p:sp>
      <p:sp>
        <p:nvSpPr>
          <p:cNvPr id="46" name="TextBox 45"/>
          <p:cNvSpPr txBox="1"/>
          <p:nvPr/>
        </p:nvSpPr>
        <p:spPr>
          <a:xfrm>
            <a:off x="5228474" y="6217478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16</a:t>
            </a:r>
            <a:endParaRPr lang="en-US" sz="800" dirty="0"/>
          </a:p>
        </p:txBody>
      </p:sp>
      <p:sp>
        <p:nvSpPr>
          <p:cNvPr id="47" name="TextBox 46"/>
          <p:cNvSpPr txBox="1"/>
          <p:nvPr/>
        </p:nvSpPr>
        <p:spPr>
          <a:xfrm>
            <a:off x="5673034" y="5422600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15</a:t>
            </a:r>
            <a:endParaRPr lang="en-US" sz="800" dirty="0"/>
          </a:p>
        </p:txBody>
      </p:sp>
      <p:sp>
        <p:nvSpPr>
          <p:cNvPr id="48" name="TextBox 47"/>
          <p:cNvSpPr txBox="1"/>
          <p:nvPr/>
        </p:nvSpPr>
        <p:spPr>
          <a:xfrm>
            <a:off x="5818808" y="5396098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17</a:t>
            </a:r>
            <a:endParaRPr lang="en-US" sz="800" dirty="0"/>
          </a:p>
        </p:txBody>
      </p:sp>
      <p:sp>
        <p:nvSpPr>
          <p:cNvPr id="49" name="TextBox 48"/>
          <p:cNvSpPr txBox="1"/>
          <p:nvPr/>
        </p:nvSpPr>
        <p:spPr>
          <a:xfrm>
            <a:off x="5973146" y="5360708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18</a:t>
            </a:r>
            <a:endParaRPr lang="en-US" sz="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 85"/>
              <p:cNvSpPr/>
              <p:nvPr/>
            </p:nvSpPr>
            <p:spPr>
              <a:xfrm>
                <a:off x="4004304" y="883300"/>
                <a:ext cx="4607800" cy="19389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500" dirty="0" smtClean="0"/>
                  <a:t>Find the starting node/cell of the three largest branches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500" dirty="0" smtClean="0"/>
                  <a:t>Randomly pick one cell/node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1500" b="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500" dirty="0" smtClean="0"/>
                  <a:t>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500" dirty="0" smtClean="0"/>
                  <a:t> that is most far away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500" dirty="0" smtClean="0"/>
                  <a:t> according to </a:t>
                </a:r>
                <a:r>
                  <a:rPr lang="en-US" sz="1500" dirty="0" err="1" smtClean="0"/>
                  <a:t>dpt</a:t>
                </a:r>
                <a:endParaRPr lang="en-US" sz="15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500" dirty="0" smtClean="0"/>
                  <a:t>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500" dirty="0"/>
                  <a:t> that is most far away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500" dirty="0" smtClean="0"/>
                  <a:t> according to </a:t>
                </a:r>
                <a:r>
                  <a:rPr lang="en-US" sz="1500" dirty="0" err="1" smtClean="0"/>
                  <a:t>dpt</a:t>
                </a:r>
                <a:endParaRPr lang="en-US" sz="15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500" dirty="0" smtClean="0"/>
                  <a:t>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1500" dirty="0"/>
                  <a:t> that is most far away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50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1500" dirty="0" smtClean="0"/>
              </a:p>
              <a:p>
                <a:r>
                  <a:rPr lang="en-US" sz="1500" dirty="0" smtClean="0"/>
                  <a:t>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𝑎𝑟𝑔𝑚𝑎𝑥</m:t>
                    </m:r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z="1500" i="1">
                        <a:latin typeface="Cambria Math" panose="02040503050406030204" pitchFamily="18" charset="0"/>
                      </a:rPr>
                      <m:t>𝑑𝑝𝑡</m:t>
                    </m:r>
                    <m:d>
                      <m:d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5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15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5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500" i="1">
                        <a:latin typeface="Cambria Math" panose="02040503050406030204" pitchFamily="18" charset="0"/>
                      </a:rPr>
                      <m:t>𝑑𝑝𝑡</m:t>
                    </m:r>
                    <m:d>
                      <m:d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5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15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500" dirty="0" smtClean="0"/>
                  <a:t> </a:t>
                </a:r>
              </a:p>
              <a:p>
                <a:endParaRPr lang="en-US" sz="1500" dirty="0"/>
              </a:p>
              <a:p>
                <a:endParaRPr lang="en-US" sz="1500" dirty="0" smtClean="0"/>
              </a:p>
            </p:txBody>
          </p:sp>
        </mc:Choice>
        <mc:Fallback xmlns="">
          <p:sp>
            <p:nvSpPr>
              <p:cNvPr id="86" name="Rectangle 8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4304" y="883300"/>
                <a:ext cx="4607800" cy="1938992"/>
              </a:xfrm>
              <a:prstGeom prst="rect">
                <a:avLst/>
              </a:prstGeom>
              <a:blipFill>
                <a:blip r:embed="rId9"/>
                <a:stretch>
                  <a:fillRect l="-529" t="-6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" name="Rectangle 86"/>
          <p:cNvSpPr/>
          <p:nvPr/>
        </p:nvSpPr>
        <p:spPr>
          <a:xfrm>
            <a:off x="4004304" y="2453177"/>
            <a:ext cx="680102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1500" dirty="0" smtClean="0"/>
          </a:p>
          <a:p>
            <a:r>
              <a:rPr lang="en-US" sz="1500" dirty="0" smtClean="0"/>
              <a:t>Compute the diffusion pseudo time of all points from each of the three starting node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019526" y="6474075"/>
                <a:ext cx="49026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9526" y="6474075"/>
                <a:ext cx="490262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417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138"/>
          <p:cNvSpPr/>
          <p:nvPr/>
        </p:nvSpPr>
        <p:spPr>
          <a:xfrm>
            <a:off x="620472" y="917629"/>
            <a:ext cx="1199952" cy="10736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0" name="Straight Arrow Connector 139"/>
          <p:cNvCxnSpPr/>
          <p:nvPr/>
        </p:nvCxnSpPr>
        <p:spPr>
          <a:xfrm>
            <a:off x="644774" y="862419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/>
          <p:cNvCxnSpPr/>
          <p:nvPr/>
        </p:nvCxnSpPr>
        <p:spPr>
          <a:xfrm>
            <a:off x="544857" y="954600"/>
            <a:ext cx="1574" cy="451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Rectangle 141"/>
          <p:cNvSpPr/>
          <p:nvPr/>
        </p:nvSpPr>
        <p:spPr>
          <a:xfrm>
            <a:off x="557378" y="647878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cells</a:t>
            </a:r>
            <a:endParaRPr lang="en-US" sz="1200" dirty="0"/>
          </a:p>
        </p:txBody>
      </p:sp>
      <p:sp>
        <p:nvSpPr>
          <p:cNvPr id="143" name="Rectangle 142"/>
          <p:cNvSpPr/>
          <p:nvPr/>
        </p:nvSpPr>
        <p:spPr>
          <a:xfrm>
            <a:off x="128718" y="876871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cells</a:t>
            </a:r>
            <a:endParaRPr lang="en-US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Rectangle 144"/>
              <p:cNvSpPr/>
              <p:nvPr/>
            </p:nvSpPr>
            <p:spPr>
              <a:xfrm>
                <a:off x="883331" y="1256720"/>
                <a:ext cx="758605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𝑑𝑝𝑡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45" name="Rectangle 1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331" y="1256720"/>
                <a:ext cx="758605" cy="276999"/>
              </a:xfrm>
              <a:prstGeom prst="rect">
                <a:avLst/>
              </a:prstGeom>
              <a:blipFill>
                <a:blip r:embed="rId2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6" name="Right Arrow 145"/>
          <p:cNvSpPr/>
          <p:nvPr/>
        </p:nvSpPr>
        <p:spPr>
          <a:xfrm rot="5400000">
            <a:off x="831038" y="2441226"/>
            <a:ext cx="845408" cy="270439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/>
          <p:cNvSpPr/>
          <p:nvPr/>
        </p:nvSpPr>
        <p:spPr>
          <a:xfrm>
            <a:off x="24095" y="2253280"/>
            <a:ext cx="89659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A heuristic</a:t>
            </a:r>
          </a:p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to find </a:t>
            </a:r>
          </a:p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trajectories</a:t>
            </a:r>
          </a:p>
          <a:p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723" y="4260975"/>
            <a:ext cx="1327685" cy="923156"/>
          </a:xfrm>
          <a:prstGeom prst="rect">
            <a:avLst/>
          </a:prstGeom>
        </p:spPr>
      </p:pic>
      <p:sp>
        <p:nvSpPr>
          <p:cNvPr id="148" name="Rectangle 147"/>
          <p:cNvSpPr/>
          <p:nvPr/>
        </p:nvSpPr>
        <p:spPr>
          <a:xfrm>
            <a:off x="35278" y="3168024"/>
            <a:ext cx="321331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Trajectory:</a:t>
            </a:r>
          </a:p>
          <a:p>
            <a:r>
              <a:rPr lang="en-US" sz="1200" dirty="0" smtClean="0"/>
              <a:t>- Number of branches,</a:t>
            </a:r>
          </a:p>
          <a:p>
            <a:r>
              <a:rPr lang="en-US" sz="1200" dirty="0" smtClean="0"/>
              <a:t>- Which cells belong to which branch</a:t>
            </a:r>
          </a:p>
          <a:p>
            <a:r>
              <a:rPr lang="en-US" sz="1200" dirty="0" smtClean="0"/>
              <a:t>- Which cells represent distal end of each branch</a:t>
            </a:r>
          </a:p>
          <a:p>
            <a:r>
              <a:rPr lang="en-US" sz="1200" dirty="0" smtClean="0"/>
              <a:t>- Which cells represent branching points</a:t>
            </a:r>
          </a:p>
        </p:txBody>
      </p:sp>
      <p:sp>
        <p:nvSpPr>
          <p:cNvPr id="82" name="Title 1"/>
          <p:cNvSpPr>
            <a:spLocks noGrp="1"/>
          </p:cNvSpPr>
          <p:nvPr>
            <p:ph type="title"/>
          </p:nvPr>
        </p:nvSpPr>
        <p:spPr>
          <a:xfrm>
            <a:off x="5938" y="4608"/>
            <a:ext cx="8735900" cy="595699"/>
          </a:xfrm>
        </p:spPr>
        <p:txBody>
          <a:bodyPr>
            <a:normAutofit/>
          </a:bodyPr>
          <a:lstStyle/>
          <a:p>
            <a:r>
              <a:rPr lang="en-US" sz="3500" dirty="0"/>
              <a:t>DPT pipeline – </a:t>
            </a:r>
            <a:r>
              <a:rPr lang="en-US" sz="3500" dirty="0" smtClean="0">
                <a:solidFill>
                  <a:schemeClr val="accent1"/>
                </a:solidFill>
              </a:rPr>
              <a:t>finding branching points</a:t>
            </a:r>
            <a:endParaRPr lang="en-US" sz="3500" dirty="0"/>
          </a:p>
        </p:txBody>
      </p:sp>
      <p:grpSp>
        <p:nvGrpSpPr>
          <p:cNvPr id="39" name="Group 38"/>
          <p:cNvGrpSpPr/>
          <p:nvPr/>
        </p:nvGrpSpPr>
        <p:grpSpPr>
          <a:xfrm>
            <a:off x="4050688" y="5424298"/>
            <a:ext cx="2351752" cy="1089727"/>
            <a:chOff x="4163330" y="3707174"/>
            <a:chExt cx="2351752" cy="1089727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Ink 3"/>
                <p14:cNvContentPartPr/>
                <p14:nvPr/>
              </p14:nvContentPartPr>
              <p14:xfrm>
                <a:off x="4508617" y="3892057"/>
                <a:ext cx="1703160" cy="689400"/>
              </p14:xfrm>
            </p:contentPart>
          </mc:Choice>
          <mc:Fallback xmlns="">
            <p:pic>
              <p:nvPicPr>
                <p:cNvPr id="4" name="Ink 3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470457" y="3853897"/>
                  <a:ext cx="1779480" cy="76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/>
                <p:cNvSpPr/>
                <p:nvPr/>
              </p:nvSpPr>
              <p:spPr>
                <a:xfrm>
                  <a:off x="4163330" y="3707174"/>
                  <a:ext cx="289053" cy="21544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8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800" dirty="0"/>
                </a:p>
              </p:txBody>
            </p:sp>
          </mc:Choice>
          <mc:Fallback xmlns="">
            <p:sp>
              <p:nvSpPr>
                <p:cNvPr id="37" name="Rectangle 3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63330" y="3707174"/>
                  <a:ext cx="289053" cy="21544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9" name="Rectangle 148"/>
                <p:cNvSpPr/>
                <p:nvPr/>
              </p:nvSpPr>
              <p:spPr>
                <a:xfrm>
                  <a:off x="6223656" y="3713915"/>
                  <a:ext cx="291426" cy="21544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8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800" dirty="0"/>
                </a:p>
              </p:txBody>
            </p:sp>
          </mc:Choice>
          <mc:Fallback xmlns="">
            <p:sp>
              <p:nvSpPr>
                <p:cNvPr id="149" name="Rectangle 14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23656" y="3713915"/>
                  <a:ext cx="291426" cy="21544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0" name="Rectangle 149"/>
                <p:cNvSpPr/>
                <p:nvPr/>
              </p:nvSpPr>
              <p:spPr>
                <a:xfrm>
                  <a:off x="5251573" y="4581457"/>
                  <a:ext cx="291426" cy="21544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8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800" dirty="0"/>
                </a:p>
              </p:txBody>
            </p:sp>
          </mc:Choice>
          <mc:Fallback xmlns="">
            <p:sp>
              <p:nvSpPr>
                <p:cNvPr id="150" name="Rectangle 1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51573" y="4581457"/>
                  <a:ext cx="291426" cy="215444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TextBox 1"/>
          <p:cNvSpPr txBox="1"/>
          <p:nvPr/>
        </p:nvSpPr>
        <p:spPr>
          <a:xfrm>
            <a:off x="4261745" y="5382838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1</a:t>
            </a:r>
            <a:endParaRPr lang="en-US" sz="800" dirty="0"/>
          </a:p>
        </p:txBody>
      </p:sp>
      <p:sp>
        <p:nvSpPr>
          <p:cNvPr id="31" name="TextBox 30"/>
          <p:cNvSpPr txBox="1"/>
          <p:nvPr/>
        </p:nvSpPr>
        <p:spPr>
          <a:xfrm>
            <a:off x="4414145" y="5402718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2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533413" y="5422596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3</a:t>
            </a:r>
            <a:endParaRPr lang="en-US" sz="800" dirty="0"/>
          </a:p>
        </p:txBody>
      </p:sp>
      <p:sp>
        <p:nvSpPr>
          <p:cNvPr id="33" name="TextBox 32"/>
          <p:cNvSpPr txBox="1"/>
          <p:nvPr/>
        </p:nvSpPr>
        <p:spPr>
          <a:xfrm>
            <a:off x="4656162" y="5444176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4</a:t>
            </a:r>
            <a:endParaRPr lang="en-US" sz="800" dirty="0"/>
          </a:p>
        </p:txBody>
      </p:sp>
      <p:sp>
        <p:nvSpPr>
          <p:cNvPr id="34" name="TextBox 33"/>
          <p:cNvSpPr txBox="1"/>
          <p:nvPr/>
        </p:nvSpPr>
        <p:spPr>
          <a:xfrm>
            <a:off x="4765325" y="5495484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5</a:t>
            </a:r>
            <a:endParaRPr lang="en-US" sz="800" dirty="0"/>
          </a:p>
        </p:txBody>
      </p:sp>
      <p:sp>
        <p:nvSpPr>
          <p:cNvPr id="35" name="TextBox 34"/>
          <p:cNvSpPr txBox="1"/>
          <p:nvPr/>
        </p:nvSpPr>
        <p:spPr>
          <a:xfrm>
            <a:off x="4877967" y="5521988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6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003863" y="5568370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7</a:t>
            </a:r>
            <a:endParaRPr lang="en-US" sz="800" dirty="0"/>
          </a:p>
        </p:txBody>
      </p:sp>
      <p:sp>
        <p:nvSpPr>
          <p:cNvPr id="38" name="TextBox 37"/>
          <p:cNvSpPr txBox="1"/>
          <p:nvPr/>
        </p:nvSpPr>
        <p:spPr>
          <a:xfrm>
            <a:off x="5136388" y="5601500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8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275536" y="5568372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9</a:t>
            </a:r>
            <a:endParaRPr lang="en-US" sz="800" dirty="0"/>
          </a:p>
        </p:txBody>
      </p:sp>
      <p:sp>
        <p:nvSpPr>
          <p:cNvPr id="41" name="TextBox 40"/>
          <p:cNvSpPr txBox="1"/>
          <p:nvPr/>
        </p:nvSpPr>
        <p:spPr>
          <a:xfrm>
            <a:off x="5374928" y="5515366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11</a:t>
            </a:r>
            <a:endParaRPr lang="en-US" sz="800" dirty="0"/>
          </a:p>
        </p:txBody>
      </p:sp>
      <p:sp>
        <p:nvSpPr>
          <p:cNvPr id="42" name="TextBox 41"/>
          <p:cNvSpPr txBox="1"/>
          <p:nvPr/>
        </p:nvSpPr>
        <p:spPr>
          <a:xfrm>
            <a:off x="5514008" y="5449102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13</a:t>
            </a:r>
            <a:endParaRPr lang="en-US" sz="800" dirty="0"/>
          </a:p>
        </p:txBody>
      </p:sp>
      <p:sp>
        <p:nvSpPr>
          <p:cNvPr id="43" name="TextBox 42"/>
          <p:cNvSpPr txBox="1"/>
          <p:nvPr/>
        </p:nvSpPr>
        <p:spPr>
          <a:xfrm>
            <a:off x="5222530" y="5840040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10</a:t>
            </a:r>
            <a:endParaRPr lang="en-US" sz="800" dirty="0"/>
          </a:p>
        </p:txBody>
      </p:sp>
      <p:sp>
        <p:nvSpPr>
          <p:cNvPr id="44" name="TextBox 43"/>
          <p:cNvSpPr txBox="1"/>
          <p:nvPr/>
        </p:nvSpPr>
        <p:spPr>
          <a:xfrm>
            <a:off x="5229158" y="5959310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12</a:t>
            </a:r>
            <a:endParaRPr lang="en-US" sz="800" dirty="0"/>
          </a:p>
        </p:txBody>
      </p:sp>
      <p:sp>
        <p:nvSpPr>
          <p:cNvPr id="45" name="TextBox 44"/>
          <p:cNvSpPr txBox="1"/>
          <p:nvPr/>
        </p:nvSpPr>
        <p:spPr>
          <a:xfrm>
            <a:off x="5229160" y="6085206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14</a:t>
            </a:r>
            <a:endParaRPr lang="en-US" sz="800" dirty="0"/>
          </a:p>
        </p:txBody>
      </p:sp>
      <p:sp>
        <p:nvSpPr>
          <p:cNvPr id="46" name="TextBox 45"/>
          <p:cNvSpPr txBox="1"/>
          <p:nvPr/>
        </p:nvSpPr>
        <p:spPr>
          <a:xfrm>
            <a:off x="5228474" y="6217478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16</a:t>
            </a:r>
            <a:endParaRPr lang="en-US" sz="800" dirty="0"/>
          </a:p>
        </p:txBody>
      </p:sp>
      <p:sp>
        <p:nvSpPr>
          <p:cNvPr id="47" name="TextBox 46"/>
          <p:cNvSpPr txBox="1"/>
          <p:nvPr/>
        </p:nvSpPr>
        <p:spPr>
          <a:xfrm>
            <a:off x="5673034" y="5422600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15</a:t>
            </a:r>
            <a:endParaRPr lang="en-US" sz="800" dirty="0"/>
          </a:p>
        </p:txBody>
      </p:sp>
      <p:sp>
        <p:nvSpPr>
          <p:cNvPr id="48" name="TextBox 47"/>
          <p:cNvSpPr txBox="1"/>
          <p:nvPr/>
        </p:nvSpPr>
        <p:spPr>
          <a:xfrm>
            <a:off x="5818808" y="5396098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17</a:t>
            </a:r>
            <a:endParaRPr lang="en-US" sz="800" dirty="0"/>
          </a:p>
        </p:txBody>
      </p:sp>
      <p:sp>
        <p:nvSpPr>
          <p:cNvPr id="49" name="TextBox 48"/>
          <p:cNvSpPr txBox="1"/>
          <p:nvPr/>
        </p:nvSpPr>
        <p:spPr>
          <a:xfrm>
            <a:off x="5973146" y="5360708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18</a:t>
            </a:r>
            <a:endParaRPr lang="en-US" sz="800" dirty="0"/>
          </a:p>
        </p:txBody>
      </p:sp>
      <p:grpSp>
        <p:nvGrpSpPr>
          <p:cNvPr id="6" name="Group 5"/>
          <p:cNvGrpSpPr/>
          <p:nvPr/>
        </p:nvGrpSpPr>
        <p:grpSpPr>
          <a:xfrm>
            <a:off x="6813770" y="5367336"/>
            <a:ext cx="2351752" cy="1140065"/>
            <a:chOff x="6813770" y="5367336"/>
            <a:chExt cx="2351752" cy="1140065"/>
          </a:xfrm>
        </p:grpSpPr>
        <p:grpSp>
          <p:nvGrpSpPr>
            <p:cNvPr id="51" name="Group 50"/>
            <p:cNvGrpSpPr/>
            <p:nvPr/>
          </p:nvGrpSpPr>
          <p:grpSpPr>
            <a:xfrm>
              <a:off x="6813770" y="5417674"/>
              <a:ext cx="2351752" cy="1089727"/>
              <a:chOff x="4163330" y="3707174"/>
              <a:chExt cx="2351752" cy="1089727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9">
                <p14:nvContentPartPr>
                  <p14:cNvPr id="70" name="Ink 69"/>
                  <p14:cNvContentPartPr/>
                  <p14:nvPr/>
                </p14:nvContentPartPr>
                <p14:xfrm>
                  <a:off x="4508617" y="3892057"/>
                  <a:ext cx="1703160" cy="689400"/>
                </p14:xfrm>
              </p:contentPart>
            </mc:Choice>
            <mc:Fallback xmlns="">
              <p:pic>
                <p:nvPicPr>
                  <p:cNvPr id="70" name="Ink 69"/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4470457" y="3853897"/>
                    <a:ext cx="1779480" cy="765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1" name="Rectangle 70"/>
                  <p:cNvSpPr/>
                  <p:nvPr/>
                </p:nvSpPr>
                <p:spPr>
                  <a:xfrm>
                    <a:off x="4163330" y="3707174"/>
                    <a:ext cx="289053" cy="21544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8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800" dirty="0"/>
                  </a:p>
                </p:txBody>
              </p:sp>
            </mc:Choice>
            <mc:Fallback xmlns="">
              <p:sp>
                <p:nvSpPr>
                  <p:cNvPr id="71" name="Rectangle 7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63330" y="3707174"/>
                    <a:ext cx="289053" cy="215444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2" name="Rectangle 71"/>
                  <p:cNvSpPr/>
                  <p:nvPr/>
                </p:nvSpPr>
                <p:spPr>
                  <a:xfrm>
                    <a:off x="6223656" y="3713915"/>
                    <a:ext cx="291426" cy="21544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8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800" dirty="0"/>
                  </a:p>
                </p:txBody>
              </p:sp>
            </mc:Choice>
            <mc:Fallback xmlns="">
              <p:sp>
                <p:nvSpPr>
                  <p:cNvPr id="72" name="Rectangle 7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23656" y="3713915"/>
                    <a:ext cx="291426" cy="215444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3" name="Rectangle 72"/>
                  <p:cNvSpPr/>
                  <p:nvPr/>
                </p:nvSpPr>
                <p:spPr>
                  <a:xfrm>
                    <a:off x="5251573" y="4581457"/>
                    <a:ext cx="291426" cy="21544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8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800" dirty="0"/>
                  </a:p>
                </p:txBody>
              </p:sp>
            </mc:Choice>
            <mc:Fallback xmlns="">
              <p:sp>
                <p:nvSpPr>
                  <p:cNvPr id="73" name="Rectangle 7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51573" y="4581457"/>
                    <a:ext cx="291426" cy="215444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52" name="TextBox 51"/>
            <p:cNvSpPr txBox="1"/>
            <p:nvPr/>
          </p:nvSpPr>
          <p:spPr>
            <a:xfrm>
              <a:off x="6985071" y="5396092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18</a:t>
              </a:r>
              <a:endParaRPr lang="en-US" sz="800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144097" y="5409346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17</a:t>
              </a:r>
              <a:endParaRPr lang="en-US" sz="800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7283243" y="5429224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16</a:t>
              </a:r>
              <a:endParaRPr lang="en-US" sz="800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7425870" y="5450804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14</a:t>
              </a:r>
              <a:endParaRPr lang="en-US" sz="800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7535033" y="5502112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12</a:t>
              </a:r>
              <a:endParaRPr lang="en-US" sz="800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7647675" y="5528616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10</a:t>
              </a:r>
              <a:endParaRPr lang="en-US" sz="800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7793449" y="5581624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8</a:t>
              </a:r>
              <a:endParaRPr lang="en-US" sz="800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7906096" y="5608128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7</a:t>
              </a:r>
              <a:endParaRPr lang="en-US" sz="800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8045244" y="5575000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6</a:t>
              </a:r>
              <a:endParaRPr lang="en-US" sz="800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8144636" y="5521994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5</a:t>
              </a:r>
              <a:endParaRPr lang="en-US" sz="800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8283716" y="5455730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4</a:t>
              </a:r>
              <a:endParaRPr lang="en-US" sz="800" dirty="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7992238" y="5826790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9</a:t>
              </a:r>
              <a:endParaRPr lang="en-US" sz="800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7998866" y="5946060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11</a:t>
              </a:r>
              <a:endParaRPr lang="en-US" sz="800" dirty="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7998868" y="6071956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13</a:t>
              </a:r>
              <a:endParaRPr lang="en-US" sz="800" dirty="0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7998182" y="6204228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15</a:t>
              </a:r>
              <a:endParaRPr lang="en-US" sz="800" dirty="0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8442742" y="5429228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3</a:t>
              </a:r>
              <a:endParaRPr lang="en-US" sz="800" dirty="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8588516" y="5402726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2</a:t>
              </a:r>
              <a:endParaRPr lang="en-US" sz="800" dirty="0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8742854" y="5367336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1</a:t>
              </a:r>
              <a:endParaRPr lang="en-US" sz="8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Rectangle 123"/>
              <p:cNvSpPr/>
              <p:nvPr/>
            </p:nvSpPr>
            <p:spPr>
              <a:xfrm>
                <a:off x="4004304" y="883300"/>
                <a:ext cx="4607800" cy="19389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500" dirty="0" smtClean="0"/>
                  <a:t>Find the starting node/cell of the three largest branches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500" dirty="0" smtClean="0"/>
                  <a:t>Randomly pick one cell/node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1500" b="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500" dirty="0" smtClean="0"/>
                  <a:t>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500" dirty="0" smtClean="0"/>
                  <a:t> that is most far away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500" dirty="0" smtClean="0"/>
                  <a:t> according to </a:t>
                </a:r>
                <a:r>
                  <a:rPr lang="en-US" sz="1500" dirty="0" err="1" smtClean="0"/>
                  <a:t>dpt</a:t>
                </a:r>
                <a:endParaRPr lang="en-US" sz="15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500" dirty="0" smtClean="0"/>
                  <a:t>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500" dirty="0"/>
                  <a:t> that is most far away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500" dirty="0" smtClean="0"/>
                  <a:t> according to </a:t>
                </a:r>
                <a:r>
                  <a:rPr lang="en-US" sz="1500" dirty="0" err="1" smtClean="0"/>
                  <a:t>dpt</a:t>
                </a:r>
                <a:endParaRPr lang="en-US" sz="15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500" dirty="0" smtClean="0"/>
                  <a:t>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1500" dirty="0"/>
                  <a:t> that is most far away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50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1500" dirty="0" smtClean="0"/>
              </a:p>
              <a:p>
                <a:r>
                  <a:rPr lang="en-US" sz="1500" dirty="0" smtClean="0"/>
                  <a:t>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𝑎𝑟𝑔𝑚𝑎𝑥</m:t>
                    </m:r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z="1500" i="1">
                        <a:latin typeface="Cambria Math" panose="02040503050406030204" pitchFamily="18" charset="0"/>
                      </a:rPr>
                      <m:t>𝑑𝑝𝑡</m:t>
                    </m:r>
                    <m:d>
                      <m:d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5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15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5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500" i="1">
                        <a:latin typeface="Cambria Math" panose="02040503050406030204" pitchFamily="18" charset="0"/>
                      </a:rPr>
                      <m:t>𝑑𝑝𝑡</m:t>
                    </m:r>
                    <m:d>
                      <m:d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5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15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500" dirty="0" smtClean="0"/>
                  <a:t> </a:t>
                </a:r>
              </a:p>
              <a:p>
                <a:endParaRPr lang="en-US" sz="1500" dirty="0"/>
              </a:p>
              <a:p>
                <a:endParaRPr lang="en-US" sz="1500" dirty="0" smtClean="0"/>
              </a:p>
            </p:txBody>
          </p:sp>
        </mc:Choice>
        <mc:Fallback xmlns="">
          <p:sp>
            <p:nvSpPr>
              <p:cNvPr id="124" name="Rectangle 1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4304" y="883300"/>
                <a:ext cx="4607800" cy="1938992"/>
              </a:xfrm>
              <a:prstGeom prst="rect">
                <a:avLst/>
              </a:prstGeom>
              <a:blipFill>
                <a:blip r:embed="rId12"/>
                <a:stretch>
                  <a:fillRect l="-529" t="-6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5" name="Rectangle 124"/>
          <p:cNvSpPr/>
          <p:nvPr/>
        </p:nvSpPr>
        <p:spPr>
          <a:xfrm>
            <a:off x="4004304" y="2453177"/>
            <a:ext cx="680102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1500" dirty="0" smtClean="0"/>
          </a:p>
          <a:p>
            <a:r>
              <a:rPr lang="en-US" sz="1500" dirty="0" smtClean="0"/>
              <a:t>Compute the diffusion pseudo time of all points from each of the three starting node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Rectangle 125"/>
              <p:cNvSpPr/>
              <p:nvPr/>
            </p:nvSpPr>
            <p:spPr>
              <a:xfrm>
                <a:off x="5019526" y="6474075"/>
                <a:ext cx="49026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6" name="Rectangle 1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9526" y="6474075"/>
                <a:ext cx="490262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Rectangle 126"/>
              <p:cNvSpPr/>
              <p:nvPr/>
            </p:nvSpPr>
            <p:spPr>
              <a:xfrm>
                <a:off x="7822291" y="6484729"/>
                <a:ext cx="49026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7" name="Rectangle 1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2291" y="6484729"/>
                <a:ext cx="490262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893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138"/>
          <p:cNvSpPr/>
          <p:nvPr/>
        </p:nvSpPr>
        <p:spPr>
          <a:xfrm>
            <a:off x="620472" y="917629"/>
            <a:ext cx="1199952" cy="10736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0" name="Straight Arrow Connector 139"/>
          <p:cNvCxnSpPr/>
          <p:nvPr/>
        </p:nvCxnSpPr>
        <p:spPr>
          <a:xfrm>
            <a:off x="644774" y="862419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/>
          <p:cNvCxnSpPr/>
          <p:nvPr/>
        </p:nvCxnSpPr>
        <p:spPr>
          <a:xfrm>
            <a:off x="544857" y="954600"/>
            <a:ext cx="1574" cy="451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Rectangle 141"/>
          <p:cNvSpPr/>
          <p:nvPr/>
        </p:nvSpPr>
        <p:spPr>
          <a:xfrm>
            <a:off x="557378" y="647878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cells</a:t>
            </a:r>
            <a:endParaRPr lang="en-US" sz="1200" dirty="0"/>
          </a:p>
        </p:txBody>
      </p:sp>
      <p:sp>
        <p:nvSpPr>
          <p:cNvPr id="143" name="Rectangle 142"/>
          <p:cNvSpPr/>
          <p:nvPr/>
        </p:nvSpPr>
        <p:spPr>
          <a:xfrm>
            <a:off x="128718" y="876871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cells</a:t>
            </a:r>
            <a:endParaRPr lang="en-US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Rectangle 144"/>
              <p:cNvSpPr/>
              <p:nvPr/>
            </p:nvSpPr>
            <p:spPr>
              <a:xfrm>
                <a:off x="883331" y="1256720"/>
                <a:ext cx="758605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𝑑𝑝𝑡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45" name="Rectangle 1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331" y="1256720"/>
                <a:ext cx="758605" cy="276999"/>
              </a:xfrm>
              <a:prstGeom prst="rect">
                <a:avLst/>
              </a:prstGeom>
              <a:blipFill>
                <a:blip r:embed="rId2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6" name="Right Arrow 145"/>
          <p:cNvSpPr/>
          <p:nvPr/>
        </p:nvSpPr>
        <p:spPr>
          <a:xfrm rot="5400000">
            <a:off x="831038" y="2441226"/>
            <a:ext cx="845408" cy="270439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/>
          <p:cNvSpPr/>
          <p:nvPr/>
        </p:nvSpPr>
        <p:spPr>
          <a:xfrm>
            <a:off x="24095" y="2253280"/>
            <a:ext cx="89659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A heuristic</a:t>
            </a:r>
          </a:p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to find </a:t>
            </a:r>
          </a:p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trajectories</a:t>
            </a:r>
          </a:p>
          <a:p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723" y="4260975"/>
            <a:ext cx="1327685" cy="923156"/>
          </a:xfrm>
          <a:prstGeom prst="rect">
            <a:avLst/>
          </a:prstGeom>
        </p:spPr>
      </p:pic>
      <p:sp>
        <p:nvSpPr>
          <p:cNvPr id="148" name="Rectangle 147"/>
          <p:cNvSpPr/>
          <p:nvPr/>
        </p:nvSpPr>
        <p:spPr>
          <a:xfrm>
            <a:off x="35278" y="3168024"/>
            <a:ext cx="321331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Trajectory:</a:t>
            </a:r>
          </a:p>
          <a:p>
            <a:r>
              <a:rPr lang="en-US" sz="1200" dirty="0" smtClean="0"/>
              <a:t>- Number of branches,</a:t>
            </a:r>
          </a:p>
          <a:p>
            <a:r>
              <a:rPr lang="en-US" sz="1200" dirty="0" smtClean="0"/>
              <a:t>- Which cells belong to which branch</a:t>
            </a:r>
          </a:p>
          <a:p>
            <a:r>
              <a:rPr lang="en-US" sz="1200" dirty="0" smtClean="0"/>
              <a:t>- Which cells represent distal end of each branch</a:t>
            </a:r>
          </a:p>
          <a:p>
            <a:r>
              <a:rPr lang="en-US" sz="1200" dirty="0" smtClean="0"/>
              <a:t>- Which cells represent branching points</a:t>
            </a:r>
          </a:p>
        </p:txBody>
      </p:sp>
      <p:sp>
        <p:nvSpPr>
          <p:cNvPr id="82" name="Title 1"/>
          <p:cNvSpPr>
            <a:spLocks noGrp="1"/>
          </p:cNvSpPr>
          <p:nvPr>
            <p:ph type="title"/>
          </p:nvPr>
        </p:nvSpPr>
        <p:spPr>
          <a:xfrm>
            <a:off x="5938" y="4608"/>
            <a:ext cx="8735900" cy="595699"/>
          </a:xfrm>
        </p:spPr>
        <p:txBody>
          <a:bodyPr>
            <a:normAutofit/>
          </a:bodyPr>
          <a:lstStyle/>
          <a:p>
            <a:r>
              <a:rPr lang="en-US" sz="3500" dirty="0"/>
              <a:t>DPT pipeline – </a:t>
            </a:r>
            <a:r>
              <a:rPr lang="en-US" sz="3500" dirty="0" smtClean="0">
                <a:solidFill>
                  <a:schemeClr val="accent1"/>
                </a:solidFill>
              </a:rPr>
              <a:t>finding branching points</a:t>
            </a:r>
            <a:endParaRPr lang="en-US" sz="3500" dirty="0"/>
          </a:p>
        </p:txBody>
      </p:sp>
      <p:grpSp>
        <p:nvGrpSpPr>
          <p:cNvPr id="39" name="Group 38"/>
          <p:cNvGrpSpPr/>
          <p:nvPr/>
        </p:nvGrpSpPr>
        <p:grpSpPr>
          <a:xfrm>
            <a:off x="4050688" y="5424298"/>
            <a:ext cx="2351752" cy="1089727"/>
            <a:chOff x="4163330" y="3707174"/>
            <a:chExt cx="2351752" cy="1089727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Ink 3"/>
                <p14:cNvContentPartPr/>
                <p14:nvPr/>
              </p14:nvContentPartPr>
              <p14:xfrm>
                <a:off x="4508617" y="3892057"/>
                <a:ext cx="1703160" cy="689400"/>
              </p14:xfrm>
            </p:contentPart>
          </mc:Choice>
          <mc:Fallback xmlns="">
            <p:pic>
              <p:nvPicPr>
                <p:cNvPr id="4" name="Ink 3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470457" y="3853897"/>
                  <a:ext cx="1779480" cy="76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/>
                <p:cNvSpPr/>
                <p:nvPr/>
              </p:nvSpPr>
              <p:spPr>
                <a:xfrm>
                  <a:off x="4163330" y="3707174"/>
                  <a:ext cx="289053" cy="21544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8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800" dirty="0"/>
                </a:p>
              </p:txBody>
            </p:sp>
          </mc:Choice>
          <mc:Fallback xmlns="">
            <p:sp>
              <p:nvSpPr>
                <p:cNvPr id="37" name="Rectangle 3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63330" y="3707174"/>
                  <a:ext cx="289053" cy="21544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9" name="Rectangle 148"/>
                <p:cNvSpPr/>
                <p:nvPr/>
              </p:nvSpPr>
              <p:spPr>
                <a:xfrm>
                  <a:off x="6223656" y="3713915"/>
                  <a:ext cx="291426" cy="21544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8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800" dirty="0"/>
                </a:p>
              </p:txBody>
            </p:sp>
          </mc:Choice>
          <mc:Fallback xmlns="">
            <p:sp>
              <p:nvSpPr>
                <p:cNvPr id="149" name="Rectangle 14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23656" y="3713915"/>
                  <a:ext cx="291426" cy="21544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0" name="Rectangle 149"/>
                <p:cNvSpPr/>
                <p:nvPr/>
              </p:nvSpPr>
              <p:spPr>
                <a:xfrm>
                  <a:off x="5251573" y="4581457"/>
                  <a:ext cx="291426" cy="21544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8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800" dirty="0"/>
                </a:p>
              </p:txBody>
            </p:sp>
          </mc:Choice>
          <mc:Fallback xmlns="">
            <p:sp>
              <p:nvSpPr>
                <p:cNvPr id="150" name="Rectangle 1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51573" y="4581457"/>
                  <a:ext cx="291426" cy="215444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TextBox 1"/>
          <p:cNvSpPr txBox="1"/>
          <p:nvPr/>
        </p:nvSpPr>
        <p:spPr>
          <a:xfrm>
            <a:off x="4261745" y="5382838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1</a:t>
            </a:r>
            <a:endParaRPr lang="en-US" sz="800" dirty="0"/>
          </a:p>
        </p:txBody>
      </p:sp>
      <p:sp>
        <p:nvSpPr>
          <p:cNvPr id="31" name="TextBox 30"/>
          <p:cNvSpPr txBox="1"/>
          <p:nvPr/>
        </p:nvSpPr>
        <p:spPr>
          <a:xfrm>
            <a:off x="4414145" y="5402718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2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533413" y="5422596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3</a:t>
            </a:r>
            <a:endParaRPr lang="en-US" sz="800" dirty="0"/>
          </a:p>
        </p:txBody>
      </p:sp>
      <p:sp>
        <p:nvSpPr>
          <p:cNvPr id="33" name="TextBox 32"/>
          <p:cNvSpPr txBox="1"/>
          <p:nvPr/>
        </p:nvSpPr>
        <p:spPr>
          <a:xfrm>
            <a:off x="4656162" y="5444176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4</a:t>
            </a:r>
            <a:endParaRPr lang="en-US" sz="800" dirty="0"/>
          </a:p>
        </p:txBody>
      </p:sp>
      <p:sp>
        <p:nvSpPr>
          <p:cNvPr id="34" name="TextBox 33"/>
          <p:cNvSpPr txBox="1"/>
          <p:nvPr/>
        </p:nvSpPr>
        <p:spPr>
          <a:xfrm>
            <a:off x="4765325" y="5495484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5</a:t>
            </a:r>
            <a:endParaRPr lang="en-US" sz="800" dirty="0"/>
          </a:p>
        </p:txBody>
      </p:sp>
      <p:sp>
        <p:nvSpPr>
          <p:cNvPr id="35" name="TextBox 34"/>
          <p:cNvSpPr txBox="1"/>
          <p:nvPr/>
        </p:nvSpPr>
        <p:spPr>
          <a:xfrm>
            <a:off x="4877967" y="5521988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6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003863" y="5568370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7</a:t>
            </a:r>
            <a:endParaRPr lang="en-US" sz="800" dirty="0"/>
          </a:p>
        </p:txBody>
      </p:sp>
      <p:sp>
        <p:nvSpPr>
          <p:cNvPr id="38" name="TextBox 37"/>
          <p:cNvSpPr txBox="1"/>
          <p:nvPr/>
        </p:nvSpPr>
        <p:spPr>
          <a:xfrm>
            <a:off x="5136388" y="5601500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8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275536" y="5568372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9</a:t>
            </a:r>
            <a:endParaRPr lang="en-US" sz="800" dirty="0"/>
          </a:p>
        </p:txBody>
      </p:sp>
      <p:sp>
        <p:nvSpPr>
          <p:cNvPr id="41" name="TextBox 40"/>
          <p:cNvSpPr txBox="1"/>
          <p:nvPr/>
        </p:nvSpPr>
        <p:spPr>
          <a:xfrm>
            <a:off x="5374928" y="5515366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11</a:t>
            </a:r>
            <a:endParaRPr lang="en-US" sz="800" dirty="0"/>
          </a:p>
        </p:txBody>
      </p:sp>
      <p:sp>
        <p:nvSpPr>
          <p:cNvPr id="42" name="TextBox 41"/>
          <p:cNvSpPr txBox="1"/>
          <p:nvPr/>
        </p:nvSpPr>
        <p:spPr>
          <a:xfrm>
            <a:off x="5514008" y="5449102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13</a:t>
            </a:r>
            <a:endParaRPr lang="en-US" sz="800" dirty="0"/>
          </a:p>
        </p:txBody>
      </p:sp>
      <p:sp>
        <p:nvSpPr>
          <p:cNvPr id="43" name="TextBox 42"/>
          <p:cNvSpPr txBox="1"/>
          <p:nvPr/>
        </p:nvSpPr>
        <p:spPr>
          <a:xfrm>
            <a:off x="5222530" y="5840040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10</a:t>
            </a:r>
            <a:endParaRPr lang="en-US" sz="800" dirty="0"/>
          </a:p>
        </p:txBody>
      </p:sp>
      <p:sp>
        <p:nvSpPr>
          <p:cNvPr id="44" name="TextBox 43"/>
          <p:cNvSpPr txBox="1"/>
          <p:nvPr/>
        </p:nvSpPr>
        <p:spPr>
          <a:xfrm>
            <a:off x="5229158" y="5959310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12</a:t>
            </a:r>
            <a:endParaRPr lang="en-US" sz="800" dirty="0"/>
          </a:p>
        </p:txBody>
      </p:sp>
      <p:sp>
        <p:nvSpPr>
          <p:cNvPr id="45" name="TextBox 44"/>
          <p:cNvSpPr txBox="1"/>
          <p:nvPr/>
        </p:nvSpPr>
        <p:spPr>
          <a:xfrm>
            <a:off x="5229160" y="6085206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14</a:t>
            </a:r>
            <a:endParaRPr lang="en-US" sz="800" dirty="0"/>
          </a:p>
        </p:txBody>
      </p:sp>
      <p:sp>
        <p:nvSpPr>
          <p:cNvPr id="46" name="TextBox 45"/>
          <p:cNvSpPr txBox="1"/>
          <p:nvPr/>
        </p:nvSpPr>
        <p:spPr>
          <a:xfrm>
            <a:off x="5228474" y="6217478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16</a:t>
            </a:r>
            <a:endParaRPr lang="en-US" sz="800" dirty="0"/>
          </a:p>
        </p:txBody>
      </p:sp>
      <p:sp>
        <p:nvSpPr>
          <p:cNvPr id="47" name="TextBox 46"/>
          <p:cNvSpPr txBox="1"/>
          <p:nvPr/>
        </p:nvSpPr>
        <p:spPr>
          <a:xfrm>
            <a:off x="5673034" y="5422600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15</a:t>
            </a:r>
            <a:endParaRPr lang="en-US" sz="800" dirty="0"/>
          </a:p>
        </p:txBody>
      </p:sp>
      <p:sp>
        <p:nvSpPr>
          <p:cNvPr id="48" name="TextBox 47"/>
          <p:cNvSpPr txBox="1"/>
          <p:nvPr/>
        </p:nvSpPr>
        <p:spPr>
          <a:xfrm>
            <a:off x="5818808" y="5396098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17</a:t>
            </a:r>
            <a:endParaRPr lang="en-US" sz="800" dirty="0"/>
          </a:p>
        </p:txBody>
      </p:sp>
      <p:sp>
        <p:nvSpPr>
          <p:cNvPr id="49" name="TextBox 48"/>
          <p:cNvSpPr txBox="1"/>
          <p:nvPr/>
        </p:nvSpPr>
        <p:spPr>
          <a:xfrm>
            <a:off x="5973146" y="5360708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18</a:t>
            </a:r>
            <a:endParaRPr lang="en-US" sz="800" dirty="0"/>
          </a:p>
        </p:txBody>
      </p:sp>
      <p:grpSp>
        <p:nvGrpSpPr>
          <p:cNvPr id="6" name="Group 5"/>
          <p:cNvGrpSpPr/>
          <p:nvPr/>
        </p:nvGrpSpPr>
        <p:grpSpPr>
          <a:xfrm>
            <a:off x="6813770" y="5367336"/>
            <a:ext cx="2351752" cy="1140065"/>
            <a:chOff x="6813770" y="5367336"/>
            <a:chExt cx="2351752" cy="1140065"/>
          </a:xfrm>
        </p:grpSpPr>
        <p:grpSp>
          <p:nvGrpSpPr>
            <p:cNvPr id="51" name="Group 50"/>
            <p:cNvGrpSpPr/>
            <p:nvPr/>
          </p:nvGrpSpPr>
          <p:grpSpPr>
            <a:xfrm>
              <a:off x="6813770" y="5417674"/>
              <a:ext cx="2351752" cy="1089727"/>
              <a:chOff x="4163330" y="3707174"/>
              <a:chExt cx="2351752" cy="1089727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9">
                <p14:nvContentPartPr>
                  <p14:cNvPr id="70" name="Ink 69"/>
                  <p14:cNvContentPartPr/>
                  <p14:nvPr/>
                </p14:nvContentPartPr>
                <p14:xfrm>
                  <a:off x="4508617" y="3892057"/>
                  <a:ext cx="1703160" cy="689400"/>
                </p14:xfrm>
              </p:contentPart>
            </mc:Choice>
            <mc:Fallback xmlns="">
              <p:pic>
                <p:nvPicPr>
                  <p:cNvPr id="70" name="Ink 69"/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4470457" y="3853897"/>
                    <a:ext cx="1779480" cy="765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1" name="Rectangle 70"/>
                  <p:cNvSpPr/>
                  <p:nvPr/>
                </p:nvSpPr>
                <p:spPr>
                  <a:xfrm>
                    <a:off x="4163330" y="3707174"/>
                    <a:ext cx="289053" cy="21544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8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800" dirty="0"/>
                  </a:p>
                </p:txBody>
              </p:sp>
            </mc:Choice>
            <mc:Fallback xmlns="">
              <p:sp>
                <p:nvSpPr>
                  <p:cNvPr id="71" name="Rectangle 7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63330" y="3707174"/>
                    <a:ext cx="289053" cy="215444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2" name="Rectangle 71"/>
                  <p:cNvSpPr/>
                  <p:nvPr/>
                </p:nvSpPr>
                <p:spPr>
                  <a:xfrm>
                    <a:off x="6223656" y="3713915"/>
                    <a:ext cx="291426" cy="21544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8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800" dirty="0"/>
                  </a:p>
                </p:txBody>
              </p:sp>
            </mc:Choice>
            <mc:Fallback xmlns="">
              <p:sp>
                <p:nvSpPr>
                  <p:cNvPr id="72" name="Rectangle 7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23656" y="3713915"/>
                    <a:ext cx="291426" cy="215444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3" name="Rectangle 72"/>
                  <p:cNvSpPr/>
                  <p:nvPr/>
                </p:nvSpPr>
                <p:spPr>
                  <a:xfrm>
                    <a:off x="5251573" y="4581457"/>
                    <a:ext cx="291426" cy="21544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8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800" dirty="0"/>
                  </a:p>
                </p:txBody>
              </p:sp>
            </mc:Choice>
            <mc:Fallback xmlns="">
              <p:sp>
                <p:nvSpPr>
                  <p:cNvPr id="73" name="Rectangle 7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51573" y="4581457"/>
                    <a:ext cx="291426" cy="215444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52" name="TextBox 51"/>
            <p:cNvSpPr txBox="1"/>
            <p:nvPr/>
          </p:nvSpPr>
          <p:spPr>
            <a:xfrm>
              <a:off x="6985071" y="5396092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18</a:t>
              </a:r>
              <a:endParaRPr lang="en-US" sz="800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144097" y="5409346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17</a:t>
              </a:r>
              <a:endParaRPr lang="en-US" sz="800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7283243" y="5429224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16</a:t>
              </a:r>
              <a:endParaRPr lang="en-US" sz="800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7425870" y="5450804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14</a:t>
              </a:r>
              <a:endParaRPr lang="en-US" sz="800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7535033" y="5502112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12</a:t>
              </a:r>
              <a:endParaRPr lang="en-US" sz="800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7647675" y="5528616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10</a:t>
              </a:r>
              <a:endParaRPr lang="en-US" sz="800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7793449" y="5581624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8</a:t>
              </a:r>
              <a:endParaRPr lang="en-US" sz="800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7906096" y="5608128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7</a:t>
              </a:r>
              <a:endParaRPr lang="en-US" sz="800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8045244" y="5575000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6</a:t>
              </a:r>
              <a:endParaRPr lang="en-US" sz="800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8144636" y="5521994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5</a:t>
              </a:r>
              <a:endParaRPr lang="en-US" sz="800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8283716" y="5455730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4</a:t>
              </a:r>
              <a:endParaRPr lang="en-US" sz="800" dirty="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7992238" y="5826790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9</a:t>
              </a:r>
              <a:endParaRPr lang="en-US" sz="800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7998866" y="5946060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11</a:t>
              </a:r>
              <a:endParaRPr lang="en-US" sz="800" dirty="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7998868" y="6071956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13</a:t>
              </a:r>
              <a:endParaRPr lang="en-US" sz="800" dirty="0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7998182" y="6204228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15</a:t>
              </a:r>
              <a:endParaRPr lang="en-US" sz="800" dirty="0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8442742" y="5429228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3</a:t>
              </a:r>
              <a:endParaRPr lang="en-US" sz="800" dirty="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8588516" y="5402726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2</a:t>
              </a:r>
              <a:endParaRPr lang="en-US" sz="800" dirty="0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8742854" y="5367336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1</a:t>
              </a:r>
              <a:endParaRPr lang="en-US" sz="800" dirty="0"/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9702026" y="5373960"/>
            <a:ext cx="2351752" cy="1140065"/>
            <a:chOff x="6813770" y="5367336"/>
            <a:chExt cx="2351752" cy="1140065"/>
          </a:xfrm>
        </p:grpSpPr>
        <p:grpSp>
          <p:nvGrpSpPr>
            <p:cNvPr id="100" name="Group 99"/>
            <p:cNvGrpSpPr/>
            <p:nvPr/>
          </p:nvGrpSpPr>
          <p:grpSpPr>
            <a:xfrm>
              <a:off x="6813770" y="5417674"/>
              <a:ext cx="2351752" cy="1089727"/>
              <a:chOff x="4163330" y="3707174"/>
              <a:chExt cx="2351752" cy="1089727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119" name="Ink 118"/>
                  <p14:cNvContentPartPr/>
                  <p14:nvPr/>
                </p14:nvContentPartPr>
                <p14:xfrm>
                  <a:off x="4508617" y="3892057"/>
                  <a:ext cx="1703160" cy="689400"/>
                </p14:xfrm>
              </p:contentPart>
            </mc:Choice>
            <mc:Fallback xmlns="">
              <p:pic>
                <p:nvPicPr>
                  <p:cNvPr id="119" name="Ink 118"/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4470457" y="3853897"/>
                    <a:ext cx="1779480" cy="765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0" name="Rectangle 119"/>
                  <p:cNvSpPr/>
                  <p:nvPr/>
                </p:nvSpPr>
                <p:spPr>
                  <a:xfrm>
                    <a:off x="4163330" y="3707174"/>
                    <a:ext cx="289053" cy="21544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8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800" dirty="0"/>
                  </a:p>
                </p:txBody>
              </p:sp>
            </mc:Choice>
            <mc:Fallback xmlns="">
              <p:sp>
                <p:nvSpPr>
                  <p:cNvPr id="120" name="Rectangle 11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63330" y="3707174"/>
                    <a:ext cx="289053" cy="215444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1" name="Rectangle 120"/>
                  <p:cNvSpPr/>
                  <p:nvPr/>
                </p:nvSpPr>
                <p:spPr>
                  <a:xfrm>
                    <a:off x="6223656" y="3713915"/>
                    <a:ext cx="291426" cy="21544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8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800" dirty="0"/>
                  </a:p>
                </p:txBody>
              </p:sp>
            </mc:Choice>
            <mc:Fallback xmlns="">
              <p:sp>
                <p:nvSpPr>
                  <p:cNvPr id="121" name="Rectangle 12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23656" y="3713915"/>
                    <a:ext cx="291426" cy="215444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3" name="Rectangle 122"/>
                  <p:cNvSpPr/>
                  <p:nvPr/>
                </p:nvSpPr>
                <p:spPr>
                  <a:xfrm>
                    <a:off x="5251573" y="4581457"/>
                    <a:ext cx="291426" cy="21544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8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800" dirty="0"/>
                  </a:p>
                </p:txBody>
              </p:sp>
            </mc:Choice>
            <mc:Fallback xmlns="">
              <p:sp>
                <p:nvSpPr>
                  <p:cNvPr id="123" name="Rectangle 12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51573" y="4581457"/>
                    <a:ext cx="291426" cy="215444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01" name="TextBox 100"/>
            <p:cNvSpPr txBox="1"/>
            <p:nvPr/>
          </p:nvSpPr>
          <p:spPr>
            <a:xfrm>
              <a:off x="6985071" y="5396092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18</a:t>
              </a:r>
              <a:endParaRPr lang="en-US" sz="800" dirty="0"/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7144097" y="5409346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16</a:t>
              </a:r>
              <a:endParaRPr lang="en-US" sz="800" dirty="0"/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7283243" y="5429224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14</a:t>
              </a:r>
              <a:endParaRPr lang="en-US" sz="800" dirty="0"/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7405992" y="5450804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12</a:t>
              </a:r>
              <a:endParaRPr lang="en-US" sz="800" dirty="0"/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7535033" y="5502112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10</a:t>
              </a:r>
              <a:endParaRPr lang="en-US" sz="800" dirty="0"/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7674179" y="5535242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8</a:t>
              </a: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7773571" y="5581624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6</a:t>
              </a:r>
              <a:endParaRPr lang="en-US" sz="800" dirty="0"/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7906096" y="5608128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5</a:t>
              </a: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8045244" y="5575000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7</a:t>
              </a:r>
              <a:endParaRPr lang="en-US" sz="800" dirty="0"/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8144636" y="5521994"/>
              <a:ext cx="28084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  9</a:t>
              </a:r>
              <a:endParaRPr lang="en-US" sz="800" dirty="0"/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8283716" y="5455730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11</a:t>
              </a:r>
              <a:endParaRPr lang="en-US" sz="800" dirty="0"/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7992238" y="5826790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4</a:t>
              </a:r>
              <a:endParaRPr lang="en-US" sz="800" dirty="0"/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7998866" y="5946060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3</a:t>
              </a:r>
              <a:endParaRPr lang="en-US" sz="800" dirty="0"/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7998868" y="6071956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2</a:t>
              </a:r>
              <a:endParaRPr lang="en-US" sz="800" dirty="0"/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7998182" y="6204228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1</a:t>
              </a:r>
              <a:endParaRPr lang="en-US" sz="800" dirty="0"/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8442742" y="5429228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13</a:t>
              </a:r>
              <a:endParaRPr lang="en-US" sz="800" dirty="0"/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8588516" y="5402726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15</a:t>
              </a:r>
              <a:endParaRPr lang="en-US" sz="800" dirty="0"/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8742854" y="5367336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17</a:t>
              </a:r>
              <a:endParaRPr lang="en-US" sz="8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 85"/>
              <p:cNvSpPr/>
              <p:nvPr/>
            </p:nvSpPr>
            <p:spPr>
              <a:xfrm>
                <a:off x="4004304" y="883300"/>
                <a:ext cx="4607800" cy="19389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500" dirty="0" smtClean="0"/>
                  <a:t>Find the starting node/cell of the three largest branches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500" dirty="0" smtClean="0"/>
                  <a:t>Randomly pick one cell/node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1500" b="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500" dirty="0" smtClean="0"/>
                  <a:t>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500" dirty="0" smtClean="0"/>
                  <a:t> that is most far away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500" dirty="0" smtClean="0"/>
                  <a:t> according to </a:t>
                </a:r>
                <a:r>
                  <a:rPr lang="en-US" sz="1500" dirty="0" err="1" smtClean="0"/>
                  <a:t>dpt</a:t>
                </a:r>
                <a:endParaRPr lang="en-US" sz="15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500" dirty="0" smtClean="0"/>
                  <a:t>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500" dirty="0"/>
                  <a:t> that is most far away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500" dirty="0" smtClean="0"/>
                  <a:t> according to </a:t>
                </a:r>
                <a:r>
                  <a:rPr lang="en-US" sz="1500" dirty="0" err="1" smtClean="0"/>
                  <a:t>dpt</a:t>
                </a:r>
                <a:endParaRPr lang="en-US" sz="15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500" dirty="0" smtClean="0"/>
                  <a:t>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1500" dirty="0"/>
                  <a:t> that is most far away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50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1500" dirty="0" smtClean="0"/>
              </a:p>
              <a:p>
                <a:r>
                  <a:rPr lang="en-US" sz="1500" dirty="0" smtClean="0"/>
                  <a:t>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𝑎𝑟𝑔𝑚𝑎𝑥</m:t>
                    </m:r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z="1500" i="1">
                        <a:latin typeface="Cambria Math" panose="02040503050406030204" pitchFamily="18" charset="0"/>
                      </a:rPr>
                      <m:t>𝑑𝑝𝑡</m:t>
                    </m:r>
                    <m:d>
                      <m:d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5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15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5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500" i="1">
                        <a:latin typeface="Cambria Math" panose="02040503050406030204" pitchFamily="18" charset="0"/>
                      </a:rPr>
                      <m:t>𝑑𝑝𝑡</m:t>
                    </m:r>
                    <m:d>
                      <m:d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5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15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500" dirty="0" smtClean="0"/>
                  <a:t> </a:t>
                </a:r>
              </a:p>
              <a:p>
                <a:endParaRPr lang="en-US" sz="1500" dirty="0"/>
              </a:p>
              <a:p>
                <a:endParaRPr lang="en-US" sz="1500" dirty="0" smtClean="0"/>
              </a:p>
            </p:txBody>
          </p:sp>
        </mc:Choice>
        <mc:Fallback xmlns="">
          <p:sp>
            <p:nvSpPr>
              <p:cNvPr id="86" name="Rectangle 8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4304" y="883300"/>
                <a:ext cx="4607800" cy="1938992"/>
              </a:xfrm>
              <a:prstGeom prst="rect">
                <a:avLst/>
              </a:prstGeom>
              <a:blipFill>
                <a:blip r:embed="rId14"/>
                <a:stretch>
                  <a:fillRect l="-529" t="-6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" name="Rectangle 86"/>
          <p:cNvSpPr/>
          <p:nvPr/>
        </p:nvSpPr>
        <p:spPr>
          <a:xfrm>
            <a:off x="4004304" y="2453177"/>
            <a:ext cx="680102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1500" dirty="0" smtClean="0"/>
          </a:p>
          <a:p>
            <a:r>
              <a:rPr lang="en-US" sz="1500" dirty="0" smtClean="0"/>
              <a:t>Compute the diffusion pseudo time of all points from each of the three starting node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ctangle 87"/>
              <p:cNvSpPr/>
              <p:nvPr/>
            </p:nvSpPr>
            <p:spPr>
              <a:xfrm>
                <a:off x="5019526" y="6474075"/>
                <a:ext cx="49026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8" name="Rectangle 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9526" y="6474075"/>
                <a:ext cx="490262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Rectangle 88"/>
              <p:cNvSpPr/>
              <p:nvPr/>
            </p:nvSpPr>
            <p:spPr>
              <a:xfrm>
                <a:off x="7822291" y="6484729"/>
                <a:ext cx="49026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9" name="Rectangle 8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2291" y="6484729"/>
                <a:ext cx="490262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Rectangle 89"/>
              <p:cNvSpPr/>
              <p:nvPr/>
            </p:nvSpPr>
            <p:spPr>
              <a:xfrm>
                <a:off x="10714844" y="6474075"/>
                <a:ext cx="49026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0" name="Rectangle 8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4844" y="6474075"/>
                <a:ext cx="490262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071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138"/>
          <p:cNvSpPr/>
          <p:nvPr/>
        </p:nvSpPr>
        <p:spPr>
          <a:xfrm>
            <a:off x="620472" y="917629"/>
            <a:ext cx="1199952" cy="10736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0" name="Straight Arrow Connector 139"/>
          <p:cNvCxnSpPr/>
          <p:nvPr/>
        </p:nvCxnSpPr>
        <p:spPr>
          <a:xfrm>
            <a:off x="644774" y="862419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/>
          <p:cNvCxnSpPr/>
          <p:nvPr/>
        </p:nvCxnSpPr>
        <p:spPr>
          <a:xfrm>
            <a:off x="544857" y="954600"/>
            <a:ext cx="1574" cy="451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Rectangle 141"/>
          <p:cNvSpPr/>
          <p:nvPr/>
        </p:nvSpPr>
        <p:spPr>
          <a:xfrm>
            <a:off x="557378" y="647878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cells</a:t>
            </a:r>
            <a:endParaRPr lang="en-US" sz="1200" dirty="0"/>
          </a:p>
        </p:txBody>
      </p:sp>
      <p:sp>
        <p:nvSpPr>
          <p:cNvPr id="143" name="Rectangle 142"/>
          <p:cNvSpPr/>
          <p:nvPr/>
        </p:nvSpPr>
        <p:spPr>
          <a:xfrm>
            <a:off x="128718" y="876871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cells</a:t>
            </a:r>
            <a:endParaRPr lang="en-US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Rectangle 144"/>
              <p:cNvSpPr/>
              <p:nvPr/>
            </p:nvSpPr>
            <p:spPr>
              <a:xfrm>
                <a:off x="883331" y="1256720"/>
                <a:ext cx="758605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𝑑𝑝𝑡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45" name="Rectangle 1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331" y="1256720"/>
                <a:ext cx="758605" cy="276999"/>
              </a:xfrm>
              <a:prstGeom prst="rect">
                <a:avLst/>
              </a:prstGeom>
              <a:blipFill>
                <a:blip r:embed="rId3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6" name="Right Arrow 145"/>
          <p:cNvSpPr/>
          <p:nvPr/>
        </p:nvSpPr>
        <p:spPr>
          <a:xfrm rot="5400000">
            <a:off x="831038" y="2441226"/>
            <a:ext cx="845408" cy="270439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/>
          <p:cNvSpPr/>
          <p:nvPr/>
        </p:nvSpPr>
        <p:spPr>
          <a:xfrm>
            <a:off x="24095" y="2253280"/>
            <a:ext cx="89659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A heuristic</a:t>
            </a:r>
          </a:p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to find </a:t>
            </a:r>
          </a:p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trajectories</a:t>
            </a:r>
          </a:p>
          <a:p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723" y="4260975"/>
            <a:ext cx="1327685" cy="923156"/>
          </a:xfrm>
          <a:prstGeom prst="rect">
            <a:avLst/>
          </a:prstGeom>
        </p:spPr>
      </p:pic>
      <p:sp>
        <p:nvSpPr>
          <p:cNvPr id="148" name="Rectangle 147"/>
          <p:cNvSpPr/>
          <p:nvPr/>
        </p:nvSpPr>
        <p:spPr>
          <a:xfrm>
            <a:off x="35278" y="3168024"/>
            <a:ext cx="321331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Trajectory:</a:t>
            </a:r>
          </a:p>
          <a:p>
            <a:r>
              <a:rPr lang="en-US" sz="1200" dirty="0" smtClean="0"/>
              <a:t>- Number of branches,</a:t>
            </a:r>
          </a:p>
          <a:p>
            <a:r>
              <a:rPr lang="en-US" sz="1200" dirty="0" smtClean="0"/>
              <a:t>- Which cells belong to which branch</a:t>
            </a:r>
          </a:p>
          <a:p>
            <a:r>
              <a:rPr lang="en-US" sz="1200" dirty="0" smtClean="0"/>
              <a:t>- Which cells represent distal end of each branch</a:t>
            </a:r>
          </a:p>
          <a:p>
            <a:r>
              <a:rPr lang="en-US" sz="1200" dirty="0" smtClean="0"/>
              <a:t>- Which cells represent branching points</a:t>
            </a:r>
          </a:p>
        </p:txBody>
      </p:sp>
      <p:sp>
        <p:nvSpPr>
          <p:cNvPr id="82" name="Title 1"/>
          <p:cNvSpPr>
            <a:spLocks noGrp="1"/>
          </p:cNvSpPr>
          <p:nvPr>
            <p:ph type="title"/>
          </p:nvPr>
        </p:nvSpPr>
        <p:spPr>
          <a:xfrm>
            <a:off x="5938" y="4608"/>
            <a:ext cx="8735900" cy="595699"/>
          </a:xfrm>
        </p:spPr>
        <p:txBody>
          <a:bodyPr>
            <a:normAutofit/>
          </a:bodyPr>
          <a:lstStyle/>
          <a:p>
            <a:r>
              <a:rPr lang="en-US" sz="3500" dirty="0"/>
              <a:t>DPT pipeline – </a:t>
            </a:r>
            <a:r>
              <a:rPr lang="en-US" sz="3500" dirty="0" smtClean="0">
                <a:solidFill>
                  <a:schemeClr val="accent1"/>
                </a:solidFill>
              </a:rPr>
              <a:t>finding branching points</a:t>
            </a:r>
            <a:endParaRPr lang="en-US" sz="35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Rectangle 121"/>
              <p:cNvSpPr/>
              <p:nvPr/>
            </p:nvSpPr>
            <p:spPr>
              <a:xfrm>
                <a:off x="4004304" y="883300"/>
                <a:ext cx="4607800" cy="19389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500" dirty="0" smtClean="0"/>
                  <a:t>Find the starting node/cell of the three largest branches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500" dirty="0" smtClean="0"/>
                  <a:t>Randomly pick one cell/node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1500" b="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500" dirty="0" smtClean="0"/>
                  <a:t>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500" dirty="0" smtClean="0"/>
                  <a:t> that is most far away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500" dirty="0" smtClean="0"/>
                  <a:t> according to </a:t>
                </a:r>
                <a:r>
                  <a:rPr lang="en-US" sz="1500" dirty="0" err="1" smtClean="0"/>
                  <a:t>dpt</a:t>
                </a:r>
                <a:endParaRPr lang="en-US" sz="15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500" dirty="0" smtClean="0"/>
                  <a:t>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500" dirty="0"/>
                  <a:t> that is most far away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500" dirty="0" smtClean="0"/>
                  <a:t> according to </a:t>
                </a:r>
                <a:r>
                  <a:rPr lang="en-US" sz="1500" dirty="0" err="1" smtClean="0"/>
                  <a:t>dpt</a:t>
                </a:r>
                <a:endParaRPr lang="en-US" sz="15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500" dirty="0" smtClean="0"/>
                  <a:t>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1500" dirty="0"/>
                  <a:t> that is most far away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50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1500" dirty="0" smtClean="0"/>
              </a:p>
              <a:p>
                <a:r>
                  <a:rPr lang="en-US" sz="1500" dirty="0" smtClean="0"/>
                  <a:t>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𝑎𝑟𝑔𝑚𝑎𝑥</m:t>
                    </m:r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z="1500" i="1">
                        <a:latin typeface="Cambria Math" panose="02040503050406030204" pitchFamily="18" charset="0"/>
                      </a:rPr>
                      <m:t>𝑑𝑝𝑡</m:t>
                    </m:r>
                    <m:d>
                      <m:d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5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15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5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500" i="1">
                        <a:latin typeface="Cambria Math" panose="02040503050406030204" pitchFamily="18" charset="0"/>
                      </a:rPr>
                      <m:t>𝑑𝑝𝑡</m:t>
                    </m:r>
                    <m:d>
                      <m:d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5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15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500" dirty="0" smtClean="0"/>
                  <a:t> </a:t>
                </a:r>
              </a:p>
              <a:p>
                <a:endParaRPr lang="en-US" sz="1500" dirty="0"/>
              </a:p>
              <a:p>
                <a:endParaRPr lang="en-US" sz="1500" dirty="0" smtClean="0"/>
              </a:p>
            </p:txBody>
          </p:sp>
        </mc:Choice>
        <mc:Fallback xmlns="">
          <p:sp>
            <p:nvSpPr>
              <p:cNvPr id="122" name="Rectangle 1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4304" y="883300"/>
                <a:ext cx="4607800" cy="1938992"/>
              </a:xfrm>
              <a:prstGeom prst="rect">
                <a:avLst/>
              </a:prstGeom>
              <a:blipFill>
                <a:blip r:embed="rId5"/>
                <a:stretch>
                  <a:fillRect l="-529" t="-6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1" name="Rectangle 150"/>
          <p:cNvSpPr/>
          <p:nvPr/>
        </p:nvSpPr>
        <p:spPr>
          <a:xfrm>
            <a:off x="4004304" y="2453177"/>
            <a:ext cx="680102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1500" dirty="0" smtClean="0"/>
          </a:p>
          <a:p>
            <a:r>
              <a:rPr lang="en-US" sz="1500" dirty="0" smtClean="0"/>
              <a:t>Compute the diffusion pseudo time of all points from each of the three starting node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4050688" y="5424298"/>
            <a:ext cx="2351752" cy="1089727"/>
            <a:chOff x="4163330" y="3707174"/>
            <a:chExt cx="2351752" cy="1089727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/>
                <p14:cNvContentPartPr/>
                <p14:nvPr/>
              </p14:nvContentPartPr>
              <p14:xfrm>
                <a:off x="4508617" y="3892057"/>
                <a:ext cx="1703160" cy="689400"/>
              </p14:xfrm>
            </p:contentPart>
          </mc:Choice>
          <mc:Fallback xmlns="">
            <p:pic>
              <p:nvPicPr>
                <p:cNvPr id="4" name="Ink 3"/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470457" y="3853897"/>
                  <a:ext cx="1779480" cy="76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/>
                <p:cNvSpPr/>
                <p:nvPr/>
              </p:nvSpPr>
              <p:spPr>
                <a:xfrm>
                  <a:off x="4163330" y="3707174"/>
                  <a:ext cx="289053" cy="21544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8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800" dirty="0"/>
                </a:p>
              </p:txBody>
            </p:sp>
          </mc:Choice>
          <mc:Fallback xmlns="">
            <p:sp>
              <p:nvSpPr>
                <p:cNvPr id="37" name="Rectangle 3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63330" y="3707174"/>
                  <a:ext cx="289053" cy="215444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9" name="Rectangle 148"/>
                <p:cNvSpPr/>
                <p:nvPr/>
              </p:nvSpPr>
              <p:spPr>
                <a:xfrm>
                  <a:off x="6223656" y="3713915"/>
                  <a:ext cx="291426" cy="21544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8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800" dirty="0"/>
                </a:p>
              </p:txBody>
            </p:sp>
          </mc:Choice>
          <mc:Fallback xmlns="">
            <p:sp>
              <p:nvSpPr>
                <p:cNvPr id="149" name="Rectangle 14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23656" y="3713915"/>
                  <a:ext cx="291426" cy="215444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0" name="Rectangle 149"/>
                <p:cNvSpPr/>
                <p:nvPr/>
              </p:nvSpPr>
              <p:spPr>
                <a:xfrm>
                  <a:off x="5251573" y="4581457"/>
                  <a:ext cx="291426" cy="21544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8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800" dirty="0"/>
                </a:p>
              </p:txBody>
            </p:sp>
          </mc:Choice>
          <mc:Fallback xmlns="">
            <p:sp>
              <p:nvSpPr>
                <p:cNvPr id="150" name="Rectangle 1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51573" y="4581457"/>
                  <a:ext cx="291426" cy="215444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TextBox 1"/>
          <p:cNvSpPr txBox="1"/>
          <p:nvPr/>
        </p:nvSpPr>
        <p:spPr>
          <a:xfrm>
            <a:off x="4261745" y="5382838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1</a:t>
            </a:r>
            <a:endParaRPr lang="en-US" sz="800" dirty="0"/>
          </a:p>
        </p:txBody>
      </p:sp>
      <p:sp>
        <p:nvSpPr>
          <p:cNvPr id="31" name="TextBox 30"/>
          <p:cNvSpPr txBox="1"/>
          <p:nvPr/>
        </p:nvSpPr>
        <p:spPr>
          <a:xfrm>
            <a:off x="4414145" y="5402718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2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533413" y="5422596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3</a:t>
            </a:r>
            <a:endParaRPr lang="en-US" sz="800" dirty="0"/>
          </a:p>
        </p:txBody>
      </p:sp>
      <p:sp>
        <p:nvSpPr>
          <p:cNvPr id="33" name="TextBox 32"/>
          <p:cNvSpPr txBox="1"/>
          <p:nvPr/>
        </p:nvSpPr>
        <p:spPr>
          <a:xfrm>
            <a:off x="4656162" y="5444176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4</a:t>
            </a:r>
            <a:endParaRPr lang="en-US" sz="800" dirty="0"/>
          </a:p>
        </p:txBody>
      </p:sp>
      <p:sp>
        <p:nvSpPr>
          <p:cNvPr id="34" name="TextBox 33"/>
          <p:cNvSpPr txBox="1"/>
          <p:nvPr/>
        </p:nvSpPr>
        <p:spPr>
          <a:xfrm>
            <a:off x="4765325" y="5495484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5</a:t>
            </a:r>
            <a:endParaRPr lang="en-US" sz="800" dirty="0"/>
          </a:p>
        </p:txBody>
      </p:sp>
      <p:sp>
        <p:nvSpPr>
          <p:cNvPr id="35" name="TextBox 34"/>
          <p:cNvSpPr txBox="1"/>
          <p:nvPr/>
        </p:nvSpPr>
        <p:spPr>
          <a:xfrm>
            <a:off x="4877967" y="5521988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6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003863" y="5568370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7</a:t>
            </a:r>
            <a:endParaRPr lang="en-US" sz="800" dirty="0"/>
          </a:p>
        </p:txBody>
      </p:sp>
      <p:sp>
        <p:nvSpPr>
          <p:cNvPr id="38" name="TextBox 37"/>
          <p:cNvSpPr txBox="1"/>
          <p:nvPr/>
        </p:nvSpPr>
        <p:spPr>
          <a:xfrm>
            <a:off x="5136388" y="5601500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8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275536" y="5568372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9</a:t>
            </a:r>
            <a:endParaRPr lang="en-US" sz="800" dirty="0"/>
          </a:p>
        </p:txBody>
      </p:sp>
      <p:sp>
        <p:nvSpPr>
          <p:cNvPr id="41" name="TextBox 40"/>
          <p:cNvSpPr txBox="1"/>
          <p:nvPr/>
        </p:nvSpPr>
        <p:spPr>
          <a:xfrm>
            <a:off x="5374928" y="5515366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11</a:t>
            </a:r>
            <a:endParaRPr lang="en-US" sz="800" dirty="0"/>
          </a:p>
        </p:txBody>
      </p:sp>
      <p:sp>
        <p:nvSpPr>
          <p:cNvPr id="42" name="TextBox 41"/>
          <p:cNvSpPr txBox="1"/>
          <p:nvPr/>
        </p:nvSpPr>
        <p:spPr>
          <a:xfrm>
            <a:off x="5514008" y="5449102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13</a:t>
            </a:r>
            <a:endParaRPr lang="en-US" sz="800" dirty="0"/>
          </a:p>
        </p:txBody>
      </p:sp>
      <p:sp>
        <p:nvSpPr>
          <p:cNvPr id="43" name="TextBox 42"/>
          <p:cNvSpPr txBox="1"/>
          <p:nvPr/>
        </p:nvSpPr>
        <p:spPr>
          <a:xfrm>
            <a:off x="5222530" y="5840040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10</a:t>
            </a:r>
            <a:endParaRPr lang="en-US" sz="800" dirty="0"/>
          </a:p>
        </p:txBody>
      </p:sp>
      <p:sp>
        <p:nvSpPr>
          <p:cNvPr id="44" name="TextBox 43"/>
          <p:cNvSpPr txBox="1"/>
          <p:nvPr/>
        </p:nvSpPr>
        <p:spPr>
          <a:xfrm>
            <a:off x="5229158" y="5959310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12</a:t>
            </a:r>
            <a:endParaRPr lang="en-US" sz="800" dirty="0"/>
          </a:p>
        </p:txBody>
      </p:sp>
      <p:sp>
        <p:nvSpPr>
          <p:cNvPr id="45" name="TextBox 44"/>
          <p:cNvSpPr txBox="1"/>
          <p:nvPr/>
        </p:nvSpPr>
        <p:spPr>
          <a:xfrm>
            <a:off x="5229160" y="6085206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14</a:t>
            </a:r>
            <a:endParaRPr lang="en-US" sz="800" dirty="0"/>
          </a:p>
        </p:txBody>
      </p:sp>
      <p:sp>
        <p:nvSpPr>
          <p:cNvPr id="46" name="TextBox 45"/>
          <p:cNvSpPr txBox="1"/>
          <p:nvPr/>
        </p:nvSpPr>
        <p:spPr>
          <a:xfrm>
            <a:off x="5228474" y="6217478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16</a:t>
            </a:r>
            <a:endParaRPr lang="en-US" sz="800" dirty="0"/>
          </a:p>
        </p:txBody>
      </p:sp>
      <p:sp>
        <p:nvSpPr>
          <p:cNvPr id="47" name="TextBox 46"/>
          <p:cNvSpPr txBox="1"/>
          <p:nvPr/>
        </p:nvSpPr>
        <p:spPr>
          <a:xfrm>
            <a:off x="5673034" y="5422600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15</a:t>
            </a:r>
            <a:endParaRPr lang="en-US" sz="800" dirty="0"/>
          </a:p>
        </p:txBody>
      </p:sp>
      <p:sp>
        <p:nvSpPr>
          <p:cNvPr id="48" name="TextBox 47"/>
          <p:cNvSpPr txBox="1"/>
          <p:nvPr/>
        </p:nvSpPr>
        <p:spPr>
          <a:xfrm>
            <a:off x="5818808" y="5396098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17</a:t>
            </a:r>
            <a:endParaRPr lang="en-US" sz="800" dirty="0"/>
          </a:p>
        </p:txBody>
      </p:sp>
      <p:sp>
        <p:nvSpPr>
          <p:cNvPr id="49" name="TextBox 48"/>
          <p:cNvSpPr txBox="1"/>
          <p:nvPr/>
        </p:nvSpPr>
        <p:spPr>
          <a:xfrm>
            <a:off x="5973146" y="5360708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18</a:t>
            </a:r>
            <a:endParaRPr lang="en-US" sz="800" dirty="0"/>
          </a:p>
        </p:txBody>
      </p:sp>
      <p:grpSp>
        <p:nvGrpSpPr>
          <p:cNvPr id="6" name="Group 5"/>
          <p:cNvGrpSpPr/>
          <p:nvPr/>
        </p:nvGrpSpPr>
        <p:grpSpPr>
          <a:xfrm>
            <a:off x="6813770" y="5367336"/>
            <a:ext cx="2351752" cy="1140065"/>
            <a:chOff x="6813770" y="5367336"/>
            <a:chExt cx="2351752" cy="1140065"/>
          </a:xfrm>
        </p:grpSpPr>
        <p:grpSp>
          <p:nvGrpSpPr>
            <p:cNvPr id="51" name="Group 50"/>
            <p:cNvGrpSpPr/>
            <p:nvPr/>
          </p:nvGrpSpPr>
          <p:grpSpPr>
            <a:xfrm>
              <a:off x="6813770" y="5417674"/>
              <a:ext cx="2351752" cy="1089727"/>
              <a:chOff x="4163330" y="3707174"/>
              <a:chExt cx="2351752" cy="1089727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1">
                <p14:nvContentPartPr>
                  <p14:cNvPr id="70" name="Ink 69"/>
                  <p14:cNvContentPartPr/>
                  <p14:nvPr/>
                </p14:nvContentPartPr>
                <p14:xfrm>
                  <a:off x="4508617" y="3892057"/>
                  <a:ext cx="1703160" cy="689400"/>
                </p14:xfrm>
              </p:contentPart>
            </mc:Choice>
            <mc:Fallback xmlns="">
              <p:pic>
                <p:nvPicPr>
                  <p:cNvPr id="70" name="Ink 69"/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4470457" y="3853897"/>
                    <a:ext cx="1779480" cy="765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1" name="Rectangle 70"/>
                  <p:cNvSpPr/>
                  <p:nvPr/>
                </p:nvSpPr>
                <p:spPr>
                  <a:xfrm>
                    <a:off x="4163330" y="3707174"/>
                    <a:ext cx="289053" cy="21544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8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800" dirty="0"/>
                  </a:p>
                </p:txBody>
              </p:sp>
            </mc:Choice>
            <mc:Fallback xmlns="">
              <p:sp>
                <p:nvSpPr>
                  <p:cNvPr id="71" name="Rectangle 7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63330" y="3707174"/>
                    <a:ext cx="289053" cy="215444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2" name="Rectangle 71"/>
                  <p:cNvSpPr/>
                  <p:nvPr/>
                </p:nvSpPr>
                <p:spPr>
                  <a:xfrm>
                    <a:off x="6223656" y="3713915"/>
                    <a:ext cx="291426" cy="21544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8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800" dirty="0"/>
                  </a:p>
                </p:txBody>
              </p:sp>
            </mc:Choice>
            <mc:Fallback xmlns="">
              <p:sp>
                <p:nvSpPr>
                  <p:cNvPr id="72" name="Rectangle 7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23656" y="3713915"/>
                    <a:ext cx="291426" cy="215444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3" name="Rectangle 72"/>
                  <p:cNvSpPr/>
                  <p:nvPr/>
                </p:nvSpPr>
                <p:spPr>
                  <a:xfrm>
                    <a:off x="5251573" y="4581457"/>
                    <a:ext cx="291426" cy="21544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8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800" dirty="0"/>
                  </a:p>
                </p:txBody>
              </p:sp>
            </mc:Choice>
            <mc:Fallback xmlns="">
              <p:sp>
                <p:nvSpPr>
                  <p:cNvPr id="73" name="Rectangle 7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51573" y="4581457"/>
                    <a:ext cx="291426" cy="215444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52" name="TextBox 51"/>
            <p:cNvSpPr txBox="1"/>
            <p:nvPr/>
          </p:nvSpPr>
          <p:spPr>
            <a:xfrm>
              <a:off x="6985071" y="5396092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18</a:t>
              </a:r>
              <a:endParaRPr lang="en-US" sz="800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144097" y="5409346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17</a:t>
              </a:r>
              <a:endParaRPr lang="en-US" sz="800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7283243" y="5429224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16</a:t>
              </a:r>
              <a:endParaRPr lang="en-US" sz="800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7425870" y="5450804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14</a:t>
              </a:r>
              <a:endParaRPr lang="en-US" sz="800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7535033" y="5502112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12</a:t>
              </a:r>
              <a:endParaRPr lang="en-US" sz="800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7647675" y="5528616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10</a:t>
              </a:r>
              <a:endParaRPr lang="en-US" sz="800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7793449" y="5581624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8</a:t>
              </a:r>
              <a:endParaRPr lang="en-US" sz="800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7906096" y="5608128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7</a:t>
              </a:r>
              <a:endParaRPr lang="en-US" sz="800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8045244" y="5575000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6</a:t>
              </a:r>
              <a:endParaRPr lang="en-US" sz="800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8144636" y="5521994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5</a:t>
              </a:r>
              <a:endParaRPr lang="en-US" sz="800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8283716" y="5455730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4</a:t>
              </a:r>
              <a:endParaRPr lang="en-US" sz="800" dirty="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7992238" y="5826790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9</a:t>
              </a:r>
              <a:endParaRPr lang="en-US" sz="800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7998866" y="5946060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11</a:t>
              </a:r>
              <a:endParaRPr lang="en-US" sz="800" dirty="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7998868" y="6071956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13</a:t>
              </a:r>
              <a:endParaRPr lang="en-US" sz="800" dirty="0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7998182" y="6204228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15</a:t>
              </a:r>
              <a:endParaRPr lang="en-US" sz="800" dirty="0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8442742" y="5429228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3</a:t>
              </a:r>
              <a:endParaRPr lang="en-US" sz="800" dirty="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8588516" y="5402726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2</a:t>
              </a:r>
              <a:endParaRPr lang="en-US" sz="800" dirty="0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8742854" y="5367336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1</a:t>
              </a:r>
              <a:endParaRPr lang="en-US" sz="800" dirty="0"/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9702026" y="5373960"/>
            <a:ext cx="2351752" cy="1140065"/>
            <a:chOff x="6813770" y="5367336"/>
            <a:chExt cx="2351752" cy="1140065"/>
          </a:xfrm>
        </p:grpSpPr>
        <p:grpSp>
          <p:nvGrpSpPr>
            <p:cNvPr id="100" name="Group 99"/>
            <p:cNvGrpSpPr/>
            <p:nvPr/>
          </p:nvGrpSpPr>
          <p:grpSpPr>
            <a:xfrm>
              <a:off x="6813770" y="5417674"/>
              <a:ext cx="2351752" cy="1089727"/>
              <a:chOff x="4163330" y="3707174"/>
              <a:chExt cx="2351752" cy="1089727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119" name="Ink 118"/>
                  <p14:cNvContentPartPr/>
                  <p14:nvPr/>
                </p14:nvContentPartPr>
                <p14:xfrm>
                  <a:off x="4508617" y="3892057"/>
                  <a:ext cx="1703160" cy="689400"/>
                </p14:xfrm>
              </p:contentPart>
            </mc:Choice>
            <mc:Fallback xmlns="">
              <p:pic>
                <p:nvPicPr>
                  <p:cNvPr id="119" name="Ink 118"/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4470457" y="3853897"/>
                    <a:ext cx="1779480" cy="765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0" name="Rectangle 119"/>
                  <p:cNvSpPr/>
                  <p:nvPr/>
                </p:nvSpPr>
                <p:spPr>
                  <a:xfrm>
                    <a:off x="4163330" y="3707174"/>
                    <a:ext cx="289053" cy="21544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8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800" dirty="0"/>
                  </a:p>
                </p:txBody>
              </p:sp>
            </mc:Choice>
            <mc:Fallback xmlns="">
              <p:sp>
                <p:nvSpPr>
                  <p:cNvPr id="120" name="Rectangle 11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63330" y="3707174"/>
                    <a:ext cx="289053" cy="215444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1" name="Rectangle 120"/>
                  <p:cNvSpPr/>
                  <p:nvPr/>
                </p:nvSpPr>
                <p:spPr>
                  <a:xfrm>
                    <a:off x="6223656" y="3713915"/>
                    <a:ext cx="291426" cy="21544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8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800" dirty="0"/>
                  </a:p>
                </p:txBody>
              </p:sp>
            </mc:Choice>
            <mc:Fallback xmlns="">
              <p:sp>
                <p:nvSpPr>
                  <p:cNvPr id="121" name="Rectangle 12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23656" y="3713915"/>
                    <a:ext cx="291426" cy="215444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3" name="Rectangle 122"/>
                  <p:cNvSpPr/>
                  <p:nvPr/>
                </p:nvSpPr>
                <p:spPr>
                  <a:xfrm>
                    <a:off x="5251573" y="4581457"/>
                    <a:ext cx="291426" cy="21544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8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800" dirty="0"/>
                  </a:p>
                </p:txBody>
              </p:sp>
            </mc:Choice>
            <mc:Fallback xmlns="">
              <p:sp>
                <p:nvSpPr>
                  <p:cNvPr id="123" name="Rectangle 12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51573" y="4581457"/>
                    <a:ext cx="291426" cy="215444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01" name="TextBox 100"/>
            <p:cNvSpPr txBox="1"/>
            <p:nvPr/>
          </p:nvSpPr>
          <p:spPr>
            <a:xfrm>
              <a:off x="6985071" y="5396092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18</a:t>
              </a:r>
              <a:endParaRPr lang="en-US" sz="800" dirty="0"/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7144097" y="5409346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16</a:t>
              </a:r>
              <a:endParaRPr lang="en-US" sz="800" dirty="0"/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7283243" y="5429224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14</a:t>
              </a:r>
              <a:endParaRPr lang="en-US" sz="800" dirty="0"/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7405992" y="5450804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12</a:t>
              </a:r>
              <a:endParaRPr lang="en-US" sz="800" dirty="0"/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7535033" y="5502112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10</a:t>
              </a:r>
              <a:endParaRPr lang="en-US" sz="800" dirty="0"/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7674179" y="5535242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8</a:t>
              </a: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7773571" y="5581624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6</a:t>
              </a:r>
              <a:endParaRPr lang="en-US" sz="800" dirty="0"/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7906096" y="5608128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5</a:t>
              </a: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8045244" y="5575000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7</a:t>
              </a:r>
              <a:endParaRPr lang="en-US" sz="800" dirty="0"/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8144636" y="5521994"/>
              <a:ext cx="28084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  9</a:t>
              </a:r>
              <a:endParaRPr lang="en-US" sz="800" dirty="0"/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8283716" y="5455730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11</a:t>
              </a:r>
              <a:endParaRPr lang="en-US" sz="800" dirty="0"/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7992238" y="5826790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4</a:t>
              </a:r>
              <a:endParaRPr lang="en-US" sz="800" dirty="0"/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7998866" y="5946060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3</a:t>
              </a:r>
              <a:endParaRPr lang="en-US" sz="800" dirty="0"/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7998868" y="6071956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2</a:t>
              </a:r>
              <a:endParaRPr lang="en-US" sz="800" dirty="0"/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7998182" y="6204228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1</a:t>
              </a:r>
              <a:endParaRPr lang="en-US" sz="800" dirty="0"/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8442742" y="5429228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13</a:t>
              </a:r>
              <a:endParaRPr lang="en-US" sz="800" dirty="0"/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8588516" y="5402726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15</a:t>
              </a:r>
              <a:endParaRPr lang="en-US" sz="800" dirty="0"/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8742854" y="5367336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17</a:t>
              </a:r>
              <a:endParaRPr lang="en-US" sz="8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 85"/>
              <p:cNvSpPr/>
              <p:nvPr/>
            </p:nvSpPr>
            <p:spPr>
              <a:xfrm>
                <a:off x="4004303" y="3131002"/>
                <a:ext cx="8121435" cy="21995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en-US" sz="1500" dirty="0" smtClean="0"/>
              </a:p>
              <a:p>
                <a:r>
                  <a:rPr lang="en-US" sz="1500" dirty="0" smtClean="0"/>
                  <a:t>From one starting node/cell and walk away from it along the ordering of cells by </a:t>
                </a:r>
                <a:r>
                  <a:rPr lang="en-US" sz="1500" dirty="0" err="1" smtClean="0"/>
                  <a:t>dpt</a:t>
                </a:r>
                <a:r>
                  <a:rPr lang="en-US" sz="1500" dirty="0" smtClean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500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15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𝑒𝑛𝑑</m:t>
                    </m:r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500" dirty="0" smtClean="0"/>
              </a:p>
              <a:p>
                <a:r>
                  <a:rPr lang="en-US" sz="1500" dirty="0" smtClean="0"/>
                  <a:t>     </a:t>
                </a:r>
              </a:p>
              <a:p>
                <a:r>
                  <a:rPr lang="en-US" sz="1500" dirty="0" smtClean="0"/>
                  <a:t>compute: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23</m:t>
                          </m:r>
                        </m:sub>
                      </m:sSub>
                      <m:d>
                        <m:d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𝑘𝑒𝑛𝑑𝑎𝑙𝑙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𝑡𝑎𝑢</m:t>
                      </m:r>
                      <m:d>
                        <m:d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5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15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5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15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𝑘𝑒𝑛𝑑𝑎𝑙𝑙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𝑡𝑎𝑢</m:t>
                      </m:r>
                      <m:d>
                        <m:d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+1:</m:t>
                              </m:r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𝑒𝑛𝑑</m:t>
                              </m:r>
                            </m:e>
                          </m:d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+1:</m:t>
                              </m:r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𝑒𝑛𝑑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1500" b="0" dirty="0" smtClean="0"/>
              </a:p>
              <a:p>
                <a:endParaRPr lang="en-US" sz="1500" dirty="0" smtClean="0"/>
              </a:p>
              <a:p>
                <a:r>
                  <a:rPr lang="en-US" sz="1500" dirty="0" smtClean="0"/>
                  <a:t>Define the branching point / end point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500" dirty="0" smtClean="0"/>
                  <a:t> branch</a:t>
                </a:r>
              </a:p>
              <a:p>
                <a:r>
                  <a:rPr lang="en-US" sz="1500" dirty="0" smtClean="0"/>
                  <a:t>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𝑎𝑟𝑔𝑚𝑎𝑥</m:t>
                    </m:r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23</m:t>
                        </m:r>
                      </m:sub>
                    </m:sSub>
                    <m:d>
                      <m:dPr>
                        <m:ctrlPr>
                          <a:rPr lang="en-US" sz="1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23</m:t>
                        </m:r>
                      </m:sub>
                    </m:sSub>
                    <m:d>
                      <m:dPr>
                        <m:ctrlPr>
                          <a:rPr lang="en-US" sz="1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500" dirty="0" smtClean="0"/>
                  <a:t> </a:t>
                </a:r>
              </a:p>
              <a:p>
                <a:r>
                  <a:rPr lang="en-US" sz="1500" dirty="0"/>
                  <a:t> </a:t>
                </a:r>
                <a:r>
                  <a:rPr lang="en-US" sz="1500" dirty="0" smtClean="0"/>
                  <a:t>      </a:t>
                </a:r>
                <a:endParaRPr lang="en-US" sz="1500" dirty="0"/>
              </a:p>
            </p:txBody>
          </p:sp>
        </mc:Choice>
        <mc:Fallback xmlns="">
          <p:sp>
            <p:nvSpPr>
              <p:cNvPr id="86" name="Rectangle 8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4303" y="3131002"/>
                <a:ext cx="8121435" cy="2199513"/>
              </a:xfrm>
              <a:prstGeom prst="rect">
                <a:avLst/>
              </a:prstGeom>
              <a:blipFill>
                <a:blip r:embed="rId16"/>
                <a:stretch>
                  <a:fillRect l="-3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 86"/>
              <p:cNvSpPr/>
              <p:nvPr/>
            </p:nvSpPr>
            <p:spPr>
              <a:xfrm>
                <a:off x="5019526" y="6474075"/>
                <a:ext cx="49026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7" name="Rectangle 8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9526" y="6474075"/>
                <a:ext cx="490262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ctangle 87"/>
              <p:cNvSpPr/>
              <p:nvPr/>
            </p:nvSpPr>
            <p:spPr>
              <a:xfrm>
                <a:off x="7822291" y="6484729"/>
                <a:ext cx="49026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8" name="Rectangle 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2291" y="6484729"/>
                <a:ext cx="490262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Rectangle 88"/>
              <p:cNvSpPr/>
              <p:nvPr/>
            </p:nvSpPr>
            <p:spPr>
              <a:xfrm>
                <a:off x="10714844" y="6474075"/>
                <a:ext cx="49026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9" name="Rectangle 8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4844" y="6474075"/>
                <a:ext cx="490262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977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138"/>
          <p:cNvSpPr/>
          <p:nvPr/>
        </p:nvSpPr>
        <p:spPr>
          <a:xfrm>
            <a:off x="620472" y="917629"/>
            <a:ext cx="1199952" cy="10736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0" name="Straight Arrow Connector 139"/>
          <p:cNvCxnSpPr/>
          <p:nvPr/>
        </p:nvCxnSpPr>
        <p:spPr>
          <a:xfrm>
            <a:off x="644774" y="862419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/>
          <p:cNvCxnSpPr/>
          <p:nvPr/>
        </p:nvCxnSpPr>
        <p:spPr>
          <a:xfrm>
            <a:off x="544857" y="954600"/>
            <a:ext cx="1574" cy="451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Rectangle 141"/>
          <p:cNvSpPr/>
          <p:nvPr/>
        </p:nvSpPr>
        <p:spPr>
          <a:xfrm>
            <a:off x="557378" y="647878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cells</a:t>
            </a:r>
            <a:endParaRPr lang="en-US" sz="1200" dirty="0"/>
          </a:p>
        </p:txBody>
      </p:sp>
      <p:sp>
        <p:nvSpPr>
          <p:cNvPr id="143" name="Rectangle 142"/>
          <p:cNvSpPr/>
          <p:nvPr/>
        </p:nvSpPr>
        <p:spPr>
          <a:xfrm>
            <a:off x="128718" y="876871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cells</a:t>
            </a:r>
            <a:endParaRPr lang="en-US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Rectangle 144"/>
              <p:cNvSpPr/>
              <p:nvPr/>
            </p:nvSpPr>
            <p:spPr>
              <a:xfrm>
                <a:off x="883331" y="1256720"/>
                <a:ext cx="758605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𝑑𝑝𝑡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45" name="Rectangle 1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331" y="1256720"/>
                <a:ext cx="758605" cy="276999"/>
              </a:xfrm>
              <a:prstGeom prst="rect">
                <a:avLst/>
              </a:prstGeom>
              <a:blipFill>
                <a:blip r:embed="rId3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6" name="Right Arrow 145"/>
          <p:cNvSpPr/>
          <p:nvPr/>
        </p:nvSpPr>
        <p:spPr>
          <a:xfrm rot="5400000">
            <a:off x="831038" y="2441226"/>
            <a:ext cx="845408" cy="270439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/>
          <p:cNvSpPr/>
          <p:nvPr/>
        </p:nvSpPr>
        <p:spPr>
          <a:xfrm>
            <a:off x="24095" y="2253280"/>
            <a:ext cx="89659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A heuristic</a:t>
            </a:r>
          </a:p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to find </a:t>
            </a:r>
          </a:p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trajectories</a:t>
            </a:r>
          </a:p>
          <a:p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723" y="4260975"/>
            <a:ext cx="1327685" cy="923156"/>
          </a:xfrm>
          <a:prstGeom prst="rect">
            <a:avLst/>
          </a:prstGeom>
        </p:spPr>
      </p:pic>
      <p:sp>
        <p:nvSpPr>
          <p:cNvPr id="148" name="Rectangle 147"/>
          <p:cNvSpPr/>
          <p:nvPr/>
        </p:nvSpPr>
        <p:spPr>
          <a:xfrm>
            <a:off x="35278" y="3168024"/>
            <a:ext cx="321331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Trajectory:</a:t>
            </a:r>
          </a:p>
          <a:p>
            <a:r>
              <a:rPr lang="en-US" sz="1200" dirty="0" smtClean="0"/>
              <a:t>- Number of branches,</a:t>
            </a:r>
          </a:p>
          <a:p>
            <a:r>
              <a:rPr lang="en-US" sz="1200" dirty="0" smtClean="0"/>
              <a:t>- Which cells belong to which branch</a:t>
            </a:r>
          </a:p>
          <a:p>
            <a:r>
              <a:rPr lang="en-US" sz="1200" dirty="0" smtClean="0"/>
              <a:t>- Which cells represent distal end of each branch</a:t>
            </a:r>
          </a:p>
          <a:p>
            <a:r>
              <a:rPr lang="en-US" sz="1200" dirty="0" smtClean="0"/>
              <a:t>- Which cells represent branching points</a:t>
            </a:r>
          </a:p>
        </p:txBody>
      </p:sp>
      <p:sp>
        <p:nvSpPr>
          <p:cNvPr id="82" name="Title 1"/>
          <p:cNvSpPr>
            <a:spLocks noGrp="1"/>
          </p:cNvSpPr>
          <p:nvPr>
            <p:ph type="title"/>
          </p:nvPr>
        </p:nvSpPr>
        <p:spPr>
          <a:xfrm>
            <a:off x="5938" y="4608"/>
            <a:ext cx="8735900" cy="595699"/>
          </a:xfrm>
        </p:spPr>
        <p:txBody>
          <a:bodyPr>
            <a:normAutofit/>
          </a:bodyPr>
          <a:lstStyle/>
          <a:p>
            <a:r>
              <a:rPr lang="en-US" sz="3500" dirty="0"/>
              <a:t>DPT pipeline – </a:t>
            </a:r>
            <a:r>
              <a:rPr lang="en-US" sz="3500" dirty="0" smtClean="0">
                <a:solidFill>
                  <a:schemeClr val="accent1"/>
                </a:solidFill>
              </a:rPr>
              <a:t>finding branching points</a:t>
            </a:r>
            <a:endParaRPr lang="en-US" sz="35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Rectangle 121"/>
              <p:cNvSpPr/>
              <p:nvPr/>
            </p:nvSpPr>
            <p:spPr>
              <a:xfrm>
                <a:off x="4004304" y="883300"/>
                <a:ext cx="4607800" cy="19389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500" dirty="0" smtClean="0"/>
                  <a:t>Find the starting node/cell of the three largest branches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500" dirty="0" smtClean="0"/>
                  <a:t>Randomly pick one cell/node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1500" b="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500" dirty="0" smtClean="0"/>
                  <a:t>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500" dirty="0" smtClean="0"/>
                  <a:t> that is most far away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500" dirty="0" smtClean="0"/>
                  <a:t> according to </a:t>
                </a:r>
                <a:r>
                  <a:rPr lang="en-US" sz="1500" dirty="0" err="1" smtClean="0"/>
                  <a:t>dpt</a:t>
                </a:r>
                <a:endParaRPr lang="en-US" sz="15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500" dirty="0" smtClean="0"/>
                  <a:t>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500" dirty="0"/>
                  <a:t> that is most far away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500" dirty="0" smtClean="0"/>
                  <a:t> according to </a:t>
                </a:r>
                <a:r>
                  <a:rPr lang="en-US" sz="1500" dirty="0" err="1" smtClean="0"/>
                  <a:t>dpt</a:t>
                </a:r>
                <a:endParaRPr lang="en-US" sz="15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500" dirty="0" smtClean="0"/>
                  <a:t>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1500" dirty="0"/>
                  <a:t> that is most far away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50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1500" dirty="0" smtClean="0"/>
              </a:p>
              <a:p>
                <a:r>
                  <a:rPr lang="en-US" sz="1500" dirty="0" smtClean="0"/>
                  <a:t>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𝑎𝑟𝑔𝑚𝑎𝑥</m:t>
                    </m:r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z="1500" i="1">
                        <a:latin typeface="Cambria Math" panose="02040503050406030204" pitchFamily="18" charset="0"/>
                      </a:rPr>
                      <m:t>𝑑𝑝𝑡</m:t>
                    </m:r>
                    <m:d>
                      <m:d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5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15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5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500" i="1">
                        <a:latin typeface="Cambria Math" panose="02040503050406030204" pitchFamily="18" charset="0"/>
                      </a:rPr>
                      <m:t>𝑑𝑝𝑡</m:t>
                    </m:r>
                    <m:d>
                      <m:d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5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15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500" dirty="0" smtClean="0"/>
                  <a:t> </a:t>
                </a:r>
              </a:p>
              <a:p>
                <a:endParaRPr lang="en-US" sz="1500" dirty="0"/>
              </a:p>
              <a:p>
                <a:endParaRPr lang="en-US" sz="1500" dirty="0" smtClean="0"/>
              </a:p>
            </p:txBody>
          </p:sp>
        </mc:Choice>
        <mc:Fallback xmlns="">
          <p:sp>
            <p:nvSpPr>
              <p:cNvPr id="122" name="Rectangle 1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4304" y="883300"/>
                <a:ext cx="4607800" cy="1938992"/>
              </a:xfrm>
              <a:prstGeom prst="rect">
                <a:avLst/>
              </a:prstGeom>
              <a:blipFill>
                <a:blip r:embed="rId5"/>
                <a:stretch>
                  <a:fillRect l="-529" t="-6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1" name="Rectangle 150"/>
          <p:cNvSpPr/>
          <p:nvPr/>
        </p:nvSpPr>
        <p:spPr>
          <a:xfrm>
            <a:off x="4004304" y="2453177"/>
            <a:ext cx="680102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1500" dirty="0" smtClean="0"/>
          </a:p>
          <a:p>
            <a:r>
              <a:rPr lang="en-US" sz="1500" dirty="0" smtClean="0"/>
              <a:t>Compute the diffusion pseudo time of all points from each of the three starting node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4050688" y="5424298"/>
            <a:ext cx="2351752" cy="1089727"/>
            <a:chOff x="4163330" y="3707174"/>
            <a:chExt cx="2351752" cy="1089727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/>
                <p14:cNvContentPartPr/>
                <p14:nvPr/>
              </p14:nvContentPartPr>
              <p14:xfrm>
                <a:off x="4508617" y="3892057"/>
                <a:ext cx="1703160" cy="689400"/>
              </p14:xfrm>
            </p:contentPart>
          </mc:Choice>
          <mc:Fallback xmlns="">
            <p:pic>
              <p:nvPicPr>
                <p:cNvPr id="4" name="Ink 3"/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470457" y="3853897"/>
                  <a:ext cx="1779480" cy="76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/>
                <p:cNvSpPr/>
                <p:nvPr/>
              </p:nvSpPr>
              <p:spPr>
                <a:xfrm>
                  <a:off x="4163330" y="3707174"/>
                  <a:ext cx="289053" cy="21544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8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800" dirty="0"/>
                </a:p>
              </p:txBody>
            </p:sp>
          </mc:Choice>
          <mc:Fallback xmlns="">
            <p:sp>
              <p:nvSpPr>
                <p:cNvPr id="37" name="Rectangle 3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63330" y="3707174"/>
                  <a:ext cx="289053" cy="215444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9" name="Rectangle 148"/>
                <p:cNvSpPr/>
                <p:nvPr/>
              </p:nvSpPr>
              <p:spPr>
                <a:xfrm>
                  <a:off x="6223656" y="3713915"/>
                  <a:ext cx="291426" cy="21544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8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800" dirty="0"/>
                </a:p>
              </p:txBody>
            </p:sp>
          </mc:Choice>
          <mc:Fallback xmlns="">
            <p:sp>
              <p:nvSpPr>
                <p:cNvPr id="149" name="Rectangle 14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23656" y="3713915"/>
                  <a:ext cx="291426" cy="215444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0" name="Rectangle 149"/>
                <p:cNvSpPr/>
                <p:nvPr/>
              </p:nvSpPr>
              <p:spPr>
                <a:xfrm>
                  <a:off x="5251573" y="4581457"/>
                  <a:ext cx="291426" cy="21544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8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800" dirty="0"/>
                </a:p>
              </p:txBody>
            </p:sp>
          </mc:Choice>
          <mc:Fallback xmlns="">
            <p:sp>
              <p:nvSpPr>
                <p:cNvPr id="150" name="Rectangle 1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51573" y="4581457"/>
                  <a:ext cx="291426" cy="215444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TextBox 1"/>
          <p:cNvSpPr txBox="1"/>
          <p:nvPr/>
        </p:nvSpPr>
        <p:spPr>
          <a:xfrm>
            <a:off x="4261745" y="5382838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1</a:t>
            </a:r>
            <a:endParaRPr lang="en-US" sz="800" dirty="0"/>
          </a:p>
        </p:txBody>
      </p:sp>
      <p:sp>
        <p:nvSpPr>
          <p:cNvPr id="31" name="TextBox 30"/>
          <p:cNvSpPr txBox="1"/>
          <p:nvPr/>
        </p:nvSpPr>
        <p:spPr>
          <a:xfrm>
            <a:off x="4414145" y="5402718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2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533413" y="5422596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3</a:t>
            </a:r>
            <a:endParaRPr lang="en-US" sz="800" dirty="0"/>
          </a:p>
        </p:txBody>
      </p:sp>
      <p:sp>
        <p:nvSpPr>
          <p:cNvPr id="33" name="TextBox 32"/>
          <p:cNvSpPr txBox="1"/>
          <p:nvPr/>
        </p:nvSpPr>
        <p:spPr>
          <a:xfrm>
            <a:off x="4656162" y="5444176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4</a:t>
            </a:r>
            <a:endParaRPr lang="en-US" sz="800" dirty="0"/>
          </a:p>
        </p:txBody>
      </p:sp>
      <p:sp>
        <p:nvSpPr>
          <p:cNvPr id="34" name="TextBox 33"/>
          <p:cNvSpPr txBox="1"/>
          <p:nvPr/>
        </p:nvSpPr>
        <p:spPr>
          <a:xfrm>
            <a:off x="4765325" y="5495484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5</a:t>
            </a:r>
            <a:endParaRPr lang="en-US" sz="800" dirty="0"/>
          </a:p>
        </p:txBody>
      </p:sp>
      <p:sp>
        <p:nvSpPr>
          <p:cNvPr id="35" name="TextBox 34"/>
          <p:cNvSpPr txBox="1"/>
          <p:nvPr/>
        </p:nvSpPr>
        <p:spPr>
          <a:xfrm>
            <a:off x="4877967" y="5521988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6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003863" y="5568370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7</a:t>
            </a:r>
            <a:endParaRPr lang="en-US" sz="800" dirty="0"/>
          </a:p>
        </p:txBody>
      </p:sp>
      <p:sp>
        <p:nvSpPr>
          <p:cNvPr id="38" name="TextBox 37"/>
          <p:cNvSpPr txBox="1"/>
          <p:nvPr/>
        </p:nvSpPr>
        <p:spPr>
          <a:xfrm>
            <a:off x="5136388" y="5601500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8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275536" y="5568372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9</a:t>
            </a:r>
            <a:endParaRPr lang="en-US" sz="800" dirty="0"/>
          </a:p>
        </p:txBody>
      </p:sp>
      <p:sp>
        <p:nvSpPr>
          <p:cNvPr id="41" name="TextBox 40"/>
          <p:cNvSpPr txBox="1"/>
          <p:nvPr/>
        </p:nvSpPr>
        <p:spPr>
          <a:xfrm>
            <a:off x="5374928" y="5515366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11</a:t>
            </a:r>
            <a:endParaRPr lang="en-US" sz="800" dirty="0"/>
          </a:p>
        </p:txBody>
      </p:sp>
      <p:sp>
        <p:nvSpPr>
          <p:cNvPr id="42" name="TextBox 41"/>
          <p:cNvSpPr txBox="1"/>
          <p:nvPr/>
        </p:nvSpPr>
        <p:spPr>
          <a:xfrm>
            <a:off x="5514008" y="5449102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13</a:t>
            </a:r>
            <a:endParaRPr lang="en-US" sz="800" dirty="0"/>
          </a:p>
        </p:txBody>
      </p:sp>
      <p:sp>
        <p:nvSpPr>
          <p:cNvPr id="43" name="TextBox 42"/>
          <p:cNvSpPr txBox="1"/>
          <p:nvPr/>
        </p:nvSpPr>
        <p:spPr>
          <a:xfrm>
            <a:off x="5222530" y="5840040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10</a:t>
            </a:r>
            <a:endParaRPr lang="en-US" sz="800" dirty="0"/>
          </a:p>
        </p:txBody>
      </p:sp>
      <p:sp>
        <p:nvSpPr>
          <p:cNvPr id="44" name="TextBox 43"/>
          <p:cNvSpPr txBox="1"/>
          <p:nvPr/>
        </p:nvSpPr>
        <p:spPr>
          <a:xfrm>
            <a:off x="5229158" y="5959310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12</a:t>
            </a:r>
            <a:endParaRPr lang="en-US" sz="800" dirty="0"/>
          </a:p>
        </p:txBody>
      </p:sp>
      <p:sp>
        <p:nvSpPr>
          <p:cNvPr id="45" name="TextBox 44"/>
          <p:cNvSpPr txBox="1"/>
          <p:nvPr/>
        </p:nvSpPr>
        <p:spPr>
          <a:xfrm>
            <a:off x="5229160" y="6085206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14</a:t>
            </a:r>
            <a:endParaRPr lang="en-US" sz="800" dirty="0"/>
          </a:p>
        </p:txBody>
      </p:sp>
      <p:sp>
        <p:nvSpPr>
          <p:cNvPr id="46" name="TextBox 45"/>
          <p:cNvSpPr txBox="1"/>
          <p:nvPr/>
        </p:nvSpPr>
        <p:spPr>
          <a:xfrm>
            <a:off x="5228474" y="6217478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16</a:t>
            </a:r>
            <a:endParaRPr lang="en-US" sz="800" dirty="0"/>
          </a:p>
        </p:txBody>
      </p:sp>
      <p:sp>
        <p:nvSpPr>
          <p:cNvPr id="47" name="TextBox 46"/>
          <p:cNvSpPr txBox="1"/>
          <p:nvPr/>
        </p:nvSpPr>
        <p:spPr>
          <a:xfrm>
            <a:off x="5673034" y="5422600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15</a:t>
            </a:r>
            <a:endParaRPr lang="en-US" sz="800" dirty="0"/>
          </a:p>
        </p:txBody>
      </p:sp>
      <p:sp>
        <p:nvSpPr>
          <p:cNvPr id="48" name="TextBox 47"/>
          <p:cNvSpPr txBox="1"/>
          <p:nvPr/>
        </p:nvSpPr>
        <p:spPr>
          <a:xfrm>
            <a:off x="5818808" y="5396098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17</a:t>
            </a:r>
            <a:endParaRPr lang="en-US" sz="800" dirty="0"/>
          </a:p>
        </p:txBody>
      </p:sp>
      <p:sp>
        <p:nvSpPr>
          <p:cNvPr id="49" name="TextBox 48"/>
          <p:cNvSpPr txBox="1"/>
          <p:nvPr/>
        </p:nvSpPr>
        <p:spPr>
          <a:xfrm>
            <a:off x="5973146" y="5360708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18</a:t>
            </a:r>
            <a:endParaRPr lang="en-US" sz="800" dirty="0"/>
          </a:p>
        </p:txBody>
      </p:sp>
      <p:grpSp>
        <p:nvGrpSpPr>
          <p:cNvPr id="6" name="Group 5"/>
          <p:cNvGrpSpPr/>
          <p:nvPr/>
        </p:nvGrpSpPr>
        <p:grpSpPr>
          <a:xfrm>
            <a:off x="6813770" y="5367336"/>
            <a:ext cx="2351752" cy="1140065"/>
            <a:chOff x="6813770" y="5367336"/>
            <a:chExt cx="2351752" cy="1140065"/>
          </a:xfrm>
        </p:grpSpPr>
        <p:grpSp>
          <p:nvGrpSpPr>
            <p:cNvPr id="51" name="Group 50"/>
            <p:cNvGrpSpPr/>
            <p:nvPr/>
          </p:nvGrpSpPr>
          <p:grpSpPr>
            <a:xfrm>
              <a:off x="6813770" y="5417674"/>
              <a:ext cx="2351752" cy="1089727"/>
              <a:chOff x="4163330" y="3707174"/>
              <a:chExt cx="2351752" cy="1089727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1">
                <p14:nvContentPartPr>
                  <p14:cNvPr id="70" name="Ink 69"/>
                  <p14:cNvContentPartPr/>
                  <p14:nvPr/>
                </p14:nvContentPartPr>
                <p14:xfrm>
                  <a:off x="4508617" y="3892057"/>
                  <a:ext cx="1703160" cy="689400"/>
                </p14:xfrm>
              </p:contentPart>
            </mc:Choice>
            <mc:Fallback xmlns="">
              <p:pic>
                <p:nvPicPr>
                  <p:cNvPr id="70" name="Ink 69"/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4470457" y="3853897"/>
                    <a:ext cx="1779480" cy="765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1" name="Rectangle 70"/>
                  <p:cNvSpPr/>
                  <p:nvPr/>
                </p:nvSpPr>
                <p:spPr>
                  <a:xfrm>
                    <a:off x="4163330" y="3707174"/>
                    <a:ext cx="289053" cy="21544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8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800" dirty="0"/>
                  </a:p>
                </p:txBody>
              </p:sp>
            </mc:Choice>
            <mc:Fallback xmlns="">
              <p:sp>
                <p:nvSpPr>
                  <p:cNvPr id="71" name="Rectangle 7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63330" y="3707174"/>
                    <a:ext cx="289053" cy="215444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2" name="Rectangle 71"/>
                  <p:cNvSpPr/>
                  <p:nvPr/>
                </p:nvSpPr>
                <p:spPr>
                  <a:xfrm>
                    <a:off x="6223656" y="3713915"/>
                    <a:ext cx="291426" cy="21544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8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800" dirty="0"/>
                  </a:p>
                </p:txBody>
              </p:sp>
            </mc:Choice>
            <mc:Fallback xmlns="">
              <p:sp>
                <p:nvSpPr>
                  <p:cNvPr id="72" name="Rectangle 7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23656" y="3713915"/>
                    <a:ext cx="291426" cy="215444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3" name="Rectangle 72"/>
                  <p:cNvSpPr/>
                  <p:nvPr/>
                </p:nvSpPr>
                <p:spPr>
                  <a:xfrm>
                    <a:off x="5251573" y="4581457"/>
                    <a:ext cx="291426" cy="21544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8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800" dirty="0"/>
                  </a:p>
                </p:txBody>
              </p:sp>
            </mc:Choice>
            <mc:Fallback xmlns="">
              <p:sp>
                <p:nvSpPr>
                  <p:cNvPr id="73" name="Rectangle 7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51573" y="4581457"/>
                    <a:ext cx="291426" cy="215444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52" name="TextBox 51"/>
            <p:cNvSpPr txBox="1"/>
            <p:nvPr/>
          </p:nvSpPr>
          <p:spPr>
            <a:xfrm>
              <a:off x="6985071" y="5396092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18</a:t>
              </a:r>
              <a:endParaRPr lang="en-US" sz="800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144097" y="5409346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17</a:t>
              </a:r>
              <a:endParaRPr lang="en-US" sz="800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7283243" y="5429224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16</a:t>
              </a:r>
              <a:endParaRPr lang="en-US" sz="800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7425870" y="5450804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14</a:t>
              </a:r>
              <a:endParaRPr lang="en-US" sz="800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7535033" y="5502112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12</a:t>
              </a:r>
              <a:endParaRPr lang="en-US" sz="800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7647675" y="5528616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10</a:t>
              </a:r>
              <a:endParaRPr lang="en-US" sz="800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7793449" y="5581624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8</a:t>
              </a:r>
              <a:endParaRPr lang="en-US" sz="800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7906096" y="5608128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7</a:t>
              </a:r>
              <a:endParaRPr lang="en-US" sz="800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8045244" y="5575000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6</a:t>
              </a:r>
              <a:endParaRPr lang="en-US" sz="800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8144636" y="5521994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5</a:t>
              </a:r>
              <a:endParaRPr lang="en-US" sz="800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8283716" y="5455730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4</a:t>
              </a:r>
              <a:endParaRPr lang="en-US" sz="800" dirty="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7992238" y="5826790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9</a:t>
              </a:r>
              <a:endParaRPr lang="en-US" sz="800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7998866" y="5946060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11</a:t>
              </a:r>
              <a:endParaRPr lang="en-US" sz="800" dirty="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7998868" y="6071956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13</a:t>
              </a:r>
              <a:endParaRPr lang="en-US" sz="800" dirty="0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7998182" y="6204228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15</a:t>
              </a:r>
              <a:endParaRPr lang="en-US" sz="800" dirty="0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8442742" y="5429228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3</a:t>
              </a:r>
              <a:endParaRPr lang="en-US" sz="800" dirty="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8588516" y="5402726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2</a:t>
              </a:r>
              <a:endParaRPr lang="en-US" sz="800" dirty="0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8742854" y="5367336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1</a:t>
              </a:r>
              <a:endParaRPr lang="en-US" sz="800" dirty="0"/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9702026" y="5373960"/>
            <a:ext cx="2351752" cy="1140065"/>
            <a:chOff x="6813770" y="5367336"/>
            <a:chExt cx="2351752" cy="1140065"/>
          </a:xfrm>
        </p:grpSpPr>
        <p:grpSp>
          <p:nvGrpSpPr>
            <p:cNvPr id="100" name="Group 99"/>
            <p:cNvGrpSpPr/>
            <p:nvPr/>
          </p:nvGrpSpPr>
          <p:grpSpPr>
            <a:xfrm>
              <a:off x="6813770" y="5417674"/>
              <a:ext cx="2351752" cy="1089727"/>
              <a:chOff x="4163330" y="3707174"/>
              <a:chExt cx="2351752" cy="1089727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119" name="Ink 118"/>
                  <p14:cNvContentPartPr/>
                  <p14:nvPr/>
                </p14:nvContentPartPr>
                <p14:xfrm>
                  <a:off x="4508617" y="3892057"/>
                  <a:ext cx="1703160" cy="689400"/>
                </p14:xfrm>
              </p:contentPart>
            </mc:Choice>
            <mc:Fallback xmlns="">
              <p:pic>
                <p:nvPicPr>
                  <p:cNvPr id="119" name="Ink 118"/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4470457" y="3853897"/>
                    <a:ext cx="1779480" cy="765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0" name="Rectangle 119"/>
                  <p:cNvSpPr/>
                  <p:nvPr/>
                </p:nvSpPr>
                <p:spPr>
                  <a:xfrm>
                    <a:off x="4163330" y="3707174"/>
                    <a:ext cx="289053" cy="21544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8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800" dirty="0"/>
                  </a:p>
                </p:txBody>
              </p:sp>
            </mc:Choice>
            <mc:Fallback xmlns="">
              <p:sp>
                <p:nvSpPr>
                  <p:cNvPr id="120" name="Rectangle 11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63330" y="3707174"/>
                    <a:ext cx="289053" cy="215444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1" name="Rectangle 120"/>
                  <p:cNvSpPr/>
                  <p:nvPr/>
                </p:nvSpPr>
                <p:spPr>
                  <a:xfrm>
                    <a:off x="6223656" y="3713915"/>
                    <a:ext cx="291426" cy="21544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8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800" dirty="0"/>
                  </a:p>
                </p:txBody>
              </p:sp>
            </mc:Choice>
            <mc:Fallback xmlns="">
              <p:sp>
                <p:nvSpPr>
                  <p:cNvPr id="121" name="Rectangle 12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23656" y="3713915"/>
                    <a:ext cx="291426" cy="215444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3" name="Rectangle 122"/>
                  <p:cNvSpPr/>
                  <p:nvPr/>
                </p:nvSpPr>
                <p:spPr>
                  <a:xfrm>
                    <a:off x="5251573" y="4581457"/>
                    <a:ext cx="291426" cy="21544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8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800" dirty="0"/>
                  </a:p>
                </p:txBody>
              </p:sp>
            </mc:Choice>
            <mc:Fallback xmlns="">
              <p:sp>
                <p:nvSpPr>
                  <p:cNvPr id="123" name="Rectangle 12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51573" y="4581457"/>
                    <a:ext cx="291426" cy="215444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01" name="TextBox 100"/>
            <p:cNvSpPr txBox="1"/>
            <p:nvPr/>
          </p:nvSpPr>
          <p:spPr>
            <a:xfrm>
              <a:off x="6985071" y="5396092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18</a:t>
              </a:r>
              <a:endParaRPr lang="en-US" sz="800" dirty="0"/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7144097" y="5409346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16</a:t>
              </a:r>
              <a:endParaRPr lang="en-US" sz="800" dirty="0"/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7283243" y="5429224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14</a:t>
              </a:r>
              <a:endParaRPr lang="en-US" sz="800" dirty="0"/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7405992" y="5450804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12</a:t>
              </a:r>
              <a:endParaRPr lang="en-US" sz="800" dirty="0"/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7535033" y="5502112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10</a:t>
              </a:r>
              <a:endParaRPr lang="en-US" sz="800" dirty="0"/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7674179" y="5535242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8</a:t>
              </a: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7773571" y="5581624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6</a:t>
              </a:r>
              <a:endParaRPr lang="en-US" sz="800" dirty="0"/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7906096" y="5608128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5</a:t>
              </a: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8045244" y="5575000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7</a:t>
              </a:r>
              <a:endParaRPr lang="en-US" sz="800" dirty="0"/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8144636" y="5521994"/>
              <a:ext cx="28084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  9</a:t>
              </a:r>
              <a:endParaRPr lang="en-US" sz="800" dirty="0"/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8283716" y="5455730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11</a:t>
              </a:r>
              <a:endParaRPr lang="en-US" sz="800" dirty="0"/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7992238" y="5826790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4</a:t>
              </a:r>
              <a:endParaRPr lang="en-US" sz="800" dirty="0"/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7998866" y="5946060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3</a:t>
              </a:r>
              <a:endParaRPr lang="en-US" sz="800" dirty="0"/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7998868" y="6071956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2</a:t>
              </a:r>
              <a:endParaRPr lang="en-US" sz="800" dirty="0"/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7998182" y="6204228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1</a:t>
              </a:r>
              <a:endParaRPr lang="en-US" sz="800" dirty="0"/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8442742" y="5429228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13</a:t>
              </a:r>
              <a:endParaRPr lang="en-US" sz="800" dirty="0"/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8588516" y="5402726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15</a:t>
              </a:r>
              <a:endParaRPr lang="en-US" sz="800" dirty="0"/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8742854" y="5367336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17</a:t>
              </a:r>
              <a:endParaRPr lang="en-US" sz="8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 85"/>
              <p:cNvSpPr/>
              <p:nvPr/>
            </p:nvSpPr>
            <p:spPr>
              <a:xfrm>
                <a:off x="4004303" y="3131002"/>
                <a:ext cx="8121435" cy="21995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en-US" sz="1500" dirty="0" smtClean="0"/>
              </a:p>
              <a:p>
                <a:r>
                  <a:rPr lang="en-US" sz="1500" dirty="0" smtClean="0"/>
                  <a:t>From one starting node/cell and walk away from it along the ordering of cells by </a:t>
                </a:r>
                <a:r>
                  <a:rPr lang="en-US" sz="1500" dirty="0" err="1" smtClean="0"/>
                  <a:t>dpt</a:t>
                </a:r>
                <a:r>
                  <a:rPr lang="en-US" sz="1500" dirty="0" smtClean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500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15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𝑒𝑛𝑑</m:t>
                    </m:r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500" dirty="0" smtClean="0"/>
              </a:p>
              <a:p>
                <a:r>
                  <a:rPr lang="en-US" sz="1500" dirty="0" smtClean="0"/>
                  <a:t>     </a:t>
                </a:r>
              </a:p>
              <a:p>
                <a:r>
                  <a:rPr lang="en-US" sz="1500" dirty="0" smtClean="0"/>
                  <a:t>compute: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23</m:t>
                          </m:r>
                        </m:sub>
                      </m:sSub>
                      <m:d>
                        <m:d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𝑘𝑒𝑛𝑑𝑎𝑙𝑙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𝑡𝑎𝑢</m:t>
                      </m:r>
                      <m:d>
                        <m:d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5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15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:4</m:t>
                              </m:r>
                            </m:e>
                          </m:d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5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15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:4</m:t>
                              </m:r>
                            </m:e>
                          </m:d>
                        </m:e>
                      </m:d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𝑘𝑒𝑛𝑑𝑎𝑙𝑙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𝑡𝑎𝑢</m:t>
                      </m:r>
                      <m:d>
                        <m:d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4+1</m:t>
                              </m:r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𝑒𝑛𝑑</m:t>
                              </m:r>
                            </m:e>
                          </m:d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4+1:</m:t>
                              </m:r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𝑒𝑛𝑑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1500" b="0" dirty="0" smtClean="0"/>
              </a:p>
              <a:p>
                <a:endParaRPr lang="en-US" sz="1500" dirty="0" smtClean="0"/>
              </a:p>
              <a:p>
                <a:r>
                  <a:rPr lang="en-US" sz="1500" dirty="0" smtClean="0"/>
                  <a:t>Define the branching point / end point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500" dirty="0" smtClean="0"/>
                  <a:t> branch</a:t>
                </a:r>
              </a:p>
              <a:p>
                <a:r>
                  <a:rPr lang="en-US" sz="1500" dirty="0" smtClean="0"/>
                  <a:t>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𝑎𝑟𝑔𝑚𝑎𝑥</m:t>
                    </m:r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23</m:t>
                        </m:r>
                      </m:sub>
                    </m:sSub>
                    <m:d>
                      <m:dPr>
                        <m:ctrlPr>
                          <a:rPr lang="en-US" sz="1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23</m:t>
                        </m:r>
                      </m:sub>
                    </m:sSub>
                    <m:d>
                      <m:dPr>
                        <m:ctrlPr>
                          <a:rPr lang="en-US" sz="1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500" dirty="0" smtClean="0"/>
                  <a:t> </a:t>
                </a:r>
              </a:p>
              <a:p>
                <a:r>
                  <a:rPr lang="en-US" sz="1500" dirty="0"/>
                  <a:t> </a:t>
                </a:r>
                <a:r>
                  <a:rPr lang="en-US" sz="1500" dirty="0" smtClean="0"/>
                  <a:t>      </a:t>
                </a:r>
                <a:endParaRPr lang="en-US" sz="1500" dirty="0"/>
              </a:p>
            </p:txBody>
          </p:sp>
        </mc:Choice>
        <mc:Fallback xmlns="">
          <p:sp>
            <p:nvSpPr>
              <p:cNvPr id="86" name="Rectangle 8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4303" y="3131002"/>
                <a:ext cx="8121435" cy="2199513"/>
              </a:xfrm>
              <a:prstGeom prst="rect">
                <a:avLst/>
              </a:prstGeom>
              <a:blipFill>
                <a:blip r:embed="rId16"/>
                <a:stretch>
                  <a:fillRect l="-3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 86"/>
              <p:cNvSpPr/>
              <p:nvPr/>
            </p:nvSpPr>
            <p:spPr>
              <a:xfrm>
                <a:off x="5019526" y="6474075"/>
                <a:ext cx="49026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7" name="Rectangle 8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9526" y="6474075"/>
                <a:ext cx="490262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ctangle 87"/>
              <p:cNvSpPr/>
              <p:nvPr/>
            </p:nvSpPr>
            <p:spPr>
              <a:xfrm>
                <a:off x="7822291" y="6484729"/>
                <a:ext cx="49026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8" name="Rectangle 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2291" y="6484729"/>
                <a:ext cx="490262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Rectangle 88"/>
              <p:cNvSpPr/>
              <p:nvPr/>
            </p:nvSpPr>
            <p:spPr>
              <a:xfrm>
                <a:off x="10714844" y="6474075"/>
                <a:ext cx="49026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9" name="Rectangle 8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4844" y="6474075"/>
                <a:ext cx="490262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reeform 2"/>
          <p:cNvSpPr/>
          <p:nvPr/>
        </p:nvSpPr>
        <p:spPr>
          <a:xfrm>
            <a:off x="4267200" y="5373757"/>
            <a:ext cx="583096" cy="390939"/>
          </a:xfrm>
          <a:custGeom>
            <a:avLst/>
            <a:gdLst>
              <a:gd name="connsiteX0" fmla="*/ 59635 w 583096"/>
              <a:gd name="connsiteY0" fmla="*/ 0 h 390939"/>
              <a:gd name="connsiteX1" fmla="*/ 298174 w 583096"/>
              <a:gd name="connsiteY1" fmla="*/ 26504 h 390939"/>
              <a:gd name="connsiteX2" fmla="*/ 523461 w 583096"/>
              <a:gd name="connsiteY2" fmla="*/ 92765 h 390939"/>
              <a:gd name="connsiteX3" fmla="*/ 583096 w 583096"/>
              <a:gd name="connsiteY3" fmla="*/ 198782 h 390939"/>
              <a:gd name="connsiteX4" fmla="*/ 569843 w 583096"/>
              <a:gd name="connsiteY4" fmla="*/ 344556 h 390939"/>
              <a:gd name="connsiteX5" fmla="*/ 463826 w 583096"/>
              <a:gd name="connsiteY5" fmla="*/ 390939 h 390939"/>
              <a:gd name="connsiteX6" fmla="*/ 298174 w 583096"/>
              <a:gd name="connsiteY6" fmla="*/ 377686 h 390939"/>
              <a:gd name="connsiteX7" fmla="*/ 152400 w 583096"/>
              <a:gd name="connsiteY7" fmla="*/ 344556 h 390939"/>
              <a:gd name="connsiteX8" fmla="*/ 53009 w 583096"/>
              <a:gd name="connsiteY8" fmla="*/ 291547 h 390939"/>
              <a:gd name="connsiteX9" fmla="*/ 6626 w 583096"/>
              <a:gd name="connsiteY9" fmla="*/ 185530 h 390939"/>
              <a:gd name="connsiteX10" fmla="*/ 0 w 583096"/>
              <a:gd name="connsiteY10" fmla="*/ 86139 h 390939"/>
              <a:gd name="connsiteX11" fmla="*/ 59635 w 583096"/>
              <a:gd name="connsiteY11" fmla="*/ 0 h 390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3096" h="390939">
                <a:moveTo>
                  <a:pt x="59635" y="0"/>
                </a:moveTo>
                <a:lnTo>
                  <a:pt x="298174" y="26504"/>
                </a:lnTo>
                <a:lnTo>
                  <a:pt x="523461" y="92765"/>
                </a:lnTo>
                <a:lnTo>
                  <a:pt x="583096" y="198782"/>
                </a:lnTo>
                <a:lnTo>
                  <a:pt x="569843" y="344556"/>
                </a:lnTo>
                <a:lnTo>
                  <a:pt x="463826" y="390939"/>
                </a:lnTo>
                <a:lnTo>
                  <a:pt x="298174" y="377686"/>
                </a:lnTo>
                <a:lnTo>
                  <a:pt x="152400" y="344556"/>
                </a:lnTo>
                <a:lnTo>
                  <a:pt x="53009" y="291547"/>
                </a:lnTo>
                <a:lnTo>
                  <a:pt x="6626" y="185530"/>
                </a:lnTo>
                <a:lnTo>
                  <a:pt x="0" y="86139"/>
                </a:lnTo>
                <a:lnTo>
                  <a:pt x="59635" y="0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Freeform 91"/>
          <p:cNvSpPr/>
          <p:nvPr/>
        </p:nvSpPr>
        <p:spPr>
          <a:xfrm>
            <a:off x="7036789" y="5379530"/>
            <a:ext cx="583096" cy="390939"/>
          </a:xfrm>
          <a:custGeom>
            <a:avLst/>
            <a:gdLst>
              <a:gd name="connsiteX0" fmla="*/ 59635 w 583096"/>
              <a:gd name="connsiteY0" fmla="*/ 0 h 390939"/>
              <a:gd name="connsiteX1" fmla="*/ 298174 w 583096"/>
              <a:gd name="connsiteY1" fmla="*/ 26504 h 390939"/>
              <a:gd name="connsiteX2" fmla="*/ 523461 w 583096"/>
              <a:gd name="connsiteY2" fmla="*/ 92765 h 390939"/>
              <a:gd name="connsiteX3" fmla="*/ 583096 w 583096"/>
              <a:gd name="connsiteY3" fmla="*/ 198782 h 390939"/>
              <a:gd name="connsiteX4" fmla="*/ 569843 w 583096"/>
              <a:gd name="connsiteY4" fmla="*/ 344556 h 390939"/>
              <a:gd name="connsiteX5" fmla="*/ 463826 w 583096"/>
              <a:gd name="connsiteY5" fmla="*/ 390939 h 390939"/>
              <a:gd name="connsiteX6" fmla="*/ 298174 w 583096"/>
              <a:gd name="connsiteY6" fmla="*/ 377686 h 390939"/>
              <a:gd name="connsiteX7" fmla="*/ 152400 w 583096"/>
              <a:gd name="connsiteY7" fmla="*/ 344556 h 390939"/>
              <a:gd name="connsiteX8" fmla="*/ 53009 w 583096"/>
              <a:gd name="connsiteY8" fmla="*/ 291547 h 390939"/>
              <a:gd name="connsiteX9" fmla="*/ 6626 w 583096"/>
              <a:gd name="connsiteY9" fmla="*/ 185530 h 390939"/>
              <a:gd name="connsiteX10" fmla="*/ 0 w 583096"/>
              <a:gd name="connsiteY10" fmla="*/ 86139 h 390939"/>
              <a:gd name="connsiteX11" fmla="*/ 59635 w 583096"/>
              <a:gd name="connsiteY11" fmla="*/ 0 h 390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3096" h="390939">
                <a:moveTo>
                  <a:pt x="59635" y="0"/>
                </a:moveTo>
                <a:lnTo>
                  <a:pt x="298174" y="26504"/>
                </a:lnTo>
                <a:lnTo>
                  <a:pt x="523461" y="92765"/>
                </a:lnTo>
                <a:lnTo>
                  <a:pt x="583096" y="198782"/>
                </a:lnTo>
                <a:lnTo>
                  <a:pt x="569843" y="344556"/>
                </a:lnTo>
                <a:lnTo>
                  <a:pt x="463826" y="390939"/>
                </a:lnTo>
                <a:lnTo>
                  <a:pt x="298174" y="377686"/>
                </a:lnTo>
                <a:lnTo>
                  <a:pt x="152400" y="344556"/>
                </a:lnTo>
                <a:lnTo>
                  <a:pt x="53009" y="291547"/>
                </a:lnTo>
                <a:lnTo>
                  <a:pt x="6626" y="185530"/>
                </a:lnTo>
                <a:lnTo>
                  <a:pt x="0" y="86139"/>
                </a:lnTo>
                <a:lnTo>
                  <a:pt x="59635" y="0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Freeform 92"/>
          <p:cNvSpPr/>
          <p:nvPr/>
        </p:nvSpPr>
        <p:spPr>
          <a:xfrm>
            <a:off x="9919705" y="5379529"/>
            <a:ext cx="583096" cy="390939"/>
          </a:xfrm>
          <a:custGeom>
            <a:avLst/>
            <a:gdLst>
              <a:gd name="connsiteX0" fmla="*/ 59635 w 583096"/>
              <a:gd name="connsiteY0" fmla="*/ 0 h 390939"/>
              <a:gd name="connsiteX1" fmla="*/ 298174 w 583096"/>
              <a:gd name="connsiteY1" fmla="*/ 26504 h 390939"/>
              <a:gd name="connsiteX2" fmla="*/ 523461 w 583096"/>
              <a:gd name="connsiteY2" fmla="*/ 92765 h 390939"/>
              <a:gd name="connsiteX3" fmla="*/ 583096 w 583096"/>
              <a:gd name="connsiteY3" fmla="*/ 198782 h 390939"/>
              <a:gd name="connsiteX4" fmla="*/ 569843 w 583096"/>
              <a:gd name="connsiteY4" fmla="*/ 344556 h 390939"/>
              <a:gd name="connsiteX5" fmla="*/ 463826 w 583096"/>
              <a:gd name="connsiteY5" fmla="*/ 390939 h 390939"/>
              <a:gd name="connsiteX6" fmla="*/ 298174 w 583096"/>
              <a:gd name="connsiteY6" fmla="*/ 377686 h 390939"/>
              <a:gd name="connsiteX7" fmla="*/ 152400 w 583096"/>
              <a:gd name="connsiteY7" fmla="*/ 344556 h 390939"/>
              <a:gd name="connsiteX8" fmla="*/ 53009 w 583096"/>
              <a:gd name="connsiteY8" fmla="*/ 291547 h 390939"/>
              <a:gd name="connsiteX9" fmla="*/ 6626 w 583096"/>
              <a:gd name="connsiteY9" fmla="*/ 185530 h 390939"/>
              <a:gd name="connsiteX10" fmla="*/ 0 w 583096"/>
              <a:gd name="connsiteY10" fmla="*/ 86139 h 390939"/>
              <a:gd name="connsiteX11" fmla="*/ 59635 w 583096"/>
              <a:gd name="connsiteY11" fmla="*/ 0 h 390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3096" h="390939">
                <a:moveTo>
                  <a:pt x="59635" y="0"/>
                </a:moveTo>
                <a:lnTo>
                  <a:pt x="298174" y="26504"/>
                </a:lnTo>
                <a:lnTo>
                  <a:pt x="523461" y="92765"/>
                </a:lnTo>
                <a:lnTo>
                  <a:pt x="583096" y="198782"/>
                </a:lnTo>
                <a:lnTo>
                  <a:pt x="569843" y="344556"/>
                </a:lnTo>
                <a:lnTo>
                  <a:pt x="463826" y="390939"/>
                </a:lnTo>
                <a:lnTo>
                  <a:pt x="298174" y="377686"/>
                </a:lnTo>
                <a:lnTo>
                  <a:pt x="152400" y="344556"/>
                </a:lnTo>
                <a:lnTo>
                  <a:pt x="53009" y="291547"/>
                </a:lnTo>
                <a:lnTo>
                  <a:pt x="6626" y="185530"/>
                </a:lnTo>
                <a:lnTo>
                  <a:pt x="0" y="86139"/>
                </a:lnTo>
                <a:lnTo>
                  <a:pt x="59635" y="0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 rot="10800000">
            <a:off x="4672490" y="4340289"/>
            <a:ext cx="235962" cy="2041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>
            <a:stCxn id="92" idx="1"/>
          </p:cNvCxnSpPr>
          <p:nvPr/>
        </p:nvCxnSpPr>
        <p:spPr>
          <a:xfrm flipH="1" flipV="1">
            <a:off x="6936746" y="4320644"/>
            <a:ext cx="398217" cy="10853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93" idx="0"/>
          </p:cNvCxnSpPr>
          <p:nvPr/>
        </p:nvCxnSpPr>
        <p:spPr>
          <a:xfrm flipH="1" flipV="1">
            <a:off x="7102823" y="4335732"/>
            <a:ext cx="2876517" cy="10437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672602" y="3788879"/>
            <a:ext cx="662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18 17 16 14</a:t>
            </a:r>
          </a:p>
          <a:p>
            <a:r>
              <a:rPr lang="en-US" sz="800" dirty="0" smtClean="0"/>
              <a:t>18 16 14 12</a:t>
            </a:r>
            <a:endParaRPr lang="en-US" sz="800" dirty="0"/>
          </a:p>
        </p:txBody>
      </p:sp>
      <p:sp>
        <p:nvSpPr>
          <p:cNvPr id="124" name="TextBox 123"/>
          <p:cNvSpPr txBox="1"/>
          <p:nvPr/>
        </p:nvSpPr>
        <p:spPr>
          <a:xfrm>
            <a:off x="9919705" y="3848980"/>
            <a:ext cx="22060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12  10   8   7   6   9   5   11   4   13    3   15    2    1</a:t>
            </a:r>
          </a:p>
          <a:p>
            <a:r>
              <a:rPr lang="en-US" sz="800" dirty="0" smtClean="0"/>
              <a:t>10   8    6   5   7   4   9     3   11   2   13    1   15   17</a:t>
            </a:r>
            <a:endParaRPr lang="en-US" sz="800" dirty="0"/>
          </a:p>
        </p:txBody>
      </p:sp>
      <p:cxnSp>
        <p:nvCxnSpPr>
          <p:cNvPr id="22" name="Straight Arrow Connector 21"/>
          <p:cNvCxnSpPr>
            <a:stCxn id="62" idx="1"/>
          </p:cNvCxnSpPr>
          <p:nvPr/>
        </p:nvCxnSpPr>
        <p:spPr>
          <a:xfrm flipV="1">
            <a:off x="8283716" y="4335732"/>
            <a:ext cx="2071600" cy="12277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10509654" y="4335732"/>
            <a:ext cx="659809" cy="11001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2860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2" grpId="0" animBg="1"/>
      <p:bldP spid="93" grpId="0" animBg="1"/>
      <p:bldP spid="17" grpId="0"/>
      <p:bldP spid="1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 idx="4294967295"/>
          </p:nvPr>
        </p:nvSpPr>
        <p:spPr>
          <a:xfrm>
            <a:off x="1524000" y="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zh-CN" sz="3200">
                <a:ea typeface="宋体" panose="02010600030101010101" pitchFamily="2" charset="-122"/>
              </a:rPr>
              <a:t>Single-cell RNA-seq</a:t>
            </a:r>
          </a:p>
        </p:txBody>
      </p:sp>
      <p:pic>
        <p:nvPicPr>
          <p:cNvPr id="5123" name="Picture 7" descr="http://hemberg-lab.github.io/scRNA.seq.course/figures/RNA-Seq_workflow-5.pd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564" y="1371600"/>
            <a:ext cx="750887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2271251" y="3052915"/>
            <a:ext cx="1578077" cy="289068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23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138"/>
          <p:cNvSpPr/>
          <p:nvPr/>
        </p:nvSpPr>
        <p:spPr>
          <a:xfrm>
            <a:off x="620472" y="917629"/>
            <a:ext cx="1199952" cy="10736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0" name="Straight Arrow Connector 139"/>
          <p:cNvCxnSpPr/>
          <p:nvPr/>
        </p:nvCxnSpPr>
        <p:spPr>
          <a:xfrm>
            <a:off x="644774" y="862419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/>
          <p:cNvCxnSpPr/>
          <p:nvPr/>
        </p:nvCxnSpPr>
        <p:spPr>
          <a:xfrm>
            <a:off x="544857" y="954600"/>
            <a:ext cx="1574" cy="451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Rectangle 141"/>
          <p:cNvSpPr/>
          <p:nvPr/>
        </p:nvSpPr>
        <p:spPr>
          <a:xfrm>
            <a:off x="557378" y="647878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cells</a:t>
            </a:r>
            <a:endParaRPr lang="en-US" sz="1200" dirty="0"/>
          </a:p>
        </p:txBody>
      </p:sp>
      <p:sp>
        <p:nvSpPr>
          <p:cNvPr id="143" name="Rectangle 142"/>
          <p:cNvSpPr/>
          <p:nvPr/>
        </p:nvSpPr>
        <p:spPr>
          <a:xfrm>
            <a:off x="128718" y="876871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cells</a:t>
            </a:r>
            <a:endParaRPr lang="en-US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Rectangle 144"/>
              <p:cNvSpPr/>
              <p:nvPr/>
            </p:nvSpPr>
            <p:spPr>
              <a:xfrm>
                <a:off x="883331" y="1256720"/>
                <a:ext cx="758605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𝑑𝑝𝑡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45" name="Rectangle 1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331" y="1256720"/>
                <a:ext cx="758605" cy="276999"/>
              </a:xfrm>
              <a:prstGeom prst="rect">
                <a:avLst/>
              </a:prstGeom>
              <a:blipFill>
                <a:blip r:embed="rId3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6" name="Right Arrow 145"/>
          <p:cNvSpPr/>
          <p:nvPr/>
        </p:nvSpPr>
        <p:spPr>
          <a:xfrm rot="5400000">
            <a:off x="831038" y="2441226"/>
            <a:ext cx="845408" cy="270439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/>
          <p:cNvSpPr/>
          <p:nvPr/>
        </p:nvSpPr>
        <p:spPr>
          <a:xfrm>
            <a:off x="24095" y="2253280"/>
            <a:ext cx="89659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A heuristic</a:t>
            </a:r>
          </a:p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to find </a:t>
            </a:r>
          </a:p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trajectories</a:t>
            </a:r>
          </a:p>
          <a:p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723" y="4260975"/>
            <a:ext cx="1327685" cy="923156"/>
          </a:xfrm>
          <a:prstGeom prst="rect">
            <a:avLst/>
          </a:prstGeom>
        </p:spPr>
      </p:pic>
      <p:sp>
        <p:nvSpPr>
          <p:cNvPr id="148" name="Rectangle 147"/>
          <p:cNvSpPr/>
          <p:nvPr/>
        </p:nvSpPr>
        <p:spPr>
          <a:xfrm>
            <a:off x="35278" y="3168024"/>
            <a:ext cx="321331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Trajectory:</a:t>
            </a:r>
          </a:p>
          <a:p>
            <a:r>
              <a:rPr lang="en-US" sz="1200" dirty="0" smtClean="0"/>
              <a:t>- Number of branches,</a:t>
            </a:r>
          </a:p>
          <a:p>
            <a:r>
              <a:rPr lang="en-US" sz="1200" dirty="0" smtClean="0"/>
              <a:t>- Which cells belong to which branch</a:t>
            </a:r>
          </a:p>
          <a:p>
            <a:r>
              <a:rPr lang="en-US" sz="1200" dirty="0" smtClean="0"/>
              <a:t>- Which cells represent distal end of each branch</a:t>
            </a:r>
          </a:p>
          <a:p>
            <a:r>
              <a:rPr lang="en-US" sz="1200" dirty="0" smtClean="0"/>
              <a:t>- Which cells represent branching points</a:t>
            </a:r>
          </a:p>
        </p:txBody>
      </p:sp>
      <p:sp>
        <p:nvSpPr>
          <p:cNvPr id="82" name="Title 1"/>
          <p:cNvSpPr>
            <a:spLocks noGrp="1"/>
          </p:cNvSpPr>
          <p:nvPr>
            <p:ph type="title"/>
          </p:nvPr>
        </p:nvSpPr>
        <p:spPr>
          <a:xfrm>
            <a:off x="5938" y="4608"/>
            <a:ext cx="8735900" cy="595699"/>
          </a:xfrm>
        </p:spPr>
        <p:txBody>
          <a:bodyPr>
            <a:normAutofit/>
          </a:bodyPr>
          <a:lstStyle/>
          <a:p>
            <a:r>
              <a:rPr lang="en-US" sz="3500" dirty="0"/>
              <a:t>DPT pipeline – </a:t>
            </a:r>
            <a:r>
              <a:rPr lang="en-US" sz="3500" dirty="0" smtClean="0">
                <a:solidFill>
                  <a:schemeClr val="accent1"/>
                </a:solidFill>
              </a:rPr>
              <a:t>finding branching points</a:t>
            </a:r>
            <a:endParaRPr lang="en-US" sz="35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Rectangle 121"/>
              <p:cNvSpPr/>
              <p:nvPr/>
            </p:nvSpPr>
            <p:spPr>
              <a:xfrm>
                <a:off x="4004304" y="883300"/>
                <a:ext cx="4607800" cy="19389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500" dirty="0" smtClean="0"/>
                  <a:t>Find the starting node/cell of the three largest branches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500" dirty="0" smtClean="0"/>
                  <a:t>Randomly pick one cell/node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1500" b="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500" dirty="0" smtClean="0"/>
                  <a:t>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500" dirty="0" smtClean="0"/>
                  <a:t> that is most far away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500" dirty="0" smtClean="0"/>
                  <a:t> according to </a:t>
                </a:r>
                <a:r>
                  <a:rPr lang="en-US" sz="1500" dirty="0" err="1" smtClean="0"/>
                  <a:t>dpt</a:t>
                </a:r>
                <a:endParaRPr lang="en-US" sz="15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500" dirty="0" smtClean="0"/>
                  <a:t>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500" dirty="0"/>
                  <a:t> that is most far away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500" dirty="0" smtClean="0"/>
                  <a:t> according to </a:t>
                </a:r>
                <a:r>
                  <a:rPr lang="en-US" sz="1500" dirty="0" err="1" smtClean="0"/>
                  <a:t>dpt</a:t>
                </a:r>
                <a:endParaRPr lang="en-US" sz="15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500" dirty="0" smtClean="0"/>
                  <a:t>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1500" dirty="0"/>
                  <a:t> that is most far away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50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1500" dirty="0" smtClean="0"/>
              </a:p>
              <a:p>
                <a:r>
                  <a:rPr lang="en-US" sz="1500" dirty="0" smtClean="0"/>
                  <a:t>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𝑎𝑟𝑔𝑚𝑎𝑥</m:t>
                    </m:r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z="1500" i="1">
                        <a:latin typeface="Cambria Math" panose="02040503050406030204" pitchFamily="18" charset="0"/>
                      </a:rPr>
                      <m:t>𝑑𝑝𝑡</m:t>
                    </m:r>
                    <m:d>
                      <m:d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5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15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5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500" i="1">
                        <a:latin typeface="Cambria Math" panose="02040503050406030204" pitchFamily="18" charset="0"/>
                      </a:rPr>
                      <m:t>𝑑𝑝𝑡</m:t>
                    </m:r>
                    <m:d>
                      <m:d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5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15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500" dirty="0" smtClean="0"/>
                  <a:t> </a:t>
                </a:r>
              </a:p>
              <a:p>
                <a:endParaRPr lang="en-US" sz="1500" dirty="0"/>
              </a:p>
              <a:p>
                <a:endParaRPr lang="en-US" sz="1500" dirty="0" smtClean="0"/>
              </a:p>
            </p:txBody>
          </p:sp>
        </mc:Choice>
        <mc:Fallback xmlns="">
          <p:sp>
            <p:nvSpPr>
              <p:cNvPr id="122" name="Rectangle 1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4304" y="883300"/>
                <a:ext cx="4607800" cy="1938992"/>
              </a:xfrm>
              <a:prstGeom prst="rect">
                <a:avLst/>
              </a:prstGeom>
              <a:blipFill>
                <a:blip r:embed="rId5"/>
                <a:stretch>
                  <a:fillRect l="-529" t="-6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1" name="Rectangle 150"/>
          <p:cNvSpPr/>
          <p:nvPr/>
        </p:nvSpPr>
        <p:spPr>
          <a:xfrm>
            <a:off x="4004304" y="2453177"/>
            <a:ext cx="680102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1500" dirty="0" smtClean="0"/>
          </a:p>
          <a:p>
            <a:r>
              <a:rPr lang="en-US" sz="1500" dirty="0" smtClean="0"/>
              <a:t>Compute the diffusion pseudo time of all points from each of the three starting node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4050688" y="5424298"/>
            <a:ext cx="2351752" cy="1089727"/>
            <a:chOff x="4163330" y="3707174"/>
            <a:chExt cx="2351752" cy="1089727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/>
                <p14:cNvContentPartPr/>
                <p14:nvPr/>
              </p14:nvContentPartPr>
              <p14:xfrm>
                <a:off x="4508617" y="3892057"/>
                <a:ext cx="1703160" cy="689400"/>
              </p14:xfrm>
            </p:contentPart>
          </mc:Choice>
          <mc:Fallback xmlns="">
            <p:pic>
              <p:nvPicPr>
                <p:cNvPr id="4" name="Ink 3"/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470457" y="3853897"/>
                  <a:ext cx="1779480" cy="76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/>
                <p:cNvSpPr/>
                <p:nvPr/>
              </p:nvSpPr>
              <p:spPr>
                <a:xfrm>
                  <a:off x="4163330" y="3707174"/>
                  <a:ext cx="289053" cy="21544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8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800" dirty="0"/>
                </a:p>
              </p:txBody>
            </p:sp>
          </mc:Choice>
          <mc:Fallback xmlns="">
            <p:sp>
              <p:nvSpPr>
                <p:cNvPr id="37" name="Rectangle 3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63330" y="3707174"/>
                  <a:ext cx="289053" cy="215444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9" name="Rectangle 148"/>
                <p:cNvSpPr/>
                <p:nvPr/>
              </p:nvSpPr>
              <p:spPr>
                <a:xfrm>
                  <a:off x="6223656" y="3713915"/>
                  <a:ext cx="291426" cy="21544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8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800" dirty="0"/>
                </a:p>
              </p:txBody>
            </p:sp>
          </mc:Choice>
          <mc:Fallback xmlns="">
            <p:sp>
              <p:nvSpPr>
                <p:cNvPr id="149" name="Rectangle 14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23656" y="3713915"/>
                  <a:ext cx="291426" cy="215444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0" name="Rectangle 149"/>
                <p:cNvSpPr/>
                <p:nvPr/>
              </p:nvSpPr>
              <p:spPr>
                <a:xfrm>
                  <a:off x="5251573" y="4581457"/>
                  <a:ext cx="291426" cy="21544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8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800" dirty="0"/>
                </a:p>
              </p:txBody>
            </p:sp>
          </mc:Choice>
          <mc:Fallback xmlns="">
            <p:sp>
              <p:nvSpPr>
                <p:cNvPr id="150" name="Rectangle 1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51573" y="4581457"/>
                  <a:ext cx="291426" cy="215444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TextBox 1"/>
          <p:cNvSpPr txBox="1"/>
          <p:nvPr/>
        </p:nvSpPr>
        <p:spPr>
          <a:xfrm>
            <a:off x="4261745" y="5382838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1</a:t>
            </a:r>
            <a:endParaRPr lang="en-US" sz="800" dirty="0"/>
          </a:p>
        </p:txBody>
      </p:sp>
      <p:sp>
        <p:nvSpPr>
          <p:cNvPr id="31" name="TextBox 30"/>
          <p:cNvSpPr txBox="1"/>
          <p:nvPr/>
        </p:nvSpPr>
        <p:spPr>
          <a:xfrm>
            <a:off x="4414145" y="5402718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2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533413" y="5422596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3</a:t>
            </a:r>
            <a:endParaRPr lang="en-US" sz="800" dirty="0"/>
          </a:p>
        </p:txBody>
      </p:sp>
      <p:sp>
        <p:nvSpPr>
          <p:cNvPr id="33" name="TextBox 32"/>
          <p:cNvSpPr txBox="1"/>
          <p:nvPr/>
        </p:nvSpPr>
        <p:spPr>
          <a:xfrm>
            <a:off x="4656162" y="5444176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4</a:t>
            </a:r>
            <a:endParaRPr lang="en-US" sz="800" dirty="0"/>
          </a:p>
        </p:txBody>
      </p:sp>
      <p:sp>
        <p:nvSpPr>
          <p:cNvPr id="34" name="TextBox 33"/>
          <p:cNvSpPr txBox="1"/>
          <p:nvPr/>
        </p:nvSpPr>
        <p:spPr>
          <a:xfrm>
            <a:off x="4765325" y="5495484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5</a:t>
            </a:r>
            <a:endParaRPr lang="en-US" sz="800" dirty="0"/>
          </a:p>
        </p:txBody>
      </p:sp>
      <p:sp>
        <p:nvSpPr>
          <p:cNvPr id="35" name="TextBox 34"/>
          <p:cNvSpPr txBox="1"/>
          <p:nvPr/>
        </p:nvSpPr>
        <p:spPr>
          <a:xfrm>
            <a:off x="4877967" y="5521988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6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003863" y="5568370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7</a:t>
            </a:r>
            <a:endParaRPr lang="en-US" sz="800" dirty="0"/>
          </a:p>
        </p:txBody>
      </p:sp>
      <p:sp>
        <p:nvSpPr>
          <p:cNvPr id="38" name="TextBox 37"/>
          <p:cNvSpPr txBox="1"/>
          <p:nvPr/>
        </p:nvSpPr>
        <p:spPr>
          <a:xfrm>
            <a:off x="5136388" y="5601500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8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275536" y="5568372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9</a:t>
            </a:r>
            <a:endParaRPr lang="en-US" sz="800" dirty="0"/>
          </a:p>
        </p:txBody>
      </p:sp>
      <p:sp>
        <p:nvSpPr>
          <p:cNvPr id="41" name="TextBox 40"/>
          <p:cNvSpPr txBox="1"/>
          <p:nvPr/>
        </p:nvSpPr>
        <p:spPr>
          <a:xfrm>
            <a:off x="5374928" y="5515366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11</a:t>
            </a:r>
            <a:endParaRPr lang="en-US" sz="800" dirty="0"/>
          </a:p>
        </p:txBody>
      </p:sp>
      <p:sp>
        <p:nvSpPr>
          <p:cNvPr id="42" name="TextBox 41"/>
          <p:cNvSpPr txBox="1"/>
          <p:nvPr/>
        </p:nvSpPr>
        <p:spPr>
          <a:xfrm>
            <a:off x="5514008" y="5449102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13</a:t>
            </a:r>
            <a:endParaRPr lang="en-US" sz="800" dirty="0"/>
          </a:p>
        </p:txBody>
      </p:sp>
      <p:sp>
        <p:nvSpPr>
          <p:cNvPr id="43" name="TextBox 42"/>
          <p:cNvSpPr txBox="1"/>
          <p:nvPr/>
        </p:nvSpPr>
        <p:spPr>
          <a:xfrm>
            <a:off x="5222530" y="5840040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10</a:t>
            </a:r>
            <a:endParaRPr lang="en-US" sz="800" dirty="0"/>
          </a:p>
        </p:txBody>
      </p:sp>
      <p:sp>
        <p:nvSpPr>
          <p:cNvPr id="44" name="TextBox 43"/>
          <p:cNvSpPr txBox="1"/>
          <p:nvPr/>
        </p:nvSpPr>
        <p:spPr>
          <a:xfrm>
            <a:off x="5229158" y="5959310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12</a:t>
            </a:r>
            <a:endParaRPr lang="en-US" sz="800" dirty="0"/>
          </a:p>
        </p:txBody>
      </p:sp>
      <p:sp>
        <p:nvSpPr>
          <p:cNvPr id="45" name="TextBox 44"/>
          <p:cNvSpPr txBox="1"/>
          <p:nvPr/>
        </p:nvSpPr>
        <p:spPr>
          <a:xfrm>
            <a:off x="5229160" y="6085206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14</a:t>
            </a:r>
            <a:endParaRPr lang="en-US" sz="800" dirty="0"/>
          </a:p>
        </p:txBody>
      </p:sp>
      <p:sp>
        <p:nvSpPr>
          <p:cNvPr id="46" name="TextBox 45"/>
          <p:cNvSpPr txBox="1"/>
          <p:nvPr/>
        </p:nvSpPr>
        <p:spPr>
          <a:xfrm>
            <a:off x="5228474" y="6217478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16</a:t>
            </a:r>
            <a:endParaRPr lang="en-US" sz="800" dirty="0"/>
          </a:p>
        </p:txBody>
      </p:sp>
      <p:sp>
        <p:nvSpPr>
          <p:cNvPr id="47" name="TextBox 46"/>
          <p:cNvSpPr txBox="1"/>
          <p:nvPr/>
        </p:nvSpPr>
        <p:spPr>
          <a:xfrm>
            <a:off x="5673034" y="5422600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15</a:t>
            </a:r>
            <a:endParaRPr lang="en-US" sz="800" dirty="0"/>
          </a:p>
        </p:txBody>
      </p:sp>
      <p:sp>
        <p:nvSpPr>
          <p:cNvPr id="48" name="TextBox 47"/>
          <p:cNvSpPr txBox="1"/>
          <p:nvPr/>
        </p:nvSpPr>
        <p:spPr>
          <a:xfrm>
            <a:off x="5818808" y="5396098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17</a:t>
            </a:r>
            <a:endParaRPr lang="en-US" sz="800" dirty="0"/>
          </a:p>
        </p:txBody>
      </p:sp>
      <p:sp>
        <p:nvSpPr>
          <p:cNvPr id="49" name="TextBox 48"/>
          <p:cNvSpPr txBox="1"/>
          <p:nvPr/>
        </p:nvSpPr>
        <p:spPr>
          <a:xfrm>
            <a:off x="5973146" y="5360708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18</a:t>
            </a:r>
            <a:endParaRPr lang="en-US" sz="800" dirty="0"/>
          </a:p>
        </p:txBody>
      </p:sp>
      <p:grpSp>
        <p:nvGrpSpPr>
          <p:cNvPr id="6" name="Group 5"/>
          <p:cNvGrpSpPr/>
          <p:nvPr/>
        </p:nvGrpSpPr>
        <p:grpSpPr>
          <a:xfrm>
            <a:off x="6813770" y="5367336"/>
            <a:ext cx="2351752" cy="1140065"/>
            <a:chOff x="6813770" y="5367336"/>
            <a:chExt cx="2351752" cy="1140065"/>
          </a:xfrm>
        </p:grpSpPr>
        <p:grpSp>
          <p:nvGrpSpPr>
            <p:cNvPr id="51" name="Group 50"/>
            <p:cNvGrpSpPr/>
            <p:nvPr/>
          </p:nvGrpSpPr>
          <p:grpSpPr>
            <a:xfrm>
              <a:off x="6813770" y="5417674"/>
              <a:ext cx="2351752" cy="1089727"/>
              <a:chOff x="4163330" y="3707174"/>
              <a:chExt cx="2351752" cy="1089727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1">
                <p14:nvContentPartPr>
                  <p14:cNvPr id="70" name="Ink 69"/>
                  <p14:cNvContentPartPr/>
                  <p14:nvPr/>
                </p14:nvContentPartPr>
                <p14:xfrm>
                  <a:off x="4508617" y="3892057"/>
                  <a:ext cx="1703160" cy="689400"/>
                </p14:xfrm>
              </p:contentPart>
            </mc:Choice>
            <mc:Fallback xmlns="">
              <p:pic>
                <p:nvPicPr>
                  <p:cNvPr id="70" name="Ink 69"/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4470457" y="3853897"/>
                    <a:ext cx="1779480" cy="765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1" name="Rectangle 70"/>
                  <p:cNvSpPr/>
                  <p:nvPr/>
                </p:nvSpPr>
                <p:spPr>
                  <a:xfrm>
                    <a:off x="4163330" y="3707174"/>
                    <a:ext cx="289053" cy="21544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8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800" dirty="0"/>
                  </a:p>
                </p:txBody>
              </p:sp>
            </mc:Choice>
            <mc:Fallback xmlns="">
              <p:sp>
                <p:nvSpPr>
                  <p:cNvPr id="71" name="Rectangle 7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63330" y="3707174"/>
                    <a:ext cx="289053" cy="215444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2" name="Rectangle 71"/>
                  <p:cNvSpPr/>
                  <p:nvPr/>
                </p:nvSpPr>
                <p:spPr>
                  <a:xfrm>
                    <a:off x="6223656" y="3713915"/>
                    <a:ext cx="291426" cy="21544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8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800" dirty="0"/>
                  </a:p>
                </p:txBody>
              </p:sp>
            </mc:Choice>
            <mc:Fallback xmlns="">
              <p:sp>
                <p:nvSpPr>
                  <p:cNvPr id="72" name="Rectangle 7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23656" y="3713915"/>
                    <a:ext cx="291426" cy="215444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3" name="Rectangle 72"/>
                  <p:cNvSpPr/>
                  <p:nvPr/>
                </p:nvSpPr>
                <p:spPr>
                  <a:xfrm>
                    <a:off x="5251573" y="4581457"/>
                    <a:ext cx="291426" cy="21544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8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800" dirty="0"/>
                  </a:p>
                </p:txBody>
              </p:sp>
            </mc:Choice>
            <mc:Fallback xmlns="">
              <p:sp>
                <p:nvSpPr>
                  <p:cNvPr id="73" name="Rectangle 7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51573" y="4581457"/>
                    <a:ext cx="291426" cy="215444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52" name="TextBox 51"/>
            <p:cNvSpPr txBox="1"/>
            <p:nvPr/>
          </p:nvSpPr>
          <p:spPr>
            <a:xfrm>
              <a:off x="6985071" y="5396092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18</a:t>
              </a:r>
              <a:endParaRPr lang="en-US" sz="800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144097" y="5409346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17</a:t>
              </a:r>
              <a:endParaRPr lang="en-US" sz="800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7283243" y="5429224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16</a:t>
              </a:r>
              <a:endParaRPr lang="en-US" sz="800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7425870" y="5450804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14</a:t>
              </a:r>
              <a:endParaRPr lang="en-US" sz="800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7535033" y="5502112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12</a:t>
              </a:r>
              <a:endParaRPr lang="en-US" sz="800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7647675" y="5528616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10</a:t>
              </a:r>
              <a:endParaRPr lang="en-US" sz="800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7793449" y="5581624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8</a:t>
              </a:r>
              <a:endParaRPr lang="en-US" sz="800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7906096" y="5608128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7</a:t>
              </a:r>
              <a:endParaRPr lang="en-US" sz="800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8045244" y="5575000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6</a:t>
              </a:r>
              <a:endParaRPr lang="en-US" sz="800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8144636" y="5521994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5</a:t>
              </a:r>
              <a:endParaRPr lang="en-US" sz="800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8283716" y="5455730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4</a:t>
              </a:r>
              <a:endParaRPr lang="en-US" sz="800" dirty="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7992238" y="5826790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9</a:t>
              </a:r>
              <a:endParaRPr lang="en-US" sz="800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7998866" y="5946060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11</a:t>
              </a:r>
              <a:endParaRPr lang="en-US" sz="800" dirty="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7998868" y="6071956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13</a:t>
              </a:r>
              <a:endParaRPr lang="en-US" sz="800" dirty="0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7998182" y="6204228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15</a:t>
              </a:r>
              <a:endParaRPr lang="en-US" sz="800" dirty="0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8442742" y="5429228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3</a:t>
              </a:r>
              <a:endParaRPr lang="en-US" sz="800" dirty="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8588516" y="5402726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2</a:t>
              </a:r>
              <a:endParaRPr lang="en-US" sz="800" dirty="0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8742854" y="5367336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1</a:t>
              </a:r>
              <a:endParaRPr lang="en-US" sz="800" dirty="0"/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9702026" y="5373960"/>
            <a:ext cx="2351752" cy="1140065"/>
            <a:chOff x="6813770" y="5367336"/>
            <a:chExt cx="2351752" cy="1140065"/>
          </a:xfrm>
        </p:grpSpPr>
        <p:grpSp>
          <p:nvGrpSpPr>
            <p:cNvPr id="100" name="Group 99"/>
            <p:cNvGrpSpPr/>
            <p:nvPr/>
          </p:nvGrpSpPr>
          <p:grpSpPr>
            <a:xfrm>
              <a:off x="6813770" y="5417674"/>
              <a:ext cx="2351752" cy="1089727"/>
              <a:chOff x="4163330" y="3707174"/>
              <a:chExt cx="2351752" cy="1089727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119" name="Ink 118"/>
                  <p14:cNvContentPartPr/>
                  <p14:nvPr/>
                </p14:nvContentPartPr>
                <p14:xfrm>
                  <a:off x="4508617" y="3892057"/>
                  <a:ext cx="1703160" cy="689400"/>
                </p14:xfrm>
              </p:contentPart>
            </mc:Choice>
            <mc:Fallback xmlns="">
              <p:pic>
                <p:nvPicPr>
                  <p:cNvPr id="119" name="Ink 118"/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4470457" y="3853897"/>
                    <a:ext cx="1779480" cy="765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0" name="Rectangle 119"/>
                  <p:cNvSpPr/>
                  <p:nvPr/>
                </p:nvSpPr>
                <p:spPr>
                  <a:xfrm>
                    <a:off x="4163330" y="3707174"/>
                    <a:ext cx="289053" cy="21544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8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800" dirty="0"/>
                  </a:p>
                </p:txBody>
              </p:sp>
            </mc:Choice>
            <mc:Fallback xmlns="">
              <p:sp>
                <p:nvSpPr>
                  <p:cNvPr id="120" name="Rectangle 11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63330" y="3707174"/>
                    <a:ext cx="289053" cy="215444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1" name="Rectangle 120"/>
                  <p:cNvSpPr/>
                  <p:nvPr/>
                </p:nvSpPr>
                <p:spPr>
                  <a:xfrm>
                    <a:off x="6223656" y="3713915"/>
                    <a:ext cx="291426" cy="21544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8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800" dirty="0"/>
                  </a:p>
                </p:txBody>
              </p:sp>
            </mc:Choice>
            <mc:Fallback xmlns="">
              <p:sp>
                <p:nvSpPr>
                  <p:cNvPr id="121" name="Rectangle 12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23656" y="3713915"/>
                    <a:ext cx="291426" cy="215444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3" name="Rectangle 122"/>
                  <p:cNvSpPr/>
                  <p:nvPr/>
                </p:nvSpPr>
                <p:spPr>
                  <a:xfrm>
                    <a:off x="5251573" y="4581457"/>
                    <a:ext cx="291426" cy="21544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8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800" dirty="0"/>
                  </a:p>
                </p:txBody>
              </p:sp>
            </mc:Choice>
            <mc:Fallback xmlns="">
              <p:sp>
                <p:nvSpPr>
                  <p:cNvPr id="123" name="Rectangle 12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51573" y="4581457"/>
                    <a:ext cx="291426" cy="215444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01" name="TextBox 100"/>
            <p:cNvSpPr txBox="1"/>
            <p:nvPr/>
          </p:nvSpPr>
          <p:spPr>
            <a:xfrm>
              <a:off x="6985071" y="5396092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18</a:t>
              </a:r>
              <a:endParaRPr lang="en-US" sz="800" dirty="0"/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7144097" y="5409346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16</a:t>
              </a:r>
              <a:endParaRPr lang="en-US" sz="800" dirty="0"/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7283243" y="5429224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14</a:t>
              </a:r>
              <a:endParaRPr lang="en-US" sz="800" dirty="0"/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7405992" y="5450804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12</a:t>
              </a:r>
              <a:endParaRPr lang="en-US" sz="800" dirty="0"/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7535033" y="5502112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10</a:t>
              </a:r>
              <a:endParaRPr lang="en-US" sz="800" dirty="0"/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7674179" y="5535242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8</a:t>
              </a: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7773571" y="5581624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6</a:t>
              </a:r>
              <a:endParaRPr lang="en-US" sz="800" dirty="0"/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7906096" y="5608128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5</a:t>
              </a: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8045244" y="5575000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7</a:t>
              </a:r>
              <a:endParaRPr lang="en-US" sz="800" dirty="0"/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8144636" y="5521994"/>
              <a:ext cx="28084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  9</a:t>
              </a:r>
              <a:endParaRPr lang="en-US" sz="800" dirty="0"/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8283716" y="5455730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11</a:t>
              </a:r>
              <a:endParaRPr lang="en-US" sz="800" dirty="0"/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7992238" y="5826790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4</a:t>
              </a:r>
              <a:endParaRPr lang="en-US" sz="800" dirty="0"/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7998866" y="5946060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3</a:t>
              </a:r>
              <a:endParaRPr lang="en-US" sz="800" dirty="0"/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7998868" y="6071956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2</a:t>
              </a:r>
              <a:endParaRPr lang="en-US" sz="800" dirty="0"/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7998182" y="6204228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1</a:t>
              </a:r>
              <a:endParaRPr lang="en-US" sz="800" dirty="0"/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8442742" y="5429228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13</a:t>
              </a:r>
              <a:endParaRPr lang="en-US" sz="800" dirty="0"/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8588516" y="5402726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15</a:t>
              </a:r>
              <a:endParaRPr lang="en-US" sz="800" dirty="0"/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8742854" y="5367336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17</a:t>
              </a:r>
              <a:endParaRPr lang="en-US" sz="8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 85"/>
              <p:cNvSpPr/>
              <p:nvPr/>
            </p:nvSpPr>
            <p:spPr>
              <a:xfrm>
                <a:off x="4004303" y="3131002"/>
                <a:ext cx="8121435" cy="21995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en-US" sz="1500" dirty="0" smtClean="0"/>
              </a:p>
              <a:p>
                <a:r>
                  <a:rPr lang="en-US" sz="1500" dirty="0" smtClean="0"/>
                  <a:t>From one starting node/cell and walk away from it along the ordering of cells by </a:t>
                </a:r>
                <a:r>
                  <a:rPr lang="en-US" sz="1500" dirty="0" err="1" smtClean="0"/>
                  <a:t>dpt</a:t>
                </a:r>
                <a:r>
                  <a:rPr lang="en-US" sz="1500" dirty="0" smtClean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500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15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𝑒𝑛𝑑</m:t>
                    </m:r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500" dirty="0" smtClean="0"/>
              </a:p>
              <a:p>
                <a:r>
                  <a:rPr lang="en-US" sz="1500" dirty="0" smtClean="0"/>
                  <a:t>     </a:t>
                </a:r>
              </a:p>
              <a:p>
                <a:r>
                  <a:rPr lang="en-US" sz="1500" dirty="0" smtClean="0"/>
                  <a:t>compute: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23</m:t>
                          </m:r>
                        </m:sub>
                      </m:sSub>
                      <m:d>
                        <m:d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</m:d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𝑘𝑒𝑛𝑑𝑎𝑙𝑙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𝑡𝑎𝑢</m:t>
                      </m:r>
                      <m:d>
                        <m:d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5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15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:7</m:t>
                              </m:r>
                            </m:e>
                          </m:d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5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15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:7</m:t>
                              </m:r>
                            </m:e>
                          </m:d>
                        </m:e>
                      </m:d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𝑘𝑒𝑛𝑑𝑎𝑙𝑙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𝑡𝑎𝑢</m:t>
                      </m:r>
                      <m:d>
                        <m:d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7+1</m:t>
                              </m:r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𝑒𝑛𝑑</m:t>
                              </m:r>
                            </m:e>
                          </m:d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7+1:</m:t>
                              </m:r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𝑒𝑛𝑑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1500" b="0" dirty="0" smtClean="0"/>
              </a:p>
              <a:p>
                <a:endParaRPr lang="en-US" sz="1500" dirty="0" smtClean="0"/>
              </a:p>
              <a:p>
                <a:r>
                  <a:rPr lang="en-US" sz="1500" dirty="0" smtClean="0"/>
                  <a:t>Define the branching point / end point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500" dirty="0" smtClean="0"/>
                  <a:t> branch</a:t>
                </a:r>
              </a:p>
              <a:p>
                <a:r>
                  <a:rPr lang="en-US" sz="1500" dirty="0" smtClean="0"/>
                  <a:t>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𝑎𝑟𝑔𝑚𝑎𝑥</m:t>
                    </m:r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23</m:t>
                        </m:r>
                      </m:sub>
                    </m:sSub>
                    <m:d>
                      <m:dPr>
                        <m:ctrlPr>
                          <a:rPr lang="en-US" sz="1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23</m:t>
                        </m:r>
                      </m:sub>
                    </m:sSub>
                    <m:d>
                      <m:dPr>
                        <m:ctrlPr>
                          <a:rPr lang="en-US" sz="1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500" dirty="0" smtClean="0"/>
                  <a:t> </a:t>
                </a:r>
              </a:p>
              <a:p>
                <a:r>
                  <a:rPr lang="en-US" sz="1500" dirty="0"/>
                  <a:t> </a:t>
                </a:r>
                <a:r>
                  <a:rPr lang="en-US" sz="1500" dirty="0" smtClean="0"/>
                  <a:t>      </a:t>
                </a:r>
                <a:endParaRPr lang="en-US" sz="1500" dirty="0"/>
              </a:p>
            </p:txBody>
          </p:sp>
        </mc:Choice>
        <mc:Fallback xmlns="">
          <p:sp>
            <p:nvSpPr>
              <p:cNvPr id="86" name="Rectangle 8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4303" y="3131002"/>
                <a:ext cx="8121435" cy="2199513"/>
              </a:xfrm>
              <a:prstGeom prst="rect">
                <a:avLst/>
              </a:prstGeom>
              <a:blipFill>
                <a:blip r:embed="rId16"/>
                <a:stretch>
                  <a:fillRect l="-3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 86"/>
              <p:cNvSpPr/>
              <p:nvPr/>
            </p:nvSpPr>
            <p:spPr>
              <a:xfrm>
                <a:off x="5019526" y="6474075"/>
                <a:ext cx="49026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7" name="Rectangle 8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9526" y="6474075"/>
                <a:ext cx="490262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ctangle 87"/>
              <p:cNvSpPr/>
              <p:nvPr/>
            </p:nvSpPr>
            <p:spPr>
              <a:xfrm>
                <a:off x="7822291" y="6484729"/>
                <a:ext cx="49026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8" name="Rectangle 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2291" y="6484729"/>
                <a:ext cx="490262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Rectangle 88"/>
              <p:cNvSpPr/>
              <p:nvPr/>
            </p:nvSpPr>
            <p:spPr>
              <a:xfrm>
                <a:off x="10714844" y="6474075"/>
                <a:ext cx="49026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9" name="Rectangle 8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4844" y="6474075"/>
                <a:ext cx="490262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reeform 2"/>
          <p:cNvSpPr/>
          <p:nvPr/>
        </p:nvSpPr>
        <p:spPr>
          <a:xfrm>
            <a:off x="4267200" y="5373757"/>
            <a:ext cx="917914" cy="595442"/>
          </a:xfrm>
          <a:custGeom>
            <a:avLst/>
            <a:gdLst>
              <a:gd name="connsiteX0" fmla="*/ 59635 w 583096"/>
              <a:gd name="connsiteY0" fmla="*/ 0 h 390939"/>
              <a:gd name="connsiteX1" fmla="*/ 298174 w 583096"/>
              <a:gd name="connsiteY1" fmla="*/ 26504 h 390939"/>
              <a:gd name="connsiteX2" fmla="*/ 523461 w 583096"/>
              <a:gd name="connsiteY2" fmla="*/ 92765 h 390939"/>
              <a:gd name="connsiteX3" fmla="*/ 583096 w 583096"/>
              <a:gd name="connsiteY3" fmla="*/ 198782 h 390939"/>
              <a:gd name="connsiteX4" fmla="*/ 569843 w 583096"/>
              <a:gd name="connsiteY4" fmla="*/ 344556 h 390939"/>
              <a:gd name="connsiteX5" fmla="*/ 463826 w 583096"/>
              <a:gd name="connsiteY5" fmla="*/ 390939 h 390939"/>
              <a:gd name="connsiteX6" fmla="*/ 298174 w 583096"/>
              <a:gd name="connsiteY6" fmla="*/ 377686 h 390939"/>
              <a:gd name="connsiteX7" fmla="*/ 152400 w 583096"/>
              <a:gd name="connsiteY7" fmla="*/ 344556 h 390939"/>
              <a:gd name="connsiteX8" fmla="*/ 53009 w 583096"/>
              <a:gd name="connsiteY8" fmla="*/ 291547 h 390939"/>
              <a:gd name="connsiteX9" fmla="*/ 6626 w 583096"/>
              <a:gd name="connsiteY9" fmla="*/ 185530 h 390939"/>
              <a:gd name="connsiteX10" fmla="*/ 0 w 583096"/>
              <a:gd name="connsiteY10" fmla="*/ 86139 h 390939"/>
              <a:gd name="connsiteX11" fmla="*/ 59635 w 583096"/>
              <a:gd name="connsiteY11" fmla="*/ 0 h 390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3096" h="390939">
                <a:moveTo>
                  <a:pt x="59635" y="0"/>
                </a:moveTo>
                <a:lnTo>
                  <a:pt x="298174" y="26504"/>
                </a:lnTo>
                <a:lnTo>
                  <a:pt x="523461" y="92765"/>
                </a:lnTo>
                <a:lnTo>
                  <a:pt x="583096" y="198782"/>
                </a:lnTo>
                <a:lnTo>
                  <a:pt x="569843" y="344556"/>
                </a:lnTo>
                <a:lnTo>
                  <a:pt x="463826" y="390939"/>
                </a:lnTo>
                <a:lnTo>
                  <a:pt x="298174" y="377686"/>
                </a:lnTo>
                <a:lnTo>
                  <a:pt x="152400" y="344556"/>
                </a:lnTo>
                <a:lnTo>
                  <a:pt x="53009" y="291547"/>
                </a:lnTo>
                <a:lnTo>
                  <a:pt x="6626" y="185530"/>
                </a:lnTo>
                <a:lnTo>
                  <a:pt x="0" y="86139"/>
                </a:lnTo>
                <a:lnTo>
                  <a:pt x="59635" y="0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Freeform 91"/>
          <p:cNvSpPr/>
          <p:nvPr/>
        </p:nvSpPr>
        <p:spPr>
          <a:xfrm>
            <a:off x="7036789" y="5379530"/>
            <a:ext cx="932566" cy="565767"/>
          </a:xfrm>
          <a:custGeom>
            <a:avLst/>
            <a:gdLst>
              <a:gd name="connsiteX0" fmla="*/ 59635 w 583096"/>
              <a:gd name="connsiteY0" fmla="*/ 0 h 390939"/>
              <a:gd name="connsiteX1" fmla="*/ 298174 w 583096"/>
              <a:gd name="connsiteY1" fmla="*/ 26504 h 390939"/>
              <a:gd name="connsiteX2" fmla="*/ 523461 w 583096"/>
              <a:gd name="connsiteY2" fmla="*/ 92765 h 390939"/>
              <a:gd name="connsiteX3" fmla="*/ 583096 w 583096"/>
              <a:gd name="connsiteY3" fmla="*/ 198782 h 390939"/>
              <a:gd name="connsiteX4" fmla="*/ 569843 w 583096"/>
              <a:gd name="connsiteY4" fmla="*/ 344556 h 390939"/>
              <a:gd name="connsiteX5" fmla="*/ 463826 w 583096"/>
              <a:gd name="connsiteY5" fmla="*/ 390939 h 390939"/>
              <a:gd name="connsiteX6" fmla="*/ 298174 w 583096"/>
              <a:gd name="connsiteY6" fmla="*/ 377686 h 390939"/>
              <a:gd name="connsiteX7" fmla="*/ 152400 w 583096"/>
              <a:gd name="connsiteY7" fmla="*/ 344556 h 390939"/>
              <a:gd name="connsiteX8" fmla="*/ 53009 w 583096"/>
              <a:gd name="connsiteY8" fmla="*/ 291547 h 390939"/>
              <a:gd name="connsiteX9" fmla="*/ 6626 w 583096"/>
              <a:gd name="connsiteY9" fmla="*/ 185530 h 390939"/>
              <a:gd name="connsiteX10" fmla="*/ 0 w 583096"/>
              <a:gd name="connsiteY10" fmla="*/ 86139 h 390939"/>
              <a:gd name="connsiteX11" fmla="*/ 59635 w 583096"/>
              <a:gd name="connsiteY11" fmla="*/ 0 h 390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3096" h="390939">
                <a:moveTo>
                  <a:pt x="59635" y="0"/>
                </a:moveTo>
                <a:lnTo>
                  <a:pt x="298174" y="26504"/>
                </a:lnTo>
                <a:lnTo>
                  <a:pt x="523461" y="92765"/>
                </a:lnTo>
                <a:lnTo>
                  <a:pt x="583096" y="198782"/>
                </a:lnTo>
                <a:lnTo>
                  <a:pt x="569843" y="344556"/>
                </a:lnTo>
                <a:lnTo>
                  <a:pt x="463826" y="390939"/>
                </a:lnTo>
                <a:lnTo>
                  <a:pt x="298174" y="377686"/>
                </a:lnTo>
                <a:lnTo>
                  <a:pt x="152400" y="344556"/>
                </a:lnTo>
                <a:lnTo>
                  <a:pt x="53009" y="291547"/>
                </a:lnTo>
                <a:lnTo>
                  <a:pt x="6626" y="185530"/>
                </a:lnTo>
                <a:lnTo>
                  <a:pt x="0" y="86139"/>
                </a:lnTo>
                <a:lnTo>
                  <a:pt x="59635" y="0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Freeform 92"/>
          <p:cNvSpPr/>
          <p:nvPr/>
        </p:nvSpPr>
        <p:spPr>
          <a:xfrm>
            <a:off x="9919705" y="5379529"/>
            <a:ext cx="941426" cy="565768"/>
          </a:xfrm>
          <a:custGeom>
            <a:avLst/>
            <a:gdLst>
              <a:gd name="connsiteX0" fmla="*/ 59635 w 583096"/>
              <a:gd name="connsiteY0" fmla="*/ 0 h 390939"/>
              <a:gd name="connsiteX1" fmla="*/ 298174 w 583096"/>
              <a:gd name="connsiteY1" fmla="*/ 26504 h 390939"/>
              <a:gd name="connsiteX2" fmla="*/ 523461 w 583096"/>
              <a:gd name="connsiteY2" fmla="*/ 92765 h 390939"/>
              <a:gd name="connsiteX3" fmla="*/ 583096 w 583096"/>
              <a:gd name="connsiteY3" fmla="*/ 198782 h 390939"/>
              <a:gd name="connsiteX4" fmla="*/ 569843 w 583096"/>
              <a:gd name="connsiteY4" fmla="*/ 344556 h 390939"/>
              <a:gd name="connsiteX5" fmla="*/ 463826 w 583096"/>
              <a:gd name="connsiteY5" fmla="*/ 390939 h 390939"/>
              <a:gd name="connsiteX6" fmla="*/ 298174 w 583096"/>
              <a:gd name="connsiteY6" fmla="*/ 377686 h 390939"/>
              <a:gd name="connsiteX7" fmla="*/ 152400 w 583096"/>
              <a:gd name="connsiteY7" fmla="*/ 344556 h 390939"/>
              <a:gd name="connsiteX8" fmla="*/ 53009 w 583096"/>
              <a:gd name="connsiteY8" fmla="*/ 291547 h 390939"/>
              <a:gd name="connsiteX9" fmla="*/ 6626 w 583096"/>
              <a:gd name="connsiteY9" fmla="*/ 185530 h 390939"/>
              <a:gd name="connsiteX10" fmla="*/ 0 w 583096"/>
              <a:gd name="connsiteY10" fmla="*/ 86139 h 390939"/>
              <a:gd name="connsiteX11" fmla="*/ 59635 w 583096"/>
              <a:gd name="connsiteY11" fmla="*/ 0 h 390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3096" h="390939">
                <a:moveTo>
                  <a:pt x="59635" y="0"/>
                </a:moveTo>
                <a:lnTo>
                  <a:pt x="298174" y="26504"/>
                </a:lnTo>
                <a:lnTo>
                  <a:pt x="523461" y="92765"/>
                </a:lnTo>
                <a:lnTo>
                  <a:pt x="583096" y="198782"/>
                </a:lnTo>
                <a:lnTo>
                  <a:pt x="569843" y="344556"/>
                </a:lnTo>
                <a:lnTo>
                  <a:pt x="463826" y="390939"/>
                </a:lnTo>
                <a:lnTo>
                  <a:pt x="298174" y="377686"/>
                </a:lnTo>
                <a:lnTo>
                  <a:pt x="152400" y="344556"/>
                </a:lnTo>
                <a:lnTo>
                  <a:pt x="53009" y="291547"/>
                </a:lnTo>
                <a:lnTo>
                  <a:pt x="6626" y="185530"/>
                </a:lnTo>
                <a:lnTo>
                  <a:pt x="0" y="86139"/>
                </a:lnTo>
                <a:lnTo>
                  <a:pt x="59635" y="0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 rot="10800000">
            <a:off x="4672490" y="4340289"/>
            <a:ext cx="235962" cy="2041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>
            <a:stCxn id="92" idx="1"/>
          </p:cNvCxnSpPr>
          <p:nvPr/>
        </p:nvCxnSpPr>
        <p:spPr>
          <a:xfrm flipH="1" flipV="1">
            <a:off x="6936746" y="4320644"/>
            <a:ext cx="398217" cy="10853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93" idx="0"/>
          </p:cNvCxnSpPr>
          <p:nvPr/>
        </p:nvCxnSpPr>
        <p:spPr>
          <a:xfrm flipH="1" flipV="1">
            <a:off x="7102823" y="4335732"/>
            <a:ext cx="2876517" cy="10437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672602" y="3788879"/>
            <a:ext cx="10086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18 17 16 14 12 10  8</a:t>
            </a:r>
          </a:p>
          <a:p>
            <a:r>
              <a:rPr lang="en-US" sz="800" dirty="0" smtClean="0"/>
              <a:t>18 16 14 12 10  8   6</a:t>
            </a:r>
            <a:endParaRPr lang="en-US" sz="800" dirty="0"/>
          </a:p>
        </p:txBody>
      </p:sp>
      <p:sp>
        <p:nvSpPr>
          <p:cNvPr id="124" name="TextBox 123"/>
          <p:cNvSpPr txBox="1"/>
          <p:nvPr/>
        </p:nvSpPr>
        <p:spPr>
          <a:xfrm>
            <a:off x="9919705" y="3848980"/>
            <a:ext cx="18307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 7   6   9   5   11   4   13    3   15    2    1</a:t>
            </a:r>
          </a:p>
          <a:p>
            <a:r>
              <a:rPr lang="en-US" sz="800" dirty="0" smtClean="0"/>
              <a:t> 5   7   4   9     3   11   2   13    1   15   17</a:t>
            </a:r>
            <a:endParaRPr lang="en-US" sz="800" dirty="0"/>
          </a:p>
        </p:txBody>
      </p:sp>
      <p:cxnSp>
        <p:nvCxnSpPr>
          <p:cNvPr id="22" name="Straight Arrow Connector 21"/>
          <p:cNvCxnSpPr>
            <a:stCxn id="62" idx="1"/>
          </p:cNvCxnSpPr>
          <p:nvPr/>
        </p:nvCxnSpPr>
        <p:spPr>
          <a:xfrm flipV="1">
            <a:off x="8283716" y="4335732"/>
            <a:ext cx="2071600" cy="12277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10509654" y="4335732"/>
            <a:ext cx="659809" cy="11001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8302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2" grpId="0" animBg="1"/>
      <p:bldP spid="93" grpId="0" animBg="1"/>
      <p:bldP spid="17" grpId="0"/>
      <p:bldP spid="12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138"/>
          <p:cNvSpPr/>
          <p:nvPr/>
        </p:nvSpPr>
        <p:spPr>
          <a:xfrm>
            <a:off x="620472" y="917629"/>
            <a:ext cx="1199952" cy="10736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0" name="Straight Arrow Connector 139"/>
          <p:cNvCxnSpPr/>
          <p:nvPr/>
        </p:nvCxnSpPr>
        <p:spPr>
          <a:xfrm>
            <a:off x="644774" y="862419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/>
          <p:cNvCxnSpPr/>
          <p:nvPr/>
        </p:nvCxnSpPr>
        <p:spPr>
          <a:xfrm>
            <a:off x="544857" y="954600"/>
            <a:ext cx="1574" cy="451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Rectangle 141"/>
          <p:cNvSpPr/>
          <p:nvPr/>
        </p:nvSpPr>
        <p:spPr>
          <a:xfrm>
            <a:off x="557378" y="647878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cells</a:t>
            </a:r>
            <a:endParaRPr lang="en-US" sz="1200" dirty="0"/>
          </a:p>
        </p:txBody>
      </p:sp>
      <p:sp>
        <p:nvSpPr>
          <p:cNvPr id="143" name="Rectangle 142"/>
          <p:cNvSpPr/>
          <p:nvPr/>
        </p:nvSpPr>
        <p:spPr>
          <a:xfrm>
            <a:off x="128718" y="876871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cells</a:t>
            </a:r>
            <a:endParaRPr lang="en-US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Rectangle 144"/>
              <p:cNvSpPr/>
              <p:nvPr/>
            </p:nvSpPr>
            <p:spPr>
              <a:xfrm>
                <a:off x="883331" y="1256720"/>
                <a:ext cx="758605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𝑑𝑝𝑡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45" name="Rectangle 1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331" y="1256720"/>
                <a:ext cx="758605" cy="276999"/>
              </a:xfrm>
              <a:prstGeom prst="rect">
                <a:avLst/>
              </a:prstGeom>
              <a:blipFill>
                <a:blip r:embed="rId3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6" name="Right Arrow 145"/>
          <p:cNvSpPr/>
          <p:nvPr/>
        </p:nvSpPr>
        <p:spPr>
          <a:xfrm rot="5400000">
            <a:off x="831038" y="2441226"/>
            <a:ext cx="845408" cy="270439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/>
          <p:cNvSpPr/>
          <p:nvPr/>
        </p:nvSpPr>
        <p:spPr>
          <a:xfrm>
            <a:off x="24095" y="2253280"/>
            <a:ext cx="89659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A heuristic</a:t>
            </a:r>
          </a:p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to find </a:t>
            </a:r>
          </a:p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trajectories</a:t>
            </a:r>
          </a:p>
          <a:p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723" y="4260975"/>
            <a:ext cx="1327685" cy="923156"/>
          </a:xfrm>
          <a:prstGeom prst="rect">
            <a:avLst/>
          </a:prstGeom>
        </p:spPr>
      </p:pic>
      <p:sp>
        <p:nvSpPr>
          <p:cNvPr id="148" name="Rectangle 147"/>
          <p:cNvSpPr/>
          <p:nvPr/>
        </p:nvSpPr>
        <p:spPr>
          <a:xfrm>
            <a:off x="35278" y="3168024"/>
            <a:ext cx="321331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Trajectory:</a:t>
            </a:r>
          </a:p>
          <a:p>
            <a:r>
              <a:rPr lang="en-US" sz="1200" dirty="0" smtClean="0"/>
              <a:t>- Number of branches,</a:t>
            </a:r>
          </a:p>
          <a:p>
            <a:r>
              <a:rPr lang="en-US" sz="1200" dirty="0" smtClean="0"/>
              <a:t>- Which cells belong to which branch</a:t>
            </a:r>
          </a:p>
          <a:p>
            <a:r>
              <a:rPr lang="en-US" sz="1200" dirty="0" smtClean="0"/>
              <a:t>- Which cells represent distal end of each branch</a:t>
            </a:r>
          </a:p>
          <a:p>
            <a:r>
              <a:rPr lang="en-US" sz="1200" dirty="0" smtClean="0"/>
              <a:t>- Which cells represent branching points</a:t>
            </a:r>
          </a:p>
        </p:txBody>
      </p:sp>
      <p:sp>
        <p:nvSpPr>
          <p:cNvPr id="82" name="Title 1"/>
          <p:cNvSpPr>
            <a:spLocks noGrp="1"/>
          </p:cNvSpPr>
          <p:nvPr>
            <p:ph type="title"/>
          </p:nvPr>
        </p:nvSpPr>
        <p:spPr>
          <a:xfrm>
            <a:off x="5938" y="4608"/>
            <a:ext cx="8735900" cy="595699"/>
          </a:xfrm>
        </p:spPr>
        <p:txBody>
          <a:bodyPr>
            <a:normAutofit/>
          </a:bodyPr>
          <a:lstStyle/>
          <a:p>
            <a:r>
              <a:rPr lang="en-US" sz="3500" dirty="0"/>
              <a:t>DPT pipeline – </a:t>
            </a:r>
            <a:r>
              <a:rPr lang="en-US" sz="3500" dirty="0" smtClean="0">
                <a:solidFill>
                  <a:schemeClr val="accent1"/>
                </a:solidFill>
              </a:rPr>
              <a:t>finding branching points</a:t>
            </a:r>
            <a:endParaRPr lang="en-US" sz="35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Rectangle 121"/>
              <p:cNvSpPr/>
              <p:nvPr/>
            </p:nvSpPr>
            <p:spPr>
              <a:xfrm>
                <a:off x="4004304" y="883300"/>
                <a:ext cx="4607800" cy="19389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500" dirty="0" smtClean="0"/>
                  <a:t>Find the starting node/cell of the three largest branches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500" dirty="0" smtClean="0"/>
                  <a:t>Randomly pick one cell/node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1500" b="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500" dirty="0" smtClean="0"/>
                  <a:t>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500" dirty="0" smtClean="0"/>
                  <a:t> that is most far away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500" dirty="0" smtClean="0"/>
                  <a:t> according to </a:t>
                </a:r>
                <a:r>
                  <a:rPr lang="en-US" sz="1500" dirty="0" err="1" smtClean="0"/>
                  <a:t>dpt</a:t>
                </a:r>
                <a:endParaRPr lang="en-US" sz="15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500" dirty="0" smtClean="0"/>
                  <a:t>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500" dirty="0"/>
                  <a:t> that is most far away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500" dirty="0" smtClean="0"/>
                  <a:t> according to </a:t>
                </a:r>
                <a:r>
                  <a:rPr lang="en-US" sz="1500" dirty="0" err="1" smtClean="0"/>
                  <a:t>dpt</a:t>
                </a:r>
                <a:endParaRPr lang="en-US" sz="15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500" dirty="0" smtClean="0"/>
                  <a:t>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1500" dirty="0"/>
                  <a:t> that is most far away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50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1500" dirty="0" smtClean="0"/>
              </a:p>
              <a:p>
                <a:r>
                  <a:rPr lang="en-US" sz="1500" dirty="0" smtClean="0"/>
                  <a:t>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𝑎𝑟𝑔𝑚𝑎𝑥</m:t>
                    </m:r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z="1500" i="1">
                        <a:latin typeface="Cambria Math" panose="02040503050406030204" pitchFamily="18" charset="0"/>
                      </a:rPr>
                      <m:t>𝑑𝑝𝑡</m:t>
                    </m:r>
                    <m:d>
                      <m:d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5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15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5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500" i="1">
                        <a:latin typeface="Cambria Math" panose="02040503050406030204" pitchFamily="18" charset="0"/>
                      </a:rPr>
                      <m:t>𝑑𝑝𝑡</m:t>
                    </m:r>
                    <m:d>
                      <m:d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5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15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500" dirty="0" smtClean="0"/>
                  <a:t> </a:t>
                </a:r>
              </a:p>
              <a:p>
                <a:endParaRPr lang="en-US" sz="1500" dirty="0"/>
              </a:p>
              <a:p>
                <a:endParaRPr lang="en-US" sz="1500" dirty="0" smtClean="0"/>
              </a:p>
            </p:txBody>
          </p:sp>
        </mc:Choice>
        <mc:Fallback xmlns="">
          <p:sp>
            <p:nvSpPr>
              <p:cNvPr id="122" name="Rectangle 1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4304" y="883300"/>
                <a:ext cx="4607800" cy="1938992"/>
              </a:xfrm>
              <a:prstGeom prst="rect">
                <a:avLst/>
              </a:prstGeom>
              <a:blipFill>
                <a:blip r:embed="rId5"/>
                <a:stretch>
                  <a:fillRect l="-529" t="-6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1" name="Rectangle 150"/>
          <p:cNvSpPr/>
          <p:nvPr/>
        </p:nvSpPr>
        <p:spPr>
          <a:xfrm>
            <a:off x="4004304" y="2453177"/>
            <a:ext cx="680102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1500" dirty="0" smtClean="0"/>
          </a:p>
          <a:p>
            <a:r>
              <a:rPr lang="en-US" sz="1500" dirty="0" smtClean="0"/>
              <a:t>Compute the diffusion pseudo time of all points from each of the three starting node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 85"/>
              <p:cNvSpPr/>
              <p:nvPr/>
            </p:nvSpPr>
            <p:spPr>
              <a:xfrm>
                <a:off x="4004303" y="3131002"/>
                <a:ext cx="8121435" cy="21995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en-US" sz="1500" dirty="0" smtClean="0"/>
              </a:p>
              <a:p>
                <a:r>
                  <a:rPr lang="en-US" sz="1500" dirty="0" smtClean="0"/>
                  <a:t>From one starting node/cell and walk away from it along the ordering of cells by </a:t>
                </a:r>
                <a:r>
                  <a:rPr lang="en-US" sz="1500" dirty="0" err="1" smtClean="0"/>
                  <a:t>dpt</a:t>
                </a:r>
                <a:r>
                  <a:rPr lang="en-US" sz="1500" dirty="0" smtClean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500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15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𝑒𝑛𝑑</m:t>
                    </m:r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500" dirty="0" smtClean="0"/>
              </a:p>
              <a:p>
                <a:r>
                  <a:rPr lang="en-US" sz="1500" dirty="0" smtClean="0"/>
                  <a:t>     </a:t>
                </a:r>
              </a:p>
              <a:p>
                <a:r>
                  <a:rPr lang="en-US" sz="1500" dirty="0" smtClean="0"/>
                  <a:t>compute: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23</m:t>
                          </m:r>
                        </m:sub>
                      </m:sSub>
                      <m:d>
                        <m:d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𝑘𝑒𝑛𝑑𝑎𝑙𝑙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𝑡𝑎𝑢</m:t>
                      </m:r>
                      <m:d>
                        <m:d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5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15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5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15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𝑘𝑒𝑛𝑑𝑎𝑙𝑙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𝑡𝑎𝑢</m:t>
                      </m:r>
                      <m:d>
                        <m:d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+1:</m:t>
                              </m:r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𝑒𝑛𝑑</m:t>
                              </m:r>
                            </m:e>
                          </m:d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+1:</m:t>
                              </m:r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𝑒𝑛𝑑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1500" b="0" dirty="0" smtClean="0"/>
              </a:p>
              <a:p>
                <a:endParaRPr lang="en-US" sz="1500" dirty="0" smtClean="0"/>
              </a:p>
              <a:p>
                <a:r>
                  <a:rPr lang="en-US" sz="1500" dirty="0" smtClean="0"/>
                  <a:t>Define the branching point / end point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500" dirty="0" smtClean="0"/>
                  <a:t> branch</a:t>
                </a:r>
              </a:p>
              <a:p>
                <a:r>
                  <a:rPr lang="en-US" sz="1500" dirty="0" smtClean="0"/>
                  <a:t>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𝑎𝑟𝑔𝑚𝑎𝑥</m:t>
                    </m:r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23</m:t>
                        </m:r>
                      </m:sub>
                    </m:sSub>
                    <m:d>
                      <m:dPr>
                        <m:ctrlPr>
                          <a:rPr lang="en-US" sz="1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23</m:t>
                        </m:r>
                      </m:sub>
                    </m:sSub>
                    <m:d>
                      <m:dPr>
                        <m:ctrlPr>
                          <a:rPr lang="en-US" sz="1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500" dirty="0" smtClean="0"/>
                  <a:t> </a:t>
                </a:r>
              </a:p>
              <a:p>
                <a:r>
                  <a:rPr lang="en-US" sz="1500" dirty="0"/>
                  <a:t> </a:t>
                </a:r>
                <a:r>
                  <a:rPr lang="en-US" sz="1500" dirty="0" smtClean="0"/>
                  <a:t>      </a:t>
                </a:r>
                <a:endParaRPr lang="en-US" sz="1500" dirty="0"/>
              </a:p>
            </p:txBody>
          </p:sp>
        </mc:Choice>
        <mc:Fallback xmlns="">
          <p:sp>
            <p:nvSpPr>
              <p:cNvPr id="86" name="Rectangle 8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4303" y="3131002"/>
                <a:ext cx="8121435" cy="2199513"/>
              </a:xfrm>
              <a:prstGeom prst="rect">
                <a:avLst/>
              </a:prstGeom>
              <a:blipFill>
                <a:blip r:embed="rId6"/>
                <a:stretch>
                  <a:fillRect l="-3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Rectangle 90"/>
          <p:cNvSpPr/>
          <p:nvPr/>
        </p:nvSpPr>
        <p:spPr>
          <a:xfrm>
            <a:off x="4004303" y="5403158"/>
            <a:ext cx="812143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 smtClean="0"/>
              <a:t>Repeat </a:t>
            </a:r>
            <a:r>
              <a:rPr lang="en-US" sz="1500" dirty="0" smtClean="0">
                <a:solidFill>
                  <a:schemeClr val="accent1"/>
                </a:solidFill>
              </a:rPr>
              <a:t>this</a:t>
            </a:r>
            <a:r>
              <a:rPr lang="en-US" sz="1500" dirty="0" smtClean="0"/>
              <a:t> for each of the three starting node/cell to identify cells that belong to each of the three branch.  </a:t>
            </a:r>
            <a:endParaRPr lang="en-US" sz="1500" dirty="0"/>
          </a:p>
        </p:txBody>
      </p:sp>
      <p:sp>
        <p:nvSpPr>
          <p:cNvPr id="3" name="Left Brace 2"/>
          <p:cNvSpPr/>
          <p:nvPr/>
        </p:nvSpPr>
        <p:spPr>
          <a:xfrm>
            <a:off x="3845379" y="3567794"/>
            <a:ext cx="158924" cy="1526720"/>
          </a:xfrm>
          <a:prstGeom prst="leftBrace">
            <a:avLst>
              <a:gd name="adj1" fmla="val 23275"/>
              <a:gd name="adj2" fmla="val 4677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stCxn id="3" idx="1"/>
          </p:cNvCxnSpPr>
          <p:nvPr/>
        </p:nvCxnSpPr>
        <p:spPr>
          <a:xfrm>
            <a:off x="3845379" y="4281902"/>
            <a:ext cx="0" cy="10486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845379" y="5330515"/>
            <a:ext cx="9633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808764" y="5330515"/>
            <a:ext cx="8165" cy="2130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339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138"/>
          <p:cNvSpPr/>
          <p:nvPr/>
        </p:nvSpPr>
        <p:spPr>
          <a:xfrm>
            <a:off x="620472" y="917629"/>
            <a:ext cx="1199952" cy="10736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0" name="Straight Arrow Connector 139"/>
          <p:cNvCxnSpPr/>
          <p:nvPr/>
        </p:nvCxnSpPr>
        <p:spPr>
          <a:xfrm>
            <a:off x="644774" y="862419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/>
          <p:cNvCxnSpPr/>
          <p:nvPr/>
        </p:nvCxnSpPr>
        <p:spPr>
          <a:xfrm>
            <a:off x="544857" y="954600"/>
            <a:ext cx="1574" cy="451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Rectangle 141"/>
          <p:cNvSpPr/>
          <p:nvPr/>
        </p:nvSpPr>
        <p:spPr>
          <a:xfrm>
            <a:off x="557378" y="647878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cells</a:t>
            </a:r>
            <a:endParaRPr lang="en-US" sz="1200" dirty="0"/>
          </a:p>
        </p:txBody>
      </p:sp>
      <p:sp>
        <p:nvSpPr>
          <p:cNvPr id="143" name="Rectangle 142"/>
          <p:cNvSpPr/>
          <p:nvPr/>
        </p:nvSpPr>
        <p:spPr>
          <a:xfrm>
            <a:off x="128718" y="876871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cells</a:t>
            </a:r>
            <a:endParaRPr lang="en-US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Rectangle 144"/>
              <p:cNvSpPr/>
              <p:nvPr/>
            </p:nvSpPr>
            <p:spPr>
              <a:xfrm>
                <a:off x="883331" y="1256720"/>
                <a:ext cx="758605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𝑑𝑝𝑡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45" name="Rectangle 1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331" y="1256720"/>
                <a:ext cx="758605" cy="276999"/>
              </a:xfrm>
              <a:prstGeom prst="rect">
                <a:avLst/>
              </a:prstGeom>
              <a:blipFill>
                <a:blip r:embed="rId3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6" name="Right Arrow 145"/>
          <p:cNvSpPr/>
          <p:nvPr/>
        </p:nvSpPr>
        <p:spPr>
          <a:xfrm rot="5400000">
            <a:off x="831038" y="2441226"/>
            <a:ext cx="845408" cy="270439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/>
          <p:cNvSpPr/>
          <p:nvPr/>
        </p:nvSpPr>
        <p:spPr>
          <a:xfrm>
            <a:off x="24095" y="2253280"/>
            <a:ext cx="89659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A heuristic</a:t>
            </a:r>
          </a:p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to find </a:t>
            </a:r>
          </a:p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trajectories</a:t>
            </a:r>
          </a:p>
          <a:p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723" y="4260975"/>
            <a:ext cx="1327685" cy="923156"/>
          </a:xfrm>
          <a:prstGeom prst="rect">
            <a:avLst/>
          </a:prstGeom>
        </p:spPr>
      </p:pic>
      <p:sp>
        <p:nvSpPr>
          <p:cNvPr id="148" name="Rectangle 147"/>
          <p:cNvSpPr/>
          <p:nvPr/>
        </p:nvSpPr>
        <p:spPr>
          <a:xfrm>
            <a:off x="35278" y="3168024"/>
            <a:ext cx="321331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Trajectory:</a:t>
            </a:r>
          </a:p>
          <a:p>
            <a:r>
              <a:rPr lang="en-US" sz="1200" dirty="0" smtClean="0"/>
              <a:t>- Number of branches,</a:t>
            </a:r>
          </a:p>
          <a:p>
            <a:r>
              <a:rPr lang="en-US" sz="1200" dirty="0" smtClean="0"/>
              <a:t>- Which cells belong to which branch</a:t>
            </a:r>
          </a:p>
          <a:p>
            <a:r>
              <a:rPr lang="en-US" sz="1200" dirty="0" smtClean="0"/>
              <a:t>- Which cells represent distal end of each branch</a:t>
            </a:r>
          </a:p>
          <a:p>
            <a:r>
              <a:rPr lang="en-US" sz="1200" dirty="0" smtClean="0"/>
              <a:t>- Which cells represent branching points</a:t>
            </a:r>
          </a:p>
        </p:txBody>
      </p:sp>
      <p:sp>
        <p:nvSpPr>
          <p:cNvPr id="82" name="Title 1"/>
          <p:cNvSpPr>
            <a:spLocks noGrp="1"/>
          </p:cNvSpPr>
          <p:nvPr>
            <p:ph type="title"/>
          </p:nvPr>
        </p:nvSpPr>
        <p:spPr>
          <a:xfrm>
            <a:off x="5938" y="4608"/>
            <a:ext cx="8735900" cy="595699"/>
          </a:xfrm>
        </p:spPr>
        <p:txBody>
          <a:bodyPr>
            <a:normAutofit/>
          </a:bodyPr>
          <a:lstStyle/>
          <a:p>
            <a:r>
              <a:rPr lang="en-US" sz="3500" dirty="0"/>
              <a:t>DPT pipeline – </a:t>
            </a:r>
            <a:r>
              <a:rPr lang="en-US" sz="3500" dirty="0" smtClean="0">
                <a:solidFill>
                  <a:schemeClr val="accent1"/>
                </a:solidFill>
              </a:rPr>
              <a:t>finding branching points</a:t>
            </a:r>
            <a:endParaRPr lang="en-US" sz="35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Rectangle 121"/>
              <p:cNvSpPr/>
              <p:nvPr/>
            </p:nvSpPr>
            <p:spPr>
              <a:xfrm>
                <a:off x="4004304" y="883300"/>
                <a:ext cx="4607800" cy="19389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500" dirty="0" smtClean="0"/>
                  <a:t>Find the starting node/cell of the three largest branches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500" dirty="0" smtClean="0"/>
                  <a:t>Randomly pick one cell/node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1500" b="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500" dirty="0" smtClean="0"/>
                  <a:t>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500" dirty="0" smtClean="0"/>
                  <a:t> that is most far away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500" dirty="0" smtClean="0"/>
                  <a:t> according to </a:t>
                </a:r>
                <a:r>
                  <a:rPr lang="en-US" sz="1500" dirty="0" err="1" smtClean="0"/>
                  <a:t>dpt</a:t>
                </a:r>
                <a:endParaRPr lang="en-US" sz="15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500" dirty="0" smtClean="0"/>
                  <a:t>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500" dirty="0"/>
                  <a:t> that is most far away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500" dirty="0" smtClean="0"/>
                  <a:t> according to </a:t>
                </a:r>
                <a:r>
                  <a:rPr lang="en-US" sz="1500" dirty="0" err="1" smtClean="0"/>
                  <a:t>dpt</a:t>
                </a:r>
                <a:endParaRPr lang="en-US" sz="15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500" dirty="0" smtClean="0"/>
                  <a:t>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1500" dirty="0"/>
                  <a:t> that is most far away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50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1500" dirty="0" smtClean="0"/>
              </a:p>
              <a:p>
                <a:r>
                  <a:rPr lang="en-US" sz="1500" dirty="0" smtClean="0"/>
                  <a:t>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𝑎𝑟𝑔𝑚𝑎𝑥</m:t>
                    </m:r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z="1500" i="1">
                        <a:latin typeface="Cambria Math" panose="02040503050406030204" pitchFamily="18" charset="0"/>
                      </a:rPr>
                      <m:t>𝑑𝑝𝑡</m:t>
                    </m:r>
                    <m:d>
                      <m:d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5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15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5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500" i="1">
                        <a:latin typeface="Cambria Math" panose="02040503050406030204" pitchFamily="18" charset="0"/>
                      </a:rPr>
                      <m:t>𝑑𝑝𝑡</m:t>
                    </m:r>
                    <m:d>
                      <m:d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5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15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500" dirty="0" smtClean="0"/>
                  <a:t> </a:t>
                </a:r>
              </a:p>
              <a:p>
                <a:endParaRPr lang="en-US" sz="1500" dirty="0"/>
              </a:p>
              <a:p>
                <a:endParaRPr lang="en-US" sz="1500" dirty="0" smtClean="0"/>
              </a:p>
            </p:txBody>
          </p:sp>
        </mc:Choice>
        <mc:Fallback xmlns="">
          <p:sp>
            <p:nvSpPr>
              <p:cNvPr id="122" name="Rectangle 1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4304" y="883300"/>
                <a:ext cx="4607800" cy="1938992"/>
              </a:xfrm>
              <a:prstGeom prst="rect">
                <a:avLst/>
              </a:prstGeom>
              <a:blipFill>
                <a:blip r:embed="rId5"/>
                <a:stretch>
                  <a:fillRect l="-529" t="-6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1" name="Rectangle 150"/>
          <p:cNvSpPr/>
          <p:nvPr/>
        </p:nvSpPr>
        <p:spPr>
          <a:xfrm>
            <a:off x="4004304" y="2453177"/>
            <a:ext cx="680102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1500" dirty="0" smtClean="0"/>
          </a:p>
          <a:p>
            <a:r>
              <a:rPr lang="en-US" sz="1500" dirty="0" smtClean="0"/>
              <a:t>Compute the diffusion pseudo time of all points from each of the three starting node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 85"/>
              <p:cNvSpPr/>
              <p:nvPr/>
            </p:nvSpPr>
            <p:spPr>
              <a:xfrm>
                <a:off x="4004303" y="3131002"/>
                <a:ext cx="8121435" cy="21995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en-US" sz="1500" dirty="0" smtClean="0"/>
              </a:p>
              <a:p>
                <a:r>
                  <a:rPr lang="en-US" sz="1500" dirty="0" smtClean="0"/>
                  <a:t>From one starting node/cell and walk away from it along the ordering of cells by </a:t>
                </a:r>
                <a:r>
                  <a:rPr lang="en-US" sz="1500" dirty="0" err="1" smtClean="0"/>
                  <a:t>dpt</a:t>
                </a:r>
                <a:r>
                  <a:rPr lang="en-US" sz="1500" dirty="0" smtClean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500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15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𝑒𝑛𝑑</m:t>
                    </m:r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500" dirty="0" smtClean="0"/>
              </a:p>
              <a:p>
                <a:r>
                  <a:rPr lang="en-US" sz="1500" dirty="0" smtClean="0"/>
                  <a:t>     </a:t>
                </a:r>
              </a:p>
              <a:p>
                <a:r>
                  <a:rPr lang="en-US" sz="1500" dirty="0" smtClean="0"/>
                  <a:t>compute: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23</m:t>
                          </m:r>
                        </m:sub>
                      </m:sSub>
                      <m:d>
                        <m:d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𝑘𝑒𝑛𝑑𝑎𝑙𝑙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𝑡𝑎𝑢</m:t>
                      </m:r>
                      <m:d>
                        <m:d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5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15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5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15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𝑘𝑒𝑛𝑑𝑎𝑙𝑙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𝑡𝑎𝑢</m:t>
                      </m:r>
                      <m:d>
                        <m:d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+1:</m:t>
                              </m:r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𝑒𝑛𝑑</m:t>
                              </m:r>
                            </m:e>
                          </m:d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+1:</m:t>
                              </m:r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𝑒𝑛𝑑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1500" b="0" dirty="0" smtClean="0"/>
              </a:p>
              <a:p>
                <a:endParaRPr lang="en-US" sz="1500" dirty="0" smtClean="0"/>
              </a:p>
              <a:p>
                <a:r>
                  <a:rPr lang="en-US" sz="1500" dirty="0" smtClean="0"/>
                  <a:t>Define the branching point / end point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500" dirty="0" smtClean="0"/>
                  <a:t> branch</a:t>
                </a:r>
              </a:p>
              <a:p>
                <a:r>
                  <a:rPr lang="en-US" sz="1500" dirty="0" smtClean="0"/>
                  <a:t>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𝑎𝑟𝑔𝑚𝑎𝑥</m:t>
                    </m:r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23</m:t>
                        </m:r>
                      </m:sub>
                    </m:sSub>
                    <m:d>
                      <m:dPr>
                        <m:ctrlPr>
                          <a:rPr lang="en-US" sz="1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23</m:t>
                        </m:r>
                      </m:sub>
                    </m:sSub>
                    <m:d>
                      <m:dPr>
                        <m:ctrlPr>
                          <a:rPr lang="en-US" sz="1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500" dirty="0" smtClean="0"/>
                  <a:t> </a:t>
                </a:r>
              </a:p>
              <a:p>
                <a:r>
                  <a:rPr lang="en-US" sz="1500" dirty="0"/>
                  <a:t> </a:t>
                </a:r>
                <a:r>
                  <a:rPr lang="en-US" sz="1500" dirty="0" smtClean="0"/>
                  <a:t>      </a:t>
                </a:r>
                <a:endParaRPr lang="en-US" sz="1500" dirty="0"/>
              </a:p>
            </p:txBody>
          </p:sp>
        </mc:Choice>
        <mc:Fallback xmlns="">
          <p:sp>
            <p:nvSpPr>
              <p:cNvPr id="86" name="Rectangle 8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4303" y="3131002"/>
                <a:ext cx="8121435" cy="2199513"/>
              </a:xfrm>
              <a:prstGeom prst="rect">
                <a:avLst/>
              </a:prstGeom>
              <a:blipFill>
                <a:blip r:embed="rId6"/>
                <a:stretch>
                  <a:fillRect l="-3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Rectangle 90"/>
          <p:cNvSpPr/>
          <p:nvPr/>
        </p:nvSpPr>
        <p:spPr>
          <a:xfrm>
            <a:off x="4004303" y="5403158"/>
            <a:ext cx="812143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 smtClean="0"/>
              <a:t>Repeat </a:t>
            </a:r>
            <a:r>
              <a:rPr lang="en-US" sz="1500" dirty="0" smtClean="0">
                <a:solidFill>
                  <a:schemeClr val="accent1"/>
                </a:solidFill>
              </a:rPr>
              <a:t>this</a:t>
            </a:r>
            <a:r>
              <a:rPr lang="en-US" sz="1500" dirty="0" smtClean="0"/>
              <a:t> for each of the three starting node/cell to identify cells that belong to each of the three branch.  </a:t>
            </a:r>
            <a:endParaRPr lang="en-US" sz="1500" dirty="0"/>
          </a:p>
        </p:txBody>
      </p:sp>
      <p:sp>
        <p:nvSpPr>
          <p:cNvPr id="3" name="Left Brace 2"/>
          <p:cNvSpPr/>
          <p:nvPr/>
        </p:nvSpPr>
        <p:spPr>
          <a:xfrm>
            <a:off x="3845379" y="3567794"/>
            <a:ext cx="158924" cy="1526720"/>
          </a:xfrm>
          <a:prstGeom prst="leftBrace">
            <a:avLst>
              <a:gd name="adj1" fmla="val 23275"/>
              <a:gd name="adj2" fmla="val 4677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stCxn id="3" idx="1"/>
          </p:cNvCxnSpPr>
          <p:nvPr/>
        </p:nvCxnSpPr>
        <p:spPr>
          <a:xfrm>
            <a:off x="3845379" y="4281902"/>
            <a:ext cx="0" cy="10486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845379" y="5330515"/>
            <a:ext cx="9633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808764" y="5330515"/>
            <a:ext cx="8165" cy="2130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4004302" y="6265848"/>
            <a:ext cx="812143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 smtClean="0"/>
              <a:t>Repeat </a:t>
            </a:r>
            <a:r>
              <a:rPr lang="en-US" sz="1500" dirty="0" smtClean="0">
                <a:solidFill>
                  <a:schemeClr val="accent1"/>
                </a:solidFill>
              </a:rPr>
              <a:t>all above</a:t>
            </a:r>
            <a:r>
              <a:rPr lang="en-US" sz="1500" dirty="0" smtClean="0"/>
              <a:t> for cells belonging to each of the three branches separately, to identify further smaller branches within each of the three branches</a:t>
            </a:r>
            <a:endParaRPr lang="en-US" sz="1500" dirty="0"/>
          </a:p>
        </p:txBody>
      </p:sp>
      <p:sp>
        <p:nvSpPr>
          <p:cNvPr id="22" name="Left Brace 21"/>
          <p:cNvSpPr/>
          <p:nvPr/>
        </p:nvSpPr>
        <p:spPr>
          <a:xfrm>
            <a:off x="3328055" y="1069520"/>
            <a:ext cx="449852" cy="4710793"/>
          </a:xfrm>
          <a:prstGeom prst="leftBrace">
            <a:avLst>
              <a:gd name="adj1" fmla="val 5126"/>
              <a:gd name="adj2" fmla="val 4677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>
            <a:stCxn id="22" idx="1"/>
          </p:cNvCxnSpPr>
          <p:nvPr/>
        </p:nvCxnSpPr>
        <p:spPr>
          <a:xfrm>
            <a:off x="3328055" y="3272946"/>
            <a:ext cx="0" cy="28466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328055" y="6119602"/>
            <a:ext cx="148070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4793818" y="6119602"/>
            <a:ext cx="14946" cy="2199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096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1"/>
          <p:cNvSpPr>
            <a:spLocks noGrp="1"/>
          </p:cNvSpPr>
          <p:nvPr>
            <p:ph type="title"/>
          </p:nvPr>
        </p:nvSpPr>
        <p:spPr>
          <a:xfrm>
            <a:off x="5938" y="4608"/>
            <a:ext cx="8735900" cy="595699"/>
          </a:xfrm>
        </p:spPr>
        <p:txBody>
          <a:bodyPr>
            <a:normAutofit/>
          </a:bodyPr>
          <a:lstStyle/>
          <a:p>
            <a:r>
              <a:rPr lang="en-US" sz="3500" dirty="0"/>
              <a:t>DPT </a:t>
            </a:r>
            <a:r>
              <a:rPr lang="en-US" sz="3500" dirty="0" smtClean="0"/>
              <a:t>pipeline</a:t>
            </a:r>
            <a:endParaRPr lang="en-US" sz="35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2942" y="1117768"/>
            <a:ext cx="4135672" cy="47586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149" y="1117768"/>
            <a:ext cx="5678184" cy="439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50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1"/>
          <p:cNvSpPr>
            <a:spLocks noGrp="1"/>
          </p:cNvSpPr>
          <p:nvPr>
            <p:ph type="title"/>
          </p:nvPr>
        </p:nvSpPr>
        <p:spPr>
          <a:xfrm>
            <a:off x="5938" y="4608"/>
            <a:ext cx="8735900" cy="595699"/>
          </a:xfrm>
        </p:spPr>
        <p:txBody>
          <a:bodyPr>
            <a:normAutofit/>
          </a:bodyPr>
          <a:lstStyle/>
          <a:p>
            <a:r>
              <a:rPr lang="en-US" sz="3500" dirty="0"/>
              <a:t>DPT </a:t>
            </a:r>
            <a:r>
              <a:rPr lang="en-US" sz="3500" dirty="0" smtClean="0"/>
              <a:t>pipeline</a:t>
            </a:r>
            <a:endParaRPr lang="en-US" sz="35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0431" y="291434"/>
            <a:ext cx="8170925" cy="43469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9587" y="3710498"/>
            <a:ext cx="4191768" cy="2943943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H="1">
            <a:off x="3930445" y="3288890"/>
            <a:ext cx="3225449" cy="4216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5456903" y="3583858"/>
            <a:ext cx="1747152" cy="29570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2430" y="2348257"/>
            <a:ext cx="1878008" cy="2160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08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258862" cy="1325563"/>
          </a:xfrm>
        </p:spPr>
        <p:txBody>
          <a:bodyPr/>
          <a:lstStyle/>
          <a:p>
            <a:r>
              <a:rPr lang="en-US" dirty="0" smtClean="0"/>
              <a:t>Trajectory finding (DPT)</a:t>
            </a:r>
            <a:endParaRPr lang="en-US" b="1" dirty="0"/>
          </a:p>
        </p:txBody>
      </p:sp>
      <p:pic>
        <p:nvPicPr>
          <p:cNvPr id="5" name="Picture 7" descr="http://hemberg-lab.github.io/scRNA.seq.course/figures/RNA-Seq_workflow-5.pd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4473" y="92056"/>
            <a:ext cx="3153211" cy="1823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8864473" y="783771"/>
            <a:ext cx="772353" cy="113221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270" y="3290178"/>
            <a:ext cx="2684795" cy="22080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5210" y="4340835"/>
            <a:ext cx="609600" cy="2762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787" y="3534004"/>
            <a:ext cx="2079294" cy="1613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65" y="3592998"/>
            <a:ext cx="2496758" cy="1881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594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529" y="573183"/>
            <a:ext cx="8830621" cy="534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0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5949" y="679285"/>
            <a:ext cx="33010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Starting point/input: preprocessed </a:t>
            </a:r>
            <a:r>
              <a:rPr lang="en-US" sz="1200" dirty="0" err="1" smtClean="0"/>
              <a:t>scRNAseq</a:t>
            </a:r>
            <a:r>
              <a:rPr lang="en-US" sz="1200" dirty="0" smtClean="0"/>
              <a:t> data</a:t>
            </a:r>
            <a:endParaRPr lang="en-US" sz="1200" dirty="0"/>
          </a:p>
        </p:txBody>
      </p:sp>
      <p:sp>
        <p:nvSpPr>
          <p:cNvPr id="11" name="Rectangle 10"/>
          <p:cNvSpPr/>
          <p:nvPr/>
        </p:nvSpPr>
        <p:spPr>
          <a:xfrm>
            <a:off x="672729" y="1276618"/>
            <a:ext cx="1262951" cy="10212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97115" y="1011494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cells</a:t>
            </a:r>
            <a:endParaRPr lang="en-US" sz="1200" dirty="0"/>
          </a:p>
        </p:txBody>
      </p:sp>
      <p:sp>
        <p:nvSpPr>
          <p:cNvPr id="18" name="Rectangle 17"/>
          <p:cNvSpPr/>
          <p:nvPr/>
        </p:nvSpPr>
        <p:spPr>
          <a:xfrm>
            <a:off x="66139" y="1221408"/>
            <a:ext cx="5504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genes</a:t>
            </a:r>
            <a:endParaRPr lang="en-US" sz="1200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697032" y="1221408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97115" y="1313589"/>
            <a:ext cx="1574" cy="451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356981" y="618213"/>
            <a:ext cx="32842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(Preprocessing options: library size normalization,</a:t>
            </a:r>
          </a:p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log transformation, cell cycle normalization)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2" name="Title 1"/>
          <p:cNvSpPr>
            <a:spLocks noGrp="1"/>
          </p:cNvSpPr>
          <p:nvPr>
            <p:ph type="title"/>
          </p:nvPr>
        </p:nvSpPr>
        <p:spPr>
          <a:xfrm>
            <a:off x="0" y="3841"/>
            <a:ext cx="8735900" cy="595699"/>
          </a:xfrm>
        </p:spPr>
        <p:txBody>
          <a:bodyPr>
            <a:normAutofit/>
          </a:bodyPr>
          <a:lstStyle/>
          <a:p>
            <a:r>
              <a:rPr lang="en-US" sz="3500" dirty="0"/>
              <a:t>DPT pipeline – </a:t>
            </a:r>
            <a:r>
              <a:rPr lang="en-US" sz="3500" dirty="0">
                <a:solidFill>
                  <a:schemeClr val="accent1"/>
                </a:solidFill>
              </a:rPr>
              <a:t>defining diffusion pseudo time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90838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5949" y="679285"/>
            <a:ext cx="33010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Starting point/input: preprocessed </a:t>
            </a:r>
            <a:r>
              <a:rPr lang="en-US" sz="1200" dirty="0" err="1" smtClean="0"/>
              <a:t>scRNAseq</a:t>
            </a:r>
            <a:r>
              <a:rPr lang="en-US" sz="1200" dirty="0" smtClean="0"/>
              <a:t> data</a:t>
            </a:r>
            <a:endParaRPr lang="en-US" sz="1200" dirty="0"/>
          </a:p>
        </p:txBody>
      </p:sp>
      <p:sp>
        <p:nvSpPr>
          <p:cNvPr id="11" name="Rectangle 10"/>
          <p:cNvSpPr/>
          <p:nvPr/>
        </p:nvSpPr>
        <p:spPr>
          <a:xfrm>
            <a:off x="672729" y="1276618"/>
            <a:ext cx="1262951" cy="10212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97115" y="1011494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cells</a:t>
            </a:r>
            <a:endParaRPr lang="en-US" sz="1200" dirty="0"/>
          </a:p>
        </p:txBody>
      </p:sp>
      <p:sp>
        <p:nvSpPr>
          <p:cNvPr id="18" name="Rectangle 17"/>
          <p:cNvSpPr/>
          <p:nvPr/>
        </p:nvSpPr>
        <p:spPr>
          <a:xfrm>
            <a:off x="66139" y="1221408"/>
            <a:ext cx="5504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genes</a:t>
            </a:r>
            <a:endParaRPr lang="en-US" sz="1200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697032" y="1221408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97115" y="1313589"/>
            <a:ext cx="1574" cy="451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356981" y="618213"/>
            <a:ext cx="32842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(Preprocessing options: library size normalization,</a:t>
            </a:r>
          </a:p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log transformation, cell cycle normalization)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2" name="Title 1"/>
          <p:cNvSpPr>
            <a:spLocks noGrp="1"/>
          </p:cNvSpPr>
          <p:nvPr>
            <p:ph type="title"/>
          </p:nvPr>
        </p:nvSpPr>
        <p:spPr>
          <a:xfrm>
            <a:off x="0" y="3841"/>
            <a:ext cx="8735900" cy="595699"/>
          </a:xfrm>
        </p:spPr>
        <p:txBody>
          <a:bodyPr>
            <a:normAutofit/>
          </a:bodyPr>
          <a:lstStyle/>
          <a:p>
            <a:r>
              <a:rPr lang="en-US" sz="3500" dirty="0"/>
              <a:t>DPT pipeline – </a:t>
            </a:r>
            <a:r>
              <a:rPr lang="en-US" sz="3500" dirty="0">
                <a:solidFill>
                  <a:schemeClr val="accent1"/>
                </a:solidFill>
              </a:rPr>
              <a:t>defining diffusion pseudo time</a:t>
            </a:r>
            <a:endParaRPr lang="en-US" sz="3500" dirty="0"/>
          </a:p>
        </p:txBody>
      </p:sp>
      <p:sp>
        <p:nvSpPr>
          <p:cNvPr id="10" name="Right Arrow 9"/>
          <p:cNvSpPr/>
          <p:nvPr/>
        </p:nvSpPr>
        <p:spPr>
          <a:xfrm>
            <a:off x="2155370" y="1683073"/>
            <a:ext cx="845408" cy="270439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623423" y="1302848"/>
            <a:ext cx="1199952" cy="10736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647725" y="1247638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547808" y="1339819"/>
            <a:ext cx="1574" cy="451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3560329" y="1033097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cells</a:t>
            </a:r>
            <a:endParaRPr lang="en-US" sz="1200" dirty="0"/>
          </a:p>
        </p:txBody>
      </p:sp>
      <p:sp>
        <p:nvSpPr>
          <p:cNvPr id="21" name="Rectangle 20"/>
          <p:cNvSpPr/>
          <p:nvPr/>
        </p:nvSpPr>
        <p:spPr>
          <a:xfrm>
            <a:off x="3131669" y="1262090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cells</a:t>
            </a:r>
            <a:endParaRPr lang="en-US" sz="1200" dirty="0"/>
          </a:p>
        </p:txBody>
      </p:sp>
      <p:sp>
        <p:nvSpPr>
          <p:cNvPr id="22" name="Rectangle 21"/>
          <p:cNvSpPr/>
          <p:nvPr/>
        </p:nvSpPr>
        <p:spPr>
          <a:xfrm>
            <a:off x="2178441" y="1326377"/>
            <a:ext cx="7873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Euclidean</a:t>
            </a:r>
          </a:p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distance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3886282" y="1641939"/>
                <a:ext cx="676147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82" y="1641939"/>
                <a:ext cx="676147" cy="276999"/>
              </a:xfrm>
              <a:prstGeom prst="rect">
                <a:avLst/>
              </a:prstGeom>
              <a:blipFill>
                <a:blip r:embed="rId2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422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5949" y="679285"/>
            <a:ext cx="33010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Starting point/input: preprocessed </a:t>
            </a:r>
            <a:r>
              <a:rPr lang="en-US" sz="1200" dirty="0" err="1" smtClean="0"/>
              <a:t>scRNAseq</a:t>
            </a:r>
            <a:r>
              <a:rPr lang="en-US" sz="1200" dirty="0" smtClean="0"/>
              <a:t> data</a:t>
            </a:r>
            <a:endParaRPr lang="en-US" sz="1200" dirty="0"/>
          </a:p>
        </p:txBody>
      </p:sp>
      <p:sp>
        <p:nvSpPr>
          <p:cNvPr id="11" name="Rectangle 10"/>
          <p:cNvSpPr/>
          <p:nvPr/>
        </p:nvSpPr>
        <p:spPr>
          <a:xfrm>
            <a:off x="672729" y="1276618"/>
            <a:ext cx="1262951" cy="10212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97115" y="1011494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cells</a:t>
            </a:r>
            <a:endParaRPr lang="en-US" sz="1200" dirty="0"/>
          </a:p>
        </p:txBody>
      </p:sp>
      <p:sp>
        <p:nvSpPr>
          <p:cNvPr id="18" name="Rectangle 17"/>
          <p:cNvSpPr/>
          <p:nvPr/>
        </p:nvSpPr>
        <p:spPr>
          <a:xfrm>
            <a:off x="66139" y="1221408"/>
            <a:ext cx="5504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genes</a:t>
            </a:r>
            <a:endParaRPr lang="en-US" sz="1200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697032" y="1221408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97115" y="1313589"/>
            <a:ext cx="1574" cy="451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356981" y="618213"/>
            <a:ext cx="32842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(Preprocessing options: library size normalization,</a:t>
            </a:r>
          </a:p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log transformation, cell cycle normalization)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2" name="Title 1"/>
          <p:cNvSpPr>
            <a:spLocks noGrp="1"/>
          </p:cNvSpPr>
          <p:nvPr>
            <p:ph type="title"/>
          </p:nvPr>
        </p:nvSpPr>
        <p:spPr>
          <a:xfrm>
            <a:off x="0" y="3841"/>
            <a:ext cx="8735900" cy="595699"/>
          </a:xfrm>
        </p:spPr>
        <p:txBody>
          <a:bodyPr>
            <a:normAutofit/>
          </a:bodyPr>
          <a:lstStyle/>
          <a:p>
            <a:r>
              <a:rPr lang="en-US" sz="3500" dirty="0"/>
              <a:t>DPT pipeline – </a:t>
            </a:r>
            <a:r>
              <a:rPr lang="en-US" sz="3500" dirty="0">
                <a:solidFill>
                  <a:schemeClr val="accent1"/>
                </a:solidFill>
              </a:rPr>
              <a:t>defining diffusion pseudo time</a:t>
            </a:r>
            <a:endParaRPr lang="en-US" sz="3500" dirty="0"/>
          </a:p>
        </p:txBody>
      </p:sp>
      <p:sp>
        <p:nvSpPr>
          <p:cNvPr id="10" name="Right Arrow 9"/>
          <p:cNvSpPr/>
          <p:nvPr/>
        </p:nvSpPr>
        <p:spPr>
          <a:xfrm>
            <a:off x="2155370" y="1683073"/>
            <a:ext cx="845408" cy="270439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623423" y="1302848"/>
            <a:ext cx="1199952" cy="10736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647725" y="1247638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547808" y="1339819"/>
            <a:ext cx="1574" cy="451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3560329" y="1033097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cells</a:t>
            </a:r>
            <a:endParaRPr lang="en-US" sz="1200" dirty="0"/>
          </a:p>
        </p:txBody>
      </p:sp>
      <p:sp>
        <p:nvSpPr>
          <p:cNvPr id="21" name="Rectangle 20"/>
          <p:cNvSpPr/>
          <p:nvPr/>
        </p:nvSpPr>
        <p:spPr>
          <a:xfrm>
            <a:off x="3131669" y="1262090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cells</a:t>
            </a:r>
            <a:endParaRPr lang="en-US" sz="1200" dirty="0"/>
          </a:p>
        </p:txBody>
      </p:sp>
      <p:sp>
        <p:nvSpPr>
          <p:cNvPr id="22" name="Rectangle 21"/>
          <p:cNvSpPr/>
          <p:nvPr/>
        </p:nvSpPr>
        <p:spPr>
          <a:xfrm>
            <a:off x="2178441" y="1326377"/>
            <a:ext cx="7873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Euclidean</a:t>
            </a:r>
          </a:p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distance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3886282" y="1641939"/>
                <a:ext cx="676147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82" y="1641939"/>
                <a:ext cx="676147" cy="276999"/>
              </a:xfrm>
              <a:prstGeom prst="rect">
                <a:avLst/>
              </a:prstGeom>
              <a:blipFill>
                <a:blip r:embed="rId2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ight Arrow 23"/>
          <p:cNvSpPr/>
          <p:nvPr/>
        </p:nvSpPr>
        <p:spPr>
          <a:xfrm>
            <a:off x="5226546" y="1685532"/>
            <a:ext cx="845408" cy="270439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249617" y="1328836"/>
            <a:ext cx="7937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Compute </a:t>
            </a:r>
          </a:p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affinity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658909" y="1338475"/>
            <a:ext cx="1199952" cy="10736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6683211" y="1283265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6583294" y="1375446"/>
            <a:ext cx="1574" cy="451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6167155" y="1297717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cells</a:t>
            </a:r>
            <a:endParaRPr lang="en-US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7001007" y="1648756"/>
                <a:ext cx="693587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sz="12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i="1" dirty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1007" y="1648756"/>
                <a:ext cx="693587" cy="276999"/>
              </a:xfrm>
              <a:prstGeom prst="rect">
                <a:avLst/>
              </a:prstGeom>
              <a:blipFill>
                <a:blip r:embed="rId3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0"/>
          <p:cNvSpPr/>
          <p:nvPr/>
        </p:nvSpPr>
        <p:spPr>
          <a:xfrm>
            <a:off x="6594492" y="1065858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cells</a:t>
            </a:r>
            <a:endParaRPr lang="en-US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208247" y="2829296"/>
                <a:ext cx="3231269" cy="7323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𝐾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num>
                            <m:den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e>
                      </m:d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2(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8247" y="2829296"/>
                <a:ext cx="3231269" cy="73231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249617" y="3835591"/>
                <a:ext cx="556864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dirty="0" smtClean="0"/>
                  <a:t> is the distance between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 smtClean="0"/>
                  <a:t> and its k</a:t>
                </a:r>
                <a:r>
                  <a:rPr lang="en-US" baseline="30000" dirty="0" smtClean="0"/>
                  <a:t>th</a:t>
                </a:r>
                <a:r>
                  <a:rPr lang="en-US" dirty="0" smtClean="0"/>
                  <a:t> nearest neighbor</a:t>
                </a:r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9617" y="3835591"/>
                <a:ext cx="5568640" cy="369332"/>
              </a:xfrm>
              <a:prstGeom prst="rect">
                <a:avLst/>
              </a:prstGeom>
              <a:blipFill>
                <a:blip r:embed="rId5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965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5949" y="679285"/>
            <a:ext cx="33010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Starting point/input: preprocessed </a:t>
            </a:r>
            <a:r>
              <a:rPr lang="en-US" sz="1200" dirty="0" err="1" smtClean="0"/>
              <a:t>scRNAseq</a:t>
            </a:r>
            <a:r>
              <a:rPr lang="en-US" sz="1200" dirty="0" smtClean="0"/>
              <a:t> data</a:t>
            </a:r>
            <a:endParaRPr lang="en-US" sz="1200" dirty="0"/>
          </a:p>
        </p:txBody>
      </p:sp>
      <p:sp>
        <p:nvSpPr>
          <p:cNvPr id="11" name="Rectangle 10"/>
          <p:cNvSpPr/>
          <p:nvPr/>
        </p:nvSpPr>
        <p:spPr>
          <a:xfrm>
            <a:off x="672729" y="1276618"/>
            <a:ext cx="1262951" cy="10212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97115" y="1011494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cells</a:t>
            </a:r>
            <a:endParaRPr lang="en-US" sz="1200" dirty="0"/>
          </a:p>
        </p:txBody>
      </p:sp>
      <p:sp>
        <p:nvSpPr>
          <p:cNvPr id="18" name="Rectangle 17"/>
          <p:cNvSpPr/>
          <p:nvPr/>
        </p:nvSpPr>
        <p:spPr>
          <a:xfrm>
            <a:off x="66139" y="1221408"/>
            <a:ext cx="5504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genes</a:t>
            </a:r>
            <a:endParaRPr lang="en-US" sz="1200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697032" y="1221408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97115" y="1313589"/>
            <a:ext cx="1574" cy="451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356981" y="618213"/>
            <a:ext cx="32842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(Preprocessing options: library size normalization,</a:t>
            </a:r>
          </a:p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log transformation, cell cycle normalization)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2" name="Title 1"/>
          <p:cNvSpPr>
            <a:spLocks noGrp="1"/>
          </p:cNvSpPr>
          <p:nvPr>
            <p:ph type="title"/>
          </p:nvPr>
        </p:nvSpPr>
        <p:spPr>
          <a:xfrm>
            <a:off x="0" y="3841"/>
            <a:ext cx="8735900" cy="595699"/>
          </a:xfrm>
        </p:spPr>
        <p:txBody>
          <a:bodyPr>
            <a:normAutofit/>
          </a:bodyPr>
          <a:lstStyle/>
          <a:p>
            <a:r>
              <a:rPr lang="en-US" sz="3500" dirty="0"/>
              <a:t>DPT pipeline – </a:t>
            </a:r>
            <a:r>
              <a:rPr lang="en-US" sz="3500" dirty="0">
                <a:solidFill>
                  <a:schemeClr val="accent1"/>
                </a:solidFill>
              </a:rPr>
              <a:t>defining diffusion pseudo time</a:t>
            </a:r>
            <a:endParaRPr lang="en-US" sz="3500" dirty="0"/>
          </a:p>
        </p:txBody>
      </p:sp>
      <p:sp>
        <p:nvSpPr>
          <p:cNvPr id="10" name="Right Arrow 9"/>
          <p:cNvSpPr/>
          <p:nvPr/>
        </p:nvSpPr>
        <p:spPr>
          <a:xfrm>
            <a:off x="2155370" y="1683073"/>
            <a:ext cx="845408" cy="270439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623423" y="1302848"/>
            <a:ext cx="1199952" cy="10736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647725" y="1247638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547808" y="1339819"/>
            <a:ext cx="1574" cy="451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3560329" y="1033097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cells</a:t>
            </a:r>
            <a:endParaRPr lang="en-US" sz="1200" dirty="0"/>
          </a:p>
        </p:txBody>
      </p:sp>
      <p:sp>
        <p:nvSpPr>
          <p:cNvPr id="21" name="Rectangle 20"/>
          <p:cNvSpPr/>
          <p:nvPr/>
        </p:nvSpPr>
        <p:spPr>
          <a:xfrm>
            <a:off x="3131669" y="1262090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cells</a:t>
            </a:r>
            <a:endParaRPr lang="en-US" sz="1200" dirty="0"/>
          </a:p>
        </p:txBody>
      </p:sp>
      <p:sp>
        <p:nvSpPr>
          <p:cNvPr id="22" name="Rectangle 21"/>
          <p:cNvSpPr/>
          <p:nvPr/>
        </p:nvSpPr>
        <p:spPr>
          <a:xfrm>
            <a:off x="2178441" y="1326377"/>
            <a:ext cx="7873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Euclidean</a:t>
            </a:r>
          </a:p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distance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3886282" y="1641939"/>
                <a:ext cx="676147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82" y="1641939"/>
                <a:ext cx="676147" cy="276999"/>
              </a:xfrm>
              <a:prstGeom prst="rect">
                <a:avLst/>
              </a:prstGeom>
              <a:blipFill>
                <a:blip r:embed="rId2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ight Arrow 23"/>
          <p:cNvSpPr/>
          <p:nvPr/>
        </p:nvSpPr>
        <p:spPr>
          <a:xfrm>
            <a:off x="5226546" y="1685532"/>
            <a:ext cx="845408" cy="270439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249617" y="1328836"/>
            <a:ext cx="7937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Compute </a:t>
            </a:r>
          </a:p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affinity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658909" y="1338475"/>
            <a:ext cx="1199952" cy="10736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6683211" y="1283265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6583294" y="1375446"/>
            <a:ext cx="1574" cy="451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6167155" y="1297717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cells</a:t>
            </a:r>
            <a:endParaRPr lang="en-US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7001007" y="1648756"/>
                <a:ext cx="693587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sz="12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i="1" dirty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1007" y="1648756"/>
                <a:ext cx="693587" cy="276999"/>
              </a:xfrm>
              <a:prstGeom prst="rect">
                <a:avLst/>
              </a:prstGeom>
              <a:blipFill>
                <a:blip r:embed="rId3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0"/>
          <p:cNvSpPr/>
          <p:nvPr/>
        </p:nvSpPr>
        <p:spPr>
          <a:xfrm>
            <a:off x="6594492" y="1065858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cells</a:t>
            </a:r>
            <a:endParaRPr lang="en-US" sz="1200" dirty="0"/>
          </a:p>
        </p:txBody>
      </p:sp>
      <p:sp>
        <p:nvSpPr>
          <p:cNvPr id="32" name="Right Arrow 31"/>
          <p:cNvSpPr/>
          <p:nvPr/>
        </p:nvSpPr>
        <p:spPr>
          <a:xfrm>
            <a:off x="8278458" y="1694682"/>
            <a:ext cx="845408" cy="270439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8301529" y="1337986"/>
            <a:ext cx="8218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Normalize</a:t>
            </a:r>
          </a:p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by density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9710821" y="1347625"/>
            <a:ext cx="1199952" cy="10736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9735123" y="1292415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9635206" y="1384596"/>
            <a:ext cx="1574" cy="451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9219067" y="1306867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cells</a:t>
            </a:r>
            <a:endParaRPr lang="en-US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10052919" y="1657906"/>
                <a:ext cx="73340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12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i="1" dirty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2919" y="1657906"/>
                <a:ext cx="733406" cy="276999"/>
              </a:xfrm>
              <a:prstGeom prst="rect">
                <a:avLst/>
              </a:prstGeom>
              <a:blipFill>
                <a:blip r:embed="rId4"/>
                <a:stretch>
                  <a:fillRect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 38"/>
          <p:cNvSpPr/>
          <p:nvPr/>
        </p:nvSpPr>
        <p:spPr>
          <a:xfrm>
            <a:off x="9646404" y="1075008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cells</a:t>
            </a:r>
            <a:endParaRPr lang="en-US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8443826" y="2894793"/>
                <a:ext cx="2092881" cy="5767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𝑊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3826" y="2894793"/>
                <a:ext cx="2092881" cy="57676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8443826" y="3682427"/>
                <a:ext cx="354411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𝑍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 smtClean="0"/>
                  <a:t> is the row sum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 smtClean="0"/>
                  <a:t>’s row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3826" y="3682427"/>
                <a:ext cx="3544112" cy="369332"/>
              </a:xfrm>
              <a:prstGeom prst="rect">
                <a:avLst/>
              </a:prstGeom>
              <a:blipFill>
                <a:blip r:embed="rId6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82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5949" y="679285"/>
            <a:ext cx="33010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Starting point/input: preprocessed </a:t>
            </a:r>
            <a:r>
              <a:rPr lang="en-US" sz="1200" dirty="0" err="1" smtClean="0"/>
              <a:t>scRNAseq</a:t>
            </a:r>
            <a:r>
              <a:rPr lang="en-US" sz="1200" dirty="0" smtClean="0"/>
              <a:t> data</a:t>
            </a:r>
            <a:endParaRPr lang="en-US" sz="1200" dirty="0"/>
          </a:p>
        </p:txBody>
      </p:sp>
      <p:sp>
        <p:nvSpPr>
          <p:cNvPr id="11" name="Rectangle 10"/>
          <p:cNvSpPr/>
          <p:nvPr/>
        </p:nvSpPr>
        <p:spPr>
          <a:xfrm>
            <a:off x="672729" y="1276618"/>
            <a:ext cx="1262951" cy="10212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97115" y="1011494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cells</a:t>
            </a:r>
            <a:endParaRPr lang="en-US" sz="1200" dirty="0"/>
          </a:p>
        </p:txBody>
      </p:sp>
      <p:sp>
        <p:nvSpPr>
          <p:cNvPr id="18" name="Rectangle 17"/>
          <p:cNvSpPr/>
          <p:nvPr/>
        </p:nvSpPr>
        <p:spPr>
          <a:xfrm>
            <a:off x="66139" y="1221408"/>
            <a:ext cx="5504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genes</a:t>
            </a:r>
            <a:endParaRPr lang="en-US" sz="1200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697032" y="1221408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97115" y="1313589"/>
            <a:ext cx="1574" cy="451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356981" y="618213"/>
            <a:ext cx="32842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(Preprocessing options: library size normalization,</a:t>
            </a:r>
          </a:p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log transformation, cell cycle normalization)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2" name="Title 1"/>
          <p:cNvSpPr>
            <a:spLocks noGrp="1"/>
          </p:cNvSpPr>
          <p:nvPr>
            <p:ph type="title"/>
          </p:nvPr>
        </p:nvSpPr>
        <p:spPr>
          <a:xfrm>
            <a:off x="0" y="3841"/>
            <a:ext cx="8735900" cy="595699"/>
          </a:xfrm>
        </p:spPr>
        <p:txBody>
          <a:bodyPr>
            <a:normAutofit/>
          </a:bodyPr>
          <a:lstStyle/>
          <a:p>
            <a:r>
              <a:rPr lang="en-US" sz="3500" dirty="0"/>
              <a:t>DPT pipeline – </a:t>
            </a:r>
            <a:r>
              <a:rPr lang="en-US" sz="3500" dirty="0">
                <a:solidFill>
                  <a:schemeClr val="accent1"/>
                </a:solidFill>
              </a:rPr>
              <a:t>defining diffusion pseudo time</a:t>
            </a:r>
            <a:endParaRPr lang="en-US" sz="3500" dirty="0"/>
          </a:p>
        </p:txBody>
      </p:sp>
      <p:sp>
        <p:nvSpPr>
          <p:cNvPr id="10" name="Right Arrow 9"/>
          <p:cNvSpPr/>
          <p:nvPr/>
        </p:nvSpPr>
        <p:spPr>
          <a:xfrm>
            <a:off x="2155370" y="1683073"/>
            <a:ext cx="845408" cy="270439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623423" y="1302848"/>
            <a:ext cx="1199952" cy="10736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647725" y="1247638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547808" y="1339819"/>
            <a:ext cx="1574" cy="451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3560329" y="1033097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cells</a:t>
            </a:r>
            <a:endParaRPr lang="en-US" sz="1200" dirty="0"/>
          </a:p>
        </p:txBody>
      </p:sp>
      <p:sp>
        <p:nvSpPr>
          <p:cNvPr id="21" name="Rectangle 20"/>
          <p:cNvSpPr/>
          <p:nvPr/>
        </p:nvSpPr>
        <p:spPr>
          <a:xfrm>
            <a:off x="3131669" y="1262090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cells</a:t>
            </a:r>
            <a:endParaRPr lang="en-US" sz="1200" dirty="0"/>
          </a:p>
        </p:txBody>
      </p:sp>
      <p:sp>
        <p:nvSpPr>
          <p:cNvPr id="22" name="Rectangle 21"/>
          <p:cNvSpPr/>
          <p:nvPr/>
        </p:nvSpPr>
        <p:spPr>
          <a:xfrm>
            <a:off x="2178441" y="1326377"/>
            <a:ext cx="7873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Euclidean</a:t>
            </a:r>
          </a:p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distance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3886282" y="1641939"/>
                <a:ext cx="676147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82" y="1641939"/>
                <a:ext cx="676147" cy="276999"/>
              </a:xfrm>
              <a:prstGeom prst="rect">
                <a:avLst/>
              </a:prstGeom>
              <a:blipFill>
                <a:blip r:embed="rId2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ight Arrow 23"/>
          <p:cNvSpPr/>
          <p:nvPr/>
        </p:nvSpPr>
        <p:spPr>
          <a:xfrm>
            <a:off x="5226546" y="1685532"/>
            <a:ext cx="845408" cy="270439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249617" y="1328836"/>
            <a:ext cx="7937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Compute </a:t>
            </a:r>
          </a:p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affinity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658909" y="1338475"/>
            <a:ext cx="1199952" cy="10736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6683211" y="1283265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6583294" y="1375446"/>
            <a:ext cx="1574" cy="451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6167155" y="1297717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cells</a:t>
            </a:r>
            <a:endParaRPr lang="en-US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7001007" y="1648756"/>
                <a:ext cx="693587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sz="12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i="1" dirty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1007" y="1648756"/>
                <a:ext cx="693587" cy="276999"/>
              </a:xfrm>
              <a:prstGeom prst="rect">
                <a:avLst/>
              </a:prstGeom>
              <a:blipFill>
                <a:blip r:embed="rId3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0"/>
          <p:cNvSpPr/>
          <p:nvPr/>
        </p:nvSpPr>
        <p:spPr>
          <a:xfrm>
            <a:off x="6594492" y="1065858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cells</a:t>
            </a:r>
            <a:endParaRPr lang="en-US" sz="1200" dirty="0"/>
          </a:p>
        </p:txBody>
      </p:sp>
      <p:sp>
        <p:nvSpPr>
          <p:cNvPr id="32" name="Right Arrow 31"/>
          <p:cNvSpPr/>
          <p:nvPr/>
        </p:nvSpPr>
        <p:spPr>
          <a:xfrm>
            <a:off x="8278458" y="1694682"/>
            <a:ext cx="845408" cy="270439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8301529" y="1337986"/>
            <a:ext cx="8218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Normalize</a:t>
            </a:r>
          </a:p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by density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9710821" y="1347625"/>
            <a:ext cx="1199952" cy="10736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9735123" y="1292415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9635206" y="1384596"/>
            <a:ext cx="1574" cy="451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9219067" y="1306867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cells</a:t>
            </a:r>
            <a:endParaRPr lang="en-US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10052919" y="1657906"/>
                <a:ext cx="73340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12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i="1" dirty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2919" y="1657906"/>
                <a:ext cx="733406" cy="276999"/>
              </a:xfrm>
              <a:prstGeom prst="rect">
                <a:avLst/>
              </a:prstGeom>
              <a:blipFill>
                <a:blip r:embed="rId4"/>
                <a:stretch>
                  <a:fillRect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 38"/>
          <p:cNvSpPr/>
          <p:nvPr/>
        </p:nvSpPr>
        <p:spPr>
          <a:xfrm>
            <a:off x="9646404" y="1075008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cells</a:t>
            </a:r>
            <a:endParaRPr lang="en-US" sz="1200" dirty="0"/>
          </a:p>
        </p:txBody>
      </p:sp>
      <p:sp>
        <p:nvSpPr>
          <p:cNvPr id="42" name="Rectangle 41"/>
          <p:cNvSpPr/>
          <p:nvPr/>
        </p:nvSpPr>
        <p:spPr>
          <a:xfrm>
            <a:off x="9919365" y="5416574"/>
            <a:ext cx="1188898" cy="1758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9795872" y="5109894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cells</a:t>
            </a:r>
            <a:endParaRPr lang="en-US" sz="1200" dirty="0"/>
          </a:p>
        </p:txBody>
      </p:sp>
      <p:sp>
        <p:nvSpPr>
          <p:cNvPr id="44" name="Rectangle 43"/>
          <p:cNvSpPr/>
          <p:nvPr/>
        </p:nvSpPr>
        <p:spPr>
          <a:xfrm>
            <a:off x="9528869" y="5343529"/>
            <a:ext cx="35779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2D</a:t>
            </a:r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9895789" y="5319808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9841589" y="5411989"/>
            <a:ext cx="0" cy="2904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ight Arrow 46"/>
          <p:cNvSpPr/>
          <p:nvPr/>
        </p:nvSpPr>
        <p:spPr>
          <a:xfrm rot="5400000">
            <a:off x="10068019" y="2814093"/>
            <a:ext cx="845408" cy="270439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10683766" y="2681133"/>
            <a:ext cx="11088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Row normalize</a:t>
            </a:r>
          </a:p>
        </p:txBody>
      </p:sp>
      <p:sp>
        <p:nvSpPr>
          <p:cNvPr id="49" name="Rectangle 48"/>
          <p:cNvSpPr/>
          <p:nvPr/>
        </p:nvSpPr>
        <p:spPr>
          <a:xfrm>
            <a:off x="9921146" y="3585017"/>
            <a:ext cx="1199952" cy="10736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9945448" y="3529807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9845531" y="3621988"/>
            <a:ext cx="1574" cy="451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9429392" y="3544259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cells</a:t>
            </a:r>
            <a:endParaRPr lang="en-US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10263244" y="3895298"/>
                <a:ext cx="676274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12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i="1" dirty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3244" y="3895298"/>
                <a:ext cx="676274" cy="276999"/>
              </a:xfrm>
              <a:prstGeom prst="rect">
                <a:avLst/>
              </a:prstGeom>
              <a:blipFill>
                <a:blip r:embed="rId5"/>
                <a:stretch>
                  <a:fillRect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Rectangle 53"/>
          <p:cNvSpPr/>
          <p:nvPr/>
        </p:nvSpPr>
        <p:spPr>
          <a:xfrm>
            <a:off x="9856729" y="3312400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cells</a:t>
            </a:r>
            <a:endParaRPr lang="en-US" sz="1200" dirty="0"/>
          </a:p>
        </p:txBody>
      </p:sp>
      <p:sp>
        <p:nvSpPr>
          <p:cNvPr id="55" name="Right Arrow 54"/>
          <p:cNvSpPr/>
          <p:nvPr/>
        </p:nvSpPr>
        <p:spPr>
          <a:xfrm rot="5400000">
            <a:off x="10374882" y="4797783"/>
            <a:ext cx="323647" cy="270439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10671925" y="4763423"/>
            <a:ext cx="43633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PCA</a:t>
            </a:r>
          </a:p>
        </p:txBody>
      </p:sp>
      <p:sp>
        <p:nvSpPr>
          <p:cNvPr id="57" name="Rectangle 56"/>
          <p:cNvSpPr/>
          <p:nvPr/>
        </p:nvSpPr>
        <p:spPr>
          <a:xfrm>
            <a:off x="9872514" y="5666279"/>
            <a:ext cx="20080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Diffusion map visualization</a:t>
            </a:r>
          </a:p>
          <a:p>
            <a:endParaRPr lang="en-US" sz="1200" dirty="0"/>
          </a:p>
          <a:p>
            <a:r>
              <a:rPr lang="en-US" sz="900" i="1" dirty="0" err="1" smtClean="0"/>
              <a:t>Haghverdi</a:t>
            </a:r>
            <a:r>
              <a:rPr lang="en-US" sz="900" i="1" dirty="0"/>
              <a:t>, L., </a:t>
            </a:r>
            <a:r>
              <a:rPr lang="en-US" sz="900" i="1" dirty="0" err="1"/>
              <a:t>Buettner</a:t>
            </a:r>
            <a:r>
              <a:rPr lang="en-US" sz="900" i="1" dirty="0"/>
              <a:t>, F. &amp; </a:t>
            </a:r>
            <a:r>
              <a:rPr lang="en-US" sz="900" i="1" dirty="0" err="1"/>
              <a:t>Theis</a:t>
            </a:r>
            <a:r>
              <a:rPr lang="en-US" sz="900" i="1" dirty="0"/>
              <a:t>, F.J. </a:t>
            </a:r>
            <a:endParaRPr lang="en-US" sz="900" i="1" dirty="0" smtClean="0"/>
          </a:p>
          <a:p>
            <a:r>
              <a:rPr lang="en-US" sz="900" i="1" dirty="0" smtClean="0"/>
              <a:t>Bioinformatics </a:t>
            </a:r>
            <a:r>
              <a:rPr lang="en-US" sz="900" i="1" dirty="0"/>
              <a:t>31, </a:t>
            </a:r>
            <a:r>
              <a:rPr lang="en-US" sz="900" i="1" dirty="0" smtClean="0"/>
              <a:t>2989–2998 (2015</a:t>
            </a:r>
            <a:r>
              <a:rPr lang="en-US" sz="900" i="1" dirty="0"/>
              <a:t>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5265559" y="3202186"/>
                <a:ext cx="1811393" cy="5801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acc>
                            <m:accPr>
                              <m:chr m:val="̃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</m:acc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5559" y="3202186"/>
                <a:ext cx="1811393" cy="58015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/>
              <p:cNvSpPr/>
              <p:nvPr/>
            </p:nvSpPr>
            <p:spPr>
              <a:xfrm>
                <a:off x="5265559" y="3989820"/>
                <a:ext cx="3736151" cy="12052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acc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 smtClean="0"/>
                  <a:t> is the row sum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 smtClean="0"/>
                  <a:t>’s row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 smtClean="0"/>
                  <a:t> is asymmetric, can be considered as</a:t>
                </a:r>
              </a:p>
              <a:p>
                <a:r>
                  <a:rPr lang="en-US" dirty="0"/>
                  <a:t> </a:t>
                </a:r>
                <a:r>
                  <a:rPr lang="en-US" dirty="0" smtClean="0"/>
                  <a:t>   a  probability transition matrix</a:t>
                </a:r>
              </a:p>
            </p:txBody>
          </p:sp>
        </mc:Choice>
        <mc:Fallback xmlns="">
          <p:sp>
            <p:nvSpPr>
              <p:cNvPr id="59" name="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5559" y="3989820"/>
                <a:ext cx="3736151" cy="1205266"/>
              </a:xfrm>
              <a:prstGeom prst="rect">
                <a:avLst/>
              </a:prstGeom>
              <a:blipFill>
                <a:blip r:embed="rId7"/>
                <a:stretch>
                  <a:fillRect t="-2020" r="-326" b="-7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131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958</TotalTime>
  <Words>4346</Words>
  <Application>Microsoft Office PowerPoint</Application>
  <PresentationFormat>Widescreen</PresentationFormat>
  <Paragraphs>871</Paragraphs>
  <Slides>24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宋体</vt:lpstr>
      <vt:lpstr>Arial</vt:lpstr>
      <vt:lpstr>Calibri</vt:lpstr>
      <vt:lpstr>Calibri Light</vt:lpstr>
      <vt:lpstr>Cambria Math</vt:lpstr>
      <vt:lpstr>Office Theme</vt:lpstr>
      <vt:lpstr>Summer Institutes of Statistical Genetics, 2020  SISG Module 6: Gene Expression Profiling </vt:lpstr>
      <vt:lpstr>Single-cell RNA-seq</vt:lpstr>
      <vt:lpstr>Trajectory finding (DPT)</vt:lpstr>
      <vt:lpstr>PowerPoint Presentation</vt:lpstr>
      <vt:lpstr>DPT pipeline – defining diffusion pseudo time</vt:lpstr>
      <vt:lpstr>DPT pipeline – defining diffusion pseudo time</vt:lpstr>
      <vt:lpstr>DPT pipeline – defining diffusion pseudo time</vt:lpstr>
      <vt:lpstr>DPT pipeline – defining diffusion pseudo time</vt:lpstr>
      <vt:lpstr>DPT pipeline – defining diffusion pseudo time</vt:lpstr>
      <vt:lpstr>DPT pipeline – defining diffusion pseudo time</vt:lpstr>
      <vt:lpstr>DPT pipeline – defining diffusion pseudo time</vt:lpstr>
      <vt:lpstr>PowerPoint Presentation</vt:lpstr>
      <vt:lpstr>DPT pipeline – defining diffusion pseudo time</vt:lpstr>
      <vt:lpstr>DPT pipeline – finding branching points</vt:lpstr>
      <vt:lpstr>DPT pipeline – finding branching points</vt:lpstr>
      <vt:lpstr>DPT pipeline – finding branching points</vt:lpstr>
      <vt:lpstr>DPT pipeline – finding branching points</vt:lpstr>
      <vt:lpstr>DPT pipeline – finding branching points</vt:lpstr>
      <vt:lpstr>DPT pipeline – finding branching points</vt:lpstr>
      <vt:lpstr>DPT pipeline – finding branching points</vt:lpstr>
      <vt:lpstr>DPT pipeline – finding branching points</vt:lpstr>
      <vt:lpstr>DPT pipeline – finding branching points</vt:lpstr>
      <vt:lpstr>DPT pipeline</vt:lpstr>
      <vt:lpstr>DPT pipeline</vt:lpstr>
    </vt:vector>
  </TitlesOfParts>
  <Company>GT - Biomedical Engineering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close look at Drop-seq data</dc:title>
  <dc:creator>Qiu, Peng</dc:creator>
  <cp:lastModifiedBy>Qiu, Peng</cp:lastModifiedBy>
  <cp:revision>71</cp:revision>
  <dcterms:created xsi:type="dcterms:W3CDTF">2016-02-12T02:51:30Z</dcterms:created>
  <dcterms:modified xsi:type="dcterms:W3CDTF">2020-07-17T14:14:39Z</dcterms:modified>
</cp:coreProperties>
</file>