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5" r:id="rId2"/>
    <p:sldId id="321" r:id="rId3"/>
    <p:sldId id="322" r:id="rId4"/>
    <p:sldId id="331" r:id="rId5"/>
    <p:sldId id="324" r:id="rId6"/>
    <p:sldId id="325" r:id="rId7"/>
    <p:sldId id="326" r:id="rId8"/>
    <p:sldId id="327" r:id="rId9"/>
    <p:sldId id="328" r:id="rId10"/>
    <p:sldId id="329" r:id="rId11"/>
    <p:sldId id="330" r:id="rId12"/>
    <p:sldId id="310" r:id="rId13"/>
    <p:sldId id="311" r:id="rId14"/>
    <p:sldId id="312" r:id="rId15"/>
    <p:sldId id="313" r:id="rId16"/>
    <p:sldId id="314" r:id="rId17"/>
    <p:sldId id="315" r:id="rId18"/>
    <p:sldId id="316" r:id="rId19"/>
    <p:sldId id="317"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9391" autoAdjust="0"/>
  </p:normalViewPr>
  <p:slideViewPr>
    <p:cSldViewPr snapToGrid="0">
      <p:cViewPr varScale="1">
        <p:scale>
          <a:sx n="77" d="100"/>
          <a:sy n="77" d="100"/>
        </p:scale>
        <p:origin x="8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7200" units="cm"/>
          <inkml:channel name="Y" type="integer" max="1350" units="cm"/>
          <inkml:channel name="T" type="integer" max="2.14748E9" units="dev"/>
        </inkml:traceFormat>
        <inkml:channelProperties>
          <inkml:channelProperty channel="X" name="resolution" value="233.0097" units="1/cm"/>
          <inkml:channelProperty channel="Y" name="resolution" value="77.5862" units="1/cm"/>
          <inkml:channelProperty channel="T" name="resolution" value="1" units="1/dev"/>
        </inkml:channelProperties>
      </inkml:inkSource>
      <inkml:timestamp xml:id="ts0" timeString="2020-03-29T03:51:38.088"/>
    </inkml:context>
    <inkml:brush xml:id="br0">
      <inkml:brushProperty name="width" value="0.07938" units="cm"/>
      <inkml:brushProperty name="height" value="0.07938" units="cm"/>
      <inkml:brushProperty name="fitToCurve" value="1"/>
    </inkml:brush>
  </inkml:definitions>
  <inkml:trace contextRef="#ctx0" brushRef="#br0">0 0 0</inkml:trace>
  <inkml:trace contextRef="#ctx0" brushRef="#br0" timeOffset="9640.414">508 834 0</inkml:trace>
  <inkml:trace contextRef="#ctx0" brushRef="#br0" timeOffset="6297.208">345 653 0</inkml:trace>
  <inkml:trace contextRef="#ctx0" brushRef="#br0" timeOffset="13688.456">726 925 0,'0'0'16</inkml:trace>
  <inkml:trace contextRef="#ctx0" brushRef="#br0" timeOffset="2952.49">182 381 0</inkml:trace>
  <inkml:trace contextRef="#ctx0" brushRef="#br0" timeOffset="15688.88">980 979 0</inkml:trace>
  <inkml:trace contextRef="#ctx0" brushRef="#br0" timeOffset="17727.994">1234 1015 0</inkml:trace>
  <inkml:trace contextRef="#ctx0" brushRef="#br0" timeOffset="46184.478">1552 1045 0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5568C-FFD9-4AAF-8A36-06F5571BC4B7}"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A105-4DE9-4B44-A85D-3E2DF6F1C5D9}" type="slidenum">
              <a:rPr lang="en-US" smtClean="0"/>
              <a:t>‹#›</a:t>
            </a:fld>
            <a:endParaRPr lang="en-US"/>
          </a:p>
        </p:txBody>
      </p:sp>
    </p:spTree>
    <p:extLst>
      <p:ext uri="{BB962C8B-B14F-4D97-AF65-F5344CB8AC3E}">
        <p14:creationId xmlns:p14="http://schemas.microsoft.com/office/powerpoint/2010/main" val="25701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674F2C-C42C-47B8-845C-2EC3CADB8AB8}"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191025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60058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40156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5BF8D-1E2F-41AF-99A9-168B24336D86}"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409517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2FEE5-EC1F-4DB9-ACCC-03A8CEE2212F}"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73228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8FBA04-843E-4F9E-8EA6-1709A3A3FC42}"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429258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68302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A80C6-9078-4592-AFDD-C8D881AAE166}"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392638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5B073-0641-4152-AEB3-AEA019A410A9}"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54200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DD996-5C31-4B10-A30A-62D7FFC50E7C}"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342090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2DD996-5C31-4B10-A30A-62D7FFC50E7C}"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322887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43500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a:t>
            </a:r>
            <a:r>
              <a:rPr lang="en-US" baseline="0" dirty="0"/>
              <a:t> all the parameters</a:t>
            </a:r>
          </a:p>
          <a:p>
            <a:endParaRPr lang="en-US" baseline="0" dirty="0"/>
          </a:p>
          <a:p>
            <a:r>
              <a:rPr lang="en-US" dirty="0"/>
              <a:t>Issues: </a:t>
            </a:r>
          </a:p>
          <a:p>
            <a:pPr marL="228600" indent="-228600">
              <a:buAutoNum type="arabicParenBoth"/>
            </a:pPr>
            <a:r>
              <a:rPr lang="en-US" baseline="0" dirty="0"/>
              <a:t>all zeros are gone, this is too much</a:t>
            </a:r>
          </a:p>
          <a:p>
            <a:pPr marL="228600" indent="-228600">
              <a:buAutoNum type="arabicParenBoth"/>
            </a:pPr>
            <a:r>
              <a:rPr lang="en-US" baseline="0" dirty="0"/>
              <a:t>Induces too much correlations</a:t>
            </a:r>
          </a:p>
        </p:txBody>
      </p:sp>
      <p:sp>
        <p:nvSpPr>
          <p:cNvPr id="4" name="Slide Number Placeholder 3"/>
          <p:cNvSpPr>
            <a:spLocks noGrp="1"/>
          </p:cNvSpPr>
          <p:nvPr>
            <p:ph type="sldNum" sz="quarter" idx="10"/>
          </p:nvPr>
        </p:nvSpPr>
        <p:spPr/>
        <p:txBody>
          <a:bodyPr/>
          <a:lstStyle/>
          <a:p>
            <a:fld id="{F794A105-4DE9-4B44-A85D-3E2DF6F1C5D9}" type="slidenum">
              <a:rPr lang="en-US" smtClean="0"/>
              <a:t>7</a:t>
            </a:fld>
            <a:endParaRPr lang="en-US"/>
          </a:p>
        </p:txBody>
      </p:sp>
    </p:spTree>
    <p:extLst>
      <p:ext uri="{BB962C8B-B14F-4D97-AF65-F5344CB8AC3E}">
        <p14:creationId xmlns:p14="http://schemas.microsoft.com/office/powerpoint/2010/main" val="315531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a:t>
            </a:r>
            <a:r>
              <a:rPr lang="en-US" baseline="0" dirty="0"/>
              <a:t> all the parameters</a:t>
            </a:r>
          </a:p>
          <a:p>
            <a:endParaRPr lang="en-US" baseline="0" dirty="0"/>
          </a:p>
          <a:p>
            <a:r>
              <a:rPr lang="en-US" dirty="0"/>
              <a:t>Issues: </a:t>
            </a:r>
          </a:p>
          <a:p>
            <a:pPr marL="0" indent="0">
              <a:buNone/>
            </a:pPr>
            <a:r>
              <a:rPr lang="en-US" baseline="0" dirty="0"/>
              <a:t>In the linear model, </a:t>
            </a:r>
            <a:r>
              <a:rPr lang="en-US" baseline="0" dirty="0" err="1"/>
              <a:t>A_other</a:t>
            </a:r>
            <a:r>
              <a:rPr lang="en-US" baseline="0" dirty="0"/>
              <a:t> and </a:t>
            </a:r>
            <a:r>
              <a:rPr lang="en-US" baseline="0" dirty="0" err="1"/>
              <a:t>B_other</a:t>
            </a:r>
            <a:r>
              <a:rPr lang="en-US" baseline="0" dirty="0"/>
              <a:t> contain a lot of zeros that should be imputed, using/trusting them as X may have some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Non-zero</a:t>
            </a:r>
            <a:r>
              <a:rPr lang="en-US" baseline="0" dirty="0"/>
              <a:t> value are not touched (not a very big problem in my opinion)</a:t>
            </a:r>
            <a:endParaRPr lang="en-US" dirty="0"/>
          </a:p>
          <a:p>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9</a:t>
            </a:fld>
            <a:endParaRPr lang="en-US"/>
          </a:p>
        </p:txBody>
      </p:sp>
    </p:spTree>
    <p:extLst>
      <p:ext uri="{BB962C8B-B14F-4D97-AF65-F5344CB8AC3E}">
        <p14:creationId xmlns:p14="http://schemas.microsoft.com/office/powerpoint/2010/main" val="304758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68998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487D6C-686C-46F9-9014-820D30AE5A7F}"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28654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D83209-0D3C-4270-94C5-A1D87FB08E85}"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4098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2861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7515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25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203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251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A476A-6CD5-4D9D-BB85-6D1E725E6B64}"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500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A476A-6CD5-4D9D-BB85-6D1E725E6B64}"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1602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A476A-6CD5-4D9D-BB85-6D1E725E6B64}"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5997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476A-6CD5-4D9D-BB85-6D1E725E6B64}"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4900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0175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A476A-6CD5-4D9D-BB85-6D1E725E6B64}" type="datetimeFigureOut">
              <a:rPr lang="en-US" smtClean="0"/>
              <a:t>7/14/2021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7BC8-3BF2-46CC-878E-FA218596C68B}" type="slidenum">
              <a:rPr lang="en-US" smtClean="0"/>
              <a:t>‹#›</a:t>
            </a:fld>
            <a:endParaRPr lang="en-US"/>
          </a:p>
        </p:txBody>
      </p:sp>
    </p:spTree>
    <p:extLst>
      <p:ext uri="{BB962C8B-B14F-4D97-AF65-F5344CB8AC3E}">
        <p14:creationId xmlns:p14="http://schemas.microsoft.com/office/powerpoint/2010/main" val="92900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0.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0.png"/><Relationship Id="rId4" Type="http://schemas.openxmlformats.org/officeDocument/2006/relationships/image" Target="../media/image400.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500.png"/><Relationship Id="rId10" Type="http://schemas.openxmlformats.org/officeDocument/2006/relationships/image" Target="../media/image39.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0.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2.emf"/><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40.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30.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54926"/>
          </a:xfrm>
          <a:solidFill>
            <a:srgbClr val="FFFF00"/>
          </a:solidFill>
        </p:spPr>
        <p:txBody>
          <a:bodyPr/>
          <a:lstStyle/>
          <a:p>
            <a:r>
              <a:rPr lang="en-US" sz="2800" dirty="0"/>
              <a:t>Summer Institutes of Statistical Genetics</a:t>
            </a:r>
            <a:r>
              <a:rPr lang="en-US" sz="2800"/>
              <a:t>, 2021</a:t>
            </a:r>
            <a:br>
              <a:rPr lang="en-US" sz="2800" dirty="0"/>
            </a:br>
            <a:br>
              <a:rPr lang="en-US" sz="2800" dirty="0"/>
            </a:br>
            <a:r>
              <a:rPr lang="en-US" sz="2800" dirty="0"/>
              <a:t>SISG Module 6: Gene Expression Profiling</a:t>
            </a:r>
            <a:br>
              <a:rPr lang="en-US" sz="2800" dirty="0"/>
            </a:br>
            <a:endParaRPr lang="en-US" sz="2800" dirty="0"/>
          </a:p>
        </p:txBody>
      </p:sp>
      <p:sp>
        <p:nvSpPr>
          <p:cNvPr id="3" name="Subtitle 2"/>
          <p:cNvSpPr>
            <a:spLocks noGrp="1"/>
          </p:cNvSpPr>
          <p:nvPr>
            <p:ph type="subTitle" idx="1"/>
          </p:nvPr>
        </p:nvSpPr>
        <p:spPr>
          <a:xfrm>
            <a:off x="2424880" y="2925097"/>
            <a:ext cx="7342239" cy="3581400"/>
          </a:xfrm>
        </p:spPr>
        <p:txBody>
          <a:bodyPr>
            <a:noAutofit/>
          </a:bodyPr>
          <a:lstStyle/>
          <a:p>
            <a:r>
              <a:rPr lang="en-US" dirty="0"/>
              <a:t>Lecture 08: Handling the sparsity of </a:t>
            </a:r>
            <a:r>
              <a:rPr lang="en-US" dirty="0" err="1"/>
              <a:t>scRNAseq</a:t>
            </a:r>
            <a:r>
              <a:rPr lang="en-US" dirty="0"/>
              <a:t> Analysis</a:t>
            </a:r>
          </a:p>
          <a:p>
            <a:endParaRPr lang="en-US" dirty="0"/>
          </a:p>
          <a:p>
            <a:r>
              <a:rPr lang="en-US" dirty="0"/>
              <a:t>Peng Qiu and Greg Gibson</a:t>
            </a:r>
          </a:p>
          <a:p>
            <a:endParaRPr lang="en-US" dirty="0"/>
          </a:p>
          <a:p>
            <a:endParaRPr lang="en-US" dirty="0"/>
          </a:p>
          <a:p>
            <a:r>
              <a:rPr lang="en-US" dirty="0"/>
              <a:t>Georgia Institute of Technology</a:t>
            </a:r>
          </a:p>
        </p:txBody>
      </p:sp>
    </p:spTree>
    <p:extLst>
      <p:ext uri="{BB962C8B-B14F-4D97-AF65-F5344CB8AC3E}">
        <p14:creationId xmlns:p14="http://schemas.microsoft.com/office/powerpoint/2010/main" val="79938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MAGIC vs. </a:t>
            </a:r>
            <a:r>
              <a:rPr lang="en-US" altLang="zh-CN" sz="3200" dirty="0" err="1">
                <a:ea typeface="宋体" panose="02010600030101010101" pitchFamily="2" charset="-122"/>
              </a:rPr>
              <a:t>scImpute</a:t>
            </a:r>
            <a:r>
              <a:rPr lang="en-US" altLang="zh-CN" sz="3200" dirty="0">
                <a:ea typeface="宋体" panose="02010600030101010101" pitchFamily="2" charset="-122"/>
              </a:rPr>
              <a:t> vs. others</a:t>
            </a:r>
          </a:p>
        </p:txBody>
      </p:sp>
      <p:sp>
        <p:nvSpPr>
          <p:cNvPr id="3" name="Rectangle 2"/>
          <p:cNvSpPr/>
          <p:nvPr/>
        </p:nvSpPr>
        <p:spPr>
          <a:xfrm>
            <a:off x="2057399" y="1166484"/>
            <a:ext cx="9313817" cy="3139321"/>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My own (biased) interpretation: </a:t>
            </a:r>
          </a:p>
          <a:p>
            <a:pPr marL="285750" indent="-285750">
              <a:buFont typeface="Arial" panose="020B0604020202020204" pitchFamily="34" charset="0"/>
              <a:buChar char="•"/>
              <a:defRPr/>
            </a:pPr>
            <a:endParaRPr lang="en-US" dirty="0">
              <a:solidFill>
                <a:srgbClr val="000000"/>
              </a:solidFill>
            </a:endParaRPr>
          </a:p>
          <a:p>
            <a:pPr marL="742950" lvl="1" indent="-285750">
              <a:buFont typeface="Arial" panose="020B0604020202020204" pitchFamily="34" charset="0"/>
              <a:buChar char="•"/>
              <a:defRPr/>
            </a:pPr>
            <a:r>
              <a:rPr lang="en-US" dirty="0">
                <a:solidFill>
                  <a:srgbClr val="000000"/>
                </a:solidFill>
              </a:rPr>
              <a:t>MAGIC is probably better at dealing with trajectory like data. </a:t>
            </a:r>
          </a:p>
          <a:p>
            <a:pPr marL="742950" lvl="1" indent="-285750">
              <a:buFont typeface="Arial" panose="020B0604020202020204" pitchFamily="34" charset="0"/>
              <a:buChar char="•"/>
              <a:defRPr/>
            </a:pPr>
            <a:endParaRPr lang="en-US" dirty="0">
              <a:solidFill>
                <a:srgbClr val="000000"/>
              </a:solidFill>
            </a:endParaRPr>
          </a:p>
          <a:p>
            <a:pPr marL="742950" lvl="1" indent="-285750">
              <a:buFont typeface="Arial" panose="020B0604020202020204" pitchFamily="34" charset="0"/>
              <a:buChar char="•"/>
              <a:defRPr/>
            </a:pPr>
            <a:r>
              <a:rPr lang="en-US" dirty="0" err="1">
                <a:solidFill>
                  <a:srgbClr val="000000"/>
                </a:solidFill>
              </a:rPr>
              <a:t>scImpute</a:t>
            </a:r>
            <a:r>
              <a:rPr lang="en-US" dirty="0">
                <a:solidFill>
                  <a:srgbClr val="000000"/>
                </a:solidFill>
              </a:rPr>
              <a:t> is probably better at dealing with cluster like data. </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A more comprehensive evaluation:</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5971430" y="2796389"/>
            <a:ext cx="4696570" cy="4028188"/>
          </a:xfrm>
          <a:prstGeom prst="rect">
            <a:avLst/>
          </a:prstGeom>
        </p:spPr>
      </p:pic>
      <p:sp>
        <p:nvSpPr>
          <p:cNvPr id="6" name="Rounded Rectangle 5"/>
          <p:cNvSpPr/>
          <p:nvPr/>
        </p:nvSpPr>
        <p:spPr>
          <a:xfrm>
            <a:off x="6937417" y="5899868"/>
            <a:ext cx="3772989" cy="924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6654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Imputation methods for addressing dropout</a:t>
            </a:r>
          </a:p>
        </p:txBody>
      </p:sp>
      <p:sp>
        <p:nvSpPr>
          <p:cNvPr id="3" name="Rectangle 2"/>
          <p:cNvSpPr/>
          <p:nvPr/>
        </p:nvSpPr>
        <p:spPr>
          <a:xfrm>
            <a:off x="2057399" y="1154114"/>
            <a:ext cx="9313817" cy="5355312"/>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Existing imputation methods: </a:t>
            </a:r>
            <a:r>
              <a:rPr lang="en-US" sz="1600" dirty="0">
                <a:solidFill>
                  <a:srgbClr val="000000"/>
                </a:solidFill>
              </a:rPr>
              <a:t>MAGIC, </a:t>
            </a:r>
            <a:r>
              <a:rPr lang="en-US" sz="1600" dirty="0" err="1">
                <a:solidFill>
                  <a:srgbClr val="000000"/>
                </a:solidFill>
              </a:rPr>
              <a:t>scImpute</a:t>
            </a:r>
            <a:r>
              <a:rPr lang="en-US" sz="1600" dirty="0">
                <a:solidFill>
                  <a:srgbClr val="000000"/>
                </a:solidFill>
              </a:rPr>
              <a:t>, SAVER, </a:t>
            </a:r>
            <a:r>
              <a:rPr lang="en-US" sz="1600" dirty="0" err="1">
                <a:solidFill>
                  <a:srgbClr val="000000"/>
                </a:solidFill>
              </a:rPr>
              <a:t>netSmooth</a:t>
            </a:r>
            <a:r>
              <a:rPr lang="en-US" sz="1600"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In general, there are two schools of thoughts about dropouts</a:t>
            </a:r>
            <a:r>
              <a:rPr lang="en-US"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Dropout affects the observed expression counts of all the genes in all the cells. Therefore, the entire count matrix needs to be corrected.</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Only a subset of the zeros are caused by dropout, while many of the zeros in the data are supposed to be zeros. Therefore, we should only correct the zeros that are likely caused by dropout.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t>My opinion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The first approach of imputing/updating the entire count matrix is TOO MUCH. Some of the zeros in the raw data are probably supposed to be zeros, and should be left untouched by imputation.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The second approach of imputing/updating a subset of zeros is NOT ENOUGH. Many of the non-zero values in the raw data probably should also be updated/elevated.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A better approach: imputing/updating all the non-zeros values and a subset of zeros ???</a:t>
            </a:r>
          </a:p>
        </p:txBody>
      </p:sp>
    </p:spTree>
    <p:extLst>
      <p:ext uri="{BB962C8B-B14F-4D97-AF65-F5344CB8AC3E}">
        <p14:creationId xmlns:p14="http://schemas.microsoft.com/office/powerpoint/2010/main" val="177982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Motivation of my recent work</a:t>
            </a:r>
          </a:p>
        </p:txBody>
      </p:sp>
      <p:sp>
        <p:nvSpPr>
          <p:cNvPr id="3" name="Rectangle 2"/>
          <p:cNvSpPr/>
          <p:nvPr/>
        </p:nvSpPr>
        <p:spPr>
          <a:xfrm>
            <a:off x="2133600" y="1524001"/>
            <a:ext cx="8229600" cy="2646878"/>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rPr>
              <a:t>Everyone treats dropouts as noise/problem that needs to be fixed</a:t>
            </a: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 would like to explore an opposite view.  Can I treat dropouts as a signal, and do something useful with it? </a:t>
            </a:r>
          </a:p>
          <a:p>
            <a:pPr marL="285750" indent="-28575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p:txBody>
      </p:sp>
    </p:spTree>
    <p:extLst>
      <p:ext uri="{BB962C8B-B14F-4D97-AF65-F5344CB8AC3E}">
        <p14:creationId xmlns:p14="http://schemas.microsoft.com/office/powerpoint/2010/main" val="51240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524000" y="0"/>
            <a:ext cx="9144000" cy="1143000"/>
          </a:xfrm>
        </p:spPr>
        <p:txBody>
          <a:bodyPr/>
          <a:lstStyle/>
          <a:p>
            <a:r>
              <a:rPr lang="en-US" altLang="zh-CN" sz="3200" dirty="0">
                <a:ea typeface="宋体" panose="02010600030101010101" pitchFamily="2" charset="-122"/>
              </a:rPr>
              <a:t>Co-occurrence clustering (unsupervised)</a:t>
            </a: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1219201"/>
            <a:ext cx="50101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78A8A5D-95C4-4D04-971A-8EF72515C0D9}"/>
              </a:ext>
            </a:extLst>
          </p:cNvPr>
          <p:cNvSpPr/>
          <p:nvPr/>
        </p:nvSpPr>
        <p:spPr>
          <a:xfrm>
            <a:off x="8034130" y="6366518"/>
            <a:ext cx="4157870" cy="461665"/>
          </a:xfrm>
          <a:prstGeom prst="rect">
            <a:avLst/>
          </a:prstGeom>
        </p:spPr>
        <p:txBody>
          <a:bodyPr wrap="square">
            <a:spAutoFit/>
          </a:bodyPr>
          <a:lstStyle/>
          <a:p>
            <a:pPr>
              <a:spcBef>
                <a:spcPct val="0"/>
              </a:spcBef>
              <a:buNone/>
            </a:pPr>
            <a:r>
              <a:rPr lang="en-US" altLang="en-US" sz="1200" dirty="0"/>
              <a:t>Qiu P. “Embracing the dropouts in single-cell RNA-seq analysis“, </a:t>
            </a:r>
            <a:r>
              <a:rPr lang="en-US" altLang="en-US" sz="1200" i="1" dirty="0"/>
              <a:t>Nature Communications</a:t>
            </a:r>
            <a:r>
              <a:rPr lang="en-US" altLang="en-US" sz="1200" dirty="0"/>
              <a:t>, 11(1):1169, 2020.</a:t>
            </a:r>
          </a:p>
        </p:txBody>
      </p:sp>
    </p:spTree>
    <p:extLst>
      <p:ext uri="{BB962C8B-B14F-4D97-AF65-F5344CB8AC3E}">
        <p14:creationId xmlns:p14="http://schemas.microsoft.com/office/powerpoint/2010/main" val="427014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89" y="1349623"/>
            <a:ext cx="1418915" cy="276999"/>
          </a:xfrm>
          <a:prstGeom prst="rect">
            <a:avLst/>
          </a:prstGeom>
        </p:spPr>
        <p:txBody>
          <a:bodyPr wrap="none">
            <a:spAutoFit/>
          </a:bodyPr>
          <a:lstStyle/>
          <a:p>
            <a:r>
              <a:rPr lang="en-US" sz="1200" dirty="0"/>
              <a:t>Starting point/input</a:t>
            </a:r>
          </a:p>
        </p:txBody>
      </p:sp>
      <p:sp>
        <p:nvSpPr>
          <p:cNvPr id="6" name="Rectangle 5"/>
          <p:cNvSpPr/>
          <p:nvPr/>
        </p:nvSpPr>
        <p:spPr>
          <a:xfrm>
            <a:off x="1268308"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7" name="Rectangle 6"/>
          <p:cNvSpPr/>
          <p:nvPr/>
        </p:nvSpPr>
        <p:spPr>
          <a:xfrm>
            <a:off x="1192693" y="1759827"/>
            <a:ext cx="458780" cy="276999"/>
          </a:xfrm>
          <a:prstGeom prst="rect">
            <a:avLst/>
          </a:prstGeom>
        </p:spPr>
        <p:txBody>
          <a:bodyPr wrap="none">
            <a:spAutoFit/>
          </a:bodyPr>
          <a:lstStyle/>
          <a:p>
            <a:r>
              <a:rPr lang="en-US" sz="1200" dirty="0"/>
              <a:t>cells</a:t>
            </a:r>
          </a:p>
        </p:txBody>
      </p:sp>
      <p:sp>
        <p:nvSpPr>
          <p:cNvPr id="8" name="Rectangle 7"/>
          <p:cNvSpPr/>
          <p:nvPr/>
        </p:nvSpPr>
        <p:spPr>
          <a:xfrm>
            <a:off x="661717" y="1969741"/>
            <a:ext cx="550472" cy="276999"/>
          </a:xfrm>
          <a:prstGeom prst="rect">
            <a:avLst/>
          </a:prstGeom>
        </p:spPr>
        <p:txBody>
          <a:bodyPr wrap="none">
            <a:spAutoFit/>
          </a:bodyPr>
          <a:lstStyle/>
          <a:p>
            <a:r>
              <a:rPr lang="en-US" sz="1200" dirty="0"/>
              <a:t>genes</a:t>
            </a:r>
          </a:p>
        </p:txBody>
      </p:sp>
      <p:cxnSp>
        <p:nvCxnSpPr>
          <p:cNvPr id="9" name="Straight Arrow Connector 8"/>
          <p:cNvCxnSpPr/>
          <p:nvPr/>
        </p:nvCxnSpPr>
        <p:spPr>
          <a:xfrm>
            <a:off x="1292610"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2693"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62443" y="2373831"/>
            <a:ext cx="80733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0162" y="1982497"/>
            <a:ext cx="761049" cy="461665"/>
          </a:xfrm>
          <a:prstGeom prst="rect">
            <a:avLst/>
          </a:prstGeom>
        </p:spPr>
        <p:txBody>
          <a:bodyPr wrap="square">
            <a:spAutoFit/>
          </a:bodyPr>
          <a:lstStyle/>
          <a:p>
            <a:r>
              <a:rPr lang="en-US" sz="1200" dirty="0" err="1">
                <a:solidFill>
                  <a:schemeClr val="bg1">
                    <a:lumMod val="50000"/>
                  </a:schemeClr>
                </a:solidFill>
              </a:rPr>
              <a:t>Binarize</a:t>
            </a:r>
            <a:r>
              <a:rPr lang="en-US" sz="1200" dirty="0">
                <a:solidFill>
                  <a:schemeClr val="bg1">
                    <a:lumMod val="50000"/>
                  </a:schemeClr>
                </a:solidFill>
              </a:rPr>
              <a:t> the data</a:t>
            </a:r>
          </a:p>
        </p:txBody>
      </p:sp>
      <p:sp>
        <p:nvSpPr>
          <p:cNvPr id="13" name="Right Arrow 12"/>
          <p:cNvSpPr/>
          <p:nvPr/>
        </p:nvSpPr>
        <p:spPr>
          <a:xfrm>
            <a:off x="4597194" y="235283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821" y="1965043"/>
            <a:ext cx="1091517" cy="830997"/>
          </a:xfrm>
          <a:prstGeom prst="rect">
            <a:avLst/>
          </a:prstGeom>
        </p:spPr>
        <p:txBody>
          <a:bodyPr wrap="none">
            <a:spAutoFit/>
          </a:bodyPr>
          <a:lstStyle/>
          <a:p>
            <a:r>
              <a:rPr lang="en-US" sz="1200" dirty="0">
                <a:solidFill>
                  <a:schemeClr val="bg1">
                    <a:lumMod val="50000"/>
                  </a:schemeClr>
                </a:solidFill>
              </a:rPr>
              <a:t>Compute</a:t>
            </a:r>
          </a:p>
          <a:p>
            <a:r>
              <a:rPr lang="en-US" sz="1200" dirty="0">
                <a:solidFill>
                  <a:schemeClr val="bg1">
                    <a:lumMod val="50000"/>
                  </a:schemeClr>
                </a:solidFill>
              </a:rPr>
              <a:t>gene-gene</a:t>
            </a:r>
          </a:p>
          <a:p>
            <a:r>
              <a:rPr lang="en-US" sz="1200" dirty="0">
                <a:solidFill>
                  <a:schemeClr val="bg1">
                    <a:lumMod val="50000"/>
                  </a:schemeClr>
                </a:solidFill>
              </a:rPr>
              <a:t>similarity by</a:t>
            </a:r>
          </a:p>
          <a:p>
            <a:r>
              <a:rPr lang="en-US" sz="1200" dirty="0">
                <a:solidFill>
                  <a:schemeClr val="bg1">
                    <a:lumMod val="50000"/>
                  </a:schemeClr>
                </a:solidFill>
              </a:rPr>
              <a:t>co-occurrence</a:t>
            </a:r>
          </a:p>
        </p:txBody>
      </p:sp>
      <p:sp>
        <p:nvSpPr>
          <p:cNvPr id="15" name="Rectangle 14"/>
          <p:cNvSpPr/>
          <p:nvPr/>
        </p:nvSpPr>
        <p:spPr>
          <a:xfrm>
            <a:off x="3593267"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binary</a:t>
            </a:r>
          </a:p>
          <a:p>
            <a:pPr algn="ctr"/>
            <a:r>
              <a:rPr lang="en-US" dirty="0">
                <a:solidFill>
                  <a:schemeClr val="tx1"/>
                </a:solidFill>
              </a:rPr>
              <a:t>data</a:t>
            </a:r>
          </a:p>
        </p:txBody>
      </p:sp>
      <p:sp>
        <p:nvSpPr>
          <p:cNvPr id="16" name="Rectangle 15"/>
          <p:cNvSpPr/>
          <p:nvPr/>
        </p:nvSpPr>
        <p:spPr>
          <a:xfrm>
            <a:off x="3517652" y="1759827"/>
            <a:ext cx="458780" cy="276999"/>
          </a:xfrm>
          <a:prstGeom prst="rect">
            <a:avLst/>
          </a:prstGeom>
        </p:spPr>
        <p:txBody>
          <a:bodyPr wrap="none">
            <a:spAutoFit/>
          </a:bodyPr>
          <a:lstStyle/>
          <a:p>
            <a:r>
              <a:rPr lang="en-US" sz="1200" dirty="0"/>
              <a:t>cells</a:t>
            </a:r>
          </a:p>
        </p:txBody>
      </p:sp>
      <p:sp>
        <p:nvSpPr>
          <p:cNvPr id="17" name="Rectangle 16"/>
          <p:cNvSpPr/>
          <p:nvPr/>
        </p:nvSpPr>
        <p:spPr>
          <a:xfrm>
            <a:off x="2986676" y="1969741"/>
            <a:ext cx="550472" cy="276999"/>
          </a:xfrm>
          <a:prstGeom prst="rect">
            <a:avLst/>
          </a:prstGeom>
        </p:spPr>
        <p:txBody>
          <a:bodyPr wrap="none">
            <a:spAutoFit/>
          </a:bodyPr>
          <a:lstStyle/>
          <a:p>
            <a:r>
              <a:rPr lang="en-US" sz="1200" dirty="0"/>
              <a:t>genes</a:t>
            </a:r>
          </a:p>
        </p:txBody>
      </p:sp>
      <p:cxnSp>
        <p:nvCxnSpPr>
          <p:cNvPr id="18" name="Straight Arrow Connector 17"/>
          <p:cNvCxnSpPr/>
          <p:nvPr/>
        </p:nvCxnSpPr>
        <p:spPr>
          <a:xfrm>
            <a:off x="3617569"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17652"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620938" y="4462789"/>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5323" y="4197665"/>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3" name="Rectangle 22"/>
              <p:cNvSpPr/>
              <p:nvPr/>
            </p:nvSpPr>
            <p:spPr>
              <a:xfrm>
                <a:off x="2904801" y="4382033"/>
                <a:ext cx="662746" cy="461665"/>
              </a:xfrm>
              <a:prstGeom prst="rect">
                <a:avLst/>
              </a:prstGeom>
            </p:spPr>
            <p:txBody>
              <a:bodyPr wrap="none">
                <a:spAutoFit/>
              </a:bodyPr>
              <a:lstStyle/>
              <a:p>
                <a14:m>
                  <m:oMath xmlns:m="http://schemas.openxmlformats.org/officeDocument/2006/math">
                    <m:r>
                      <a:rPr lang="en-US" sz="1200" i="1" dirty="0" smtClean="0">
                        <a:latin typeface="Cambria Math" panose="02040503050406030204" pitchFamily="18" charset="0"/>
                      </a:rPr>
                      <m:t>𝑃</m:t>
                    </m:r>
                  </m:oMath>
                </a14:m>
                <a:r>
                  <a:rPr lang="en-US" sz="1200" dirty="0"/>
                  <a:t> gene </a:t>
                </a:r>
              </a:p>
              <a:p>
                <a:r>
                  <a:rPr lang="en-US" sz="1200" dirty="0"/>
                  <a:t>clusters</a:t>
                </a:r>
              </a:p>
            </p:txBody>
          </p:sp>
        </mc:Choice>
        <mc:Fallback xmlns="">
          <p:sp>
            <p:nvSpPr>
              <p:cNvPr id="23" name="Rectangle 22"/>
              <p:cNvSpPr>
                <a:spLocks noRot="1" noChangeAspect="1" noMove="1" noResize="1" noEditPoints="1" noAdjustHandles="1" noChangeArrowheads="1" noChangeShapeType="1" noTextEdit="1"/>
              </p:cNvSpPr>
              <p:nvPr/>
            </p:nvSpPr>
            <p:spPr>
              <a:xfrm>
                <a:off x="2904801" y="4382033"/>
                <a:ext cx="662746" cy="461665"/>
              </a:xfrm>
              <a:prstGeom prst="rect">
                <a:avLst/>
              </a:prstGeom>
              <a:blipFill>
                <a:blip r:embed="rId4"/>
                <a:stretch>
                  <a:fillRect l="-926" t="-1316" r="-926" b="-9211"/>
                </a:stretch>
              </a:blipFill>
            </p:spPr>
            <p:txBody>
              <a:bodyPr/>
              <a:lstStyle/>
              <a:p>
                <a:r>
                  <a:rPr lang="en-US">
                    <a:noFill/>
                  </a:rPr>
                  <a:t> </a:t>
                </a:r>
              </a:p>
            </p:txBody>
          </p:sp>
        </mc:Fallback>
      </mc:AlternateContent>
      <p:cxnSp>
        <p:nvCxnSpPr>
          <p:cNvPr id="24" name="Straight Arrow Connector 23"/>
          <p:cNvCxnSpPr/>
          <p:nvPr/>
        </p:nvCxnSpPr>
        <p:spPr>
          <a:xfrm>
            <a:off x="3645240" y="440757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45323" y="4499760"/>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597194" y="4487049"/>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80401" y="424923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304703" y="419402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4786" y="428620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17307" y="3979480"/>
            <a:ext cx="458780" cy="276999"/>
          </a:xfrm>
          <a:prstGeom prst="rect">
            <a:avLst/>
          </a:prstGeom>
        </p:spPr>
        <p:txBody>
          <a:bodyPr wrap="none">
            <a:spAutoFit/>
          </a:bodyPr>
          <a:lstStyle/>
          <a:p>
            <a:r>
              <a:rPr lang="en-US" sz="1200" dirty="0"/>
              <a:t>cells</a:t>
            </a:r>
          </a:p>
        </p:txBody>
      </p:sp>
      <p:sp>
        <p:nvSpPr>
          <p:cNvPr id="31" name="Rectangle 30"/>
          <p:cNvSpPr/>
          <p:nvPr/>
        </p:nvSpPr>
        <p:spPr>
          <a:xfrm>
            <a:off x="5788647" y="4208473"/>
            <a:ext cx="458780" cy="276999"/>
          </a:xfrm>
          <a:prstGeom prst="rect">
            <a:avLst/>
          </a:prstGeom>
        </p:spPr>
        <p:txBody>
          <a:bodyPr wrap="none">
            <a:spAutoFit/>
          </a:bodyPr>
          <a:lstStyle/>
          <a:p>
            <a:r>
              <a:rPr lang="en-US" sz="1200" dirty="0"/>
              <a:t>cells</a:t>
            </a:r>
          </a:p>
        </p:txBody>
      </p:sp>
      <p:sp>
        <p:nvSpPr>
          <p:cNvPr id="32" name="Rectangle 31"/>
          <p:cNvSpPr/>
          <p:nvPr/>
        </p:nvSpPr>
        <p:spPr>
          <a:xfrm>
            <a:off x="4620265" y="4130353"/>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33" name="Rectangle 32"/>
              <p:cNvSpPr/>
              <p:nvPr/>
            </p:nvSpPr>
            <p:spPr>
              <a:xfrm>
                <a:off x="6401106" y="4483807"/>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6401106" y="4483807"/>
                <a:ext cx="676147" cy="276999"/>
              </a:xfrm>
              <a:prstGeom prst="rect">
                <a:avLst/>
              </a:prstGeom>
              <a:blipFill>
                <a:blip r:embed="rId5"/>
                <a:stretch>
                  <a:fillRect b="-8889"/>
                </a:stretch>
              </a:blipFill>
            </p:spPr>
            <p:txBody>
              <a:bodyPr/>
              <a:lstStyle/>
              <a:p>
                <a:r>
                  <a:rPr lang="en-US">
                    <a:noFill/>
                  </a:rPr>
                  <a:t> </a:t>
                </a:r>
              </a:p>
            </p:txBody>
          </p:sp>
        </mc:Fallback>
      </mc:AlternateContent>
      <p:sp>
        <p:nvSpPr>
          <p:cNvPr id="36" name="Rectangle 35"/>
          <p:cNvSpPr/>
          <p:nvPr/>
        </p:nvSpPr>
        <p:spPr>
          <a:xfrm>
            <a:off x="6169930" y="1989718"/>
            <a:ext cx="1154760"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cooc</a:t>
            </a:r>
            <a:endParaRPr lang="en-US" dirty="0">
              <a:solidFill>
                <a:schemeClr val="tx1"/>
              </a:solidFill>
            </a:endParaRPr>
          </a:p>
        </p:txBody>
      </p:sp>
      <p:sp>
        <p:nvSpPr>
          <p:cNvPr id="37" name="Rectangle 36"/>
          <p:cNvSpPr/>
          <p:nvPr/>
        </p:nvSpPr>
        <p:spPr>
          <a:xfrm>
            <a:off x="6094315" y="1705001"/>
            <a:ext cx="550472" cy="276999"/>
          </a:xfrm>
          <a:prstGeom prst="rect">
            <a:avLst/>
          </a:prstGeom>
        </p:spPr>
        <p:txBody>
          <a:bodyPr wrap="none">
            <a:spAutoFit/>
          </a:bodyPr>
          <a:lstStyle/>
          <a:p>
            <a:r>
              <a:rPr lang="en-US" sz="1200" dirty="0"/>
              <a:t>genes</a:t>
            </a:r>
          </a:p>
        </p:txBody>
      </p:sp>
      <p:sp>
        <p:nvSpPr>
          <p:cNvPr id="38" name="Rectangle 37"/>
          <p:cNvSpPr/>
          <p:nvPr/>
        </p:nvSpPr>
        <p:spPr>
          <a:xfrm>
            <a:off x="5563339" y="1934508"/>
            <a:ext cx="550472" cy="276999"/>
          </a:xfrm>
          <a:prstGeom prst="rect">
            <a:avLst/>
          </a:prstGeom>
        </p:spPr>
        <p:txBody>
          <a:bodyPr wrap="none">
            <a:spAutoFit/>
          </a:bodyPr>
          <a:lstStyle/>
          <a:p>
            <a:r>
              <a:rPr lang="en-US" sz="1200" dirty="0"/>
              <a:t>genes</a:t>
            </a:r>
          </a:p>
        </p:txBody>
      </p:sp>
      <p:cxnSp>
        <p:nvCxnSpPr>
          <p:cNvPr id="39" name="Straight Arrow Connector 38"/>
          <p:cNvCxnSpPr/>
          <p:nvPr/>
        </p:nvCxnSpPr>
        <p:spPr>
          <a:xfrm>
            <a:off x="6194232" y="193450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4315" y="2026689"/>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7571889" y="2342732"/>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52518" y="1958332"/>
            <a:ext cx="1004121"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gene clusters</a:t>
            </a:r>
          </a:p>
        </p:txBody>
      </p:sp>
      <p:grpSp>
        <p:nvGrpSpPr>
          <p:cNvPr id="47" name="Group 46"/>
          <p:cNvGrpSpPr/>
          <p:nvPr/>
        </p:nvGrpSpPr>
        <p:grpSpPr>
          <a:xfrm>
            <a:off x="4082846" y="3039589"/>
            <a:ext cx="5243648" cy="1058095"/>
            <a:chOff x="1098101" y="1858159"/>
            <a:chExt cx="6882119" cy="1058095"/>
          </a:xfrm>
        </p:grpSpPr>
        <p:sp>
          <p:nvSpPr>
            <p:cNvPr id="48" name="Right Arrow 47"/>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rot="5400000">
            <a:off x="3372367" y="3493619"/>
            <a:ext cx="965380" cy="24275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33682" y="3486171"/>
            <a:ext cx="4359399" cy="276999"/>
          </a:xfrm>
          <a:prstGeom prst="rect">
            <a:avLst/>
          </a:prstGeom>
        </p:spPr>
        <p:txBody>
          <a:bodyPr wrap="none">
            <a:spAutoFit/>
          </a:bodyPr>
          <a:lstStyle/>
          <a:p>
            <a:r>
              <a:rPr lang="en-US" sz="1200" dirty="0">
                <a:solidFill>
                  <a:schemeClr val="bg1">
                    <a:lumMod val="50000"/>
                  </a:schemeClr>
                </a:solidFill>
              </a:rPr>
              <a:t>Compute the activity (average detection rate) for each gene cluster</a:t>
            </a:r>
          </a:p>
        </p:txBody>
      </p:sp>
      <p:sp>
        <p:nvSpPr>
          <p:cNvPr id="54" name="Right Arrow 53"/>
          <p:cNvSpPr/>
          <p:nvPr/>
        </p:nvSpPr>
        <p:spPr>
          <a:xfrm>
            <a:off x="7450597" y="445679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50597" y="4069358"/>
            <a:ext cx="946093"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cell clusters</a:t>
            </a:r>
          </a:p>
        </p:txBody>
      </p:sp>
      <mc:AlternateContent xmlns:mc="http://schemas.openxmlformats.org/markup-compatibility/2006" xmlns:a14="http://schemas.microsoft.com/office/drawing/2010/main">
        <mc:Choice Requires="a14">
          <p:sp>
            <p:nvSpPr>
              <p:cNvPr id="56" name="Rectangle 55"/>
              <p:cNvSpPr/>
              <p:nvPr/>
            </p:nvSpPr>
            <p:spPr>
              <a:xfrm>
                <a:off x="8760287" y="4241646"/>
                <a:ext cx="919098" cy="646331"/>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𝐾</m:t>
                    </m:r>
                  </m:oMath>
                </a14:m>
                <a:r>
                  <a:rPr lang="en-US" dirty="0"/>
                  <a:t> cell </a:t>
                </a:r>
              </a:p>
              <a:p>
                <a:r>
                  <a:rPr lang="en-US" dirty="0"/>
                  <a:t>clusters</a:t>
                </a:r>
              </a:p>
            </p:txBody>
          </p:sp>
        </mc:Choice>
        <mc:Fallback xmlns="">
          <p:sp>
            <p:nvSpPr>
              <p:cNvPr id="56" name="Rectangle 55"/>
              <p:cNvSpPr>
                <a:spLocks noRot="1" noChangeAspect="1" noMove="1" noResize="1" noEditPoints="1" noAdjustHandles="1" noChangeArrowheads="1" noChangeShapeType="1" noTextEdit="1"/>
              </p:cNvSpPr>
              <p:nvPr/>
            </p:nvSpPr>
            <p:spPr>
              <a:xfrm>
                <a:off x="8760287" y="4241646"/>
                <a:ext cx="919098" cy="646331"/>
              </a:xfrm>
              <a:prstGeom prst="rect">
                <a:avLst/>
              </a:prstGeom>
              <a:blipFill>
                <a:blip r:embed="rId7"/>
                <a:stretch>
                  <a:fillRect l="-5298" t="-5660" r="-4636" b="-14151"/>
                </a:stretch>
              </a:blipFill>
            </p:spPr>
            <p:txBody>
              <a:bodyPr/>
              <a:lstStyle/>
              <a:p>
                <a:r>
                  <a:rPr lang="en-US">
                    <a:noFill/>
                  </a:rPr>
                  <a:t> </a:t>
                </a:r>
              </a:p>
            </p:txBody>
          </p:sp>
        </mc:Fallback>
      </mc:AlternateContent>
      <p:grpSp>
        <p:nvGrpSpPr>
          <p:cNvPr id="57" name="Group 56"/>
          <p:cNvGrpSpPr/>
          <p:nvPr/>
        </p:nvGrpSpPr>
        <p:grpSpPr>
          <a:xfrm>
            <a:off x="1519616" y="3239584"/>
            <a:ext cx="7776088" cy="2674281"/>
            <a:chOff x="1103833" y="-136127"/>
            <a:chExt cx="6876387" cy="2674281"/>
          </a:xfrm>
        </p:grpSpPr>
        <p:sp>
          <p:nvSpPr>
            <p:cNvPr id="58" name="Right Arrow 57"/>
            <p:cNvSpPr/>
            <p:nvPr/>
          </p:nvSpPr>
          <p:spPr>
            <a:xfrm rot="5400000" flipH="1">
              <a:off x="-28229" y="995935"/>
              <a:ext cx="2516348" cy="252224"/>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72033" y="2348615"/>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2986676" y="5655464"/>
            <a:ext cx="4939494" cy="461665"/>
          </a:xfrm>
          <a:prstGeom prst="rect">
            <a:avLst/>
          </a:prstGeom>
        </p:spPr>
        <p:txBody>
          <a:bodyPr wrap="none">
            <a:spAutoFit/>
          </a:bodyPr>
          <a:lstStyle/>
          <a:p>
            <a:r>
              <a:rPr lang="en-US" sz="1200" dirty="0">
                <a:solidFill>
                  <a:schemeClr val="bg1">
                    <a:lumMod val="50000"/>
                  </a:schemeClr>
                </a:solidFill>
              </a:rPr>
              <a:t>Iterate and perform the same analysis for cells in each cell cluster separately</a:t>
            </a:r>
          </a:p>
          <a:p>
            <a:r>
              <a:rPr lang="en-US" sz="1200" dirty="0">
                <a:solidFill>
                  <a:schemeClr val="bg1">
                    <a:lumMod val="50000"/>
                  </a:schemeClr>
                </a:solidFill>
              </a:rPr>
              <a:t>until stopping criteria are met (difference among the cell clusters too small)</a:t>
            </a:r>
          </a:p>
        </p:txBody>
      </p:sp>
      <p:sp>
        <p:nvSpPr>
          <p:cNvPr id="64"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Co-occurrence clustering (unsupervised)</a:t>
            </a:r>
          </a:p>
        </p:txBody>
      </p:sp>
      <mc:AlternateContent xmlns:mc="http://schemas.openxmlformats.org/markup-compatibility/2006" xmlns:a14="http://schemas.microsoft.com/office/drawing/2010/main">
        <mc:Choice Requires="a14">
          <p:sp>
            <p:nvSpPr>
              <p:cNvPr id="65" name="Rectangle 64"/>
              <p:cNvSpPr/>
              <p:nvPr/>
            </p:nvSpPr>
            <p:spPr>
              <a:xfrm>
                <a:off x="8679062" y="2120996"/>
                <a:ext cx="1311433" cy="923330"/>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rPr>
                      <m:t>𝑃</m:t>
                    </m:r>
                  </m:oMath>
                </a14:m>
                <a:r>
                  <a:rPr lang="en-US" dirty="0"/>
                  <a:t> gene </a:t>
                </a:r>
              </a:p>
              <a:p>
                <a:r>
                  <a:rPr lang="en-US" dirty="0"/>
                  <a:t>clusters</a:t>
                </a:r>
              </a:p>
              <a:p>
                <a:r>
                  <a:rPr lang="en-US" dirty="0"/>
                  <a:t>(pathways)</a:t>
                </a:r>
              </a:p>
            </p:txBody>
          </p:sp>
        </mc:Choice>
        <mc:Fallback xmlns="">
          <p:sp>
            <p:nvSpPr>
              <p:cNvPr id="65" name="Rectangle 64"/>
              <p:cNvSpPr>
                <a:spLocks noRot="1" noChangeAspect="1" noMove="1" noResize="1" noEditPoints="1" noAdjustHandles="1" noChangeArrowheads="1" noChangeShapeType="1" noTextEdit="1"/>
              </p:cNvSpPr>
              <p:nvPr/>
            </p:nvSpPr>
            <p:spPr>
              <a:xfrm>
                <a:off x="8679062" y="2120996"/>
                <a:ext cx="1311433" cy="923330"/>
              </a:xfrm>
              <a:prstGeom prst="rect">
                <a:avLst/>
              </a:prstGeom>
              <a:blipFill>
                <a:blip r:embed="rId8"/>
                <a:stretch>
                  <a:fillRect l="-4186" t="-3974" b="-9934"/>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3B7F5E34-AB34-45F6-88AB-7820D7115888}"/>
              </a:ext>
            </a:extLst>
          </p:cNvPr>
          <p:cNvSpPr/>
          <p:nvPr/>
        </p:nvSpPr>
        <p:spPr>
          <a:xfrm>
            <a:off x="8034130" y="6366518"/>
            <a:ext cx="4157870" cy="461665"/>
          </a:xfrm>
          <a:prstGeom prst="rect">
            <a:avLst/>
          </a:prstGeom>
        </p:spPr>
        <p:txBody>
          <a:bodyPr wrap="square">
            <a:spAutoFit/>
          </a:bodyPr>
          <a:lstStyle/>
          <a:p>
            <a:pPr>
              <a:spcBef>
                <a:spcPct val="0"/>
              </a:spcBef>
              <a:buNone/>
            </a:pPr>
            <a:r>
              <a:rPr lang="en-US" altLang="en-US" sz="1200" dirty="0"/>
              <a:t>Qiu P. “Embracing the dropouts in single-cell RNA-seq analysis“, </a:t>
            </a:r>
            <a:r>
              <a:rPr lang="en-US" altLang="en-US" sz="1200" i="1" dirty="0"/>
              <a:t>Nature Communications</a:t>
            </a:r>
            <a:r>
              <a:rPr lang="en-US" altLang="en-US" sz="1200" dirty="0"/>
              <a:t>, 11(1):1169, 2020.</a:t>
            </a:r>
          </a:p>
        </p:txBody>
      </p:sp>
    </p:spTree>
    <p:extLst>
      <p:ext uri="{BB962C8B-B14F-4D97-AF65-F5344CB8AC3E}">
        <p14:creationId xmlns:p14="http://schemas.microsoft.com/office/powerpoint/2010/main" val="351996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989" y="1349623"/>
            <a:ext cx="1418915" cy="276999"/>
          </a:xfrm>
          <a:prstGeom prst="rect">
            <a:avLst/>
          </a:prstGeom>
        </p:spPr>
        <p:txBody>
          <a:bodyPr wrap="none">
            <a:spAutoFit/>
          </a:bodyPr>
          <a:lstStyle/>
          <a:p>
            <a:r>
              <a:rPr lang="en-US" sz="1200" dirty="0"/>
              <a:t>Starting point/input</a:t>
            </a:r>
          </a:p>
        </p:txBody>
      </p:sp>
      <p:sp>
        <p:nvSpPr>
          <p:cNvPr id="6" name="Rectangle 5"/>
          <p:cNvSpPr/>
          <p:nvPr/>
        </p:nvSpPr>
        <p:spPr>
          <a:xfrm>
            <a:off x="1268308"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7" name="Rectangle 6"/>
          <p:cNvSpPr/>
          <p:nvPr/>
        </p:nvSpPr>
        <p:spPr>
          <a:xfrm>
            <a:off x="1192693" y="1759827"/>
            <a:ext cx="808235" cy="276999"/>
          </a:xfrm>
          <a:prstGeom prst="rect">
            <a:avLst/>
          </a:prstGeom>
        </p:spPr>
        <p:txBody>
          <a:bodyPr wrap="none">
            <a:spAutoFit/>
          </a:bodyPr>
          <a:lstStyle/>
          <a:p>
            <a:r>
              <a:rPr lang="en-US" sz="1200" dirty="0"/>
              <a:t>2700 cells</a:t>
            </a:r>
          </a:p>
        </p:txBody>
      </p:sp>
      <p:sp>
        <p:nvSpPr>
          <p:cNvPr id="8" name="Rectangle 7"/>
          <p:cNvSpPr/>
          <p:nvPr/>
        </p:nvSpPr>
        <p:spPr>
          <a:xfrm>
            <a:off x="661717" y="1969741"/>
            <a:ext cx="577402" cy="461665"/>
          </a:xfrm>
          <a:prstGeom prst="rect">
            <a:avLst/>
          </a:prstGeom>
        </p:spPr>
        <p:txBody>
          <a:bodyPr wrap="none">
            <a:spAutoFit/>
          </a:bodyPr>
          <a:lstStyle/>
          <a:p>
            <a:r>
              <a:rPr lang="en-US" sz="1200" dirty="0"/>
              <a:t>32738</a:t>
            </a:r>
          </a:p>
          <a:p>
            <a:r>
              <a:rPr lang="en-US" sz="1200" dirty="0"/>
              <a:t>genes</a:t>
            </a:r>
          </a:p>
        </p:txBody>
      </p:sp>
      <p:cxnSp>
        <p:nvCxnSpPr>
          <p:cNvPr id="9" name="Straight Arrow Connector 8"/>
          <p:cNvCxnSpPr/>
          <p:nvPr/>
        </p:nvCxnSpPr>
        <p:spPr>
          <a:xfrm>
            <a:off x="1292610"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2693"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62443" y="2373831"/>
            <a:ext cx="80733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0162" y="1982497"/>
            <a:ext cx="761049" cy="461665"/>
          </a:xfrm>
          <a:prstGeom prst="rect">
            <a:avLst/>
          </a:prstGeom>
        </p:spPr>
        <p:txBody>
          <a:bodyPr wrap="square">
            <a:spAutoFit/>
          </a:bodyPr>
          <a:lstStyle/>
          <a:p>
            <a:r>
              <a:rPr lang="en-US" sz="1200" dirty="0" err="1">
                <a:solidFill>
                  <a:schemeClr val="bg1">
                    <a:lumMod val="50000"/>
                  </a:schemeClr>
                </a:solidFill>
              </a:rPr>
              <a:t>Binarize</a:t>
            </a:r>
            <a:r>
              <a:rPr lang="en-US" sz="1200" dirty="0">
                <a:solidFill>
                  <a:schemeClr val="bg1">
                    <a:lumMod val="50000"/>
                  </a:schemeClr>
                </a:solidFill>
              </a:rPr>
              <a:t> the data</a:t>
            </a:r>
          </a:p>
        </p:txBody>
      </p:sp>
      <p:sp>
        <p:nvSpPr>
          <p:cNvPr id="13" name="Right Arrow 12"/>
          <p:cNvSpPr/>
          <p:nvPr/>
        </p:nvSpPr>
        <p:spPr>
          <a:xfrm>
            <a:off x="4597194" y="235283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4821" y="1965043"/>
            <a:ext cx="1091517" cy="830997"/>
          </a:xfrm>
          <a:prstGeom prst="rect">
            <a:avLst/>
          </a:prstGeom>
        </p:spPr>
        <p:txBody>
          <a:bodyPr wrap="none">
            <a:spAutoFit/>
          </a:bodyPr>
          <a:lstStyle/>
          <a:p>
            <a:r>
              <a:rPr lang="en-US" sz="1200" dirty="0">
                <a:solidFill>
                  <a:schemeClr val="bg1">
                    <a:lumMod val="50000"/>
                  </a:schemeClr>
                </a:solidFill>
              </a:rPr>
              <a:t>Compute</a:t>
            </a:r>
          </a:p>
          <a:p>
            <a:r>
              <a:rPr lang="en-US" sz="1200" dirty="0">
                <a:solidFill>
                  <a:schemeClr val="bg1">
                    <a:lumMod val="50000"/>
                  </a:schemeClr>
                </a:solidFill>
              </a:rPr>
              <a:t>gene-gene</a:t>
            </a:r>
          </a:p>
          <a:p>
            <a:r>
              <a:rPr lang="en-US" sz="1200" dirty="0">
                <a:solidFill>
                  <a:schemeClr val="bg1">
                    <a:lumMod val="50000"/>
                  </a:schemeClr>
                </a:solidFill>
              </a:rPr>
              <a:t>similarity by</a:t>
            </a:r>
          </a:p>
          <a:p>
            <a:r>
              <a:rPr lang="en-US" sz="1200" dirty="0">
                <a:solidFill>
                  <a:schemeClr val="bg1">
                    <a:lumMod val="50000"/>
                  </a:schemeClr>
                </a:solidFill>
              </a:rPr>
              <a:t>co-occurrence</a:t>
            </a:r>
          </a:p>
        </p:txBody>
      </p:sp>
      <p:sp>
        <p:nvSpPr>
          <p:cNvPr id="15" name="Rectangle 14"/>
          <p:cNvSpPr/>
          <p:nvPr/>
        </p:nvSpPr>
        <p:spPr>
          <a:xfrm>
            <a:off x="3593267" y="2024951"/>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binary</a:t>
            </a:r>
          </a:p>
          <a:p>
            <a:pPr algn="ctr"/>
            <a:r>
              <a:rPr lang="en-US" dirty="0">
                <a:solidFill>
                  <a:schemeClr val="tx1"/>
                </a:solidFill>
              </a:rPr>
              <a:t>data</a:t>
            </a:r>
          </a:p>
        </p:txBody>
      </p:sp>
      <p:sp>
        <p:nvSpPr>
          <p:cNvPr id="16" name="Rectangle 15"/>
          <p:cNvSpPr/>
          <p:nvPr/>
        </p:nvSpPr>
        <p:spPr>
          <a:xfrm>
            <a:off x="3517652" y="1759827"/>
            <a:ext cx="808235" cy="276999"/>
          </a:xfrm>
          <a:prstGeom prst="rect">
            <a:avLst/>
          </a:prstGeom>
        </p:spPr>
        <p:txBody>
          <a:bodyPr wrap="none">
            <a:spAutoFit/>
          </a:bodyPr>
          <a:lstStyle/>
          <a:p>
            <a:r>
              <a:rPr lang="en-US" sz="1200" dirty="0"/>
              <a:t>2700 cells</a:t>
            </a:r>
          </a:p>
        </p:txBody>
      </p:sp>
      <p:sp>
        <p:nvSpPr>
          <p:cNvPr id="17" name="Rectangle 16"/>
          <p:cNvSpPr/>
          <p:nvPr/>
        </p:nvSpPr>
        <p:spPr>
          <a:xfrm>
            <a:off x="2986676" y="1969741"/>
            <a:ext cx="577402" cy="461665"/>
          </a:xfrm>
          <a:prstGeom prst="rect">
            <a:avLst/>
          </a:prstGeom>
        </p:spPr>
        <p:txBody>
          <a:bodyPr wrap="none">
            <a:spAutoFit/>
          </a:bodyPr>
          <a:lstStyle/>
          <a:p>
            <a:r>
              <a:rPr lang="en-US" sz="1200" dirty="0"/>
              <a:t>32738</a:t>
            </a:r>
          </a:p>
          <a:p>
            <a:r>
              <a:rPr lang="en-US" sz="1200" dirty="0"/>
              <a:t>genes</a:t>
            </a:r>
          </a:p>
        </p:txBody>
      </p:sp>
      <p:cxnSp>
        <p:nvCxnSpPr>
          <p:cNvPr id="18" name="Straight Arrow Connector 17"/>
          <p:cNvCxnSpPr/>
          <p:nvPr/>
        </p:nvCxnSpPr>
        <p:spPr>
          <a:xfrm>
            <a:off x="3617569" y="196974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17652" y="206192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620938" y="4462789"/>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45323" y="4197665"/>
            <a:ext cx="458780" cy="276999"/>
          </a:xfrm>
          <a:prstGeom prst="rect">
            <a:avLst/>
          </a:prstGeom>
        </p:spPr>
        <p:txBody>
          <a:bodyPr wrap="none">
            <a:spAutoFit/>
          </a:bodyPr>
          <a:lstStyle/>
          <a:p>
            <a:r>
              <a:rPr lang="en-US" sz="1200" dirty="0"/>
              <a:t>cells</a:t>
            </a:r>
          </a:p>
        </p:txBody>
      </p:sp>
      <p:sp>
        <p:nvSpPr>
          <p:cNvPr id="23" name="Rectangle 22"/>
          <p:cNvSpPr/>
          <p:nvPr/>
        </p:nvSpPr>
        <p:spPr>
          <a:xfrm>
            <a:off x="2904801" y="4382033"/>
            <a:ext cx="662746" cy="461665"/>
          </a:xfrm>
          <a:prstGeom prst="rect">
            <a:avLst/>
          </a:prstGeom>
        </p:spPr>
        <p:txBody>
          <a:bodyPr wrap="none">
            <a:spAutoFit/>
          </a:bodyPr>
          <a:lstStyle/>
          <a:p>
            <a:r>
              <a:rPr lang="en-US" sz="1200" dirty="0"/>
              <a:t>4 gene </a:t>
            </a:r>
          </a:p>
          <a:p>
            <a:r>
              <a:rPr lang="en-US" sz="1200" dirty="0"/>
              <a:t>clusters</a:t>
            </a:r>
          </a:p>
        </p:txBody>
      </p:sp>
      <p:cxnSp>
        <p:nvCxnSpPr>
          <p:cNvPr id="24" name="Straight Arrow Connector 23"/>
          <p:cNvCxnSpPr/>
          <p:nvPr/>
        </p:nvCxnSpPr>
        <p:spPr>
          <a:xfrm>
            <a:off x="3645240" y="440757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45323" y="4499760"/>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597194" y="4487049"/>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80401" y="424923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6304703" y="419402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04786" y="428620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17307" y="3979480"/>
            <a:ext cx="458780" cy="276999"/>
          </a:xfrm>
          <a:prstGeom prst="rect">
            <a:avLst/>
          </a:prstGeom>
        </p:spPr>
        <p:txBody>
          <a:bodyPr wrap="none">
            <a:spAutoFit/>
          </a:bodyPr>
          <a:lstStyle/>
          <a:p>
            <a:r>
              <a:rPr lang="en-US" sz="1200" dirty="0"/>
              <a:t>cells</a:t>
            </a:r>
          </a:p>
        </p:txBody>
      </p:sp>
      <p:sp>
        <p:nvSpPr>
          <p:cNvPr id="31" name="Rectangle 30"/>
          <p:cNvSpPr/>
          <p:nvPr/>
        </p:nvSpPr>
        <p:spPr>
          <a:xfrm>
            <a:off x="5788647" y="4208473"/>
            <a:ext cx="458780" cy="276999"/>
          </a:xfrm>
          <a:prstGeom prst="rect">
            <a:avLst/>
          </a:prstGeom>
        </p:spPr>
        <p:txBody>
          <a:bodyPr wrap="none">
            <a:spAutoFit/>
          </a:bodyPr>
          <a:lstStyle/>
          <a:p>
            <a:r>
              <a:rPr lang="en-US" sz="1200" dirty="0"/>
              <a:t>cells</a:t>
            </a:r>
          </a:p>
        </p:txBody>
      </p:sp>
      <p:sp>
        <p:nvSpPr>
          <p:cNvPr id="32" name="Rectangle 31"/>
          <p:cNvSpPr/>
          <p:nvPr/>
        </p:nvSpPr>
        <p:spPr>
          <a:xfrm>
            <a:off x="4620265" y="4130353"/>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33" name="Rectangle 32"/>
              <p:cNvSpPr/>
              <p:nvPr/>
            </p:nvSpPr>
            <p:spPr>
              <a:xfrm>
                <a:off x="6401106" y="4483807"/>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6401106" y="4483807"/>
                <a:ext cx="676147" cy="276999"/>
              </a:xfrm>
              <a:prstGeom prst="rect">
                <a:avLst/>
              </a:prstGeom>
              <a:blipFill>
                <a:blip r:embed="rId5"/>
                <a:stretch>
                  <a:fillRect b="-8889"/>
                </a:stretch>
              </a:blipFill>
            </p:spPr>
            <p:txBody>
              <a:bodyPr/>
              <a:lstStyle/>
              <a:p>
                <a:r>
                  <a:rPr lang="en-US">
                    <a:noFill/>
                  </a:rPr>
                  <a:t> </a:t>
                </a:r>
              </a:p>
            </p:txBody>
          </p:sp>
        </mc:Fallback>
      </mc:AlternateContent>
      <p:sp>
        <p:nvSpPr>
          <p:cNvPr id="36" name="Rectangle 35"/>
          <p:cNvSpPr/>
          <p:nvPr/>
        </p:nvSpPr>
        <p:spPr>
          <a:xfrm>
            <a:off x="6169930" y="1989718"/>
            <a:ext cx="1154760"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cooc</a:t>
            </a:r>
            <a:endParaRPr lang="en-US" dirty="0">
              <a:solidFill>
                <a:schemeClr val="tx1"/>
              </a:solidFill>
            </a:endParaRPr>
          </a:p>
        </p:txBody>
      </p:sp>
      <p:sp>
        <p:nvSpPr>
          <p:cNvPr id="37" name="Rectangle 36"/>
          <p:cNvSpPr/>
          <p:nvPr/>
        </p:nvSpPr>
        <p:spPr>
          <a:xfrm>
            <a:off x="6094315" y="1705001"/>
            <a:ext cx="978473" cy="276999"/>
          </a:xfrm>
          <a:prstGeom prst="rect">
            <a:avLst/>
          </a:prstGeom>
        </p:spPr>
        <p:txBody>
          <a:bodyPr wrap="none">
            <a:spAutoFit/>
          </a:bodyPr>
          <a:lstStyle/>
          <a:p>
            <a:r>
              <a:rPr lang="en-US" sz="1200" dirty="0"/>
              <a:t>32738 genes</a:t>
            </a:r>
          </a:p>
        </p:txBody>
      </p:sp>
      <p:sp>
        <p:nvSpPr>
          <p:cNvPr id="38" name="Rectangle 37"/>
          <p:cNvSpPr/>
          <p:nvPr/>
        </p:nvSpPr>
        <p:spPr>
          <a:xfrm>
            <a:off x="5563339" y="1934508"/>
            <a:ext cx="612668" cy="461665"/>
          </a:xfrm>
          <a:prstGeom prst="rect">
            <a:avLst/>
          </a:prstGeom>
        </p:spPr>
        <p:txBody>
          <a:bodyPr wrap="none">
            <a:spAutoFit/>
          </a:bodyPr>
          <a:lstStyle/>
          <a:p>
            <a:r>
              <a:rPr lang="en-US" sz="1200" dirty="0"/>
              <a:t>32738 </a:t>
            </a:r>
          </a:p>
          <a:p>
            <a:r>
              <a:rPr lang="en-US" sz="1200" dirty="0"/>
              <a:t>genes</a:t>
            </a:r>
          </a:p>
        </p:txBody>
      </p:sp>
      <p:cxnSp>
        <p:nvCxnSpPr>
          <p:cNvPr id="39" name="Straight Arrow Connector 38"/>
          <p:cNvCxnSpPr/>
          <p:nvPr/>
        </p:nvCxnSpPr>
        <p:spPr>
          <a:xfrm>
            <a:off x="6194232" y="193450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4315" y="2026689"/>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a:off x="7571889" y="2342732"/>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52518" y="1958332"/>
            <a:ext cx="1004121"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gene clusters</a:t>
            </a:r>
          </a:p>
        </p:txBody>
      </p:sp>
      <mc:AlternateContent xmlns:mc="http://schemas.openxmlformats.org/markup-compatibility/2006" xmlns:a14="http://schemas.microsoft.com/office/drawing/2010/main">
        <mc:Choice Requires="a14">
          <p:sp>
            <p:nvSpPr>
              <p:cNvPr id="45" name="Rectangle 44"/>
              <p:cNvSpPr/>
              <p:nvPr/>
            </p:nvSpPr>
            <p:spPr>
              <a:xfrm>
                <a:off x="8679062" y="2120996"/>
                <a:ext cx="1311433" cy="923330"/>
              </a:xfrm>
              <a:prstGeom prst="rect">
                <a:avLst/>
              </a:prstGeom>
            </p:spPr>
            <p:txBody>
              <a:bodyPr wrap="square">
                <a:spAutoFit/>
              </a:bodyPr>
              <a:lstStyle/>
              <a:p>
                <a14:m>
                  <m:oMath xmlns:m="http://schemas.openxmlformats.org/officeDocument/2006/math">
                    <m:r>
                      <a:rPr lang="en-US" b="0" i="1" dirty="0" smtClean="0">
                        <a:latin typeface="Cambria Math" panose="02040503050406030204" pitchFamily="18" charset="0"/>
                      </a:rPr>
                      <m:t>4</m:t>
                    </m:r>
                  </m:oMath>
                </a14:m>
                <a:r>
                  <a:rPr lang="en-US" dirty="0"/>
                  <a:t> gene </a:t>
                </a:r>
              </a:p>
              <a:p>
                <a:r>
                  <a:rPr lang="en-US" dirty="0"/>
                  <a:t>clusters</a:t>
                </a:r>
              </a:p>
              <a:p>
                <a:r>
                  <a:rPr lang="en-US" dirty="0"/>
                  <a:t>(pathways)</a:t>
                </a:r>
              </a:p>
            </p:txBody>
          </p:sp>
        </mc:Choice>
        <mc:Fallback xmlns="">
          <p:sp>
            <p:nvSpPr>
              <p:cNvPr id="45" name="Rectangle 44"/>
              <p:cNvSpPr>
                <a:spLocks noRot="1" noChangeAspect="1" noMove="1" noResize="1" noEditPoints="1" noAdjustHandles="1" noChangeArrowheads="1" noChangeShapeType="1" noTextEdit="1"/>
              </p:cNvSpPr>
              <p:nvPr/>
            </p:nvSpPr>
            <p:spPr>
              <a:xfrm>
                <a:off x="8679062" y="2120996"/>
                <a:ext cx="1311433" cy="923330"/>
              </a:xfrm>
              <a:prstGeom prst="rect">
                <a:avLst/>
              </a:prstGeom>
              <a:blipFill>
                <a:blip r:embed="rId6"/>
                <a:stretch>
                  <a:fillRect l="-4186" t="-3974" b="-9934"/>
                </a:stretch>
              </a:blipFill>
            </p:spPr>
            <p:txBody>
              <a:bodyPr/>
              <a:lstStyle/>
              <a:p>
                <a:r>
                  <a:rPr lang="en-US">
                    <a:noFill/>
                  </a:rPr>
                  <a:t> </a:t>
                </a:r>
              </a:p>
            </p:txBody>
          </p:sp>
        </mc:Fallback>
      </mc:AlternateContent>
      <p:grpSp>
        <p:nvGrpSpPr>
          <p:cNvPr id="47" name="Group 46"/>
          <p:cNvGrpSpPr/>
          <p:nvPr/>
        </p:nvGrpSpPr>
        <p:grpSpPr>
          <a:xfrm>
            <a:off x="4082846" y="3039589"/>
            <a:ext cx="5243648" cy="1058095"/>
            <a:chOff x="1098101" y="1858159"/>
            <a:chExt cx="6882119" cy="1058095"/>
          </a:xfrm>
        </p:grpSpPr>
        <p:sp>
          <p:nvSpPr>
            <p:cNvPr id="48" name="Right Arrow 47"/>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ight Arrow 52"/>
          <p:cNvSpPr/>
          <p:nvPr/>
        </p:nvSpPr>
        <p:spPr>
          <a:xfrm rot="5400000">
            <a:off x="3372367" y="3493619"/>
            <a:ext cx="965380" cy="24275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33682" y="3486171"/>
            <a:ext cx="4359399" cy="276999"/>
          </a:xfrm>
          <a:prstGeom prst="rect">
            <a:avLst/>
          </a:prstGeom>
        </p:spPr>
        <p:txBody>
          <a:bodyPr wrap="none">
            <a:spAutoFit/>
          </a:bodyPr>
          <a:lstStyle/>
          <a:p>
            <a:r>
              <a:rPr lang="en-US" sz="1200" dirty="0">
                <a:solidFill>
                  <a:schemeClr val="bg1">
                    <a:lumMod val="50000"/>
                  </a:schemeClr>
                </a:solidFill>
              </a:rPr>
              <a:t>Compute the activity (average detection rate) for each gene cluster</a:t>
            </a:r>
          </a:p>
        </p:txBody>
      </p:sp>
      <p:sp>
        <p:nvSpPr>
          <p:cNvPr id="54" name="Right Arrow 53"/>
          <p:cNvSpPr/>
          <p:nvPr/>
        </p:nvSpPr>
        <p:spPr>
          <a:xfrm>
            <a:off x="7450597" y="4456798"/>
            <a:ext cx="96538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450597" y="4069358"/>
            <a:ext cx="946093" cy="830997"/>
          </a:xfrm>
          <a:prstGeom prst="rect">
            <a:avLst/>
          </a:prstGeom>
        </p:spPr>
        <p:txBody>
          <a:bodyPr wrap="none">
            <a:spAutoFit/>
          </a:bodyPr>
          <a:lstStyle/>
          <a:p>
            <a:r>
              <a:rPr lang="en-US" sz="1200" dirty="0">
                <a:solidFill>
                  <a:schemeClr val="bg1">
                    <a:lumMod val="50000"/>
                  </a:schemeClr>
                </a:solidFill>
              </a:rPr>
              <a:t>Community </a:t>
            </a:r>
          </a:p>
          <a:p>
            <a:r>
              <a:rPr lang="en-US" sz="1200" dirty="0">
                <a:solidFill>
                  <a:schemeClr val="bg1">
                    <a:lumMod val="50000"/>
                  </a:schemeClr>
                </a:solidFill>
              </a:rPr>
              <a:t>finding</a:t>
            </a:r>
          </a:p>
          <a:p>
            <a:r>
              <a:rPr lang="en-US" sz="1200" dirty="0">
                <a:solidFill>
                  <a:schemeClr val="bg1">
                    <a:lumMod val="50000"/>
                  </a:schemeClr>
                </a:solidFill>
              </a:rPr>
              <a:t>to identify</a:t>
            </a:r>
          </a:p>
          <a:p>
            <a:r>
              <a:rPr lang="en-US" sz="1200" dirty="0">
                <a:solidFill>
                  <a:schemeClr val="bg1">
                    <a:lumMod val="50000"/>
                  </a:schemeClr>
                </a:solidFill>
              </a:rPr>
              <a:t>cell clusters</a:t>
            </a:r>
          </a:p>
        </p:txBody>
      </p:sp>
      <mc:AlternateContent xmlns:mc="http://schemas.openxmlformats.org/markup-compatibility/2006" xmlns:a14="http://schemas.microsoft.com/office/drawing/2010/main">
        <mc:Choice Requires="a14">
          <p:sp>
            <p:nvSpPr>
              <p:cNvPr id="56" name="Rectangle 55"/>
              <p:cNvSpPr/>
              <p:nvPr/>
            </p:nvSpPr>
            <p:spPr>
              <a:xfrm>
                <a:off x="8760287" y="4241646"/>
                <a:ext cx="919098" cy="646331"/>
              </a:xfrm>
              <a:prstGeom prst="rect">
                <a:avLst/>
              </a:prstGeom>
            </p:spPr>
            <p:txBody>
              <a:bodyPr wrap="none">
                <a:spAutoFit/>
              </a:bodyPr>
              <a:lstStyle/>
              <a:p>
                <a14:m>
                  <m:oMath xmlns:m="http://schemas.openxmlformats.org/officeDocument/2006/math">
                    <m:r>
                      <a:rPr lang="en-US" b="0" i="1" dirty="0" smtClean="0">
                        <a:latin typeface="Cambria Math" panose="02040503050406030204" pitchFamily="18" charset="0"/>
                      </a:rPr>
                      <m:t>4</m:t>
                    </m:r>
                  </m:oMath>
                </a14:m>
                <a:r>
                  <a:rPr lang="en-US" dirty="0"/>
                  <a:t> cell </a:t>
                </a:r>
              </a:p>
              <a:p>
                <a:r>
                  <a:rPr lang="en-US" dirty="0"/>
                  <a:t>clusters</a:t>
                </a:r>
              </a:p>
            </p:txBody>
          </p:sp>
        </mc:Choice>
        <mc:Fallback xmlns="">
          <p:sp>
            <p:nvSpPr>
              <p:cNvPr id="56" name="Rectangle 55"/>
              <p:cNvSpPr>
                <a:spLocks noRot="1" noChangeAspect="1" noMove="1" noResize="1" noEditPoints="1" noAdjustHandles="1" noChangeArrowheads="1" noChangeShapeType="1" noTextEdit="1"/>
              </p:cNvSpPr>
              <p:nvPr/>
            </p:nvSpPr>
            <p:spPr>
              <a:xfrm>
                <a:off x="8760287" y="4241646"/>
                <a:ext cx="919098" cy="646331"/>
              </a:xfrm>
              <a:prstGeom prst="rect">
                <a:avLst/>
              </a:prstGeom>
              <a:blipFill>
                <a:blip r:embed="rId7"/>
                <a:stretch>
                  <a:fillRect l="-5298" t="-5660" r="-4636" b="-14151"/>
                </a:stretch>
              </a:blipFill>
            </p:spPr>
            <p:txBody>
              <a:bodyPr/>
              <a:lstStyle/>
              <a:p>
                <a:r>
                  <a:rPr lang="en-US">
                    <a:noFill/>
                  </a:rPr>
                  <a:t> </a:t>
                </a:r>
              </a:p>
            </p:txBody>
          </p:sp>
        </mc:Fallback>
      </mc:AlternateContent>
      <p:grpSp>
        <p:nvGrpSpPr>
          <p:cNvPr id="57" name="Group 56"/>
          <p:cNvGrpSpPr/>
          <p:nvPr/>
        </p:nvGrpSpPr>
        <p:grpSpPr>
          <a:xfrm>
            <a:off x="1519616" y="3239584"/>
            <a:ext cx="7776088" cy="2674281"/>
            <a:chOff x="1103833" y="-136127"/>
            <a:chExt cx="6876387" cy="2674281"/>
          </a:xfrm>
        </p:grpSpPr>
        <p:sp>
          <p:nvSpPr>
            <p:cNvPr id="58" name="Right Arrow 57"/>
            <p:cNvSpPr/>
            <p:nvPr/>
          </p:nvSpPr>
          <p:spPr>
            <a:xfrm rot="5400000" flipH="1">
              <a:off x="-28229" y="995935"/>
              <a:ext cx="2516348" cy="252224"/>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72033" y="2348615"/>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2986676" y="5655464"/>
            <a:ext cx="4939494" cy="461665"/>
          </a:xfrm>
          <a:prstGeom prst="rect">
            <a:avLst/>
          </a:prstGeom>
        </p:spPr>
        <p:txBody>
          <a:bodyPr wrap="none">
            <a:spAutoFit/>
          </a:bodyPr>
          <a:lstStyle/>
          <a:p>
            <a:r>
              <a:rPr lang="en-US" sz="1200" dirty="0">
                <a:solidFill>
                  <a:schemeClr val="bg1">
                    <a:lumMod val="50000"/>
                  </a:schemeClr>
                </a:solidFill>
              </a:rPr>
              <a:t>Iterate and perform the same analysis for cells in each cell cluster separately</a:t>
            </a:r>
          </a:p>
          <a:p>
            <a:r>
              <a:rPr lang="en-US" sz="1200" dirty="0">
                <a:solidFill>
                  <a:schemeClr val="bg1">
                    <a:lumMod val="50000"/>
                  </a:schemeClr>
                </a:solidFill>
              </a:rPr>
              <a:t>until stopping criteria are met (difference among the cell clusters too small)</a:t>
            </a:r>
          </a:p>
        </p:txBody>
      </p:sp>
      <p:pic>
        <p:nvPicPr>
          <p:cNvPr id="3" name="Picture 2"/>
          <p:cNvPicPr>
            <a:picLocks noChangeAspect="1"/>
          </p:cNvPicPr>
          <p:nvPr/>
        </p:nvPicPr>
        <p:blipFill>
          <a:blip r:embed="rId8"/>
          <a:stretch>
            <a:fillRect/>
          </a:stretch>
        </p:blipFill>
        <p:spPr>
          <a:xfrm>
            <a:off x="3391758" y="4791865"/>
            <a:ext cx="1238631" cy="490719"/>
          </a:xfrm>
          <a:prstGeom prst="rect">
            <a:avLst/>
          </a:prstGeom>
        </p:spPr>
      </p:pic>
      <p:pic>
        <p:nvPicPr>
          <p:cNvPr id="5" name="Picture 4"/>
          <p:cNvPicPr>
            <a:picLocks noChangeAspect="1"/>
          </p:cNvPicPr>
          <p:nvPr/>
        </p:nvPicPr>
        <p:blipFill>
          <a:blip r:embed="rId9"/>
          <a:stretch>
            <a:fillRect/>
          </a:stretch>
        </p:blipFill>
        <p:spPr>
          <a:xfrm>
            <a:off x="9788112" y="1638091"/>
            <a:ext cx="2364302" cy="1586629"/>
          </a:xfrm>
          <a:prstGeom prst="rect">
            <a:avLst/>
          </a:prstGeom>
        </p:spPr>
      </p:pic>
      <p:pic>
        <p:nvPicPr>
          <p:cNvPr id="34" name="Picture 33"/>
          <p:cNvPicPr>
            <a:picLocks noChangeAspect="1"/>
          </p:cNvPicPr>
          <p:nvPr/>
        </p:nvPicPr>
        <p:blipFill>
          <a:blip r:embed="rId10"/>
          <a:stretch>
            <a:fillRect/>
          </a:stretch>
        </p:blipFill>
        <p:spPr>
          <a:xfrm>
            <a:off x="9676756" y="3990795"/>
            <a:ext cx="2157192" cy="1148031"/>
          </a:xfrm>
          <a:prstGeom prst="rect">
            <a:avLst/>
          </a:prstGeom>
        </p:spPr>
      </p:pic>
      <p:sp>
        <p:nvSpPr>
          <p:cNvPr id="65"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Human PBMC</a:t>
            </a:r>
            <a:endParaRPr lang="en-US" altLang="zh-CN" sz="3200" dirty="0">
              <a:ea typeface="宋体" panose="02010600030101010101" pitchFamily="2" charset="-122"/>
            </a:endParaRPr>
          </a:p>
        </p:txBody>
      </p:sp>
      <p:sp>
        <p:nvSpPr>
          <p:cNvPr id="66" name="Rectangle 4"/>
          <p:cNvSpPr>
            <a:spLocks noChangeArrowheads="1"/>
          </p:cNvSpPr>
          <p:nvPr/>
        </p:nvSpPr>
        <p:spPr bwMode="auto">
          <a:xfrm>
            <a:off x="5601735" y="406067"/>
            <a:ext cx="6232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(profiled by 10x, 32738 genes * 2700 cells, </a:t>
            </a:r>
            <a:r>
              <a:rPr lang="en-US" altLang="en-US" sz="1600" dirty="0">
                <a:solidFill>
                  <a:srgbClr val="000000"/>
                </a:solidFill>
              </a:rPr>
              <a:t>97% dropout)</a:t>
            </a:r>
          </a:p>
        </p:txBody>
      </p:sp>
      <p:sp>
        <p:nvSpPr>
          <p:cNvPr id="64" name="Rectangle 63">
            <a:extLst>
              <a:ext uri="{FF2B5EF4-FFF2-40B4-BE49-F238E27FC236}">
                <a16:creationId xmlns:a16="http://schemas.microsoft.com/office/drawing/2014/main" id="{F846F242-3517-4F38-99E8-E3B11C4D2DEE}"/>
              </a:ext>
            </a:extLst>
          </p:cNvPr>
          <p:cNvSpPr/>
          <p:nvPr/>
        </p:nvSpPr>
        <p:spPr>
          <a:xfrm>
            <a:off x="8034130" y="6366518"/>
            <a:ext cx="4157870" cy="461665"/>
          </a:xfrm>
          <a:prstGeom prst="rect">
            <a:avLst/>
          </a:prstGeom>
        </p:spPr>
        <p:txBody>
          <a:bodyPr wrap="square">
            <a:spAutoFit/>
          </a:bodyPr>
          <a:lstStyle/>
          <a:p>
            <a:pPr>
              <a:spcBef>
                <a:spcPct val="0"/>
              </a:spcBef>
              <a:buNone/>
            </a:pPr>
            <a:r>
              <a:rPr lang="en-US" altLang="en-US" sz="1200" dirty="0"/>
              <a:t>Qiu P. “Embracing the dropouts in single-cell RNA-seq analysis“, </a:t>
            </a:r>
            <a:r>
              <a:rPr lang="en-US" altLang="en-US" sz="1200" i="1" dirty="0"/>
              <a:t>Nature Communications</a:t>
            </a:r>
            <a:r>
              <a:rPr lang="en-US" altLang="en-US" sz="1200" dirty="0"/>
              <a:t>, 11(1):1169, 2020.</a:t>
            </a:r>
          </a:p>
        </p:txBody>
      </p:sp>
    </p:spTree>
    <p:extLst>
      <p:ext uri="{BB962C8B-B14F-4D97-AF65-F5344CB8AC3E}">
        <p14:creationId xmlns:p14="http://schemas.microsoft.com/office/powerpoint/2010/main" val="295975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524000" y="0"/>
            <a:ext cx="9144000" cy="1143000"/>
          </a:xfrm>
        </p:spPr>
        <p:txBody>
          <a:bodyPr/>
          <a:lstStyle/>
          <a:p>
            <a:r>
              <a:rPr lang="en-US" altLang="zh-CN" sz="3200" dirty="0"/>
              <a:t>Results – Human PBMC</a:t>
            </a:r>
            <a:endParaRPr lang="en-US" altLang="zh-CN" sz="3200" dirty="0">
              <a:ea typeface="宋体" panose="02010600030101010101" pitchFamily="2" charset="-122"/>
            </a:endParaRPr>
          </a:p>
        </p:txBody>
      </p:sp>
      <p:sp>
        <p:nvSpPr>
          <p:cNvPr id="17411" name="Rectangle 4"/>
          <p:cNvSpPr>
            <a:spLocks noChangeArrowheads="1"/>
          </p:cNvSpPr>
          <p:nvPr/>
        </p:nvSpPr>
        <p:spPr bwMode="auto">
          <a:xfrm>
            <a:off x="1524000" y="958851"/>
            <a:ext cx="72929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Data: PBMC profiled by 10x, 32738 genes * 2700 cells, </a:t>
            </a:r>
            <a:r>
              <a:rPr lang="en-US" altLang="en-US" sz="1600" dirty="0">
                <a:solidFill>
                  <a:srgbClr val="000000"/>
                </a:solidFill>
              </a:rPr>
              <a:t>97% dropout</a:t>
            </a:r>
          </a:p>
          <a:p>
            <a:pPr>
              <a:spcBef>
                <a:spcPct val="0"/>
              </a:spcBef>
              <a:buFontTx/>
              <a:buNone/>
            </a:pPr>
            <a:endParaRPr lang="en-US" altLang="en-US" sz="1600" dirty="0">
              <a:solidFill>
                <a:srgbClr val="000000"/>
              </a:solidFill>
            </a:endParaRPr>
          </a:p>
          <a:p>
            <a:pPr>
              <a:spcBef>
                <a:spcPct val="0"/>
              </a:spcBef>
              <a:buFontTx/>
              <a:buNone/>
            </a:pPr>
            <a:r>
              <a:rPr lang="en-US" altLang="en-US" sz="1600" dirty="0">
                <a:solidFill>
                  <a:srgbClr val="000000"/>
                </a:solidFill>
              </a:rPr>
              <a:t>Result: 9 co-occurrence clusters</a:t>
            </a:r>
          </a:p>
        </p:txBody>
      </p:sp>
      <p:pic>
        <p:nvPicPr>
          <p:cNvPr id="2" name="Picture 1"/>
          <p:cNvPicPr>
            <a:picLocks noChangeAspect="1"/>
          </p:cNvPicPr>
          <p:nvPr/>
        </p:nvPicPr>
        <p:blipFill>
          <a:blip r:embed="rId3"/>
          <a:stretch>
            <a:fillRect/>
          </a:stretch>
        </p:blipFill>
        <p:spPr>
          <a:xfrm>
            <a:off x="1748118" y="2101851"/>
            <a:ext cx="7688828" cy="4457511"/>
          </a:xfrm>
          <a:prstGeom prst="rect">
            <a:avLst/>
          </a:prstGeom>
        </p:spPr>
      </p:pic>
      <p:sp>
        <p:nvSpPr>
          <p:cNvPr id="7" name="Rounded Rectangular Callout 6"/>
          <p:cNvSpPr/>
          <p:nvPr/>
        </p:nvSpPr>
        <p:spPr>
          <a:xfrm>
            <a:off x="71718" y="5388305"/>
            <a:ext cx="1945341" cy="1335742"/>
          </a:xfrm>
          <a:prstGeom prst="wedgeRoundRectCallout">
            <a:avLst>
              <a:gd name="adj1" fmla="val 82524"/>
              <a:gd name="adj2" fmla="val -119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are highly consistent with </a:t>
            </a:r>
          </a:p>
          <a:p>
            <a:pPr>
              <a:spcBef>
                <a:spcPct val="0"/>
              </a:spcBef>
              <a:buFontTx/>
              <a:buNone/>
            </a:pPr>
            <a:r>
              <a:rPr lang="en-US" altLang="en-US" sz="1400" dirty="0">
                <a:solidFill>
                  <a:srgbClr val="000000"/>
                </a:solidFill>
              </a:rPr>
              <a:t>Seurat based on highly variable genes</a:t>
            </a:r>
          </a:p>
        </p:txBody>
      </p:sp>
      <p:sp>
        <p:nvSpPr>
          <p:cNvPr id="12" name="Rounded Rectangular Callout 11"/>
          <p:cNvSpPr/>
          <p:nvPr/>
        </p:nvSpPr>
        <p:spPr>
          <a:xfrm>
            <a:off x="9898628" y="2259622"/>
            <a:ext cx="1945341" cy="1335742"/>
          </a:xfrm>
          <a:prstGeom prst="wedgeRoundRectCallout">
            <a:avLst>
              <a:gd name="adj1" fmla="val -83835"/>
              <a:gd name="adj2" fmla="val -46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gene clusters are highly enriched by relevant biological pathways</a:t>
            </a:r>
          </a:p>
        </p:txBody>
      </p:sp>
      <p:sp>
        <p:nvSpPr>
          <p:cNvPr id="13" name="Rounded Rectangular Callout 12"/>
          <p:cNvSpPr/>
          <p:nvPr/>
        </p:nvSpPr>
        <p:spPr>
          <a:xfrm>
            <a:off x="9979310" y="5388305"/>
            <a:ext cx="1746525" cy="860612"/>
          </a:xfrm>
          <a:prstGeom prst="wedgeRoundRectCallout">
            <a:avLst>
              <a:gd name="adj1" fmla="val -88904"/>
              <a:gd name="adj2" fmla="val 101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is able to identify cell clusters that Seurat misses. </a:t>
            </a:r>
          </a:p>
        </p:txBody>
      </p:sp>
    </p:spTree>
    <p:extLst>
      <p:ext uri="{BB962C8B-B14F-4D97-AF65-F5344CB8AC3E}">
        <p14:creationId xmlns:p14="http://schemas.microsoft.com/office/powerpoint/2010/main" val="243913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524000" y="0"/>
            <a:ext cx="9144000" cy="1143000"/>
          </a:xfrm>
        </p:spPr>
        <p:txBody>
          <a:bodyPr/>
          <a:lstStyle/>
          <a:p>
            <a:r>
              <a:rPr lang="en-US" altLang="zh-CN" sz="3200" dirty="0"/>
              <a:t>Results – Human prefrontal cortex</a:t>
            </a:r>
            <a:endParaRPr lang="en-US" altLang="zh-CN" sz="3200" dirty="0">
              <a:ea typeface="宋体" panose="02010600030101010101" pitchFamily="2" charset="-122"/>
            </a:endParaRPr>
          </a:p>
        </p:txBody>
      </p:sp>
      <p:sp>
        <p:nvSpPr>
          <p:cNvPr id="21507" name="Rectangle 4"/>
          <p:cNvSpPr>
            <a:spLocks noChangeArrowheads="1"/>
          </p:cNvSpPr>
          <p:nvPr/>
        </p:nvSpPr>
        <p:spPr bwMode="auto">
          <a:xfrm>
            <a:off x="1524000" y="1023257"/>
            <a:ext cx="97448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000000"/>
                </a:solidFill>
              </a:rPr>
              <a:t>Data: human prefrontal cortex cells, SMARTseq2, 24153 genes * 2394 cells, </a:t>
            </a:r>
            <a:r>
              <a:rPr lang="en-US" altLang="en-US" sz="1600" dirty="0">
                <a:solidFill>
                  <a:srgbClr val="000000"/>
                </a:solidFill>
              </a:rPr>
              <a:t>82% dropout</a:t>
            </a:r>
          </a:p>
          <a:p>
            <a:pPr>
              <a:spcBef>
                <a:spcPct val="0"/>
              </a:spcBef>
              <a:buFontTx/>
              <a:buNone/>
            </a:pPr>
            <a:endParaRPr lang="en-US" altLang="en-US" sz="1600" dirty="0">
              <a:solidFill>
                <a:srgbClr val="000000"/>
              </a:solidFill>
            </a:endParaRPr>
          </a:p>
          <a:p>
            <a:pPr>
              <a:spcBef>
                <a:spcPct val="0"/>
              </a:spcBef>
              <a:buFontTx/>
              <a:buNone/>
            </a:pPr>
            <a:r>
              <a:rPr lang="en-US" altLang="en-US" sz="1600" dirty="0">
                <a:solidFill>
                  <a:srgbClr val="000000"/>
                </a:solidFill>
              </a:rPr>
              <a:t>Result: 37 co-occurrence clusters</a:t>
            </a:r>
          </a:p>
          <a:p>
            <a:pPr>
              <a:spcBef>
                <a:spcPct val="0"/>
              </a:spcBef>
              <a:buFontTx/>
              <a:buNone/>
            </a:pPr>
            <a:endParaRPr lang="en-US" altLang="en-US" sz="1600" dirty="0">
              <a:solidFill>
                <a:srgbClr val="000000"/>
              </a:solidFill>
            </a:endParaRPr>
          </a:p>
        </p:txBody>
      </p:sp>
      <p:pic>
        <p:nvPicPr>
          <p:cNvPr id="6" name="Picture 5"/>
          <p:cNvPicPr>
            <a:picLocks noChangeAspect="1"/>
          </p:cNvPicPr>
          <p:nvPr/>
        </p:nvPicPr>
        <p:blipFill>
          <a:blip r:embed="rId3"/>
          <a:stretch>
            <a:fillRect/>
          </a:stretch>
        </p:blipFill>
        <p:spPr>
          <a:xfrm>
            <a:off x="2133601" y="2570210"/>
            <a:ext cx="8216538" cy="3805634"/>
          </a:xfrm>
          <a:prstGeom prst="rect">
            <a:avLst/>
          </a:prstGeom>
        </p:spPr>
      </p:pic>
      <p:sp>
        <p:nvSpPr>
          <p:cNvPr id="7" name="Rounded Rectangular Callout 6"/>
          <p:cNvSpPr/>
          <p:nvPr/>
        </p:nvSpPr>
        <p:spPr>
          <a:xfrm>
            <a:off x="143435" y="3004090"/>
            <a:ext cx="1658471" cy="983035"/>
          </a:xfrm>
          <a:prstGeom prst="wedgeRoundRectCallout">
            <a:avLst>
              <a:gd name="adj1" fmla="val 72025"/>
              <a:gd name="adj2" fmla="val -257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are highly consistent with known cell types.</a:t>
            </a:r>
          </a:p>
        </p:txBody>
      </p:sp>
      <p:sp>
        <p:nvSpPr>
          <p:cNvPr id="8" name="Rounded Rectangular Callout 7"/>
          <p:cNvSpPr/>
          <p:nvPr/>
        </p:nvSpPr>
        <p:spPr>
          <a:xfrm>
            <a:off x="143435" y="4759344"/>
            <a:ext cx="1760992" cy="983035"/>
          </a:xfrm>
          <a:prstGeom prst="wedgeRoundRectCallout">
            <a:avLst>
              <a:gd name="adj1" fmla="val 72025"/>
              <a:gd name="adj2" fmla="val -257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are highly consistent with developmental time points.</a:t>
            </a:r>
          </a:p>
        </p:txBody>
      </p:sp>
      <p:sp>
        <p:nvSpPr>
          <p:cNvPr id="9" name="Rounded Rectangular Callout 8"/>
          <p:cNvSpPr/>
          <p:nvPr/>
        </p:nvSpPr>
        <p:spPr>
          <a:xfrm>
            <a:off x="9655245" y="1581957"/>
            <a:ext cx="1945341" cy="1047590"/>
          </a:xfrm>
          <a:prstGeom prst="wedgeRoundRectCallout">
            <a:avLst>
              <a:gd name="adj1" fmla="val -70471"/>
              <a:gd name="adj2" fmla="val 484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gene clusters are highly enriched by relevant biological pathways</a:t>
            </a:r>
          </a:p>
        </p:txBody>
      </p:sp>
      <p:sp>
        <p:nvSpPr>
          <p:cNvPr id="10" name="Rounded Rectangular Callout 9"/>
          <p:cNvSpPr/>
          <p:nvPr/>
        </p:nvSpPr>
        <p:spPr>
          <a:xfrm>
            <a:off x="10350139" y="5250861"/>
            <a:ext cx="1746525" cy="860612"/>
          </a:xfrm>
          <a:prstGeom prst="wedgeRoundRectCallout">
            <a:avLst>
              <a:gd name="adj1" fmla="val -65293"/>
              <a:gd name="adj2" fmla="val -33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is able to identify cell clusters that Seurat misses. </a:t>
            </a:r>
          </a:p>
        </p:txBody>
      </p:sp>
    </p:spTree>
    <p:extLst>
      <p:ext uri="{BB962C8B-B14F-4D97-AF65-F5344CB8AC3E}">
        <p14:creationId xmlns:p14="http://schemas.microsoft.com/office/powerpoint/2010/main" val="13528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40768" y="3996596"/>
            <a:ext cx="1658471" cy="983035"/>
          </a:xfrm>
          <a:prstGeom prst="wedgeRoundRectCallout">
            <a:avLst>
              <a:gd name="adj1" fmla="val 51485"/>
              <a:gd name="adj2" fmla="val 900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23554" name="Title 1"/>
          <p:cNvSpPr>
            <a:spLocks noGrp="1"/>
          </p:cNvSpPr>
          <p:nvPr>
            <p:ph type="title" idx="4294967295"/>
          </p:nvPr>
        </p:nvSpPr>
        <p:spPr>
          <a:xfrm>
            <a:off x="1524000" y="0"/>
            <a:ext cx="9144000" cy="1143000"/>
          </a:xfrm>
        </p:spPr>
        <p:txBody>
          <a:bodyPr/>
          <a:lstStyle/>
          <a:p>
            <a:r>
              <a:rPr lang="en-US" altLang="zh-CN" sz="3200" dirty="0"/>
              <a:t>Results – Tabula </a:t>
            </a:r>
            <a:r>
              <a:rPr lang="en-US" altLang="zh-CN" sz="3200" dirty="0" err="1"/>
              <a:t>Muris</a:t>
            </a:r>
            <a:endParaRPr lang="en-US" altLang="zh-CN" sz="3200" dirty="0">
              <a:ea typeface="宋体" panose="02010600030101010101" pitchFamily="2" charset="-122"/>
            </a:endParaRPr>
          </a:p>
        </p:txBody>
      </p:sp>
      <p:sp>
        <p:nvSpPr>
          <p:cNvPr id="5" name="Rectangle 4"/>
          <p:cNvSpPr/>
          <p:nvPr/>
        </p:nvSpPr>
        <p:spPr>
          <a:xfrm>
            <a:off x="1524000" y="953589"/>
            <a:ext cx="7292975" cy="1661993"/>
          </a:xfrm>
          <a:prstGeom prst="rect">
            <a:avLst/>
          </a:prstGeom>
        </p:spPr>
        <p:txBody>
          <a:bodyPr>
            <a:spAutoFit/>
          </a:bodyPr>
          <a:lstStyle/>
          <a:p>
            <a:pPr>
              <a:defRPr/>
            </a:pPr>
            <a:r>
              <a:rPr lang="en-US" dirty="0">
                <a:solidFill>
                  <a:srgbClr val="000000"/>
                </a:solidFill>
              </a:rPr>
              <a:t>Data: mouse cells from ~20 organs and tissues</a:t>
            </a:r>
          </a:p>
          <a:p>
            <a:pPr marL="342900" indent="-342900">
              <a:buFontTx/>
              <a:buAutoNum type="arabicParenBoth"/>
              <a:defRPr/>
            </a:pPr>
            <a:r>
              <a:rPr lang="en-US" dirty="0">
                <a:solidFill>
                  <a:srgbClr val="000000"/>
                </a:solidFill>
              </a:rPr>
              <a:t>profiled by 10x, 23433 genes * 70118 cells, 93% dropout</a:t>
            </a:r>
          </a:p>
          <a:p>
            <a:pPr marL="342900" indent="-342900">
              <a:buFontTx/>
              <a:buAutoNum type="arabicParenBoth"/>
              <a:defRPr/>
            </a:pPr>
            <a:r>
              <a:rPr lang="en-US" dirty="0">
                <a:solidFill>
                  <a:srgbClr val="000000"/>
                </a:solidFill>
              </a:rPr>
              <a:t>Profiled by SMARTseq2, 23433 genes * 53760 cells, 89% dropout</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Result: ~100 co-occurrence clusters in each dataset</a:t>
            </a:r>
          </a:p>
          <a:p>
            <a:pPr>
              <a:defRPr/>
            </a:pPr>
            <a:endParaRPr lang="en-US" sz="1600"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059" y="2719313"/>
            <a:ext cx="4409729" cy="17116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059" y="4545225"/>
            <a:ext cx="4409729" cy="1711692"/>
          </a:xfrm>
          <a:prstGeom prst="rect">
            <a:avLst/>
          </a:prstGeom>
        </p:spPr>
      </p:pic>
      <p:pic>
        <p:nvPicPr>
          <p:cNvPr id="2" name="Picture 1"/>
          <p:cNvPicPr>
            <a:picLocks noChangeAspect="1"/>
          </p:cNvPicPr>
          <p:nvPr/>
        </p:nvPicPr>
        <p:blipFill>
          <a:blip r:embed="rId5"/>
          <a:stretch>
            <a:fillRect/>
          </a:stretch>
        </p:blipFill>
        <p:spPr>
          <a:xfrm>
            <a:off x="6373905" y="2719313"/>
            <a:ext cx="3944472" cy="3537604"/>
          </a:xfrm>
          <a:prstGeom prst="rect">
            <a:avLst/>
          </a:prstGeom>
        </p:spPr>
      </p:pic>
      <p:sp>
        <p:nvSpPr>
          <p:cNvPr id="12" name="Rounded Rectangular Callout 11"/>
          <p:cNvSpPr/>
          <p:nvPr/>
        </p:nvSpPr>
        <p:spPr>
          <a:xfrm>
            <a:off x="40768" y="3996597"/>
            <a:ext cx="1658471" cy="983035"/>
          </a:xfrm>
          <a:prstGeom prst="wedgeRoundRectCallout">
            <a:avLst>
              <a:gd name="adj1" fmla="val 65539"/>
              <a:gd name="adj2" fmla="val -586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COOC clusters highly consistent with known tissue types.</a:t>
            </a:r>
          </a:p>
        </p:txBody>
      </p:sp>
      <p:sp>
        <p:nvSpPr>
          <p:cNvPr id="16" name="Rounded Rectangular Callout 15"/>
          <p:cNvSpPr/>
          <p:nvPr/>
        </p:nvSpPr>
        <p:spPr>
          <a:xfrm>
            <a:off x="10486479" y="3709726"/>
            <a:ext cx="1658471" cy="1269904"/>
          </a:xfrm>
          <a:prstGeom prst="wedgeRoundRectCallout">
            <a:avLst>
              <a:gd name="adj1" fmla="val -64731"/>
              <a:gd name="adj2" fmla="val 280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17" name="Rounded Rectangular Callout 16"/>
          <p:cNvSpPr/>
          <p:nvPr/>
        </p:nvSpPr>
        <p:spPr>
          <a:xfrm>
            <a:off x="10486479" y="3709727"/>
            <a:ext cx="1658471" cy="1269904"/>
          </a:xfrm>
          <a:prstGeom prst="wedgeRoundRectCallout">
            <a:avLst>
              <a:gd name="adj1" fmla="val -61488"/>
              <a:gd name="adj2" fmla="val -786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Binary signals highly consistent between two experimental protocols. </a:t>
            </a:r>
          </a:p>
        </p:txBody>
      </p:sp>
    </p:spTree>
    <p:extLst>
      <p:ext uri="{BB962C8B-B14F-4D97-AF65-F5344CB8AC3E}">
        <p14:creationId xmlns:p14="http://schemas.microsoft.com/office/powerpoint/2010/main" val="133743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059" y="4545225"/>
            <a:ext cx="4424652" cy="171748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059" y="2717370"/>
            <a:ext cx="4388890" cy="1703602"/>
          </a:xfrm>
          <a:prstGeom prst="rect">
            <a:avLst/>
          </a:prstGeom>
        </p:spPr>
      </p:pic>
      <p:sp>
        <p:nvSpPr>
          <p:cNvPr id="13" name="Rounded Rectangular Callout 12"/>
          <p:cNvSpPr/>
          <p:nvPr/>
        </p:nvSpPr>
        <p:spPr>
          <a:xfrm>
            <a:off x="40768" y="3996596"/>
            <a:ext cx="1658471" cy="983035"/>
          </a:xfrm>
          <a:prstGeom prst="wedgeRoundRectCallout">
            <a:avLst>
              <a:gd name="adj1" fmla="val 51485"/>
              <a:gd name="adj2" fmla="val 900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23554" name="Title 1"/>
          <p:cNvSpPr>
            <a:spLocks noGrp="1"/>
          </p:cNvSpPr>
          <p:nvPr>
            <p:ph type="title" idx="4294967295"/>
          </p:nvPr>
        </p:nvSpPr>
        <p:spPr>
          <a:xfrm>
            <a:off x="1524000" y="0"/>
            <a:ext cx="9144000" cy="1143000"/>
          </a:xfrm>
        </p:spPr>
        <p:txBody>
          <a:bodyPr/>
          <a:lstStyle/>
          <a:p>
            <a:r>
              <a:rPr lang="en-US" altLang="zh-CN" sz="3200" dirty="0"/>
              <a:t>Results – Tabula </a:t>
            </a:r>
            <a:r>
              <a:rPr lang="en-US" altLang="zh-CN" sz="3200" dirty="0" err="1"/>
              <a:t>Muris</a:t>
            </a:r>
            <a:endParaRPr lang="en-US" altLang="zh-CN" sz="3200" dirty="0">
              <a:ea typeface="宋体" panose="02010600030101010101" pitchFamily="2" charset="-122"/>
            </a:endParaRPr>
          </a:p>
        </p:txBody>
      </p:sp>
      <p:sp>
        <p:nvSpPr>
          <p:cNvPr id="5" name="Rectangle 4"/>
          <p:cNvSpPr/>
          <p:nvPr/>
        </p:nvSpPr>
        <p:spPr>
          <a:xfrm>
            <a:off x="1524000" y="953589"/>
            <a:ext cx="7292975" cy="1661993"/>
          </a:xfrm>
          <a:prstGeom prst="rect">
            <a:avLst/>
          </a:prstGeom>
        </p:spPr>
        <p:txBody>
          <a:bodyPr>
            <a:spAutoFit/>
          </a:bodyPr>
          <a:lstStyle/>
          <a:p>
            <a:pPr>
              <a:defRPr/>
            </a:pPr>
            <a:r>
              <a:rPr lang="en-US" dirty="0">
                <a:solidFill>
                  <a:srgbClr val="000000"/>
                </a:solidFill>
              </a:rPr>
              <a:t>Data: mouse cells from ~20 organs and tissues</a:t>
            </a:r>
          </a:p>
          <a:p>
            <a:pPr marL="342900" indent="-342900">
              <a:buFontTx/>
              <a:buAutoNum type="arabicParenBoth"/>
              <a:defRPr/>
            </a:pPr>
            <a:r>
              <a:rPr lang="en-US" dirty="0">
                <a:solidFill>
                  <a:srgbClr val="000000"/>
                </a:solidFill>
              </a:rPr>
              <a:t>profiled by 10x, 23433 genes * 70118 cells, 93% dropout</a:t>
            </a:r>
          </a:p>
          <a:p>
            <a:pPr marL="342900" indent="-342900">
              <a:buFontTx/>
              <a:buAutoNum type="arabicParenBoth"/>
              <a:defRPr/>
            </a:pPr>
            <a:r>
              <a:rPr lang="en-US" dirty="0">
                <a:solidFill>
                  <a:srgbClr val="000000"/>
                </a:solidFill>
              </a:rPr>
              <a:t>Profiled by SMARTseq2, 23433 genes * 53760 cells, 89% dropout</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Result: ~100 </a:t>
            </a:r>
            <a:r>
              <a:rPr lang="en-US" sz="1600" dirty="0" err="1">
                <a:solidFill>
                  <a:srgbClr val="000000"/>
                </a:solidFill>
              </a:rPr>
              <a:t>seurat</a:t>
            </a:r>
            <a:r>
              <a:rPr lang="en-US" sz="1600" dirty="0">
                <a:solidFill>
                  <a:srgbClr val="000000"/>
                </a:solidFill>
              </a:rPr>
              <a:t> clusters in each dataset</a:t>
            </a:r>
          </a:p>
          <a:p>
            <a:pPr>
              <a:defRPr/>
            </a:pPr>
            <a:endParaRPr lang="en-US" sz="1600" dirty="0">
              <a:solidFill>
                <a:srgbClr val="000000"/>
              </a:solidFill>
            </a:endParaRPr>
          </a:p>
        </p:txBody>
      </p:sp>
      <p:pic>
        <p:nvPicPr>
          <p:cNvPr id="2" name="Picture 1"/>
          <p:cNvPicPr>
            <a:picLocks noChangeAspect="1"/>
          </p:cNvPicPr>
          <p:nvPr/>
        </p:nvPicPr>
        <p:blipFill>
          <a:blip r:embed="rId5"/>
          <a:stretch>
            <a:fillRect/>
          </a:stretch>
        </p:blipFill>
        <p:spPr>
          <a:xfrm>
            <a:off x="6373905" y="2719313"/>
            <a:ext cx="3944472" cy="3537604"/>
          </a:xfrm>
          <a:prstGeom prst="rect">
            <a:avLst/>
          </a:prstGeom>
        </p:spPr>
      </p:pic>
      <p:sp>
        <p:nvSpPr>
          <p:cNvPr id="12" name="Rounded Rectangular Callout 11"/>
          <p:cNvSpPr/>
          <p:nvPr/>
        </p:nvSpPr>
        <p:spPr>
          <a:xfrm>
            <a:off x="40768" y="3996597"/>
            <a:ext cx="1658471" cy="983035"/>
          </a:xfrm>
          <a:prstGeom prst="wedgeRoundRectCallout">
            <a:avLst>
              <a:gd name="adj1" fmla="val 65539"/>
              <a:gd name="adj2" fmla="val -586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Seurat clusters highly consistent with known tissue types.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4710" y="4142074"/>
            <a:ext cx="4419469" cy="21148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636" y="2715888"/>
            <a:ext cx="2621741" cy="132588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5984" y="2745819"/>
            <a:ext cx="1485162" cy="1178481"/>
          </a:xfrm>
          <a:prstGeom prst="rect">
            <a:avLst/>
          </a:prstGeom>
        </p:spPr>
      </p:pic>
      <p:sp>
        <p:nvSpPr>
          <p:cNvPr id="16" name="Rounded Rectangular Callout 15"/>
          <p:cNvSpPr/>
          <p:nvPr/>
        </p:nvSpPr>
        <p:spPr>
          <a:xfrm>
            <a:off x="10418553" y="3630836"/>
            <a:ext cx="1735347" cy="1269904"/>
          </a:xfrm>
          <a:prstGeom prst="wedgeRoundRectCallout">
            <a:avLst>
              <a:gd name="adj1" fmla="val -60340"/>
              <a:gd name="adj2" fmla="val 256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altLang="en-US" sz="1400" dirty="0">
              <a:solidFill>
                <a:srgbClr val="000000"/>
              </a:solidFill>
            </a:endParaRPr>
          </a:p>
        </p:txBody>
      </p:sp>
      <p:sp>
        <p:nvSpPr>
          <p:cNvPr id="17" name="Rounded Rectangular Callout 16"/>
          <p:cNvSpPr/>
          <p:nvPr/>
        </p:nvSpPr>
        <p:spPr>
          <a:xfrm>
            <a:off x="10418553" y="3630837"/>
            <a:ext cx="1735347" cy="1269904"/>
          </a:xfrm>
          <a:prstGeom prst="wedgeRoundRectCallout">
            <a:avLst>
              <a:gd name="adj1" fmla="val -57976"/>
              <a:gd name="adj2" fmla="val -714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1400" dirty="0">
                <a:solidFill>
                  <a:srgbClr val="000000"/>
                </a:solidFill>
              </a:rPr>
              <a:t>Quantitative signals less  consistent between two experimental protocols. </a:t>
            </a:r>
          </a:p>
        </p:txBody>
      </p:sp>
    </p:spTree>
    <p:extLst>
      <p:ext uri="{BB962C8B-B14F-4D97-AF65-F5344CB8AC3E}">
        <p14:creationId xmlns:p14="http://schemas.microsoft.com/office/powerpoint/2010/main" val="413234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Single-cell RNA-seq</a:t>
            </a:r>
          </a:p>
        </p:txBody>
      </p:sp>
      <p:pic>
        <p:nvPicPr>
          <p:cNvPr id="5123" name="Picture 7" descr="http://hemberg-lab.github.io/scRNA.seq.course/figures/RNA-Seq_workflow-5.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4" y="1371600"/>
            <a:ext cx="7508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341564" y="4572000"/>
            <a:ext cx="1392237"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6303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Take home messages</a:t>
            </a:r>
          </a:p>
        </p:txBody>
      </p:sp>
      <p:sp>
        <p:nvSpPr>
          <p:cNvPr id="8" name="Rectangle 7"/>
          <p:cNvSpPr/>
          <p:nvPr/>
        </p:nvSpPr>
        <p:spPr>
          <a:xfrm>
            <a:off x="1905000" y="1089993"/>
            <a:ext cx="8763000" cy="4801314"/>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If we want to perform imputation to reduce the sparsity of scRNA-seq data:</a:t>
            </a:r>
          </a:p>
          <a:p>
            <a:pPr marL="800100" lvl="1" indent="-342900">
              <a:buFont typeface="Arial" panose="020B0604020202020204" pitchFamily="34" charset="0"/>
              <a:buChar char="-"/>
              <a:defRPr/>
            </a:pPr>
            <a:r>
              <a:rPr lang="en-US" dirty="0">
                <a:solidFill>
                  <a:srgbClr val="000000"/>
                </a:solidFill>
              </a:rPr>
              <a:t>MAGIC is probably better at dealing with trajectory like data.</a:t>
            </a:r>
          </a:p>
          <a:p>
            <a:pPr marL="800100" lvl="1" indent="-342900">
              <a:buFont typeface="Arial" panose="020B0604020202020204" pitchFamily="34" charset="0"/>
              <a:buChar char="-"/>
              <a:defRPr/>
            </a:pPr>
            <a:r>
              <a:rPr lang="en-US" dirty="0" err="1">
                <a:solidFill>
                  <a:srgbClr val="000000"/>
                </a:solidFill>
              </a:rPr>
              <a:t>scImpute</a:t>
            </a:r>
            <a:r>
              <a:rPr lang="en-US" dirty="0">
                <a:solidFill>
                  <a:srgbClr val="000000"/>
                </a:solidFill>
              </a:rPr>
              <a:t> is probably better at dealing with cluster like data.</a:t>
            </a:r>
          </a:p>
          <a:p>
            <a:pPr lvl="1">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Imputation may not be able to increase the performance of downstream analysis, compared to no imputation. This is likely because most scRNA-seq analysis algorithms already has components built-in to address the sparsity. </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Opposite to the common view in the literature, dropout/sparsity can be a useful signal! </a:t>
            </a:r>
            <a:r>
              <a:rPr lang="en-US" dirty="0"/>
              <a:t>For the purpose of clustering cells, the binary dropout pattern of all the genes is as informative as the quantitative expression data of highly variable genes.</a:t>
            </a: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endParaRPr lang="en-US" dirty="0">
              <a:solidFill>
                <a:srgbClr val="000000"/>
              </a:solidFill>
            </a:endParaRPr>
          </a:p>
          <a:p>
            <a:pPr marL="285750" indent="-285750">
              <a:buFont typeface="Arial" panose="020B0604020202020204" pitchFamily="34" charset="0"/>
              <a:buChar char="•"/>
              <a:defRPr/>
            </a:pPr>
            <a:r>
              <a:rPr lang="en-US" dirty="0">
                <a:solidFill>
                  <a:srgbClr val="000000"/>
                </a:solidFill>
              </a:rPr>
              <a:t>Two other recent papers that also hinted that dropout/sparsity in scRNA-seq is useful.</a:t>
            </a:r>
          </a:p>
        </p:txBody>
      </p:sp>
      <p:sp>
        <p:nvSpPr>
          <p:cNvPr id="4" name="Rectangle 3">
            <a:extLst>
              <a:ext uri="{FF2B5EF4-FFF2-40B4-BE49-F238E27FC236}">
                <a16:creationId xmlns:a16="http://schemas.microsoft.com/office/drawing/2014/main" id="{7A185F15-AA24-4E7A-A2D6-8426A584591E}"/>
              </a:ext>
            </a:extLst>
          </p:cNvPr>
          <p:cNvSpPr/>
          <p:nvPr/>
        </p:nvSpPr>
        <p:spPr>
          <a:xfrm>
            <a:off x="2713382" y="4825088"/>
            <a:ext cx="8335618" cy="307777"/>
          </a:xfrm>
          <a:prstGeom prst="rect">
            <a:avLst/>
          </a:prstGeom>
        </p:spPr>
        <p:txBody>
          <a:bodyPr wrap="square">
            <a:spAutoFit/>
          </a:bodyPr>
          <a:lstStyle/>
          <a:p>
            <a:pPr>
              <a:spcBef>
                <a:spcPct val="0"/>
              </a:spcBef>
              <a:buNone/>
            </a:pPr>
            <a:r>
              <a:rPr lang="en-US" altLang="en-US" sz="1400" dirty="0"/>
              <a:t>Qiu P. “Embracing the dropouts in single-cell RNA-seq analysis“, </a:t>
            </a:r>
            <a:r>
              <a:rPr lang="en-US" altLang="en-US" sz="1400" i="1" dirty="0"/>
              <a:t>Nature Communications</a:t>
            </a:r>
            <a:r>
              <a:rPr lang="en-US" altLang="en-US" sz="1400" dirty="0"/>
              <a:t>, 11(1):1169, 2020.</a:t>
            </a:r>
          </a:p>
        </p:txBody>
      </p:sp>
      <p:sp>
        <p:nvSpPr>
          <p:cNvPr id="2" name="Rectangle 1">
            <a:extLst>
              <a:ext uri="{FF2B5EF4-FFF2-40B4-BE49-F238E27FC236}">
                <a16:creationId xmlns:a16="http://schemas.microsoft.com/office/drawing/2014/main" id="{2805F84B-C5DC-4BFD-B46C-F10A4C692B52}"/>
              </a:ext>
            </a:extLst>
          </p:cNvPr>
          <p:cNvSpPr/>
          <p:nvPr/>
        </p:nvSpPr>
        <p:spPr>
          <a:xfrm>
            <a:off x="2713382" y="5941433"/>
            <a:ext cx="7358270" cy="738664"/>
          </a:xfrm>
          <a:prstGeom prst="rect">
            <a:avLst/>
          </a:prstGeom>
        </p:spPr>
        <p:txBody>
          <a:bodyPr wrap="square">
            <a:spAutoFit/>
          </a:bodyPr>
          <a:lstStyle/>
          <a:p>
            <a:r>
              <a:rPr lang="en-US" sz="1400" dirty="0"/>
              <a:t>Kim, et al, Demystifying "drop-outs" in single cell UMI data. </a:t>
            </a:r>
            <a:r>
              <a:rPr lang="en-US" sz="1400" i="1" dirty="0"/>
              <a:t>Genome Biology</a:t>
            </a:r>
            <a:r>
              <a:rPr lang="en-US" sz="1400" dirty="0"/>
              <a:t>. 21(196), 2020.</a:t>
            </a:r>
          </a:p>
          <a:p>
            <a:endParaRPr lang="en-US" sz="1400" dirty="0"/>
          </a:p>
          <a:p>
            <a:r>
              <a:rPr lang="en-US" sz="1400" dirty="0" err="1"/>
              <a:t>Svensson</a:t>
            </a:r>
            <a:r>
              <a:rPr lang="en-US" sz="1400" dirty="0"/>
              <a:t>, Droplet scRNA-seq is not zero-inflated. </a:t>
            </a:r>
            <a:r>
              <a:rPr lang="en-US" sz="1400" i="1" dirty="0"/>
              <a:t>Nature Biotechnology</a:t>
            </a:r>
            <a:r>
              <a:rPr lang="en-US" sz="1400" dirty="0"/>
              <a:t>, 2020.</a:t>
            </a:r>
          </a:p>
        </p:txBody>
      </p:sp>
    </p:spTree>
    <p:extLst>
      <p:ext uri="{BB962C8B-B14F-4D97-AF65-F5344CB8AC3E}">
        <p14:creationId xmlns:p14="http://schemas.microsoft.com/office/powerpoint/2010/main" val="271316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Dropout / sparsity</a:t>
            </a:r>
          </a:p>
        </p:txBody>
      </p:sp>
      <p:sp>
        <p:nvSpPr>
          <p:cNvPr id="3" name="Rectangle 2"/>
          <p:cNvSpPr/>
          <p:nvPr/>
        </p:nvSpPr>
        <p:spPr>
          <a:xfrm>
            <a:off x="2057400" y="1154113"/>
            <a:ext cx="8229600" cy="5232400"/>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latin typeface="+mj-lt"/>
              </a:rPr>
              <a:t>Dropout is an important </a:t>
            </a:r>
            <a:r>
              <a:rPr lang="en-US" dirty="0">
                <a:solidFill>
                  <a:srgbClr val="000000"/>
                </a:solidFill>
              </a:rPr>
              <a:t>phenomenon that occurs in </a:t>
            </a:r>
            <a:r>
              <a:rPr lang="en-US" dirty="0">
                <a:solidFill>
                  <a:srgbClr val="000000"/>
                </a:solidFill>
                <a:latin typeface="+mj-lt"/>
              </a:rPr>
              <a:t>scRNA-seq data, where a gene is observed at a moderate expression level in one cell but is not detected in another cell of the same cell type</a:t>
            </a:r>
          </a:p>
          <a:p>
            <a:pPr marL="285750" indent="-285750">
              <a:buFont typeface="Arial" panose="020B0604020202020204" pitchFamily="34" charset="0"/>
              <a:buChar char="•"/>
              <a:defRPr/>
            </a:pPr>
            <a:endParaRPr lang="en-US" dirty="0">
              <a:solidFill>
                <a:srgbClr val="000000"/>
              </a:solidFill>
              <a:latin typeface="+mj-lt"/>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Why dropouts occur?</a:t>
            </a:r>
          </a:p>
          <a:p>
            <a:pPr marL="800100" lvl="1" indent="-342900">
              <a:buFont typeface="Arial" panose="020B0604020202020204" pitchFamily="34" charset="0"/>
              <a:buChar char="-"/>
              <a:defRPr/>
            </a:pPr>
            <a:r>
              <a:rPr lang="en-US" sz="1600" dirty="0">
                <a:solidFill>
                  <a:srgbClr val="000000"/>
                </a:solidFill>
              </a:rPr>
              <a:t>Low amounts of RNA in individual cells</a:t>
            </a:r>
          </a:p>
          <a:p>
            <a:pPr marL="800100" lvl="1" indent="-342900">
              <a:buFont typeface="Arial" panose="020B0604020202020204" pitchFamily="34" charset="0"/>
              <a:buChar char="-"/>
              <a:defRPr/>
            </a:pPr>
            <a:r>
              <a:rPr lang="en-US" sz="1600" dirty="0">
                <a:solidFill>
                  <a:srgbClr val="000000"/>
                </a:solidFill>
              </a:rPr>
              <a:t>Insufficient RNA capture</a:t>
            </a:r>
          </a:p>
          <a:p>
            <a:pPr marL="800100" lvl="1" indent="-342900">
              <a:buFont typeface="Arial" panose="020B0604020202020204" pitchFamily="34" charset="0"/>
              <a:buChar char="-"/>
              <a:defRPr/>
            </a:pPr>
            <a:r>
              <a:rPr lang="en-US" sz="1600" dirty="0" err="1">
                <a:solidFill>
                  <a:srgbClr val="000000"/>
                </a:solidFill>
              </a:rPr>
              <a:t>Stochasticity</a:t>
            </a:r>
            <a:r>
              <a:rPr lang="en-US" sz="1600" dirty="0">
                <a:solidFill>
                  <a:srgbClr val="000000"/>
                </a:solidFill>
              </a:rPr>
              <a:t> of gene expression</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How big of a problem is it?  </a:t>
            </a:r>
          </a:p>
          <a:p>
            <a:pPr marL="800100" lvl="1" indent="-342900">
              <a:buFont typeface="Arial" panose="020B0604020202020204" pitchFamily="34" charset="0"/>
              <a:buChar char="-"/>
              <a:defRPr/>
            </a:pPr>
            <a:r>
              <a:rPr lang="en-US" sz="1600" dirty="0">
                <a:solidFill>
                  <a:srgbClr val="000000"/>
                </a:solidFill>
              </a:rPr>
              <a:t>droplet-based techniques, dropout rate is 90%~97%</a:t>
            </a:r>
          </a:p>
          <a:p>
            <a:pPr marL="800100" lvl="1" indent="-342900">
              <a:buFont typeface="Arial" panose="020B0604020202020204" pitchFamily="34" charset="0"/>
              <a:buChar char="-"/>
              <a:defRPr/>
            </a:pPr>
            <a:r>
              <a:rPr lang="en-US" sz="1600" dirty="0" err="1">
                <a:solidFill>
                  <a:srgbClr val="000000"/>
                </a:solidFill>
              </a:rPr>
              <a:t>fcas</a:t>
            </a:r>
            <a:r>
              <a:rPr lang="en-US" sz="1600" dirty="0">
                <a:solidFill>
                  <a:srgbClr val="000000"/>
                </a:solidFill>
              </a:rPr>
              <a:t>-based techniques, dropout rate is 70~80%</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solidFill>
                  <a:srgbClr val="000000"/>
                </a:solidFill>
              </a:rPr>
              <a:t>How are people handling the dropouts? </a:t>
            </a:r>
          </a:p>
          <a:p>
            <a:pPr marL="800100" lvl="1" indent="-342900">
              <a:buFont typeface="Arial" panose="020B0604020202020204" pitchFamily="34" charset="0"/>
              <a:buChar char="-"/>
              <a:defRPr/>
            </a:pPr>
            <a:r>
              <a:rPr lang="en-US" sz="1600" dirty="0">
                <a:solidFill>
                  <a:srgbClr val="000000"/>
                </a:solidFill>
              </a:rPr>
              <a:t>Select highly variable genes</a:t>
            </a:r>
          </a:p>
          <a:p>
            <a:pPr marL="800100" lvl="1" indent="-342900">
              <a:buFont typeface="Arial" panose="020B0604020202020204" pitchFamily="34" charset="0"/>
              <a:buChar char="-"/>
              <a:defRPr/>
            </a:pPr>
            <a:r>
              <a:rPr lang="en-US" sz="1600" dirty="0">
                <a:solidFill>
                  <a:srgbClr val="000000"/>
                </a:solidFill>
              </a:rPr>
              <a:t>Perform dimension reduction (PCA, tSNE, </a:t>
            </a:r>
            <a:r>
              <a:rPr lang="en-US" sz="1600" dirty="0" err="1">
                <a:solidFill>
                  <a:srgbClr val="000000"/>
                </a:solidFill>
              </a:rPr>
              <a:t>etc</a:t>
            </a:r>
            <a:r>
              <a:rPr lang="en-US" sz="1600" dirty="0">
                <a:solidFill>
                  <a:srgbClr val="000000"/>
                </a:solidFill>
              </a:rPr>
              <a:t>)</a:t>
            </a:r>
          </a:p>
          <a:p>
            <a:pPr marL="800100" lvl="1" indent="-342900">
              <a:buFont typeface="Arial" panose="020B0604020202020204" pitchFamily="34" charset="0"/>
              <a:buChar char="-"/>
              <a:defRPr/>
            </a:pPr>
            <a:r>
              <a:rPr lang="en-US" sz="1600" dirty="0">
                <a:solidFill>
                  <a:srgbClr val="000000"/>
                </a:solidFill>
              </a:rPr>
              <a:t>Imputation</a:t>
            </a:r>
          </a:p>
        </p:txBody>
      </p:sp>
    </p:spTree>
    <p:extLst>
      <p:ext uri="{BB962C8B-B14F-4D97-AF65-F5344CB8AC3E}">
        <p14:creationId xmlns:p14="http://schemas.microsoft.com/office/powerpoint/2010/main" val="66979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524000" y="0"/>
            <a:ext cx="9144000" cy="1143000"/>
          </a:xfrm>
        </p:spPr>
        <p:txBody>
          <a:bodyPr/>
          <a:lstStyle/>
          <a:p>
            <a:r>
              <a:rPr lang="en-US" altLang="zh-CN" sz="3200" dirty="0"/>
              <a:t>How are people handling the dropouts / sparsity?</a:t>
            </a:r>
            <a:endParaRPr lang="en-US" altLang="zh-CN" sz="3200" dirty="0">
              <a:ea typeface="宋体" panose="02010600030101010101" pitchFamily="2" charset="-122"/>
            </a:endParaRPr>
          </a:p>
        </p:txBody>
      </p:sp>
      <p:grpSp>
        <p:nvGrpSpPr>
          <p:cNvPr id="7183" name="Group 7182"/>
          <p:cNvGrpSpPr/>
          <p:nvPr/>
        </p:nvGrpSpPr>
        <p:grpSpPr>
          <a:xfrm>
            <a:off x="3021025" y="1630379"/>
            <a:ext cx="2867696" cy="1279180"/>
            <a:chOff x="3021025" y="1630379"/>
            <a:chExt cx="2867696" cy="1279180"/>
          </a:xfrm>
        </p:grpSpPr>
        <p:sp>
          <p:nvSpPr>
            <p:cNvPr id="14" name="Right Arrow 13"/>
            <p:cNvSpPr/>
            <p:nvPr/>
          </p:nvSpPr>
          <p:spPr>
            <a:xfrm rot="20252397">
              <a:off x="3039878" y="2639120"/>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21025" y="1630379"/>
              <a:ext cx="1169578" cy="1015663"/>
            </a:xfrm>
            <a:prstGeom prst="rect">
              <a:avLst/>
            </a:prstGeom>
          </p:spPr>
          <p:txBody>
            <a:bodyPr wrap="square">
              <a:spAutoFit/>
            </a:bodyPr>
            <a:lstStyle/>
            <a:p>
              <a:r>
                <a:rPr lang="en-US" sz="1200" dirty="0">
                  <a:solidFill>
                    <a:schemeClr val="bg1">
                      <a:lumMod val="50000"/>
                    </a:schemeClr>
                  </a:solidFill>
                </a:rPr>
                <a:t>Select highly variable genes</a:t>
              </a:r>
            </a:p>
            <a:p>
              <a:r>
                <a:rPr lang="en-US" sz="1200" dirty="0">
                  <a:solidFill>
                    <a:schemeClr val="bg1">
                      <a:lumMod val="50000"/>
                    </a:schemeClr>
                  </a:solidFill>
                </a:rPr>
                <a:t>which are less affected by dropouts</a:t>
              </a:r>
            </a:p>
          </p:txBody>
        </p:sp>
        <p:sp>
          <p:nvSpPr>
            <p:cNvPr id="16" name="Rectangle 15"/>
            <p:cNvSpPr/>
            <p:nvPr/>
          </p:nvSpPr>
          <p:spPr>
            <a:xfrm>
              <a:off x="5062835" y="2051073"/>
              <a:ext cx="825886" cy="488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4987220" y="1785948"/>
              <a:ext cx="458780" cy="276999"/>
            </a:xfrm>
            <a:prstGeom prst="rect">
              <a:avLst/>
            </a:prstGeom>
          </p:spPr>
          <p:txBody>
            <a:bodyPr wrap="none">
              <a:spAutoFit/>
            </a:bodyPr>
            <a:lstStyle/>
            <a:p>
              <a:r>
                <a:rPr lang="en-US" sz="1200" dirty="0"/>
                <a:t>cells</a:t>
              </a:r>
            </a:p>
          </p:txBody>
        </p:sp>
        <p:sp>
          <p:nvSpPr>
            <p:cNvPr id="18" name="Rectangle 17"/>
            <p:cNvSpPr/>
            <p:nvPr/>
          </p:nvSpPr>
          <p:spPr>
            <a:xfrm>
              <a:off x="4371340" y="1995862"/>
              <a:ext cx="705334" cy="646331"/>
            </a:xfrm>
            <a:prstGeom prst="rect">
              <a:avLst/>
            </a:prstGeom>
          </p:spPr>
          <p:txBody>
            <a:bodyPr wrap="square">
              <a:spAutoFit/>
            </a:bodyPr>
            <a:lstStyle/>
            <a:p>
              <a:r>
                <a:rPr lang="en-US" sz="1200" dirty="0"/>
                <a:t>Highly variable genes</a:t>
              </a:r>
            </a:p>
          </p:txBody>
        </p:sp>
        <p:cxnSp>
          <p:nvCxnSpPr>
            <p:cNvPr id="19" name="Straight Arrow Connector 18"/>
            <p:cNvCxnSpPr/>
            <p:nvPr/>
          </p:nvCxnSpPr>
          <p:spPr>
            <a:xfrm>
              <a:off x="5087137" y="199586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87220" y="208804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4" name="Group 7183"/>
          <p:cNvGrpSpPr/>
          <p:nvPr/>
        </p:nvGrpSpPr>
        <p:grpSpPr>
          <a:xfrm>
            <a:off x="6102503" y="1404258"/>
            <a:ext cx="2746188" cy="1240301"/>
            <a:chOff x="6102503" y="1404258"/>
            <a:chExt cx="2746188" cy="1240301"/>
          </a:xfrm>
        </p:grpSpPr>
        <p:sp>
          <p:nvSpPr>
            <p:cNvPr id="21" name="Right Arrow 20"/>
            <p:cNvSpPr/>
            <p:nvPr/>
          </p:nvSpPr>
          <p:spPr>
            <a:xfrm>
              <a:off x="6170415" y="2123240"/>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02503" y="1404258"/>
              <a:ext cx="1466827" cy="646331"/>
            </a:xfrm>
            <a:prstGeom prst="rect">
              <a:avLst/>
            </a:prstGeom>
          </p:spPr>
          <p:txBody>
            <a:bodyPr wrap="square">
              <a:spAutoFit/>
            </a:bodyPr>
            <a:lstStyle/>
            <a:p>
              <a:r>
                <a:rPr lang="en-US" sz="1200" dirty="0">
                  <a:solidFill>
                    <a:schemeClr val="bg1">
                      <a:lumMod val="50000"/>
                    </a:schemeClr>
                  </a:solidFill>
                </a:rPr>
                <a:t>PCA to derive reduced features by  combining genes</a:t>
              </a:r>
            </a:p>
          </p:txBody>
        </p:sp>
        <p:sp>
          <p:nvSpPr>
            <p:cNvPr id="23" name="Rectangle 22"/>
            <p:cNvSpPr/>
            <p:nvPr/>
          </p:nvSpPr>
          <p:spPr>
            <a:xfrm>
              <a:off x="8022805" y="2156326"/>
              <a:ext cx="825886" cy="23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7947190" y="1891201"/>
              <a:ext cx="458780" cy="276999"/>
            </a:xfrm>
            <a:prstGeom prst="rect">
              <a:avLst/>
            </a:prstGeom>
          </p:spPr>
          <p:txBody>
            <a:bodyPr wrap="none">
              <a:spAutoFit/>
            </a:bodyPr>
            <a:lstStyle/>
            <a:p>
              <a:r>
                <a:rPr lang="en-US" sz="1200" dirty="0"/>
                <a:t>cells</a:t>
              </a:r>
            </a:p>
          </p:txBody>
        </p:sp>
        <p:sp>
          <p:nvSpPr>
            <p:cNvPr id="25" name="Rectangle 24"/>
            <p:cNvSpPr/>
            <p:nvPr/>
          </p:nvSpPr>
          <p:spPr>
            <a:xfrm>
              <a:off x="7569330" y="2123444"/>
              <a:ext cx="705334" cy="276999"/>
            </a:xfrm>
            <a:prstGeom prst="rect">
              <a:avLst/>
            </a:prstGeom>
          </p:spPr>
          <p:txBody>
            <a:bodyPr wrap="square">
              <a:spAutoFit/>
            </a:bodyPr>
            <a:lstStyle/>
            <a:p>
              <a:r>
                <a:rPr lang="en-US" sz="1200" dirty="0"/>
                <a:t>PCs</a:t>
              </a:r>
            </a:p>
          </p:txBody>
        </p:sp>
        <p:cxnSp>
          <p:nvCxnSpPr>
            <p:cNvPr id="26" name="Straight Arrow Connector 25"/>
            <p:cNvCxnSpPr/>
            <p:nvPr/>
          </p:nvCxnSpPr>
          <p:spPr>
            <a:xfrm>
              <a:off x="8047107" y="2101115"/>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947190" y="2193296"/>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69" name="Group 7168"/>
          <p:cNvGrpSpPr/>
          <p:nvPr/>
        </p:nvGrpSpPr>
        <p:grpSpPr>
          <a:xfrm>
            <a:off x="5888721" y="2050589"/>
            <a:ext cx="2999156" cy="486944"/>
            <a:chOff x="4941664" y="1789331"/>
            <a:chExt cx="2999156" cy="486944"/>
          </a:xfrm>
        </p:grpSpPr>
        <p:sp>
          <p:nvSpPr>
            <p:cNvPr id="2" name="Rounded Rectangle 1"/>
            <p:cNvSpPr/>
            <p:nvPr/>
          </p:nvSpPr>
          <p:spPr>
            <a:xfrm>
              <a:off x="7039319" y="1892333"/>
              <a:ext cx="901501" cy="66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 idx="1"/>
            </p:cNvCxnSpPr>
            <p:nvPr/>
          </p:nvCxnSpPr>
          <p:spPr>
            <a:xfrm>
              <a:off x="4941664" y="1789331"/>
              <a:ext cx="2097655" cy="13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 idx="1"/>
            </p:cNvCxnSpPr>
            <p:nvPr/>
          </p:nvCxnSpPr>
          <p:spPr>
            <a:xfrm flipV="1">
              <a:off x="4941664" y="1925593"/>
              <a:ext cx="2097655" cy="3506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85" name="Group 7184"/>
          <p:cNvGrpSpPr/>
          <p:nvPr/>
        </p:nvGrpSpPr>
        <p:grpSpPr>
          <a:xfrm>
            <a:off x="1301695" y="2168200"/>
            <a:ext cx="1432477" cy="1286401"/>
            <a:chOff x="1456728" y="3427923"/>
            <a:chExt cx="1432477" cy="1286401"/>
          </a:xfrm>
        </p:grpSpPr>
        <p:sp>
          <p:nvSpPr>
            <p:cNvPr id="35" name="Rectangle 34"/>
            <p:cNvSpPr/>
            <p:nvPr/>
          </p:nvSpPr>
          <p:spPr>
            <a:xfrm>
              <a:off x="2063319" y="3693047"/>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raw</a:t>
              </a:r>
            </a:p>
            <a:p>
              <a:pPr algn="ctr"/>
              <a:r>
                <a:rPr lang="en-US" sz="1400" dirty="0">
                  <a:solidFill>
                    <a:schemeClr val="tx1"/>
                  </a:solidFill>
                </a:rPr>
                <a:t>data</a:t>
              </a:r>
            </a:p>
          </p:txBody>
        </p:sp>
        <p:sp>
          <p:nvSpPr>
            <p:cNvPr id="36" name="Rectangle 35"/>
            <p:cNvSpPr/>
            <p:nvPr/>
          </p:nvSpPr>
          <p:spPr>
            <a:xfrm>
              <a:off x="1987704" y="3427923"/>
              <a:ext cx="458780" cy="276999"/>
            </a:xfrm>
            <a:prstGeom prst="rect">
              <a:avLst/>
            </a:prstGeom>
          </p:spPr>
          <p:txBody>
            <a:bodyPr wrap="none">
              <a:spAutoFit/>
            </a:bodyPr>
            <a:lstStyle/>
            <a:p>
              <a:r>
                <a:rPr lang="en-US" sz="1200" dirty="0"/>
                <a:t>cells</a:t>
              </a:r>
            </a:p>
          </p:txBody>
        </p:sp>
        <p:sp>
          <p:nvSpPr>
            <p:cNvPr id="37" name="Rectangle 36"/>
            <p:cNvSpPr/>
            <p:nvPr/>
          </p:nvSpPr>
          <p:spPr>
            <a:xfrm>
              <a:off x="1456728" y="3637837"/>
              <a:ext cx="550472" cy="276999"/>
            </a:xfrm>
            <a:prstGeom prst="rect">
              <a:avLst/>
            </a:prstGeom>
          </p:spPr>
          <p:txBody>
            <a:bodyPr wrap="none">
              <a:spAutoFit/>
            </a:bodyPr>
            <a:lstStyle/>
            <a:p>
              <a:r>
                <a:rPr lang="en-US" sz="1200" dirty="0"/>
                <a:t>genes</a:t>
              </a:r>
            </a:p>
          </p:txBody>
        </p:sp>
        <p:cxnSp>
          <p:nvCxnSpPr>
            <p:cNvPr id="38" name="Straight Arrow Connector 37"/>
            <p:cNvCxnSpPr/>
            <p:nvPr/>
          </p:nvCxnSpPr>
          <p:spPr>
            <a:xfrm>
              <a:off x="2087621" y="3637837"/>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87704" y="373001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86" name="Group 7185"/>
          <p:cNvGrpSpPr/>
          <p:nvPr/>
        </p:nvGrpSpPr>
        <p:grpSpPr>
          <a:xfrm>
            <a:off x="2864702" y="3545499"/>
            <a:ext cx="3026527" cy="1286401"/>
            <a:chOff x="2758239" y="3405518"/>
            <a:chExt cx="3026527" cy="1286401"/>
          </a:xfrm>
        </p:grpSpPr>
        <p:sp>
          <p:nvSpPr>
            <p:cNvPr id="40" name="Right Arrow 39"/>
            <p:cNvSpPr/>
            <p:nvPr/>
          </p:nvSpPr>
          <p:spPr>
            <a:xfrm rot="1466788">
              <a:off x="2923487" y="3480212"/>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58239" y="3860922"/>
              <a:ext cx="1563768" cy="830997"/>
            </a:xfrm>
            <a:prstGeom prst="rect">
              <a:avLst/>
            </a:prstGeom>
          </p:spPr>
          <p:txBody>
            <a:bodyPr wrap="square">
              <a:spAutoFit/>
            </a:bodyPr>
            <a:lstStyle/>
            <a:p>
              <a:r>
                <a:rPr lang="en-US" sz="1200" dirty="0">
                  <a:solidFill>
                    <a:schemeClr val="bg1">
                      <a:lumMod val="50000"/>
                    </a:schemeClr>
                  </a:solidFill>
                </a:rPr>
                <a:t>Impute the data based on gene-gene similar or cell-cell similarity</a:t>
              </a:r>
            </a:p>
          </p:txBody>
        </p:sp>
        <p:sp>
          <p:nvSpPr>
            <p:cNvPr id="42" name="Rectangle 41"/>
            <p:cNvSpPr/>
            <p:nvPr/>
          </p:nvSpPr>
          <p:spPr>
            <a:xfrm>
              <a:off x="4958880" y="36706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Imputed</a:t>
              </a:r>
            </a:p>
            <a:p>
              <a:pPr algn="ctr"/>
              <a:r>
                <a:rPr lang="en-US" sz="1400" dirty="0">
                  <a:solidFill>
                    <a:schemeClr val="tx1"/>
                  </a:solidFill>
                </a:rPr>
                <a:t>data</a:t>
              </a:r>
            </a:p>
          </p:txBody>
        </p:sp>
        <p:sp>
          <p:nvSpPr>
            <p:cNvPr id="43" name="Rectangle 42"/>
            <p:cNvSpPr/>
            <p:nvPr/>
          </p:nvSpPr>
          <p:spPr>
            <a:xfrm>
              <a:off x="4883265" y="3405518"/>
              <a:ext cx="458780" cy="276999"/>
            </a:xfrm>
            <a:prstGeom prst="rect">
              <a:avLst/>
            </a:prstGeom>
          </p:spPr>
          <p:txBody>
            <a:bodyPr wrap="none">
              <a:spAutoFit/>
            </a:bodyPr>
            <a:lstStyle/>
            <a:p>
              <a:r>
                <a:rPr lang="en-US" sz="1200" dirty="0"/>
                <a:t>cells</a:t>
              </a:r>
            </a:p>
          </p:txBody>
        </p:sp>
        <p:sp>
          <p:nvSpPr>
            <p:cNvPr id="44" name="Rectangle 43"/>
            <p:cNvSpPr/>
            <p:nvPr/>
          </p:nvSpPr>
          <p:spPr>
            <a:xfrm>
              <a:off x="4352289" y="3615432"/>
              <a:ext cx="550472" cy="276999"/>
            </a:xfrm>
            <a:prstGeom prst="rect">
              <a:avLst/>
            </a:prstGeom>
          </p:spPr>
          <p:txBody>
            <a:bodyPr wrap="none">
              <a:spAutoFit/>
            </a:bodyPr>
            <a:lstStyle/>
            <a:p>
              <a:r>
                <a:rPr lang="en-US" sz="1200" dirty="0"/>
                <a:t>genes</a:t>
              </a:r>
            </a:p>
          </p:txBody>
        </p:sp>
        <p:cxnSp>
          <p:nvCxnSpPr>
            <p:cNvPr id="45" name="Straight Arrow Connector 44"/>
            <p:cNvCxnSpPr/>
            <p:nvPr/>
          </p:nvCxnSpPr>
          <p:spPr>
            <a:xfrm>
              <a:off x="4983182" y="36154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83265" y="37076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734172" y="2469322"/>
            <a:ext cx="3188688" cy="1469632"/>
            <a:chOff x="4674881" y="745657"/>
            <a:chExt cx="3265939" cy="1213196"/>
          </a:xfrm>
        </p:grpSpPr>
        <p:sp>
          <p:nvSpPr>
            <p:cNvPr id="49" name="Rounded Rectangle 48"/>
            <p:cNvSpPr/>
            <p:nvPr/>
          </p:nvSpPr>
          <p:spPr>
            <a:xfrm>
              <a:off x="7039319" y="1892333"/>
              <a:ext cx="901501" cy="665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49" idx="1"/>
            </p:cNvCxnSpPr>
            <p:nvPr/>
          </p:nvCxnSpPr>
          <p:spPr>
            <a:xfrm>
              <a:off x="4674882" y="745657"/>
              <a:ext cx="2364438" cy="11799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9" idx="1"/>
            </p:cNvCxnSpPr>
            <p:nvPr/>
          </p:nvCxnSpPr>
          <p:spPr>
            <a:xfrm>
              <a:off x="4674881" y="1000124"/>
              <a:ext cx="2364438" cy="9254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187" name="Group 7186"/>
          <p:cNvGrpSpPr/>
          <p:nvPr/>
        </p:nvGrpSpPr>
        <p:grpSpPr>
          <a:xfrm>
            <a:off x="9241075" y="1693374"/>
            <a:ext cx="1213416" cy="714780"/>
            <a:chOff x="9241075" y="1693374"/>
            <a:chExt cx="1213416" cy="714780"/>
          </a:xfrm>
        </p:grpSpPr>
        <p:sp>
          <p:nvSpPr>
            <p:cNvPr id="85" name="Right Arrow 84"/>
            <p:cNvSpPr/>
            <p:nvPr/>
          </p:nvSpPr>
          <p:spPr>
            <a:xfrm>
              <a:off x="9241075" y="2137715"/>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329658" y="1693374"/>
              <a:ext cx="936120" cy="458100"/>
            </a:xfrm>
            <a:prstGeom prst="rect">
              <a:avLst/>
            </a:prstGeom>
          </p:spPr>
          <p:txBody>
            <a:bodyPr wrap="square">
              <a:spAutoFit/>
            </a:bodyPr>
            <a:lstStyle/>
            <a:p>
              <a:r>
                <a:rPr lang="en-US" sz="1200" dirty="0">
                  <a:solidFill>
                    <a:schemeClr val="bg1">
                      <a:lumMod val="50000"/>
                    </a:schemeClr>
                  </a:solidFill>
                </a:rPr>
                <a:t>Subsequent analysis</a:t>
              </a:r>
            </a:p>
          </p:txBody>
        </p:sp>
      </p:grpSp>
      <p:grpSp>
        <p:nvGrpSpPr>
          <p:cNvPr id="7192" name="Group 7191"/>
          <p:cNvGrpSpPr/>
          <p:nvPr/>
        </p:nvGrpSpPr>
        <p:grpSpPr>
          <a:xfrm>
            <a:off x="2037806" y="3448594"/>
            <a:ext cx="3303952" cy="2858733"/>
            <a:chOff x="2037806" y="3448594"/>
            <a:chExt cx="3303952" cy="2858733"/>
          </a:xfrm>
        </p:grpSpPr>
        <p:sp>
          <p:nvSpPr>
            <p:cNvPr id="66" name="Rounded Rectangle 65"/>
            <p:cNvSpPr/>
            <p:nvPr/>
          </p:nvSpPr>
          <p:spPr>
            <a:xfrm rot="5400000">
              <a:off x="4732890" y="4297864"/>
              <a:ext cx="1132312" cy="854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0" name="Freeform 7189"/>
            <p:cNvSpPr/>
            <p:nvPr/>
          </p:nvSpPr>
          <p:spPr>
            <a:xfrm>
              <a:off x="2207623" y="3455126"/>
              <a:ext cx="3056708" cy="2220592"/>
            </a:xfrm>
            <a:custGeom>
              <a:avLst/>
              <a:gdLst>
                <a:gd name="connsiteX0" fmla="*/ 0 w 3056708"/>
                <a:gd name="connsiteY0" fmla="*/ 0 h 2220592"/>
                <a:gd name="connsiteX1" fmla="*/ 1208314 w 3056708"/>
                <a:gd name="connsiteY1" fmla="*/ 2155371 h 2220592"/>
                <a:gd name="connsiteX2" fmla="*/ 3056708 w 3056708"/>
                <a:gd name="connsiteY2" fmla="*/ 1449977 h 2220592"/>
              </a:gdLst>
              <a:ahLst/>
              <a:cxnLst>
                <a:cxn ang="0">
                  <a:pos x="connsiteX0" y="connsiteY0"/>
                </a:cxn>
                <a:cxn ang="0">
                  <a:pos x="connsiteX1" y="connsiteY1"/>
                </a:cxn>
                <a:cxn ang="0">
                  <a:pos x="connsiteX2" y="connsiteY2"/>
                </a:cxn>
              </a:cxnLst>
              <a:rect l="l" t="t" r="r" b="b"/>
              <a:pathLst>
                <a:path w="3056708" h="2220592">
                  <a:moveTo>
                    <a:pt x="0" y="0"/>
                  </a:moveTo>
                  <a:cubicBezTo>
                    <a:pt x="349431" y="956854"/>
                    <a:pt x="698863" y="1913708"/>
                    <a:pt x="1208314" y="2155371"/>
                  </a:cubicBezTo>
                  <a:cubicBezTo>
                    <a:pt x="1717765" y="2397034"/>
                    <a:pt x="2387236" y="1923505"/>
                    <a:pt x="3056708" y="144997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Freeform 7190"/>
            <p:cNvSpPr/>
            <p:nvPr/>
          </p:nvSpPr>
          <p:spPr>
            <a:xfrm>
              <a:off x="2037806" y="3448594"/>
              <a:ext cx="3259183" cy="2858733"/>
            </a:xfrm>
            <a:custGeom>
              <a:avLst/>
              <a:gdLst>
                <a:gd name="connsiteX0" fmla="*/ 0 w 3259183"/>
                <a:gd name="connsiteY0" fmla="*/ 0 h 2858733"/>
                <a:gd name="connsiteX1" fmla="*/ 1116874 w 3259183"/>
                <a:gd name="connsiteY1" fmla="*/ 2815046 h 2858733"/>
                <a:gd name="connsiteX2" fmla="*/ 3259183 w 3259183"/>
                <a:gd name="connsiteY2" fmla="*/ 1449977 h 2858733"/>
              </a:gdLst>
              <a:ahLst/>
              <a:cxnLst>
                <a:cxn ang="0">
                  <a:pos x="connsiteX0" y="connsiteY0"/>
                </a:cxn>
                <a:cxn ang="0">
                  <a:pos x="connsiteX1" y="connsiteY1"/>
                </a:cxn>
                <a:cxn ang="0">
                  <a:pos x="connsiteX2" y="connsiteY2"/>
                </a:cxn>
              </a:cxnLst>
              <a:rect l="l" t="t" r="r" b="b"/>
              <a:pathLst>
                <a:path w="3259183" h="2858733">
                  <a:moveTo>
                    <a:pt x="0" y="0"/>
                  </a:moveTo>
                  <a:cubicBezTo>
                    <a:pt x="286838" y="1286691"/>
                    <a:pt x="573677" y="2573383"/>
                    <a:pt x="1116874" y="2815046"/>
                  </a:cubicBezTo>
                  <a:cubicBezTo>
                    <a:pt x="1660071" y="3056709"/>
                    <a:pt x="2459627" y="2253343"/>
                    <a:pt x="3259183" y="144997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276372" y="3717531"/>
            <a:ext cx="1213416" cy="714780"/>
            <a:chOff x="9241075" y="1693374"/>
            <a:chExt cx="1213416" cy="714780"/>
          </a:xfrm>
        </p:grpSpPr>
        <p:sp>
          <p:nvSpPr>
            <p:cNvPr id="99" name="Right Arrow 98"/>
            <p:cNvSpPr/>
            <p:nvPr/>
          </p:nvSpPr>
          <p:spPr>
            <a:xfrm>
              <a:off x="9241075" y="2137715"/>
              <a:ext cx="1213416"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329658" y="1693374"/>
              <a:ext cx="936120" cy="458100"/>
            </a:xfrm>
            <a:prstGeom prst="rect">
              <a:avLst/>
            </a:prstGeom>
          </p:spPr>
          <p:txBody>
            <a:bodyPr wrap="square">
              <a:spAutoFit/>
            </a:bodyPr>
            <a:lstStyle/>
            <a:p>
              <a:r>
                <a:rPr lang="en-US" sz="1200" dirty="0">
                  <a:solidFill>
                    <a:schemeClr val="bg1">
                      <a:lumMod val="50000"/>
                    </a:schemeClr>
                  </a:solidFill>
                </a:rPr>
                <a:t>Subsequent analysis</a:t>
              </a:r>
            </a:p>
          </p:txBody>
        </p:sp>
      </p:grpSp>
    </p:spTree>
    <p:extLst>
      <p:ext uri="{BB962C8B-B14F-4D97-AF65-F5344CB8AC3E}">
        <p14:creationId xmlns:p14="http://schemas.microsoft.com/office/powerpoint/2010/main" val="36614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500"/>
                                        <p:tgtEl>
                                          <p:spTgt spid="7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fade">
                                      <p:cBhvr>
                                        <p:cTn id="12" dur="5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fade">
                                      <p:cBhvr>
                                        <p:cTn id="17" dur="500"/>
                                        <p:tgtEl>
                                          <p:spTgt spid="71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87"/>
                                        </p:tgtEl>
                                        <p:attrNameLst>
                                          <p:attrName>style.visibility</p:attrName>
                                        </p:attrNameLst>
                                      </p:cBhvr>
                                      <p:to>
                                        <p:strVal val="visible"/>
                                      </p:to>
                                    </p:set>
                                    <p:animEffect transition="in" filter="fade">
                                      <p:cBhvr>
                                        <p:cTn id="22" dur="500"/>
                                        <p:tgtEl>
                                          <p:spTgt spid="7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86"/>
                                        </p:tgtEl>
                                        <p:attrNameLst>
                                          <p:attrName>style.visibility</p:attrName>
                                        </p:attrNameLst>
                                      </p:cBhvr>
                                      <p:to>
                                        <p:strVal val="visible"/>
                                      </p:to>
                                    </p:set>
                                    <p:animEffect transition="in" filter="fade">
                                      <p:cBhvr>
                                        <p:cTn id="27" dur="500"/>
                                        <p:tgtEl>
                                          <p:spTgt spid="71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92"/>
                                        </p:tgtEl>
                                        <p:attrNameLst>
                                          <p:attrName>style.visibility</p:attrName>
                                        </p:attrNameLst>
                                      </p:cBhvr>
                                      <p:to>
                                        <p:strVal val="visible"/>
                                      </p:to>
                                    </p:set>
                                    <p:animEffect transition="in" filter="fade">
                                      <p:cBhvr>
                                        <p:cTn id="37" dur="500"/>
                                        <p:tgtEl>
                                          <p:spTgt spid="71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Imputation methods for addressing dropout / sparsity</a:t>
            </a:r>
          </a:p>
        </p:txBody>
      </p:sp>
      <p:sp>
        <p:nvSpPr>
          <p:cNvPr id="4" name="Rectangle 3"/>
          <p:cNvSpPr/>
          <p:nvPr/>
        </p:nvSpPr>
        <p:spPr>
          <a:xfrm>
            <a:off x="2057399" y="1154114"/>
            <a:ext cx="9313817" cy="3662541"/>
          </a:xfrm>
          <a:prstGeom prst="rect">
            <a:avLst/>
          </a:prstGeom>
        </p:spPr>
        <p:txBody>
          <a:bodyPr wrap="square">
            <a:spAutoFit/>
          </a:bodyPr>
          <a:lstStyle/>
          <a:p>
            <a:pPr marL="285750" indent="-285750">
              <a:buFont typeface="Arial" panose="020B0604020202020204" pitchFamily="34" charset="0"/>
              <a:buChar char="•"/>
              <a:defRPr/>
            </a:pPr>
            <a:r>
              <a:rPr lang="en-US" dirty="0">
                <a:solidFill>
                  <a:srgbClr val="000000"/>
                </a:solidFill>
              </a:rPr>
              <a:t>Existing imputation methods: </a:t>
            </a:r>
            <a:r>
              <a:rPr lang="en-US" sz="1600" dirty="0">
                <a:solidFill>
                  <a:srgbClr val="000000"/>
                </a:solidFill>
              </a:rPr>
              <a:t>MAGIC, </a:t>
            </a:r>
            <a:r>
              <a:rPr lang="en-US" sz="1600" dirty="0" err="1">
                <a:solidFill>
                  <a:srgbClr val="000000"/>
                </a:solidFill>
              </a:rPr>
              <a:t>scImpute</a:t>
            </a:r>
            <a:r>
              <a:rPr lang="en-US" sz="1600" dirty="0">
                <a:solidFill>
                  <a:srgbClr val="000000"/>
                </a:solidFill>
              </a:rPr>
              <a:t>, SAVER, </a:t>
            </a:r>
            <a:r>
              <a:rPr lang="en-US" sz="1600" dirty="0" err="1">
                <a:solidFill>
                  <a:srgbClr val="000000"/>
                </a:solidFill>
              </a:rPr>
              <a:t>netSmooth</a:t>
            </a:r>
            <a:r>
              <a:rPr lang="en-US" sz="1600"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lvl="1">
              <a:defRPr/>
            </a:pPr>
            <a:endParaRPr lang="en-US" sz="1600" dirty="0">
              <a:solidFill>
                <a:srgbClr val="000000"/>
              </a:solidFill>
            </a:endParaRPr>
          </a:p>
          <a:p>
            <a:pPr marL="285750" indent="-285750">
              <a:buFont typeface="Arial" panose="020B0604020202020204" pitchFamily="34" charset="0"/>
              <a:buChar char="•"/>
              <a:defRPr/>
            </a:pPr>
            <a:r>
              <a:rPr lang="en-US" dirty="0"/>
              <a:t>In general, there are two schools of thoughts about dropouts</a:t>
            </a:r>
            <a:r>
              <a:rPr lang="en-US" dirty="0">
                <a:solidFill>
                  <a:srgbClr val="000000"/>
                </a:solidFill>
              </a:rPr>
              <a: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Dropout affects the observed expression counts of all the genes in all the cells. Therefore, the entire count matrix needs to be corrected.</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r>
              <a:rPr lang="en-US" sz="1600" dirty="0">
                <a:solidFill>
                  <a:srgbClr val="000000"/>
                </a:solidFill>
              </a:rPr>
              <a:t>Only a subset of the zeros are caused by dropout, while many of the zeros in the data are supposed to be zeros. Therefore, we should only correct the zeros that are likely caused by dropout. </a:t>
            </a:r>
          </a:p>
          <a:p>
            <a:pPr marL="800100" lvl="1" indent="-342900">
              <a:buFont typeface="Arial" panose="020B0604020202020204" pitchFamily="34" charset="0"/>
              <a:buChar char="-"/>
              <a:defRPr/>
            </a:pPr>
            <a:endParaRPr lang="en-US" sz="1600" dirty="0">
              <a:solidFill>
                <a:srgbClr val="000000"/>
              </a:solidFill>
            </a:endParaRPr>
          </a:p>
          <a:p>
            <a:pPr marL="800100" lvl="1" indent="-342900">
              <a:buFont typeface="Arial" panose="020B0604020202020204" pitchFamily="34" charset="0"/>
              <a:buChar char="-"/>
              <a:defRPr/>
            </a:pPr>
            <a:endParaRPr lang="en-US" sz="1600" dirty="0">
              <a:solidFill>
                <a:srgbClr val="000000"/>
              </a:solidFill>
            </a:endParaRPr>
          </a:p>
          <a:p>
            <a:pPr marL="285750" indent="-285750">
              <a:buFont typeface="Arial" panose="020B0604020202020204" pitchFamily="34" charset="0"/>
              <a:buChar char="•"/>
              <a:defRPr/>
            </a:pPr>
            <a:r>
              <a:rPr lang="en-US" dirty="0"/>
              <a:t>My opinion ???</a:t>
            </a:r>
          </a:p>
          <a:p>
            <a:pPr marL="285750" indent="-285750">
              <a:buFont typeface="Arial" panose="020B0604020202020204" pitchFamily="34" charset="0"/>
              <a:buChar char="•"/>
              <a:defRPr/>
            </a:pPr>
            <a:endParaRPr lang="en-US" dirty="0"/>
          </a:p>
        </p:txBody>
      </p:sp>
    </p:spTree>
    <p:extLst>
      <p:ext uri="{BB962C8B-B14F-4D97-AF65-F5344CB8AC3E}">
        <p14:creationId xmlns:p14="http://schemas.microsoft.com/office/powerpoint/2010/main" val="290954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8862" cy="1325563"/>
          </a:xfrm>
        </p:spPr>
        <p:txBody>
          <a:bodyPr/>
          <a:lstStyle/>
          <a:p>
            <a:r>
              <a:rPr lang="en-US" dirty="0"/>
              <a:t>MAGIC</a:t>
            </a:r>
            <a:endParaRPr lang="en-US" b="1" dirty="0"/>
          </a:p>
        </p:txBody>
      </p:sp>
      <p:pic>
        <p:nvPicPr>
          <p:cNvPr id="4" name="Picture 3"/>
          <p:cNvPicPr>
            <a:picLocks noChangeAspect="1"/>
          </p:cNvPicPr>
          <p:nvPr/>
        </p:nvPicPr>
        <p:blipFill>
          <a:blip r:embed="rId2"/>
          <a:stretch>
            <a:fillRect/>
          </a:stretch>
        </p:blipFill>
        <p:spPr>
          <a:xfrm>
            <a:off x="1637903" y="1583810"/>
            <a:ext cx="8194866" cy="4888429"/>
          </a:xfrm>
          <a:prstGeom prst="rect">
            <a:avLst/>
          </a:prstGeom>
        </p:spPr>
      </p:pic>
    </p:spTree>
    <p:extLst>
      <p:ext uri="{BB962C8B-B14F-4D97-AF65-F5344CB8AC3E}">
        <p14:creationId xmlns:p14="http://schemas.microsoft.com/office/powerpoint/2010/main" val="426574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949" y="115186"/>
            <a:ext cx="1418915" cy="276999"/>
          </a:xfrm>
          <a:prstGeom prst="rect">
            <a:avLst/>
          </a:prstGeom>
        </p:spPr>
        <p:txBody>
          <a:bodyPr wrap="none">
            <a:spAutoFit/>
          </a:bodyPr>
          <a:lstStyle/>
          <a:p>
            <a:r>
              <a:rPr lang="en-US" sz="1200" dirty="0"/>
              <a:t>Starting point/input</a:t>
            </a:r>
          </a:p>
        </p:txBody>
      </p:sp>
      <mc:AlternateContent xmlns:mc="http://schemas.openxmlformats.org/markup-compatibility/2006" xmlns:a14="http://schemas.microsoft.com/office/drawing/2010/main">
        <mc:Choice Requires="a14">
          <p:sp>
            <p:nvSpPr>
              <p:cNvPr id="33" name="Rectangle 32"/>
              <p:cNvSpPr/>
              <p:nvPr/>
            </p:nvSpPr>
            <p:spPr>
              <a:xfrm>
                <a:off x="680561" y="1873327"/>
                <a:ext cx="6875472" cy="429477"/>
              </a:xfrm>
              <a:prstGeom prst="rect">
                <a:avLst/>
              </a:prstGeom>
            </p:spPr>
            <p:txBody>
              <a:bodyPr wrap="none">
                <a:spAutoFit/>
              </a:bodyPr>
              <a:lstStyle/>
              <a:p>
                <a:r>
                  <a:rPr lang="en-US" sz="1200" dirty="0">
                    <a:solidFill>
                      <a:schemeClr val="bg1">
                        <a:lumMod val="50000"/>
                      </a:schemeClr>
                    </a:solidFill>
                  </a:rPr>
                  <a:t>Compute affinity (asymmetric):  </a:t>
                </a:r>
                <a14:m>
                  <m:oMath xmlns:m="http://schemas.openxmlformats.org/officeDocument/2006/math">
                    <m:r>
                      <a:rPr lang="en-US" sz="1200">
                        <a:solidFill>
                          <a:schemeClr val="bg1">
                            <a:lumMod val="50000"/>
                          </a:schemeClr>
                        </a:solidFill>
                        <a:latin typeface="Cambria Math" panose="02040503050406030204" pitchFamily="18" charset="0"/>
                      </a:rPr>
                      <m:t>𝐾</m:t>
                    </m:r>
                    <m:d>
                      <m:dPr>
                        <m:ctrlPr>
                          <a:rPr lang="en-US" sz="1200" i="1">
                            <a:solidFill>
                              <a:schemeClr val="bg1">
                                <a:lumMod val="50000"/>
                              </a:schemeClr>
                            </a:solidFill>
                            <a:latin typeface="Cambria Math" panose="02040503050406030204" pitchFamily="18" charset="0"/>
                          </a:rPr>
                        </m:ctrlPr>
                      </m:dPr>
                      <m:e>
                        <m:r>
                          <a:rPr lang="en-US" sz="1200">
                            <a:solidFill>
                              <a:schemeClr val="bg1">
                                <a:lumMod val="50000"/>
                              </a:schemeClr>
                            </a:solidFill>
                            <a:latin typeface="Cambria Math" panose="02040503050406030204" pitchFamily="18" charset="0"/>
                          </a:rPr>
                          <m:t>𝑥</m:t>
                        </m:r>
                        <m:r>
                          <a:rPr lang="en-US" sz="1200">
                            <a:solidFill>
                              <a:schemeClr val="bg1">
                                <a:lumMod val="50000"/>
                              </a:schemeClr>
                            </a:solidFill>
                            <a:latin typeface="Cambria Math" panose="02040503050406030204" pitchFamily="18" charset="0"/>
                          </a:rPr>
                          <m:t>,</m:t>
                        </m:r>
                        <m:r>
                          <a:rPr lang="en-US" sz="1200">
                            <a:solidFill>
                              <a:schemeClr val="bg1">
                                <a:lumMod val="50000"/>
                              </a:schemeClr>
                            </a:solidFill>
                            <a:latin typeface="Cambria Math" panose="02040503050406030204" pitchFamily="18" charset="0"/>
                          </a:rPr>
                          <m:t>𝑦</m:t>
                        </m:r>
                      </m:e>
                    </m:d>
                    <m:r>
                      <a:rPr lang="en-US" sz="1200">
                        <a:solidFill>
                          <a:schemeClr val="bg1">
                            <a:lumMod val="50000"/>
                          </a:schemeClr>
                        </a:solidFill>
                        <a:latin typeface="Cambria Math" panose="02040503050406030204" pitchFamily="18" charset="0"/>
                      </a:rPr>
                      <m:t>=</m:t>
                    </m:r>
                    <m:sSup>
                      <m:sSupPr>
                        <m:ctrlPr>
                          <a:rPr lang="en-US" sz="1200" i="1">
                            <a:solidFill>
                              <a:schemeClr val="bg1">
                                <a:lumMod val="50000"/>
                              </a:schemeClr>
                            </a:solidFill>
                            <a:latin typeface="Cambria Math" panose="02040503050406030204" pitchFamily="18" charset="0"/>
                          </a:rPr>
                        </m:ctrlPr>
                      </m:sSupPr>
                      <m:e>
                        <m:r>
                          <a:rPr lang="en-US" sz="1200">
                            <a:solidFill>
                              <a:schemeClr val="bg1">
                                <a:lumMod val="50000"/>
                              </a:schemeClr>
                            </a:solidFill>
                            <a:latin typeface="Cambria Math" panose="02040503050406030204" pitchFamily="18" charset="0"/>
                          </a:rPr>
                          <m:t>𝑒</m:t>
                        </m:r>
                      </m:e>
                      <m:sup>
                        <m:r>
                          <a:rPr lang="en-US" sz="1200">
                            <a:solidFill>
                              <a:schemeClr val="bg1">
                                <a:lumMod val="50000"/>
                              </a:schemeClr>
                            </a:solidFill>
                            <a:latin typeface="Cambria Math" panose="02040503050406030204" pitchFamily="18" charset="0"/>
                          </a:rPr>
                          <m:t>−</m:t>
                        </m:r>
                        <m:f>
                          <m:fPr>
                            <m:ctrlPr>
                              <a:rPr lang="en-US" sz="1200" i="1">
                                <a:solidFill>
                                  <a:schemeClr val="bg1">
                                    <a:lumMod val="50000"/>
                                  </a:schemeClr>
                                </a:solidFill>
                                <a:latin typeface="Cambria Math" panose="02040503050406030204" pitchFamily="18" charset="0"/>
                              </a:rPr>
                            </m:ctrlPr>
                          </m:fPr>
                          <m:num>
                            <m:r>
                              <a:rPr lang="en-US" sz="1200">
                                <a:solidFill>
                                  <a:schemeClr val="bg1">
                                    <a:lumMod val="50000"/>
                                  </a:schemeClr>
                                </a:solidFill>
                                <a:latin typeface="Cambria Math" panose="02040503050406030204" pitchFamily="18" charset="0"/>
                              </a:rPr>
                              <m:t>𝑑</m:t>
                            </m:r>
                            <m:sSup>
                              <m:sSupPr>
                                <m:ctrlPr>
                                  <a:rPr lang="en-US" sz="1200" i="1">
                                    <a:solidFill>
                                      <a:schemeClr val="bg1">
                                        <a:lumMod val="50000"/>
                                      </a:schemeClr>
                                    </a:solidFill>
                                    <a:latin typeface="Cambria Math" panose="02040503050406030204" pitchFamily="18" charset="0"/>
                                  </a:rPr>
                                </m:ctrlPr>
                              </m:sSupPr>
                              <m:e>
                                <m:d>
                                  <m:dPr>
                                    <m:ctrlPr>
                                      <a:rPr lang="en-US" sz="1200" i="1">
                                        <a:solidFill>
                                          <a:schemeClr val="bg1">
                                            <a:lumMod val="50000"/>
                                          </a:schemeClr>
                                        </a:solidFill>
                                        <a:latin typeface="Cambria Math" panose="02040503050406030204" pitchFamily="18" charset="0"/>
                                      </a:rPr>
                                    </m:ctrlPr>
                                  </m:dPr>
                                  <m:e>
                                    <m:r>
                                      <a:rPr lang="en-US" sz="1200">
                                        <a:solidFill>
                                          <a:schemeClr val="bg1">
                                            <a:lumMod val="50000"/>
                                          </a:schemeClr>
                                        </a:solidFill>
                                        <a:latin typeface="Cambria Math" panose="02040503050406030204" pitchFamily="18" charset="0"/>
                                      </a:rPr>
                                      <m:t>𝑥</m:t>
                                    </m:r>
                                    <m:r>
                                      <a:rPr lang="en-US" sz="1200">
                                        <a:solidFill>
                                          <a:schemeClr val="bg1">
                                            <a:lumMod val="50000"/>
                                          </a:schemeClr>
                                        </a:solidFill>
                                        <a:latin typeface="Cambria Math" panose="02040503050406030204" pitchFamily="18" charset="0"/>
                                      </a:rPr>
                                      <m:t>,</m:t>
                                    </m:r>
                                    <m:r>
                                      <a:rPr lang="en-US" sz="1200">
                                        <a:solidFill>
                                          <a:schemeClr val="bg1">
                                            <a:lumMod val="50000"/>
                                          </a:schemeClr>
                                        </a:solidFill>
                                        <a:latin typeface="Cambria Math" panose="02040503050406030204" pitchFamily="18" charset="0"/>
                                      </a:rPr>
                                      <m:t>𝑦</m:t>
                                    </m:r>
                                  </m:e>
                                </m:d>
                              </m:e>
                              <m:sup>
                                <m:r>
                                  <a:rPr lang="en-US" sz="1200">
                                    <a:solidFill>
                                      <a:schemeClr val="bg1">
                                        <a:lumMod val="50000"/>
                                      </a:schemeClr>
                                    </a:solidFill>
                                    <a:latin typeface="Cambria Math" panose="02040503050406030204" pitchFamily="18" charset="0"/>
                                  </a:rPr>
                                  <m:t>2</m:t>
                                </m:r>
                              </m:sup>
                            </m:sSup>
                          </m:num>
                          <m:den>
                            <m:sSubSup>
                              <m:sSubSupPr>
                                <m:ctrlPr>
                                  <a:rPr lang="en-US" sz="1200" i="1">
                                    <a:solidFill>
                                      <a:schemeClr val="bg1">
                                        <a:lumMod val="50000"/>
                                      </a:schemeClr>
                                    </a:solidFill>
                                    <a:latin typeface="Cambria Math" panose="02040503050406030204" pitchFamily="18" charset="0"/>
                                  </a:rPr>
                                </m:ctrlPr>
                              </m:sSubSupPr>
                              <m:e>
                                <m:r>
                                  <a:rPr lang="en-US" sz="1200">
                                    <a:solidFill>
                                      <a:schemeClr val="bg1">
                                        <a:lumMod val="50000"/>
                                      </a:schemeClr>
                                    </a:solidFill>
                                    <a:latin typeface="Cambria Math" panose="02040503050406030204" pitchFamily="18" charset="0"/>
                                  </a:rPr>
                                  <m:t>𝜎</m:t>
                                </m:r>
                              </m:e>
                              <m:sub>
                                <m:r>
                                  <a:rPr lang="en-US" sz="1200">
                                    <a:solidFill>
                                      <a:schemeClr val="bg1">
                                        <a:lumMod val="50000"/>
                                      </a:schemeClr>
                                    </a:solidFill>
                                    <a:latin typeface="Cambria Math" panose="02040503050406030204" pitchFamily="18" charset="0"/>
                                  </a:rPr>
                                  <m:t>𝑥</m:t>
                                </m:r>
                              </m:sub>
                              <m:sup>
                                <m:r>
                                  <a:rPr lang="en-US" sz="1200">
                                    <a:solidFill>
                                      <a:schemeClr val="bg1">
                                        <a:lumMod val="50000"/>
                                      </a:schemeClr>
                                    </a:solidFill>
                                    <a:latin typeface="Cambria Math" panose="02040503050406030204" pitchFamily="18" charset="0"/>
                                  </a:rPr>
                                  <m:t>2</m:t>
                                </m:r>
                              </m:sup>
                            </m:sSubSup>
                          </m:den>
                        </m:f>
                      </m:sup>
                    </m:sSup>
                  </m:oMath>
                </a14:m>
                <a:r>
                  <a:rPr lang="en-US" sz="1200" dirty="0">
                    <a:solidFill>
                      <a:schemeClr val="bg1">
                        <a:lumMod val="50000"/>
                      </a:schemeClr>
                    </a:solidFill>
                  </a:rPr>
                  <a:t>, where </a:t>
                </a:r>
                <a14:m>
                  <m:oMath xmlns:m="http://schemas.openxmlformats.org/officeDocument/2006/math">
                    <m:sSub>
                      <m:sSubPr>
                        <m:ctrlPr>
                          <a:rPr lang="en-US" sz="1200" b="0" i="1" smtClean="0">
                            <a:solidFill>
                              <a:schemeClr val="bg1">
                                <a:lumMod val="50000"/>
                              </a:schemeClr>
                            </a:solidFill>
                            <a:latin typeface="Cambria Math" panose="02040503050406030204" pitchFamily="18" charset="0"/>
                          </a:rPr>
                        </m:ctrlPr>
                      </m:sSubPr>
                      <m:e>
                        <m:r>
                          <a:rPr lang="en-US" sz="1200" b="0" i="1" smtClean="0">
                            <a:solidFill>
                              <a:schemeClr val="bg1">
                                <a:lumMod val="50000"/>
                              </a:schemeClr>
                            </a:solidFill>
                            <a:latin typeface="Cambria Math" panose="02040503050406030204" pitchFamily="18" charset="0"/>
                          </a:rPr>
                          <m:t>𝜎</m:t>
                        </m:r>
                      </m:e>
                      <m:sub>
                        <m:r>
                          <a:rPr lang="en-US" sz="1200" b="0" i="1" smtClean="0">
                            <a:solidFill>
                              <a:schemeClr val="bg1">
                                <a:lumMod val="50000"/>
                              </a:schemeClr>
                            </a:solidFill>
                            <a:latin typeface="Cambria Math" panose="02040503050406030204" pitchFamily="18" charset="0"/>
                          </a:rPr>
                          <m:t>𝑥</m:t>
                        </m:r>
                      </m:sub>
                    </m:sSub>
                    <m:r>
                      <a:rPr lang="en-US" sz="1200" b="0" i="1" smtClean="0">
                        <a:solidFill>
                          <a:schemeClr val="bg1">
                            <a:lumMod val="50000"/>
                          </a:schemeClr>
                        </a:solidFill>
                        <a:latin typeface="Cambria Math" panose="02040503050406030204" pitchFamily="18" charset="0"/>
                      </a:rPr>
                      <m:t>=</m:t>
                    </m:r>
                    <m:r>
                      <a:rPr lang="en-US" sz="1200" b="0" i="1" smtClean="0">
                        <a:solidFill>
                          <a:schemeClr val="bg1">
                            <a:lumMod val="50000"/>
                          </a:schemeClr>
                        </a:solidFill>
                        <a:latin typeface="Cambria Math" panose="02040503050406030204" pitchFamily="18" charset="0"/>
                      </a:rPr>
                      <m:t>𝑑</m:t>
                    </m:r>
                    <m:d>
                      <m:dPr>
                        <m:ctrlPr>
                          <a:rPr lang="en-US" sz="1200" b="0" i="1" smtClean="0">
                            <a:solidFill>
                              <a:schemeClr val="bg1">
                                <a:lumMod val="50000"/>
                              </a:schemeClr>
                            </a:solidFill>
                            <a:latin typeface="Cambria Math" panose="02040503050406030204" pitchFamily="18" charset="0"/>
                          </a:rPr>
                        </m:ctrlPr>
                      </m:dPr>
                      <m:e>
                        <m:r>
                          <a:rPr lang="en-US" sz="1200" b="0" i="1" smtClean="0">
                            <a:solidFill>
                              <a:schemeClr val="bg1">
                                <a:lumMod val="50000"/>
                              </a:schemeClr>
                            </a:solidFill>
                            <a:latin typeface="Cambria Math" panose="02040503050406030204" pitchFamily="18" charset="0"/>
                          </a:rPr>
                          <m:t>𝑥</m:t>
                        </m:r>
                        <m:r>
                          <a:rPr lang="en-US" sz="1200" b="0" i="1" smtClean="0">
                            <a:solidFill>
                              <a:schemeClr val="bg1">
                                <a:lumMod val="50000"/>
                              </a:schemeClr>
                            </a:solidFill>
                            <a:latin typeface="Cambria Math" panose="02040503050406030204" pitchFamily="18" charset="0"/>
                          </a:rPr>
                          <m:t>,</m:t>
                        </m:r>
                        <m:r>
                          <a:rPr lang="en-US" sz="1200" b="0" i="1" smtClean="0">
                            <a:solidFill>
                              <a:schemeClr val="bg1">
                                <a:lumMod val="50000"/>
                              </a:schemeClr>
                            </a:solidFill>
                            <a:latin typeface="Cambria Math" panose="02040503050406030204" pitchFamily="18" charset="0"/>
                          </a:rPr>
                          <m:t>𝑁𝑁</m:t>
                        </m:r>
                        <m:d>
                          <m:dPr>
                            <m:ctrlPr>
                              <a:rPr lang="en-US" sz="1200" b="0" i="1" smtClean="0">
                                <a:solidFill>
                                  <a:schemeClr val="bg1">
                                    <a:lumMod val="50000"/>
                                  </a:schemeClr>
                                </a:solidFill>
                                <a:latin typeface="Cambria Math" panose="02040503050406030204" pitchFamily="18" charset="0"/>
                              </a:rPr>
                            </m:ctrlPr>
                          </m:dPr>
                          <m:e>
                            <m:r>
                              <a:rPr lang="en-US" sz="1200" b="0" i="1" smtClean="0">
                                <a:solidFill>
                                  <a:schemeClr val="bg1">
                                    <a:lumMod val="50000"/>
                                  </a:schemeClr>
                                </a:solidFill>
                                <a:latin typeface="Cambria Math" panose="02040503050406030204" pitchFamily="18" charset="0"/>
                              </a:rPr>
                              <m:t>𝑥</m:t>
                            </m:r>
                            <m:r>
                              <a:rPr lang="en-US" sz="1200" b="0" i="1" smtClean="0">
                                <a:solidFill>
                                  <a:schemeClr val="bg1">
                                    <a:lumMod val="50000"/>
                                  </a:schemeClr>
                                </a:solidFill>
                                <a:latin typeface="Cambria Math" panose="02040503050406030204" pitchFamily="18" charset="0"/>
                              </a:rPr>
                              <m:t>,</m:t>
                            </m:r>
                            <m:r>
                              <a:rPr lang="en-US" sz="1200" b="0" i="1" smtClean="0">
                                <a:solidFill>
                                  <a:schemeClr val="bg1">
                                    <a:lumMod val="50000"/>
                                  </a:schemeClr>
                                </a:solidFill>
                                <a:latin typeface="Cambria Math" panose="02040503050406030204" pitchFamily="18" charset="0"/>
                              </a:rPr>
                              <m:t>𝑘𝑎</m:t>
                            </m:r>
                          </m:e>
                        </m:d>
                      </m:e>
                    </m:d>
                  </m:oMath>
                </a14:m>
                <a:r>
                  <a:rPr lang="en-US" sz="1200" dirty="0">
                    <a:solidFill>
                      <a:schemeClr val="bg1">
                        <a:lumMod val="50000"/>
                      </a:schemeClr>
                    </a:solidFill>
                  </a:rPr>
                  <a:t>,   </a:t>
                </a:r>
                <a14:m>
                  <m:oMath xmlns:m="http://schemas.openxmlformats.org/officeDocument/2006/math">
                    <m:r>
                      <a:rPr lang="en-US" sz="1200" b="0" i="1" smtClean="0">
                        <a:solidFill>
                          <a:schemeClr val="bg1">
                            <a:lumMod val="50000"/>
                          </a:schemeClr>
                        </a:solidFill>
                        <a:latin typeface="Cambria Math" panose="02040503050406030204" pitchFamily="18" charset="0"/>
                      </a:rPr>
                      <m:t>𝑘𝑎</m:t>
                    </m:r>
                  </m:oMath>
                </a14:m>
                <a:r>
                  <a:rPr lang="en-US" sz="1200" dirty="0">
                    <a:solidFill>
                      <a:schemeClr val="bg1">
                        <a:lumMod val="50000"/>
                      </a:schemeClr>
                    </a:solidFill>
                  </a:rPr>
                  <a:t> default values 3~10 </a:t>
                </a:r>
              </a:p>
            </p:txBody>
          </p:sp>
        </mc:Choice>
        <mc:Fallback xmlns="">
          <p:sp>
            <p:nvSpPr>
              <p:cNvPr id="33" name="Rectangle 32"/>
              <p:cNvSpPr>
                <a:spLocks noRot="1" noChangeAspect="1" noMove="1" noResize="1" noEditPoints="1" noAdjustHandles="1" noChangeArrowheads="1" noChangeShapeType="1" noTextEdit="1"/>
              </p:cNvSpPr>
              <p:nvPr/>
            </p:nvSpPr>
            <p:spPr>
              <a:xfrm>
                <a:off x="680561" y="1873327"/>
                <a:ext cx="6875472" cy="429477"/>
              </a:xfrm>
              <a:prstGeom prst="rect">
                <a:avLst/>
              </a:prstGeom>
              <a:blipFill>
                <a:blip r:embed="rId3"/>
                <a:stretch>
                  <a:fillRect l="-89" b="-8451"/>
                </a:stretch>
              </a:blipFill>
            </p:spPr>
            <p:txBody>
              <a:bodyPr/>
              <a:lstStyle/>
              <a:p>
                <a:r>
                  <a:rPr lang="en-US">
                    <a:noFill/>
                  </a:rPr>
                  <a:t> </a:t>
                </a:r>
              </a:p>
            </p:txBody>
          </p:sp>
        </mc:Fallback>
      </mc:AlternateContent>
      <p:grpSp>
        <p:nvGrpSpPr>
          <p:cNvPr id="39" name="Group 38"/>
          <p:cNvGrpSpPr/>
          <p:nvPr/>
        </p:nvGrpSpPr>
        <p:grpSpPr>
          <a:xfrm>
            <a:off x="1131609" y="1713818"/>
            <a:ext cx="7230513" cy="1058095"/>
            <a:chOff x="1098101" y="1858159"/>
            <a:chExt cx="6882119" cy="1058095"/>
          </a:xfrm>
        </p:grpSpPr>
        <p:sp>
          <p:nvSpPr>
            <p:cNvPr id="40" name="Right Arrow 39"/>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7566012" y="2123946"/>
              <a:ext cx="679995" cy="148421"/>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131609" y="4139471"/>
            <a:ext cx="9006605" cy="1117961"/>
            <a:chOff x="1098101" y="2020351"/>
            <a:chExt cx="6888213" cy="1372865"/>
          </a:xfrm>
        </p:grpSpPr>
        <p:sp>
          <p:nvSpPr>
            <p:cNvPr id="70" name="Right Arrow 69"/>
            <p:cNvSpPr/>
            <p:nvPr/>
          </p:nvSpPr>
          <p:spPr>
            <a:xfrm rot="5400000">
              <a:off x="726823" y="2751499"/>
              <a:ext cx="1012995"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16200000">
              <a:off x="7658871" y="2210708"/>
              <a:ext cx="517799" cy="137086"/>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7803023" y="2393873"/>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75" name="Rectangle 74"/>
              <p:cNvSpPr/>
              <p:nvPr/>
            </p:nvSpPr>
            <p:spPr>
              <a:xfrm>
                <a:off x="1005115" y="4207387"/>
                <a:ext cx="3079882" cy="276999"/>
              </a:xfrm>
              <a:prstGeom prst="rect">
                <a:avLst/>
              </a:prstGeom>
            </p:spPr>
            <p:txBody>
              <a:bodyPr wrap="none">
                <a:spAutoFit/>
              </a:bodyPr>
              <a:lstStyle/>
              <a:p>
                <a:r>
                  <a:rPr lang="en-US" sz="1200" dirty="0">
                    <a:solidFill>
                      <a:schemeClr val="bg1">
                        <a:lumMod val="50000"/>
                      </a:schemeClr>
                    </a:solidFill>
                  </a:rPr>
                  <a:t>Raise to an “appropriate” power </a:t>
                </a:r>
                <a14:m>
                  <m:oMath xmlns:m="http://schemas.openxmlformats.org/officeDocument/2006/math">
                    <m:r>
                      <a:rPr lang="en-US" sz="1200" b="0" i="1" smtClean="0">
                        <a:solidFill>
                          <a:schemeClr val="bg1">
                            <a:lumMod val="50000"/>
                          </a:schemeClr>
                        </a:solidFill>
                        <a:latin typeface="Cambria Math" panose="02040503050406030204" pitchFamily="18" charset="0"/>
                      </a:rPr>
                      <m:t>𝑡</m:t>
                    </m:r>
                  </m:oMath>
                </a14:m>
                <a:r>
                  <a:rPr lang="en-US" sz="1200" dirty="0">
                    <a:solidFill>
                      <a:schemeClr val="bg1">
                        <a:lumMod val="50000"/>
                      </a:schemeClr>
                    </a:solidFill>
                  </a:rPr>
                  <a:t>, a threshold</a:t>
                </a:r>
              </a:p>
            </p:txBody>
          </p:sp>
        </mc:Choice>
        <mc:Fallback xmlns="">
          <p:sp>
            <p:nvSpPr>
              <p:cNvPr id="75" name="Rectangle 74"/>
              <p:cNvSpPr>
                <a:spLocks noRot="1" noChangeAspect="1" noMove="1" noResize="1" noEditPoints="1" noAdjustHandles="1" noChangeArrowheads="1" noChangeShapeType="1" noTextEdit="1"/>
              </p:cNvSpPr>
              <p:nvPr/>
            </p:nvSpPr>
            <p:spPr>
              <a:xfrm>
                <a:off x="1005115" y="4207387"/>
                <a:ext cx="3079882" cy="276999"/>
              </a:xfrm>
              <a:prstGeom prst="rect">
                <a:avLst/>
              </a:prstGeom>
              <a:blipFill>
                <a:blip r:embed="rId4"/>
                <a:stretch>
                  <a:fillRect l="-198" b="-15217"/>
                </a:stretch>
              </a:blipFill>
            </p:spPr>
            <p:txBody>
              <a:bodyPr/>
              <a:lstStyle/>
              <a:p>
                <a:r>
                  <a:rPr lang="en-US">
                    <a:noFill/>
                  </a:rPr>
                  <a:t> </a:t>
                </a:r>
              </a:p>
            </p:txBody>
          </p:sp>
        </mc:Fallback>
      </mc:AlternateContent>
      <p:sp>
        <p:nvSpPr>
          <p:cNvPr id="118" name="Right Arrow 117"/>
          <p:cNvSpPr/>
          <p:nvPr/>
        </p:nvSpPr>
        <p:spPr>
          <a:xfrm>
            <a:off x="2125193" y="3464206"/>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Rectangle 118"/>
              <p:cNvSpPr/>
              <p:nvPr/>
            </p:nvSpPr>
            <p:spPr>
              <a:xfrm>
                <a:off x="2080696" y="2891724"/>
                <a:ext cx="1163524" cy="646331"/>
              </a:xfrm>
              <a:prstGeom prst="rect">
                <a:avLst/>
              </a:prstGeom>
            </p:spPr>
            <p:txBody>
              <a:bodyPr wrap="none">
                <a:spAutoFit/>
              </a:bodyPr>
              <a:lstStyle/>
              <a:p>
                <a:r>
                  <a:rPr lang="en-US" sz="1200" dirty="0">
                    <a:solidFill>
                      <a:schemeClr val="bg1">
                        <a:lumMod val="50000"/>
                      </a:schemeClr>
                    </a:solidFill>
                  </a:rPr>
                  <a:t>KNN (</a:t>
                </a:r>
                <a14:m>
                  <m:oMath xmlns:m="http://schemas.openxmlformats.org/officeDocument/2006/math">
                    <m:r>
                      <a:rPr lang="en-US" sz="1200" b="0" i="1" smtClean="0">
                        <a:solidFill>
                          <a:schemeClr val="bg1">
                            <a:lumMod val="50000"/>
                          </a:schemeClr>
                        </a:solidFill>
                        <a:latin typeface="Cambria Math" panose="02040503050406030204" pitchFamily="18" charset="0"/>
                      </a:rPr>
                      <m:t>𝐾</m:t>
                    </m:r>
                    <m:r>
                      <a:rPr lang="en-US" sz="1200" b="0" i="1" smtClean="0">
                        <a:solidFill>
                          <a:schemeClr val="bg1">
                            <a:lumMod val="50000"/>
                          </a:schemeClr>
                        </a:solidFill>
                        <a:latin typeface="Cambria Math" panose="02040503050406030204" pitchFamily="18" charset="0"/>
                      </a:rPr>
                      <m:t>=3</m:t>
                    </m:r>
                    <m:r>
                      <a:rPr lang="en-US" sz="1200" b="0" i="1" smtClean="0">
                        <a:solidFill>
                          <a:schemeClr val="bg1">
                            <a:lumMod val="50000"/>
                          </a:schemeClr>
                        </a:solidFill>
                        <a:latin typeface="Cambria Math" panose="02040503050406030204" pitchFamily="18" charset="0"/>
                      </a:rPr>
                      <m:t>𝑘𝑎</m:t>
                    </m:r>
                  </m:oMath>
                </a14:m>
                <a:r>
                  <a:rPr lang="en-US" sz="1200" dirty="0">
                    <a:solidFill>
                      <a:schemeClr val="bg1">
                        <a:lumMod val="50000"/>
                      </a:schemeClr>
                    </a:solidFill>
                  </a:rPr>
                  <a:t>)</a:t>
                </a:r>
              </a:p>
              <a:p>
                <a:r>
                  <a:rPr lang="en-US" sz="1200" dirty="0">
                    <a:solidFill>
                      <a:schemeClr val="bg1">
                        <a:lumMod val="50000"/>
                      </a:schemeClr>
                    </a:solidFill>
                  </a:rPr>
                  <a:t>zero out small </a:t>
                </a:r>
              </a:p>
              <a:p>
                <a:r>
                  <a:rPr lang="en-US" sz="1200" dirty="0">
                    <a:solidFill>
                      <a:schemeClr val="bg1">
                        <a:lumMod val="50000"/>
                      </a:schemeClr>
                    </a:solidFill>
                  </a:rPr>
                  <a:t>affinity</a:t>
                </a:r>
              </a:p>
            </p:txBody>
          </p:sp>
        </mc:Choice>
        <mc:Fallback xmlns="">
          <p:sp>
            <p:nvSpPr>
              <p:cNvPr id="119" name="Rectangle 118"/>
              <p:cNvSpPr>
                <a:spLocks noRot="1" noChangeAspect="1" noMove="1" noResize="1" noEditPoints="1" noAdjustHandles="1" noChangeArrowheads="1" noChangeShapeType="1" noTextEdit="1"/>
              </p:cNvSpPr>
              <p:nvPr/>
            </p:nvSpPr>
            <p:spPr>
              <a:xfrm>
                <a:off x="2080696" y="2891724"/>
                <a:ext cx="1163524" cy="646331"/>
              </a:xfrm>
              <a:prstGeom prst="rect">
                <a:avLst/>
              </a:prstGeom>
              <a:blipFill>
                <a:blip r:embed="rId5"/>
                <a:stretch>
                  <a:fillRect b="-6604"/>
                </a:stretch>
              </a:blipFill>
            </p:spPr>
            <p:txBody>
              <a:bodyPr/>
              <a:lstStyle/>
              <a:p>
                <a:r>
                  <a:rPr lang="en-US">
                    <a:noFill/>
                  </a:rPr>
                  <a:t> </a:t>
                </a:r>
              </a:p>
            </p:txBody>
          </p:sp>
        </mc:Fallback>
      </mc:AlternateContent>
      <p:sp>
        <p:nvSpPr>
          <p:cNvPr id="126" name="Right Arrow 125"/>
          <p:cNvSpPr/>
          <p:nvPr/>
        </p:nvSpPr>
        <p:spPr>
          <a:xfrm>
            <a:off x="5083009" y="3528511"/>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080375" y="3074464"/>
            <a:ext cx="839910" cy="461665"/>
          </a:xfrm>
          <a:prstGeom prst="rect">
            <a:avLst/>
          </a:prstGeom>
        </p:spPr>
        <p:txBody>
          <a:bodyPr wrap="none">
            <a:spAutoFit/>
          </a:bodyPr>
          <a:lstStyle/>
          <a:p>
            <a:r>
              <a:rPr lang="en-US" sz="1200" dirty="0">
                <a:solidFill>
                  <a:schemeClr val="bg1">
                    <a:lumMod val="50000"/>
                  </a:schemeClr>
                </a:solidFill>
              </a:rPr>
              <a:t>Make it </a:t>
            </a:r>
          </a:p>
          <a:p>
            <a:r>
              <a:rPr lang="en-US" sz="1200" dirty="0">
                <a:solidFill>
                  <a:schemeClr val="bg1">
                    <a:lumMod val="50000"/>
                  </a:schemeClr>
                </a:solidFill>
              </a:rPr>
              <a:t>symmetric</a:t>
            </a:r>
          </a:p>
        </p:txBody>
      </p:sp>
      <p:sp>
        <p:nvSpPr>
          <p:cNvPr id="134" name="Right Arrow 133"/>
          <p:cNvSpPr/>
          <p:nvPr/>
        </p:nvSpPr>
        <p:spPr>
          <a:xfrm>
            <a:off x="8075381" y="3527383"/>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063760" y="2914618"/>
            <a:ext cx="857029" cy="830997"/>
          </a:xfrm>
          <a:prstGeom prst="rect">
            <a:avLst/>
          </a:prstGeom>
        </p:spPr>
        <p:txBody>
          <a:bodyPr wrap="none">
            <a:spAutoFit/>
          </a:bodyPr>
          <a:lstStyle/>
          <a:p>
            <a:r>
              <a:rPr lang="en-US" sz="1200" dirty="0">
                <a:solidFill>
                  <a:schemeClr val="bg1">
                    <a:lumMod val="50000"/>
                  </a:schemeClr>
                </a:solidFill>
              </a:rPr>
              <a:t>Make it</a:t>
            </a:r>
          </a:p>
          <a:p>
            <a:r>
              <a:rPr lang="en-US" sz="1200" dirty="0">
                <a:solidFill>
                  <a:schemeClr val="bg1">
                    <a:lumMod val="50000"/>
                  </a:schemeClr>
                </a:solidFill>
              </a:rPr>
              <a:t>Markov</a:t>
            </a:r>
          </a:p>
          <a:p>
            <a:r>
              <a:rPr lang="en-US" sz="1200" dirty="0">
                <a:solidFill>
                  <a:schemeClr val="bg1">
                    <a:lumMod val="50000"/>
                  </a:schemeClr>
                </a:solidFill>
              </a:rPr>
              <a:t>probability</a:t>
            </a:r>
          </a:p>
          <a:p>
            <a:endParaRPr lang="en-US" sz="1200" dirty="0">
              <a:solidFill>
                <a:schemeClr val="bg1">
                  <a:lumMod val="50000"/>
                </a:schemeClr>
              </a:solidFill>
            </a:endParaRPr>
          </a:p>
        </p:txBody>
      </p:sp>
      <p:sp>
        <p:nvSpPr>
          <p:cNvPr id="148" name="Right Arrow 147"/>
          <p:cNvSpPr/>
          <p:nvPr/>
        </p:nvSpPr>
        <p:spPr>
          <a:xfrm>
            <a:off x="2214780" y="5884102"/>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187359" y="5566610"/>
            <a:ext cx="944361" cy="276999"/>
          </a:xfrm>
          <a:prstGeom prst="rect">
            <a:avLst/>
          </a:prstGeom>
        </p:spPr>
        <p:txBody>
          <a:bodyPr wrap="none">
            <a:spAutoFit/>
          </a:bodyPr>
          <a:lstStyle/>
          <a:p>
            <a:r>
              <a:rPr lang="en-US" sz="1200" dirty="0">
                <a:solidFill>
                  <a:schemeClr val="bg1">
                    <a:lumMod val="50000"/>
                  </a:schemeClr>
                </a:solidFill>
              </a:rPr>
              <a:t>Impute data</a:t>
            </a:r>
          </a:p>
        </p:txBody>
      </p:sp>
      <p:sp>
        <p:nvSpPr>
          <p:cNvPr id="172" name="Rectangle 171"/>
          <p:cNvSpPr/>
          <p:nvPr/>
        </p:nvSpPr>
        <p:spPr>
          <a:xfrm>
            <a:off x="884410" y="3074582"/>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Arrow Connector 172"/>
          <p:cNvCxnSpPr/>
          <p:nvPr/>
        </p:nvCxnSpPr>
        <p:spPr>
          <a:xfrm>
            <a:off x="908712" y="3019371"/>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808795" y="3111552"/>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821316" y="2804830"/>
            <a:ext cx="458780" cy="276999"/>
          </a:xfrm>
          <a:prstGeom prst="rect">
            <a:avLst/>
          </a:prstGeom>
        </p:spPr>
        <p:txBody>
          <a:bodyPr wrap="none">
            <a:spAutoFit/>
          </a:bodyPr>
          <a:lstStyle/>
          <a:p>
            <a:r>
              <a:rPr lang="en-US" sz="1200" dirty="0"/>
              <a:t>cells</a:t>
            </a:r>
          </a:p>
        </p:txBody>
      </p:sp>
      <p:sp>
        <p:nvSpPr>
          <p:cNvPr id="176" name="Rectangle 175"/>
          <p:cNvSpPr/>
          <p:nvPr/>
        </p:nvSpPr>
        <p:spPr>
          <a:xfrm>
            <a:off x="392656" y="3033823"/>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177" name="Rectangle 176"/>
              <p:cNvSpPr/>
              <p:nvPr/>
            </p:nvSpPr>
            <p:spPr>
              <a:xfrm>
                <a:off x="1005115" y="3309157"/>
                <a:ext cx="69358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𝐾</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77" name="Rectangle 176"/>
              <p:cNvSpPr>
                <a:spLocks noRot="1" noChangeAspect="1" noMove="1" noResize="1" noEditPoints="1" noAdjustHandles="1" noChangeArrowheads="1" noChangeShapeType="1" noTextEdit="1"/>
              </p:cNvSpPr>
              <p:nvPr/>
            </p:nvSpPr>
            <p:spPr>
              <a:xfrm>
                <a:off x="1005115" y="3309157"/>
                <a:ext cx="693588" cy="276999"/>
              </a:xfrm>
              <a:prstGeom prst="rect">
                <a:avLst/>
              </a:prstGeom>
              <a:blipFill>
                <a:blip r:embed="rId6"/>
                <a:stretch>
                  <a:fillRect b="-8889"/>
                </a:stretch>
              </a:blipFill>
            </p:spPr>
            <p:txBody>
              <a:bodyPr/>
              <a:lstStyle/>
              <a:p>
                <a:r>
                  <a:rPr lang="en-US">
                    <a:noFill/>
                  </a:rPr>
                  <a:t> </a:t>
                </a:r>
              </a:p>
            </p:txBody>
          </p:sp>
        </mc:Fallback>
      </mc:AlternateContent>
      <p:sp>
        <p:nvSpPr>
          <p:cNvPr id="178" name="Rectangle 177"/>
          <p:cNvSpPr/>
          <p:nvPr/>
        </p:nvSpPr>
        <p:spPr>
          <a:xfrm>
            <a:off x="3688867" y="309211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Arrow Connector 178"/>
          <p:cNvCxnSpPr/>
          <p:nvPr/>
        </p:nvCxnSpPr>
        <p:spPr>
          <a:xfrm>
            <a:off x="3713169" y="303690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3613252" y="312908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3625773" y="2822363"/>
            <a:ext cx="458780" cy="276999"/>
          </a:xfrm>
          <a:prstGeom prst="rect">
            <a:avLst/>
          </a:prstGeom>
        </p:spPr>
        <p:txBody>
          <a:bodyPr wrap="none">
            <a:spAutoFit/>
          </a:bodyPr>
          <a:lstStyle/>
          <a:p>
            <a:r>
              <a:rPr lang="en-US" sz="1200" dirty="0"/>
              <a:t>cells</a:t>
            </a:r>
          </a:p>
        </p:txBody>
      </p:sp>
      <p:sp>
        <p:nvSpPr>
          <p:cNvPr id="182" name="Rectangle 181"/>
          <p:cNvSpPr/>
          <p:nvPr/>
        </p:nvSpPr>
        <p:spPr>
          <a:xfrm>
            <a:off x="3197113" y="3051356"/>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183" name="Rectangle 182"/>
              <p:cNvSpPr/>
              <p:nvPr/>
            </p:nvSpPr>
            <p:spPr>
              <a:xfrm>
                <a:off x="3966423" y="3319127"/>
                <a:ext cx="31919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oMath>
                  </m:oMathPara>
                </a14:m>
                <a:endParaRPr lang="en-US" sz="1200" dirty="0"/>
              </a:p>
            </p:txBody>
          </p:sp>
        </mc:Choice>
        <mc:Fallback xmlns="">
          <p:sp>
            <p:nvSpPr>
              <p:cNvPr id="183" name="Rectangle 182"/>
              <p:cNvSpPr>
                <a:spLocks noRot="1" noChangeAspect="1" noMove="1" noResize="1" noEditPoints="1" noAdjustHandles="1" noChangeArrowheads="1" noChangeShapeType="1" noTextEdit="1"/>
              </p:cNvSpPr>
              <p:nvPr/>
            </p:nvSpPr>
            <p:spPr>
              <a:xfrm>
                <a:off x="3966423" y="3319127"/>
                <a:ext cx="319190" cy="276999"/>
              </a:xfrm>
              <a:prstGeom prst="rect">
                <a:avLst/>
              </a:prstGeom>
              <a:blipFill>
                <a:blip r:embed="rId7"/>
                <a:stretch>
                  <a:fillRect/>
                </a:stretch>
              </a:blipFill>
            </p:spPr>
            <p:txBody>
              <a:bodyPr/>
              <a:lstStyle/>
              <a:p>
                <a:r>
                  <a:rPr lang="en-US">
                    <a:noFill/>
                  </a:rPr>
                  <a:t> </a:t>
                </a:r>
              </a:p>
            </p:txBody>
          </p:sp>
        </mc:Fallback>
      </mc:AlternateContent>
      <p:sp>
        <p:nvSpPr>
          <p:cNvPr id="184" name="Rectangle 183"/>
          <p:cNvSpPr/>
          <p:nvPr/>
        </p:nvSpPr>
        <p:spPr>
          <a:xfrm>
            <a:off x="6535821" y="309211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Arrow Connector 184"/>
          <p:cNvCxnSpPr/>
          <p:nvPr/>
        </p:nvCxnSpPr>
        <p:spPr>
          <a:xfrm>
            <a:off x="6560123" y="303690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6460206" y="312908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6472727" y="2822363"/>
            <a:ext cx="458780" cy="276999"/>
          </a:xfrm>
          <a:prstGeom prst="rect">
            <a:avLst/>
          </a:prstGeom>
        </p:spPr>
        <p:txBody>
          <a:bodyPr wrap="none">
            <a:spAutoFit/>
          </a:bodyPr>
          <a:lstStyle/>
          <a:p>
            <a:r>
              <a:rPr lang="en-US" sz="1200" dirty="0"/>
              <a:t>cells</a:t>
            </a:r>
          </a:p>
        </p:txBody>
      </p:sp>
      <p:sp>
        <p:nvSpPr>
          <p:cNvPr id="188" name="Rectangle 187"/>
          <p:cNvSpPr/>
          <p:nvPr/>
        </p:nvSpPr>
        <p:spPr>
          <a:xfrm>
            <a:off x="6044067" y="3051356"/>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189" name="Rectangle 188"/>
              <p:cNvSpPr/>
              <p:nvPr/>
            </p:nvSpPr>
            <p:spPr>
              <a:xfrm>
                <a:off x="6656526" y="3326690"/>
                <a:ext cx="67794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𝐴</m:t>
                          </m:r>
                        </m:e>
                        <m:sup>
                          <m:r>
                            <a:rPr lang="en-US" sz="1200" b="0" i="1" dirty="0" smtClean="0">
                              <a:latin typeface="Cambria Math" panose="02040503050406030204" pitchFamily="18" charset="0"/>
                            </a:rPr>
                            <m:t>𝑇</m:t>
                          </m:r>
                        </m:sup>
                      </m:sSup>
                    </m:oMath>
                  </m:oMathPara>
                </a14:m>
                <a:endParaRPr lang="en-US" sz="1200" dirty="0"/>
              </a:p>
            </p:txBody>
          </p:sp>
        </mc:Choice>
        <mc:Fallback xmlns="">
          <p:sp>
            <p:nvSpPr>
              <p:cNvPr id="189" name="Rectangle 188"/>
              <p:cNvSpPr>
                <a:spLocks noRot="1" noChangeAspect="1" noMove="1" noResize="1" noEditPoints="1" noAdjustHandles="1" noChangeArrowheads="1" noChangeShapeType="1" noTextEdit="1"/>
              </p:cNvSpPr>
              <p:nvPr/>
            </p:nvSpPr>
            <p:spPr>
              <a:xfrm>
                <a:off x="6656526" y="3326690"/>
                <a:ext cx="677943" cy="276999"/>
              </a:xfrm>
              <a:prstGeom prst="rect">
                <a:avLst/>
              </a:prstGeom>
              <a:blipFill>
                <a:blip r:embed="rId8"/>
                <a:stretch>
                  <a:fillRect/>
                </a:stretch>
              </a:blipFill>
            </p:spPr>
            <p:txBody>
              <a:bodyPr/>
              <a:lstStyle/>
              <a:p>
                <a:r>
                  <a:rPr lang="en-US">
                    <a:noFill/>
                  </a:rPr>
                  <a:t> </a:t>
                </a:r>
              </a:p>
            </p:txBody>
          </p:sp>
        </mc:Fallback>
      </mc:AlternateContent>
      <p:sp>
        <p:nvSpPr>
          <p:cNvPr id="195" name="Rectangle 194"/>
          <p:cNvSpPr/>
          <p:nvPr/>
        </p:nvSpPr>
        <p:spPr>
          <a:xfrm>
            <a:off x="9490344" y="306990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Arrow Connector 195"/>
          <p:cNvCxnSpPr/>
          <p:nvPr/>
        </p:nvCxnSpPr>
        <p:spPr>
          <a:xfrm>
            <a:off x="9514646" y="301469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9414729" y="310687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9427250" y="2800153"/>
            <a:ext cx="458780" cy="276999"/>
          </a:xfrm>
          <a:prstGeom prst="rect">
            <a:avLst/>
          </a:prstGeom>
        </p:spPr>
        <p:txBody>
          <a:bodyPr wrap="none">
            <a:spAutoFit/>
          </a:bodyPr>
          <a:lstStyle/>
          <a:p>
            <a:r>
              <a:rPr lang="en-US" sz="1200" dirty="0"/>
              <a:t>cells</a:t>
            </a:r>
          </a:p>
        </p:txBody>
      </p:sp>
      <p:sp>
        <p:nvSpPr>
          <p:cNvPr id="199" name="Rectangle 198"/>
          <p:cNvSpPr/>
          <p:nvPr/>
        </p:nvSpPr>
        <p:spPr>
          <a:xfrm>
            <a:off x="8998590" y="3029146"/>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00" name="Rectangle 199"/>
              <p:cNvSpPr/>
              <p:nvPr/>
            </p:nvSpPr>
            <p:spPr>
              <a:xfrm>
                <a:off x="9773729" y="3310668"/>
                <a:ext cx="35516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𝑀</m:t>
                      </m:r>
                    </m:oMath>
                  </m:oMathPara>
                </a14:m>
                <a:endParaRPr lang="en-US" sz="1200" dirty="0"/>
              </a:p>
            </p:txBody>
          </p:sp>
        </mc:Choice>
        <mc:Fallback xmlns="">
          <p:sp>
            <p:nvSpPr>
              <p:cNvPr id="200" name="Rectangle 199"/>
              <p:cNvSpPr>
                <a:spLocks noRot="1" noChangeAspect="1" noMove="1" noResize="1" noEditPoints="1" noAdjustHandles="1" noChangeArrowheads="1" noChangeShapeType="1" noTextEdit="1"/>
              </p:cNvSpPr>
              <p:nvPr/>
            </p:nvSpPr>
            <p:spPr>
              <a:xfrm>
                <a:off x="9773729" y="3310668"/>
                <a:ext cx="355161" cy="276999"/>
              </a:xfrm>
              <a:prstGeom prst="rect">
                <a:avLst/>
              </a:prstGeom>
              <a:blipFill>
                <a:blip r:embed="rId9"/>
                <a:stretch>
                  <a:fillRect/>
                </a:stretch>
              </a:blipFill>
            </p:spPr>
            <p:txBody>
              <a:bodyPr/>
              <a:lstStyle/>
              <a:p>
                <a:r>
                  <a:rPr lang="en-US">
                    <a:noFill/>
                  </a:rPr>
                  <a:t> </a:t>
                </a:r>
              </a:p>
            </p:txBody>
          </p:sp>
        </mc:Fallback>
      </mc:AlternateContent>
      <p:sp>
        <p:nvSpPr>
          <p:cNvPr id="201" name="Rectangle 200"/>
          <p:cNvSpPr/>
          <p:nvPr/>
        </p:nvSpPr>
        <p:spPr>
          <a:xfrm>
            <a:off x="877102" y="5527184"/>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p:cNvCxnSpPr/>
          <p:nvPr/>
        </p:nvCxnSpPr>
        <p:spPr>
          <a:xfrm>
            <a:off x="901404" y="5471973"/>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801487" y="5564154"/>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814008" y="5257432"/>
            <a:ext cx="458780" cy="276999"/>
          </a:xfrm>
          <a:prstGeom prst="rect">
            <a:avLst/>
          </a:prstGeom>
        </p:spPr>
        <p:txBody>
          <a:bodyPr wrap="none">
            <a:spAutoFit/>
          </a:bodyPr>
          <a:lstStyle/>
          <a:p>
            <a:r>
              <a:rPr lang="en-US" sz="1200" dirty="0"/>
              <a:t>cells</a:t>
            </a:r>
          </a:p>
        </p:txBody>
      </p:sp>
      <p:sp>
        <p:nvSpPr>
          <p:cNvPr id="205" name="Rectangle 204"/>
          <p:cNvSpPr/>
          <p:nvPr/>
        </p:nvSpPr>
        <p:spPr>
          <a:xfrm>
            <a:off x="385348" y="5486425"/>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06" name="Rectangle 205"/>
              <p:cNvSpPr/>
              <p:nvPr/>
            </p:nvSpPr>
            <p:spPr>
              <a:xfrm>
                <a:off x="1160487" y="5767947"/>
                <a:ext cx="4142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𝑀</m:t>
                          </m:r>
                        </m:e>
                        <m:sup>
                          <m:r>
                            <a:rPr lang="en-US" sz="1200" b="0" i="1" dirty="0" smtClean="0">
                              <a:latin typeface="Cambria Math" panose="02040503050406030204" pitchFamily="18" charset="0"/>
                            </a:rPr>
                            <m:t>𝑡</m:t>
                          </m:r>
                        </m:sup>
                      </m:sSup>
                    </m:oMath>
                  </m:oMathPara>
                </a14:m>
                <a:endParaRPr lang="en-US" sz="1200" dirty="0"/>
              </a:p>
            </p:txBody>
          </p:sp>
        </mc:Choice>
        <mc:Fallback xmlns="">
          <p:sp>
            <p:nvSpPr>
              <p:cNvPr id="206" name="Rectangle 205"/>
              <p:cNvSpPr>
                <a:spLocks noRot="1" noChangeAspect="1" noMove="1" noResize="1" noEditPoints="1" noAdjustHandles="1" noChangeArrowheads="1" noChangeShapeType="1" noTextEdit="1"/>
              </p:cNvSpPr>
              <p:nvPr/>
            </p:nvSpPr>
            <p:spPr>
              <a:xfrm>
                <a:off x="1160487" y="5767947"/>
                <a:ext cx="414280" cy="276999"/>
              </a:xfrm>
              <a:prstGeom prst="rect">
                <a:avLst/>
              </a:prstGeom>
              <a:blipFill>
                <a:blip r:embed="rId10"/>
                <a:stretch>
                  <a:fillRect/>
                </a:stretch>
              </a:blipFill>
            </p:spPr>
            <p:txBody>
              <a:bodyPr/>
              <a:lstStyle/>
              <a:p>
                <a:r>
                  <a:rPr lang="en-US">
                    <a:noFill/>
                  </a:rPr>
                  <a:t> </a:t>
                </a:r>
              </a:p>
            </p:txBody>
          </p:sp>
        </mc:Fallback>
      </mc:AlternateContent>
      <p:sp>
        <p:nvSpPr>
          <p:cNvPr id="207" name="Rectangle 206"/>
          <p:cNvSpPr/>
          <p:nvPr/>
        </p:nvSpPr>
        <p:spPr>
          <a:xfrm>
            <a:off x="7559674" y="5564154"/>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Arrow Connector 207"/>
          <p:cNvCxnSpPr/>
          <p:nvPr/>
        </p:nvCxnSpPr>
        <p:spPr>
          <a:xfrm>
            <a:off x="7583976" y="5508943"/>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7484059" y="5601124"/>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7496580" y="5294402"/>
            <a:ext cx="458780" cy="276999"/>
          </a:xfrm>
          <a:prstGeom prst="rect">
            <a:avLst/>
          </a:prstGeom>
        </p:spPr>
        <p:txBody>
          <a:bodyPr wrap="none">
            <a:spAutoFit/>
          </a:bodyPr>
          <a:lstStyle/>
          <a:p>
            <a:r>
              <a:rPr lang="en-US" sz="1200" dirty="0"/>
              <a:t>cells</a:t>
            </a:r>
          </a:p>
        </p:txBody>
      </p:sp>
      <p:sp>
        <p:nvSpPr>
          <p:cNvPr id="211" name="Rectangle 210"/>
          <p:cNvSpPr/>
          <p:nvPr/>
        </p:nvSpPr>
        <p:spPr>
          <a:xfrm>
            <a:off x="7067920" y="5523395"/>
            <a:ext cx="458780" cy="276999"/>
          </a:xfrm>
          <a:prstGeom prst="rect">
            <a:avLst/>
          </a:prstGeom>
        </p:spPr>
        <p:txBody>
          <a:bodyPr wrap="none">
            <a:spAutoFit/>
          </a:bodyPr>
          <a:lstStyle/>
          <a:p>
            <a:r>
              <a:rPr lang="en-US" sz="1200" dirty="0"/>
              <a:t>cells</a:t>
            </a:r>
          </a:p>
        </p:txBody>
      </p:sp>
      <mc:AlternateContent xmlns:mc="http://schemas.openxmlformats.org/markup-compatibility/2006" xmlns:a14="http://schemas.microsoft.com/office/drawing/2010/main">
        <mc:Choice Requires="a14">
          <p:sp>
            <p:nvSpPr>
              <p:cNvPr id="212" name="Rectangle 211"/>
              <p:cNvSpPr/>
              <p:nvPr/>
            </p:nvSpPr>
            <p:spPr>
              <a:xfrm>
                <a:off x="7843059" y="5804917"/>
                <a:ext cx="4142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𝑀</m:t>
                          </m:r>
                        </m:e>
                        <m:sup>
                          <m:r>
                            <a:rPr lang="en-US" sz="1200" b="0" i="1" dirty="0" smtClean="0">
                              <a:latin typeface="Cambria Math" panose="02040503050406030204" pitchFamily="18" charset="0"/>
                            </a:rPr>
                            <m:t>𝑡</m:t>
                          </m:r>
                        </m:sup>
                      </m:sSup>
                    </m:oMath>
                  </m:oMathPara>
                </a14:m>
                <a:endParaRPr lang="en-US" sz="1200" dirty="0"/>
              </a:p>
            </p:txBody>
          </p:sp>
        </mc:Choice>
        <mc:Fallback xmlns="">
          <p:sp>
            <p:nvSpPr>
              <p:cNvPr id="212" name="Rectangle 211"/>
              <p:cNvSpPr>
                <a:spLocks noRot="1" noChangeAspect="1" noMove="1" noResize="1" noEditPoints="1" noAdjustHandles="1" noChangeArrowheads="1" noChangeShapeType="1" noTextEdit="1"/>
              </p:cNvSpPr>
              <p:nvPr/>
            </p:nvSpPr>
            <p:spPr>
              <a:xfrm>
                <a:off x="7843059" y="5804917"/>
                <a:ext cx="414280" cy="276999"/>
              </a:xfrm>
              <a:prstGeom prst="rect">
                <a:avLst/>
              </a:prstGeom>
              <a:blipFill>
                <a:blip r:embed="rId11"/>
                <a:stretch>
                  <a:fillRect/>
                </a:stretch>
              </a:blipFill>
            </p:spPr>
            <p:txBody>
              <a:bodyPr/>
              <a:lstStyle/>
              <a:p>
                <a:r>
                  <a:rPr lang="en-US">
                    <a:noFill/>
                  </a:rPr>
                  <a:t> </a:t>
                </a:r>
              </a:p>
            </p:txBody>
          </p:sp>
        </mc:Fallback>
      </mc:AlternateContent>
      <p:sp>
        <p:nvSpPr>
          <p:cNvPr id="213" name="Rectangle 212"/>
          <p:cNvSpPr/>
          <p:nvPr/>
        </p:nvSpPr>
        <p:spPr>
          <a:xfrm>
            <a:off x="5974505" y="5424234"/>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214" name="Rectangle 213"/>
          <p:cNvSpPr/>
          <p:nvPr/>
        </p:nvSpPr>
        <p:spPr>
          <a:xfrm>
            <a:off x="5898890" y="5159110"/>
            <a:ext cx="458780" cy="276999"/>
          </a:xfrm>
          <a:prstGeom prst="rect">
            <a:avLst/>
          </a:prstGeom>
        </p:spPr>
        <p:txBody>
          <a:bodyPr wrap="none">
            <a:spAutoFit/>
          </a:bodyPr>
          <a:lstStyle/>
          <a:p>
            <a:r>
              <a:rPr lang="en-US" sz="1200" dirty="0"/>
              <a:t>cells</a:t>
            </a:r>
          </a:p>
        </p:txBody>
      </p:sp>
      <p:sp>
        <p:nvSpPr>
          <p:cNvPr id="215" name="Rectangle 214"/>
          <p:cNvSpPr/>
          <p:nvPr/>
        </p:nvSpPr>
        <p:spPr>
          <a:xfrm>
            <a:off x="5367914" y="5369024"/>
            <a:ext cx="550472" cy="276999"/>
          </a:xfrm>
          <a:prstGeom prst="rect">
            <a:avLst/>
          </a:prstGeom>
        </p:spPr>
        <p:txBody>
          <a:bodyPr wrap="none">
            <a:spAutoFit/>
          </a:bodyPr>
          <a:lstStyle/>
          <a:p>
            <a:r>
              <a:rPr lang="en-US" sz="1200" dirty="0"/>
              <a:t>genes</a:t>
            </a:r>
          </a:p>
        </p:txBody>
      </p:sp>
      <p:cxnSp>
        <p:nvCxnSpPr>
          <p:cNvPr id="216" name="Straight Arrow Connector 215"/>
          <p:cNvCxnSpPr/>
          <p:nvPr/>
        </p:nvCxnSpPr>
        <p:spPr>
          <a:xfrm>
            <a:off x="5998807" y="5369024"/>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5898890" y="546120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4081725" y="5456306"/>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a:t>
            </a:r>
          </a:p>
          <a:p>
            <a:pPr algn="ctr"/>
            <a:r>
              <a:rPr lang="en-US" dirty="0">
                <a:solidFill>
                  <a:schemeClr val="tx1"/>
                </a:solidFill>
              </a:rPr>
              <a:t>data</a:t>
            </a:r>
          </a:p>
        </p:txBody>
      </p:sp>
      <p:sp>
        <p:nvSpPr>
          <p:cNvPr id="219" name="Rectangle 218"/>
          <p:cNvSpPr/>
          <p:nvPr/>
        </p:nvSpPr>
        <p:spPr>
          <a:xfrm>
            <a:off x="4006110" y="5191182"/>
            <a:ext cx="458780" cy="276999"/>
          </a:xfrm>
          <a:prstGeom prst="rect">
            <a:avLst/>
          </a:prstGeom>
        </p:spPr>
        <p:txBody>
          <a:bodyPr wrap="none">
            <a:spAutoFit/>
          </a:bodyPr>
          <a:lstStyle/>
          <a:p>
            <a:r>
              <a:rPr lang="en-US" sz="1200" dirty="0"/>
              <a:t>cells</a:t>
            </a:r>
          </a:p>
        </p:txBody>
      </p:sp>
      <p:sp>
        <p:nvSpPr>
          <p:cNvPr id="220" name="Rectangle 219"/>
          <p:cNvSpPr/>
          <p:nvPr/>
        </p:nvSpPr>
        <p:spPr>
          <a:xfrm>
            <a:off x="3475134" y="5401096"/>
            <a:ext cx="550472" cy="276999"/>
          </a:xfrm>
          <a:prstGeom prst="rect">
            <a:avLst/>
          </a:prstGeom>
        </p:spPr>
        <p:txBody>
          <a:bodyPr wrap="none">
            <a:spAutoFit/>
          </a:bodyPr>
          <a:lstStyle/>
          <a:p>
            <a:r>
              <a:rPr lang="en-US" sz="1200" dirty="0"/>
              <a:t>genes</a:t>
            </a:r>
          </a:p>
        </p:txBody>
      </p:sp>
      <p:cxnSp>
        <p:nvCxnSpPr>
          <p:cNvPr id="221" name="Straight Arrow Connector 220"/>
          <p:cNvCxnSpPr/>
          <p:nvPr/>
        </p:nvCxnSpPr>
        <p:spPr>
          <a:xfrm>
            <a:off x="4106027" y="5401096"/>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4006110" y="5493277"/>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52959" y="5759874"/>
            <a:ext cx="300082" cy="369332"/>
          </a:xfrm>
          <a:prstGeom prst="rect">
            <a:avLst/>
          </a:prstGeom>
        </p:spPr>
        <p:txBody>
          <a:bodyPr wrap="none">
            <a:spAutoFit/>
          </a:bodyPr>
          <a:lstStyle/>
          <a:p>
            <a:r>
              <a:rPr lang="en-US"/>
              <a:t>=</a:t>
            </a:r>
            <a:endParaRPr lang="en-US" dirty="0"/>
          </a:p>
        </p:txBody>
      </p:sp>
      <p:sp>
        <p:nvSpPr>
          <p:cNvPr id="223" name="Rectangle 222"/>
          <p:cNvSpPr/>
          <p:nvPr/>
        </p:nvSpPr>
        <p:spPr>
          <a:xfrm>
            <a:off x="6879095" y="5773789"/>
            <a:ext cx="300082" cy="369332"/>
          </a:xfrm>
          <a:prstGeom prst="rect">
            <a:avLst/>
          </a:prstGeom>
        </p:spPr>
        <p:txBody>
          <a:bodyPr wrap="square">
            <a:spAutoFit/>
          </a:bodyPr>
          <a:lstStyle/>
          <a:p>
            <a:r>
              <a:rPr lang="en-US" dirty="0"/>
              <a:t>*</a:t>
            </a:r>
          </a:p>
        </p:txBody>
      </p:sp>
      <p:grpSp>
        <p:nvGrpSpPr>
          <p:cNvPr id="245" name="Group 244"/>
          <p:cNvGrpSpPr/>
          <p:nvPr/>
        </p:nvGrpSpPr>
        <p:grpSpPr>
          <a:xfrm>
            <a:off x="1497340" y="4530693"/>
            <a:ext cx="2243282" cy="751061"/>
            <a:chOff x="3504367" y="4229610"/>
            <a:chExt cx="2243282" cy="751061"/>
          </a:xfrm>
        </p:grpSpPr>
        <p:cxnSp>
          <p:nvCxnSpPr>
            <p:cNvPr id="9" name="Straight Arrow Connector 8"/>
            <p:cNvCxnSpPr/>
            <p:nvPr/>
          </p:nvCxnSpPr>
          <p:spPr>
            <a:xfrm flipV="1">
              <a:off x="4780758" y="4297680"/>
              <a:ext cx="0" cy="529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780758" y="4826726"/>
              <a:ext cx="7623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5" name="Rectangle 224"/>
                <p:cNvSpPr/>
                <p:nvPr/>
              </p:nvSpPr>
              <p:spPr>
                <a:xfrm>
                  <a:off x="5489630" y="4749839"/>
                  <a:ext cx="258019"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900" b="0" i="1" dirty="0" smtClean="0">
                            <a:latin typeface="Cambria Math" panose="02040503050406030204" pitchFamily="18" charset="0"/>
                          </a:rPr>
                          <m:t>𝑡</m:t>
                        </m:r>
                      </m:oMath>
                    </m:oMathPara>
                  </a14:m>
                  <a:endParaRPr lang="en-US" sz="900" dirty="0"/>
                </a:p>
              </p:txBody>
            </p:sp>
          </mc:Choice>
          <mc:Fallback xmlns="">
            <p:sp>
              <p:nvSpPr>
                <p:cNvPr id="225" name="Rectangle 224"/>
                <p:cNvSpPr>
                  <a:spLocks noRot="1" noChangeAspect="1" noMove="1" noResize="1" noEditPoints="1" noAdjustHandles="1" noChangeArrowheads="1" noChangeShapeType="1" noTextEdit="1"/>
                </p:cNvSpPr>
                <p:nvPr/>
              </p:nvSpPr>
              <p:spPr>
                <a:xfrm>
                  <a:off x="5489630" y="4749839"/>
                  <a:ext cx="258019" cy="2308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Rectangle 225"/>
                <p:cNvSpPr/>
                <p:nvPr/>
              </p:nvSpPr>
              <p:spPr>
                <a:xfrm>
                  <a:off x="3504367" y="4229610"/>
                  <a:ext cx="1369803" cy="369332"/>
                </a:xfrm>
                <a:prstGeom prst="rect">
                  <a:avLst/>
                </a:prstGeom>
              </p:spPr>
              <p:txBody>
                <a:bodyPr wrap="square">
                  <a:spAutoFit/>
                </a:bodyPr>
                <a:lstStyle/>
                <a:p>
                  <a:r>
                    <a:rPr lang="en-US" sz="900" dirty="0"/>
                    <a:t>Difference b/w imputed data  For </a:t>
                  </a:r>
                  <a14:m>
                    <m:oMath xmlns:m="http://schemas.openxmlformats.org/officeDocument/2006/math">
                      <m:r>
                        <a:rPr lang="en-US" sz="900" i="1" dirty="0">
                          <a:latin typeface="Cambria Math" panose="02040503050406030204" pitchFamily="18" charset="0"/>
                        </a:rPr>
                        <m:t>𝑡</m:t>
                      </m:r>
                    </m:oMath>
                  </a14:m>
                  <a:r>
                    <a:rPr lang="en-US" sz="900" dirty="0"/>
                    <a:t> and </a:t>
                  </a:r>
                  <a14:m>
                    <m:oMath xmlns:m="http://schemas.openxmlformats.org/officeDocument/2006/math">
                      <m:r>
                        <a:rPr lang="en-US" sz="900" i="1" dirty="0">
                          <a:latin typeface="Cambria Math" panose="02040503050406030204" pitchFamily="18" charset="0"/>
                        </a:rPr>
                        <m:t>𝑡</m:t>
                      </m:r>
                    </m:oMath>
                  </a14:m>
                  <a:r>
                    <a:rPr lang="en-US" sz="900" dirty="0"/>
                    <a:t>-1</a:t>
                  </a:r>
                </a:p>
              </p:txBody>
            </p:sp>
          </mc:Choice>
          <mc:Fallback xmlns="">
            <p:sp>
              <p:nvSpPr>
                <p:cNvPr id="226" name="Rectangle 225"/>
                <p:cNvSpPr>
                  <a:spLocks noRot="1" noChangeAspect="1" noMove="1" noResize="1" noEditPoints="1" noAdjustHandles="1" noChangeArrowheads="1" noChangeShapeType="1" noTextEdit="1"/>
                </p:cNvSpPr>
                <p:nvPr/>
              </p:nvSpPr>
              <p:spPr>
                <a:xfrm>
                  <a:off x="3504367" y="4229610"/>
                  <a:ext cx="1369803" cy="369332"/>
                </a:xfrm>
                <a:prstGeom prst="rect">
                  <a:avLst/>
                </a:prstGeom>
                <a:blipFill>
                  <a:blip r:embed="rId13"/>
                  <a:stretch>
                    <a:fillRect b="-655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233" name="Ink 232"/>
                <p14:cNvContentPartPr/>
                <p14:nvPr/>
              </p14:nvContentPartPr>
              <p14:xfrm>
                <a:off x="4882139" y="4371921"/>
                <a:ext cx="559000" cy="376685"/>
              </p14:xfrm>
            </p:contentPart>
          </mc:Choice>
          <mc:Fallback xmlns="">
            <p:pic>
              <p:nvPicPr>
                <p:cNvPr id="233" name="Ink 232"/>
                <p:cNvPicPr/>
                <p:nvPr/>
              </p:nvPicPr>
              <p:blipFill>
                <a:blip r:embed="rId15"/>
                <a:stretch>
                  <a:fillRect/>
                </a:stretch>
              </p:blipFill>
              <p:spPr>
                <a:xfrm>
                  <a:off x="4867741" y="4357516"/>
                  <a:ext cx="587796" cy="405495"/>
                </a:xfrm>
                <a:prstGeom prst="rect">
                  <a:avLst/>
                </a:prstGeom>
              </p:spPr>
            </p:pic>
          </mc:Fallback>
        </mc:AlternateContent>
        <p:cxnSp>
          <p:nvCxnSpPr>
            <p:cNvPr id="244" name="Straight Arrow Connector 243"/>
            <p:cNvCxnSpPr/>
            <p:nvPr/>
          </p:nvCxnSpPr>
          <p:spPr>
            <a:xfrm>
              <a:off x="4780757" y="4724658"/>
              <a:ext cx="762331"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a:xfrm>
            <a:off x="706604" y="6925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113" name="Rectangle 112"/>
          <p:cNvSpPr/>
          <p:nvPr/>
        </p:nvSpPr>
        <p:spPr>
          <a:xfrm>
            <a:off x="630989" y="427418"/>
            <a:ext cx="458780" cy="276999"/>
          </a:xfrm>
          <a:prstGeom prst="rect">
            <a:avLst/>
          </a:prstGeom>
        </p:spPr>
        <p:txBody>
          <a:bodyPr wrap="none">
            <a:spAutoFit/>
          </a:bodyPr>
          <a:lstStyle/>
          <a:p>
            <a:r>
              <a:rPr lang="en-US" sz="1200" dirty="0"/>
              <a:t>cells</a:t>
            </a:r>
          </a:p>
        </p:txBody>
      </p:sp>
      <p:sp>
        <p:nvSpPr>
          <p:cNvPr id="114" name="Rectangle 113"/>
          <p:cNvSpPr/>
          <p:nvPr/>
        </p:nvSpPr>
        <p:spPr>
          <a:xfrm>
            <a:off x="100013" y="637332"/>
            <a:ext cx="550472" cy="276999"/>
          </a:xfrm>
          <a:prstGeom prst="rect">
            <a:avLst/>
          </a:prstGeom>
        </p:spPr>
        <p:txBody>
          <a:bodyPr wrap="none">
            <a:spAutoFit/>
          </a:bodyPr>
          <a:lstStyle/>
          <a:p>
            <a:r>
              <a:rPr lang="en-US" sz="1200" dirty="0"/>
              <a:t>genes</a:t>
            </a:r>
          </a:p>
        </p:txBody>
      </p:sp>
      <p:cxnSp>
        <p:nvCxnSpPr>
          <p:cNvPr id="115" name="Straight Arrow Connector 114"/>
          <p:cNvCxnSpPr/>
          <p:nvPr/>
        </p:nvCxnSpPr>
        <p:spPr>
          <a:xfrm>
            <a:off x="730906" y="6373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30989" y="7295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ight Arrow 116"/>
          <p:cNvSpPr/>
          <p:nvPr/>
        </p:nvSpPr>
        <p:spPr>
          <a:xfrm>
            <a:off x="1700739" y="1041422"/>
            <a:ext cx="106509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580681" y="288918"/>
            <a:ext cx="1116729" cy="830997"/>
          </a:xfrm>
          <a:prstGeom prst="rect">
            <a:avLst/>
          </a:prstGeom>
        </p:spPr>
        <p:txBody>
          <a:bodyPr wrap="square">
            <a:spAutoFit/>
          </a:bodyPr>
          <a:lstStyle/>
          <a:p>
            <a:r>
              <a:rPr lang="en-US" sz="1200" dirty="0">
                <a:solidFill>
                  <a:schemeClr val="bg1">
                    <a:lumMod val="50000"/>
                  </a:schemeClr>
                </a:solidFill>
              </a:rPr>
              <a:t>Library size </a:t>
            </a:r>
          </a:p>
          <a:p>
            <a:r>
              <a:rPr lang="en-US" sz="1200" dirty="0">
                <a:solidFill>
                  <a:schemeClr val="bg1">
                    <a:lumMod val="50000"/>
                  </a:schemeClr>
                </a:solidFill>
              </a:rPr>
              <a:t>normalization </a:t>
            </a:r>
          </a:p>
          <a:p>
            <a:r>
              <a:rPr lang="en-US" sz="1200" dirty="0">
                <a:solidFill>
                  <a:schemeClr val="bg1">
                    <a:lumMod val="50000"/>
                  </a:schemeClr>
                </a:solidFill>
              </a:rPr>
              <a:t>and log </a:t>
            </a:r>
          </a:p>
          <a:p>
            <a:r>
              <a:rPr lang="en-US" sz="1200" dirty="0">
                <a:solidFill>
                  <a:schemeClr val="bg1">
                    <a:lumMod val="50000"/>
                  </a:schemeClr>
                </a:solidFill>
              </a:rPr>
              <a:t>transformation</a:t>
            </a:r>
          </a:p>
        </p:txBody>
      </p:sp>
      <p:sp>
        <p:nvSpPr>
          <p:cNvPr id="121" name="Right Arrow 120"/>
          <p:cNvSpPr/>
          <p:nvPr/>
        </p:nvSpPr>
        <p:spPr>
          <a:xfrm>
            <a:off x="4329399" y="1020429"/>
            <a:ext cx="65790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299350" y="692542"/>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223735" y="427418"/>
            <a:ext cx="458780" cy="276999"/>
          </a:xfrm>
          <a:prstGeom prst="rect">
            <a:avLst/>
          </a:prstGeom>
        </p:spPr>
        <p:txBody>
          <a:bodyPr wrap="none">
            <a:spAutoFit/>
          </a:bodyPr>
          <a:lstStyle/>
          <a:p>
            <a:r>
              <a:rPr lang="en-US" sz="1200" dirty="0"/>
              <a:t>cells</a:t>
            </a:r>
          </a:p>
        </p:txBody>
      </p:sp>
      <p:sp>
        <p:nvSpPr>
          <p:cNvPr id="125" name="Rectangle 124"/>
          <p:cNvSpPr/>
          <p:nvPr/>
        </p:nvSpPr>
        <p:spPr>
          <a:xfrm>
            <a:off x="2692759" y="637332"/>
            <a:ext cx="550472" cy="276999"/>
          </a:xfrm>
          <a:prstGeom prst="rect">
            <a:avLst/>
          </a:prstGeom>
        </p:spPr>
        <p:txBody>
          <a:bodyPr wrap="none">
            <a:spAutoFit/>
          </a:bodyPr>
          <a:lstStyle/>
          <a:p>
            <a:r>
              <a:rPr lang="en-US" sz="1200" dirty="0"/>
              <a:t>genes</a:t>
            </a:r>
          </a:p>
        </p:txBody>
      </p:sp>
      <p:cxnSp>
        <p:nvCxnSpPr>
          <p:cNvPr id="128" name="Straight Arrow Connector 127"/>
          <p:cNvCxnSpPr/>
          <p:nvPr/>
        </p:nvCxnSpPr>
        <p:spPr>
          <a:xfrm>
            <a:off x="3323652" y="637332"/>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223735" y="729513"/>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4208824" y="112525"/>
            <a:ext cx="1460456" cy="830997"/>
          </a:xfrm>
          <a:prstGeom prst="rect">
            <a:avLst/>
          </a:prstGeom>
        </p:spPr>
        <p:txBody>
          <a:bodyPr wrap="square">
            <a:spAutoFit/>
          </a:bodyPr>
          <a:lstStyle/>
          <a:p>
            <a:r>
              <a:rPr lang="en-US" sz="1200" dirty="0">
                <a:solidFill>
                  <a:schemeClr val="bg1">
                    <a:lumMod val="50000"/>
                  </a:schemeClr>
                </a:solidFill>
              </a:rPr>
              <a:t>PCA with # of PC to retain 70% variance, or just specify # of PC (10~20)</a:t>
            </a:r>
          </a:p>
        </p:txBody>
      </p:sp>
      <p:sp>
        <p:nvSpPr>
          <p:cNvPr id="131" name="Rectangle 130"/>
          <p:cNvSpPr/>
          <p:nvPr/>
        </p:nvSpPr>
        <p:spPr>
          <a:xfrm>
            <a:off x="5533926" y="986528"/>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458311" y="721404"/>
            <a:ext cx="458780" cy="276999"/>
          </a:xfrm>
          <a:prstGeom prst="rect">
            <a:avLst/>
          </a:prstGeom>
        </p:spPr>
        <p:txBody>
          <a:bodyPr wrap="none">
            <a:spAutoFit/>
          </a:bodyPr>
          <a:lstStyle/>
          <a:p>
            <a:r>
              <a:rPr lang="en-US" sz="1200" dirty="0"/>
              <a:t>cells</a:t>
            </a:r>
          </a:p>
        </p:txBody>
      </p:sp>
      <p:sp>
        <p:nvSpPr>
          <p:cNvPr id="133" name="Rectangle 132"/>
          <p:cNvSpPr/>
          <p:nvPr/>
        </p:nvSpPr>
        <p:spPr>
          <a:xfrm>
            <a:off x="5076484" y="904459"/>
            <a:ext cx="407484" cy="276999"/>
          </a:xfrm>
          <a:prstGeom prst="rect">
            <a:avLst/>
          </a:prstGeom>
        </p:spPr>
        <p:txBody>
          <a:bodyPr wrap="none">
            <a:spAutoFit/>
          </a:bodyPr>
          <a:lstStyle/>
          <a:p>
            <a:r>
              <a:rPr lang="en-US" sz="1200" dirty="0"/>
              <a:t>PCs</a:t>
            </a:r>
          </a:p>
        </p:txBody>
      </p:sp>
      <p:cxnSp>
        <p:nvCxnSpPr>
          <p:cNvPr id="136" name="Straight Arrow Connector 135"/>
          <p:cNvCxnSpPr/>
          <p:nvPr/>
        </p:nvCxnSpPr>
        <p:spPr>
          <a:xfrm>
            <a:off x="5558228" y="931318"/>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458311" y="1023499"/>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ight Arrow 137"/>
          <p:cNvSpPr/>
          <p:nvPr/>
        </p:nvSpPr>
        <p:spPr>
          <a:xfrm>
            <a:off x="6489462" y="976534"/>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7767817" y="763248"/>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p:cNvCxnSpPr/>
          <p:nvPr/>
        </p:nvCxnSpPr>
        <p:spPr>
          <a:xfrm>
            <a:off x="7792119" y="708037"/>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692202" y="80021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7704723" y="493496"/>
            <a:ext cx="458780" cy="276999"/>
          </a:xfrm>
          <a:prstGeom prst="rect">
            <a:avLst/>
          </a:prstGeom>
        </p:spPr>
        <p:txBody>
          <a:bodyPr wrap="none">
            <a:spAutoFit/>
          </a:bodyPr>
          <a:lstStyle/>
          <a:p>
            <a:r>
              <a:rPr lang="en-US" sz="1200" dirty="0"/>
              <a:t>cells</a:t>
            </a:r>
          </a:p>
        </p:txBody>
      </p:sp>
      <p:sp>
        <p:nvSpPr>
          <p:cNvPr id="143" name="Rectangle 142"/>
          <p:cNvSpPr/>
          <p:nvPr/>
        </p:nvSpPr>
        <p:spPr>
          <a:xfrm>
            <a:off x="7276063" y="722489"/>
            <a:ext cx="458780" cy="276999"/>
          </a:xfrm>
          <a:prstGeom prst="rect">
            <a:avLst/>
          </a:prstGeom>
        </p:spPr>
        <p:txBody>
          <a:bodyPr wrap="none">
            <a:spAutoFit/>
          </a:bodyPr>
          <a:lstStyle/>
          <a:p>
            <a:r>
              <a:rPr lang="en-US" sz="1200" dirty="0"/>
              <a:t>cells</a:t>
            </a:r>
          </a:p>
        </p:txBody>
      </p:sp>
      <p:sp>
        <p:nvSpPr>
          <p:cNvPr id="144" name="Rectangle 143"/>
          <p:cNvSpPr/>
          <p:nvPr/>
        </p:nvSpPr>
        <p:spPr>
          <a:xfrm>
            <a:off x="6512533" y="619838"/>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145" name="Rectangle 144"/>
              <p:cNvSpPr/>
              <p:nvPr/>
            </p:nvSpPr>
            <p:spPr>
              <a:xfrm>
                <a:off x="7888522" y="997823"/>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45" name="Rectangle 144"/>
              <p:cNvSpPr>
                <a:spLocks noRot="1" noChangeAspect="1" noMove="1" noResize="1" noEditPoints="1" noAdjustHandles="1" noChangeArrowheads="1" noChangeShapeType="1" noTextEdit="1"/>
              </p:cNvSpPr>
              <p:nvPr/>
            </p:nvSpPr>
            <p:spPr>
              <a:xfrm>
                <a:off x="7888522" y="997823"/>
                <a:ext cx="676147" cy="276999"/>
              </a:xfrm>
              <a:prstGeom prst="rect">
                <a:avLst/>
              </a:prstGeom>
              <a:blipFill>
                <a:blip r:embed="rId16"/>
                <a:stretch>
                  <a:fillRect b="-8889"/>
                </a:stretch>
              </a:blipFill>
            </p:spPr>
            <p:txBody>
              <a:bodyPr/>
              <a:lstStyle/>
              <a:p>
                <a:r>
                  <a:rPr lang="en-US">
                    <a:noFill/>
                  </a:rPr>
                  <a:t> </a:t>
                </a:r>
              </a:p>
            </p:txBody>
          </p:sp>
        </mc:Fallback>
      </mc:AlternateContent>
      <p:sp>
        <p:nvSpPr>
          <p:cNvPr id="2" name="Oval 1"/>
          <p:cNvSpPr/>
          <p:nvPr/>
        </p:nvSpPr>
        <p:spPr>
          <a:xfrm>
            <a:off x="4208571" y="329922"/>
            <a:ext cx="1428079" cy="574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458073" y="1998790"/>
            <a:ext cx="445901" cy="272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436424" y="4921131"/>
            <a:ext cx="386644" cy="230832"/>
          </a:xfrm>
          <a:prstGeom prst="rect">
            <a:avLst/>
          </a:prstGeom>
        </p:spPr>
        <p:txBody>
          <a:bodyPr wrap="none">
            <a:spAutoFit/>
          </a:bodyPr>
          <a:lstStyle/>
          <a:p>
            <a:r>
              <a:rPr lang="en-US" sz="900" dirty="0"/>
              <a:t>0.05</a:t>
            </a:r>
          </a:p>
        </p:txBody>
      </p:sp>
      <p:sp>
        <p:nvSpPr>
          <p:cNvPr id="147" name="Oval 146"/>
          <p:cNvSpPr/>
          <p:nvPr/>
        </p:nvSpPr>
        <p:spPr>
          <a:xfrm>
            <a:off x="2376421" y="4886818"/>
            <a:ext cx="445901" cy="272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764611" y="2882834"/>
            <a:ext cx="445901" cy="272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9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8862" cy="1325563"/>
          </a:xfrm>
        </p:spPr>
        <p:txBody>
          <a:bodyPr/>
          <a:lstStyle/>
          <a:p>
            <a:r>
              <a:rPr lang="en-US" dirty="0" err="1"/>
              <a:t>scImpute</a:t>
            </a:r>
            <a:endParaRPr lang="en-US" b="1" dirty="0"/>
          </a:p>
        </p:txBody>
      </p:sp>
      <p:pic>
        <p:nvPicPr>
          <p:cNvPr id="3" name="Picture 2"/>
          <p:cNvPicPr>
            <a:picLocks noChangeAspect="1"/>
          </p:cNvPicPr>
          <p:nvPr/>
        </p:nvPicPr>
        <p:blipFill>
          <a:blip r:embed="rId2"/>
          <a:stretch>
            <a:fillRect/>
          </a:stretch>
        </p:blipFill>
        <p:spPr>
          <a:xfrm>
            <a:off x="1704109" y="1690688"/>
            <a:ext cx="6780995" cy="4307575"/>
          </a:xfrm>
          <a:prstGeom prst="rect">
            <a:avLst/>
          </a:prstGeom>
        </p:spPr>
      </p:pic>
    </p:spTree>
    <p:extLst>
      <p:ext uri="{BB962C8B-B14F-4D97-AF65-F5344CB8AC3E}">
        <p14:creationId xmlns:p14="http://schemas.microsoft.com/office/powerpoint/2010/main" val="37646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02753" y="3664644"/>
            <a:ext cx="1056766" cy="388587"/>
          </a:xfrm>
          <a:prstGeom prst="rect">
            <a:avLst/>
          </a:prstGeom>
        </p:spPr>
      </p:pic>
      <p:sp>
        <p:nvSpPr>
          <p:cNvPr id="8" name="Rectangle 7"/>
          <p:cNvSpPr/>
          <p:nvPr/>
        </p:nvSpPr>
        <p:spPr>
          <a:xfrm>
            <a:off x="55949" y="115186"/>
            <a:ext cx="1418915" cy="276999"/>
          </a:xfrm>
          <a:prstGeom prst="rect">
            <a:avLst/>
          </a:prstGeom>
        </p:spPr>
        <p:txBody>
          <a:bodyPr wrap="none">
            <a:spAutoFit/>
          </a:bodyPr>
          <a:lstStyle/>
          <a:p>
            <a:r>
              <a:rPr lang="en-US" sz="1200" dirty="0"/>
              <a:t>Starting point/input</a:t>
            </a:r>
          </a:p>
        </p:txBody>
      </p:sp>
      <p:sp>
        <p:nvSpPr>
          <p:cNvPr id="11" name="Rectangle 10"/>
          <p:cNvSpPr/>
          <p:nvPr/>
        </p:nvSpPr>
        <p:spPr>
          <a:xfrm>
            <a:off x="599844" y="712519"/>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raw</a:t>
            </a:r>
          </a:p>
          <a:p>
            <a:pPr algn="ctr"/>
            <a:r>
              <a:rPr lang="en-US" dirty="0">
                <a:solidFill>
                  <a:schemeClr val="tx1"/>
                </a:solidFill>
              </a:rPr>
              <a:t>data</a:t>
            </a:r>
          </a:p>
        </p:txBody>
      </p:sp>
      <p:sp>
        <p:nvSpPr>
          <p:cNvPr id="17" name="Rectangle 16"/>
          <p:cNvSpPr/>
          <p:nvPr/>
        </p:nvSpPr>
        <p:spPr>
          <a:xfrm>
            <a:off x="524229" y="447395"/>
            <a:ext cx="458780" cy="276999"/>
          </a:xfrm>
          <a:prstGeom prst="rect">
            <a:avLst/>
          </a:prstGeom>
        </p:spPr>
        <p:txBody>
          <a:bodyPr wrap="none">
            <a:spAutoFit/>
          </a:bodyPr>
          <a:lstStyle/>
          <a:p>
            <a:r>
              <a:rPr lang="en-US" sz="1200" dirty="0"/>
              <a:t>cells</a:t>
            </a:r>
          </a:p>
        </p:txBody>
      </p:sp>
      <p:sp>
        <p:nvSpPr>
          <p:cNvPr id="18" name="Rectangle 17"/>
          <p:cNvSpPr/>
          <p:nvPr/>
        </p:nvSpPr>
        <p:spPr>
          <a:xfrm>
            <a:off x="-6747" y="657309"/>
            <a:ext cx="550472" cy="276999"/>
          </a:xfrm>
          <a:prstGeom prst="rect">
            <a:avLst/>
          </a:prstGeom>
        </p:spPr>
        <p:txBody>
          <a:bodyPr wrap="none">
            <a:spAutoFit/>
          </a:bodyPr>
          <a:lstStyle/>
          <a:p>
            <a:r>
              <a:rPr lang="en-US" sz="1200" dirty="0"/>
              <a:t>genes</a:t>
            </a:r>
          </a:p>
        </p:txBody>
      </p:sp>
      <p:cxnSp>
        <p:nvCxnSpPr>
          <p:cNvPr id="14" name="Straight Arrow Connector 13"/>
          <p:cNvCxnSpPr/>
          <p:nvPr/>
        </p:nvCxnSpPr>
        <p:spPr>
          <a:xfrm>
            <a:off x="624146" y="65730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4229" y="749490"/>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1593979" y="1061399"/>
            <a:ext cx="106509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73921" y="308895"/>
            <a:ext cx="1116729" cy="830997"/>
          </a:xfrm>
          <a:prstGeom prst="rect">
            <a:avLst/>
          </a:prstGeom>
        </p:spPr>
        <p:txBody>
          <a:bodyPr wrap="square">
            <a:spAutoFit/>
          </a:bodyPr>
          <a:lstStyle/>
          <a:p>
            <a:r>
              <a:rPr lang="en-US" sz="1200" dirty="0">
                <a:solidFill>
                  <a:schemeClr val="bg1">
                    <a:lumMod val="50000"/>
                  </a:schemeClr>
                </a:solidFill>
              </a:rPr>
              <a:t>Library size </a:t>
            </a:r>
          </a:p>
          <a:p>
            <a:r>
              <a:rPr lang="en-US" sz="1200" dirty="0">
                <a:solidFill>
                  <a:schemeClr val="bg1">
                    <a:lumMod val="50000"/>
                  </a:schemeClr>
                </a:solidFill>
              </a:rPr>
              <a:t>normalization </a:t>
            </a:r>
          </a:p>
          <a:p>
            <a:r>
              <a:rPr lang="en-US" sz="1200" dirty="0">
                <a:solidFill>
                  <a:schemeClr val="bg1">
                    <a:lumMod val="50000"/>
                  </a:schemeClr>
                </a:solidFill>
              </a:rPr>
              <a:t>and log </a:t>
            </a:r>
          </a:p>
          <a:p>
            <a:r>
              <a:rPr lang="en-US" sz="1200" dirty="0">
                <a:solidFill>
                  <a:schemeClr val="bg1">
                    <a:lumMod val="50000"/>
                  </a:schemeClr>
                </a:solidFill>
              </a:rPr>
              <a:t>transformation</a:t>
            </a:r>
          </a:p>
        </p:txBody>
      </p:sp>
      <p:grpSp>
        <p:nvGrpSpPr>
          <p:cNvPr id="39" name="Group 38"/>
          <p:cNvGrpSpPr/>
          <p:nvPr/>
        </p:nvGrpSpPr>
        <p:grpSpPr>
          <a:xfrm>
            <a:off x="3750114" y="1512657"/>
            <a:ext cx="8183470" cy="1089338"/>
            <a:chOff x="1098101" y="1826916"/>
            <a:chExt cx="6882118" cy="1089338"/>
          </a:xfrm>
        </p:grpSpPr>
        <p:sp>
          <p:nvSpPr>
            <p:cNvPr id="40" name="Right Arrow 39"/>
            <p:cNvSpPr/>
            <p:nvPr/>
          </p:nvSpPr>
          <p:spPr>
            <a:xfrm rot="5400000">
              <a:off x="965305" y="2513018"/>
              <a:ext cx="53603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165939" y="2380221"/>
              <a:ext cx="6814280" cy="157933"/>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6200000">
              <a:off x="7560586" y="2118521"/>
              <a:ext cx="711237" cy="128028"/>
            </a:xfrm>
            <a:prstGeom prst="rightArrow">
              <a:avLst>
                <a:gd name="adj1" fmla="val 10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803023" y="2387935"/>
              <a:ext cx="92409" cy="142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72033" y="2426987"/>
              <a:ext cx="116440" cy="166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ight Arrow 54"/>
          <p:cNvSpPr/>
          <p:nvPr/>
        </p:nvSpPr>
        <p:spPr>
          <a:xfrm>
            <a:off x="4222639" y="1040406"/>
            <a:ext cx="657902"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302051" y="809556"/>
            <a:ext cx="436338" cy="276999"/>
          </a:xfrm>
          <a:prstGeom prst="rect">
            <a:avLst/>
          </a:prstGeom>
        </p:spPr>
        <p:txBody>
          <a:bodyPr wrap="none">
            <a:spAutoFit/>
          </a:bodyPr>
          <a:lstStyle/>
          <a:p>
            <a:r>
              <a:rPr lang="en-US" sz="1200" dirty="0">
                <a:solidFill>
                  <a:schemeClr val="bg1">
                    <a:lumMod val="50000"/>
                  </a:schemeClr>
                </a:solidFill>
              </a:rPr>
              <a:t>PCA</a:t>
            </a:r>
          </a:p>
        </p:txBody>
      </p:sp>
      <p:sp>
        <p:nvSpPr>
          <p:cNvPr id="93" name="Rectangle 92"/>
          <p:cNvSpPr/>
          <p:nvPr/>
        </p:nvSpPr>
        <p:spPr>
          <a:xfrm>
            <a:off x="3192590" y="712519"/>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116975" y="447395"/>
            <a:ext cx="458780" cy="276999"/>
          </a:xfrm>
          <a:prstGeom prst="rect">
            <a:avLst/>
          </a:prstGeom>
        </p:spPr>
        <p:txBody>
          <a:bodyPr wrap="none">
            <a:spAutoFit/>
          </a:bodyPr>
          <a:lstStyle/>
          <a:p>
            <a:r>
              <a:rPr lang="en-US" sz="1200" dirty="0"/>
              <a:t>cells</a:t>
            </a:r>
          </a:p>
        </p:txBody>
      </p:sp>
      <p:sp>
        <p:nvSpPr>
          <p:cNvPr id="95" name="Rectangle 94"/>
          <p:cNvSpPr/>
          <p:nvPr/>
        </p:nvSpPr>
        <p:spPr>
          <a:xfrm>
            <a:off x="2585999" y="657309"/>
            <a:ext cx="550472" cy="276999"/>
          </a:xfrm>
          <a:prstGeom prst="rect">
            <a:avLst/>
          </a:prstGeom>
        </p:spPr>
        <p:txBody>
          <a:bodyPr wrap="none">
            <a:spAutoFit/>
          </a:bodyPr>
          <a:lstStyle/>
          <a:p>
            <a:r>
              <a:rPr lang="en-US" sz="1200" dirty="0"/>
              <a:t>genes</a:t>
            </a:r>
          </a:p>
        </p:txBody>
      </p:sp>
      <p:cxnSp>
        <p:nvCxnSpPr>
          <p:cNvPr id="96" name="Straight Arrow Connector 95"/>
          <p:cNvCxnSpPr/>
          <p:nvPr/>
        </p:nvCxnSpPr>
        <p:spPr>
          <a:xfrm>
            <a:off x="3216892" y="657309"/>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3116975" y="749490"/>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167385" y="1273721"/>
            <a:ext cx="1043485" cy="646331"/>
          </a:xfrm>
          <a:prstGeom prst="rect">
            <a:avLst/>
          </a:prstGeom>
        </p:spPr>
        <p:txBody>
          <a:bodyPr wrap="square">
            <a:spAutoFit/>
          </a:bodyPr>
          <a:lstStyle/>
          <a:p>
            <a:r>
              <a:rPr lang="en-US" sz="1200" dirty="0">
                <a:solidFill>
                  <a:schemeClr val="bg1">
                    <a:lumMod val="50000"/>
                  </a:schemeClr>
                </a:solidFill>
              </a:rPr>
              <a:t>Choose # of PC to retain 40% variance</a:t>
            </a:r>
          </a:p>
        </p:txBody>
      </p:sp>
      <p:sp>
        <p:nvSpPr>
          <p:cNvPr id="99" name="Rectangle 98"/>
          <p:cNvSpPr/>
          <p:nvPr/>
        </p:nvSpPr>
        <p:spPr>
          <a:xfrm>
            <a:off x="5427166" y="1006505"/>
            <a:ext cx="825886" cy="300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351551" y="741381"/>
            <a:ext cx="458780" cy="276999"/>
          </a:xfrm>
          <a:prstGeom prst="rect">
            <a:avLst/>
          </a:prstGeom>
        </p:spPr>
        <p:txBody>
          <a:bodyPr wrap="none">
            <a:spAutoFit/>
          </a:bodyPr>
          <a:lstStyle/>
          <a:p>
            <a:r>
              <a:rPr lang="en-US" sz="1200" dirty="0"/>
              <a:t>cells</a:t>
            </a:r>
          </a:p>
        </p:txBody>
      </p:sp>
      <p:sp>
        <p:nvSpPr>
          <p:cNvPr id="101" name="Rectangle 100"/>
          <p:cNvSpPr/>
          <p:nvPr/>
        </p:nvSpPr>
        <p:spPr>
          <a:xfrm>
            <a:off x="4969724" y="924436"/>
            <a:ext cx="407484" cy="276999"/>
          </a:xfrm>
          <a:prstGeom prst="rect">
            <a:avLst/>
          </a:prstGeom>
        </p:spPr>
        <p:txBody>
          <a:bodyPr wrap="none">
            <a:spAutoFit/>
          </a:bodyPr>
          <a:lstStyle/>
          <a:p>
            <a:r>
              <a:rPr lang="en-US" sz="1200" dirty="0"/>
              <a:t>PCs</a:t>
            </a:r>
          </a:p>
        </p:txBody>
      </p:sp>
      <p:cxnSp>
        <p:nvCxnSpPr>
          <p:cNvPr id="102" name="Straight Arrow Connector 101"/>
          <p:cNvCxnSpPr/>
          <p:nvPr/>
        </p:nvCxnSpPr>
        <p:spPr>
          <a:xfrm>
            <a:off x="5451468" y="951295"/>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351551" y="1043476"/>
            <a:ext cx="0" cy="263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ight Arrow 103"/>
          <p:cNvSpPr/>
          <p:nvPr/>
        </p:nvSpPr>
        <p:spPr>
          <a:xfrm>
            <a:off x="6382702" y="996511"/>
            <a:ext cx="845408"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661057" y="783225"/>
            <a:ext cx="894104" cy="78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7685359" y="728014"/>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585442" y="82019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597963" y="513473"/>
            <a:ext cx="458780" cy="276999"/>
          </a:xfrm>
          <a:prstGeom prst="rect">
            <a:avLst/>
          </a:prstGeom>
        </p:spPr>
        <p:txBody>
          <a:bodyPr wrap="none">
            <a:spAutoFit/>
          </a:bodyPr>
          <a:lstStyle/>
          <a:p>
            <a:r>
              <a:rPr lang="en-US" sz="1200" dirty="0"/>
              <a:t>cells</a:t>
            </a:r>
          </a:p>
        </p:txBody>
      </p:sp>
      <p:sp>
        <p:nvSpPr>
          <p:cNvPr id="109" name="Rectangle 108"/>
          <p:cNvSpPr/>
          <p:nvPr/>
        </p:nvSpPr>
        <p:spPr>
          <a:xfrm>
            <a:off x="7169303" y="742466"/>
            <a:ext cx="458780" cy="276999"/>
          </a:xfrm>
          <a:prstGeom prst="rect">
            <a:avLst/>
          </a:prstGeom>
        </p:spPr>
        <p:txBody>
          <a:bodyPr wrap="none">
            <a:spAutoFit/>
          </a:bodyPr>
          <a:lstStyle/>
          <a:p>
            <a:r>
              <a:rPr lang="en-US" sz="1200" dirty="0"/>
              <a:t>cells</a:t>
            </a:r>
          </a:p>
        </p:txBody>
      </p:sp>
      <p:sp>
        <p:nvSpPr>
          <p:cNvPr id="110" name="Rectangle 109"/>
          <p:cNvSpPr/>
          <p:nvPr/>
        </p:nvSpPr>
        <p:spPr>
          <a:xfrm>
            <a:off x="6405773" y="639815"/>
            <a:ext cx="787395" cy="461665"/>
          </a:xfrm>
          <a:prstGeom prst="rect">
            <a:avLst/>
          </a:prstGeom>
        </p:spPr>
        <p:txBody>
          <a:bodyPr wrap="none">
            <a:spAutoFit/>
          </a:bodyPr>
          <a:lstStyle/>
          <a:p>
            <a:r>
              <a:rPr lang="en-US" sz="1200" dirty="0">
                <a:solidFill>
                  <a:schemeClr val="bg1">
                    <a:lumMod val="50000"/>
                  </a:schemeClr>
                </a:solidFill>
              </a:rPr>
              <a:t>Euclidean</a:t>
            </a:r>
          </a:p>
          <a:p>
            <a:r>
              <a:rPr lang="en-US" sz="1200" dirty="0">
                <a:solidFill>
                  <a:schemeClr val="bg1">
                    <a:lumMod val="50000"/>
                  </a:schemeClr>
                </a:solidFill>
              </a:rPr>
              <a:t>distance</a:t>
            </a:r>
          </a:p>
        </p:txBody>
      </p:sp>
      <mc:AlternateContent xmlns:mc="http://schemas.openxmlformats.org/markup-compatibility/2006" xmlns:a14="http://schemas.microsoft.com/office/drawing/2010/main">
        <mc:Choice Requires="a14">
          <p:sp>
            <p:nvSpPr>
              <p:cNvPr id="111" name="Rectangle 110"/>
              <p:cNvSpPr/>
              <p:nvPr/>
            </p:nvSpPr>
            <p:spPr>
              <a:xfrm>
                <a:off x="7781762" y="1017800"/>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11" name="Rectangle 110"/>
              <p:cNvSpPr>
                <a:spLocks noRot="1" noChangeAspect="1" noMove="1" noResize="1" noEditPoints="1" noAdjustHandles="1" noChangeArrowheads="1" noChangeShapeType="1" noTextEdit="1"/>
              </p:cNvSpPr>
              <p:nvPr/>
            </p:nvSpPr>
            <p:spPr>
              <a:xfrm>
                <a:off x="7781762" y="1017800"/>
                <a:ext cx="676147" cy="276999"/>
              </a:xfrm>
              <a:prstGeom prst="rect">
                <a:avLst/>
              </a:prstGeom>
              <a:blipFill>
                <a:blip r:embed="rId4"/>
                <a:stretch>
                  <a:fillRect b="-8889"/>
                </a:stretch>
              </a:blipFill>
            </p:spPr>
            <p:txBody>
              <a:bodyPr/>
              <a:lstStyle/>
              <a:p>
                <a:r>
                  <a:rPr lang="en-US">
                    <a:noFill/>
                  </a:rPr>
                  <a:t> </a:t>
                </a:r>
              </a:p>
            </p:txBody>
          </p:sp>
        </mc:Fallback>
      </mc:AlternateContent>
      <p:sp>
        <p:nvSpPr>
          <p:cNvPr id="112" name="Right Arrow 111"/>
          <p:cNvSpPr/>
          <p:nvPr/>
        </p:nvSpPr>
        <p:spPr>
          <a:xfrm>
            <a:off x="8675866" y="1016642"/>
            <a:ext cx="718960"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620560" y="659946"/>
            <a:ext cx="726417" cy="461665"/>
          </a:xfrm>
          <a:prstGeom prst="rect">
            <a:avLst/>
          </a:prstGeom>
        </p:spPr>
        <p:txBody>
          <a:bodyPr wrap="none">
            <a:spAutoFit/>
          </a:bodyPr>
          <a:lstStyle/>
          <a:p>
            <a:r>
              <a:rPr lang="en-US" sz="1200" dirty="0">
                <a:solidFill>
                  <a:schemeClr val="bg1">
                    <a:lumMod val="50000"/>
                  </a:schemeClr>
                </a:solidFill>
              </a:rPr>
              <a:t>Remove </a:t>
            </a:r>
          </a:p>
          <a:p>
            <a:r>
              <a:rPr lang="en-US" sz="1200" dirty="0">
                <a:solidFill>
                  <a:schemeClr val="bg1">
                    <a:lumMod val="50000"/>
                  </a:schemeClr>
                </a:solidFill>
              </a:rPr>
              <a:t>outliers</a:t>
            </a:r>
          </a:p>
        </p:txBody>
      </p:sp>
      <p:sp>
        <p:nvSpPr>
          <p:cNvPr id="114" name="Rectangle 113"/>
          <p:cNvSpPr/>
          <p:nvPr/>
        </p:nvSpPr>
        <p:spPr>
          <a:xfrm>
            <a:off x="9874664" y="763188"/>
            <a:ext cx="796852" cy="67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9898966" y="707977"/>
            <a:ext cx="80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9799049" y="800158"/>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811570" y="493436"/>
            <a:ext cx="851965" cy="276999"/>
          </a:xfrm>
          <a:prstGeom prst="rect">
            <a:avLst/>
          </a:prstGeom>
        </p:spPr>
        <p:txBody>
          <a:bodyPr wrap="none">
            <a:spAutoFit/>
          </a:bodyPr>
          <a:lstStyle/>
          <a:p>
            <a:r>
              <a:rPr lang="en-US" sz="1200" dirty="0"/>
              <a:t>fewer cells</a:t>
            </a:r>
          </a:p>
        </p:txBody>
      </p:sp>
      <p:sp>
        <p:nvSpPr>
          <p:cNvPr id="120" name="Rectangle 119"/>
          <p:cNvSpPr/>
          <p:nvPr/>
        </p:nvSpPr>
        <p:spPr>
          <a:xfrm>
            <a:off x="9341843" y="670854"/>
            <a:ext cx="542584" cy="461665"/>
          </a:xfrm>
          <a:prstGeom prst="rect">
            <a:avLst/>
          </a:prstGeom>
        </p:spPr>
        <p:txBody>
          <a:bodyPr wrap="none">
            <a:spAutoFit/>
          </a:bodyPr>
          <a:lstStyle/>
          <a:p>
            <a:r>
              <a:rPr lang="en-US" sz="1200" dirty="0"/>
              <a:t>fewer</a:t>
            </a:r>
          </a:p>
          <a:p>
            <a:r>
              <a:rPr lang="en-US" sz="1200" dirty="0"/>
              <a:t>cells</a:t>
            </a:r>
          </a:p>
        </p:txBody>
      </p:sp>
      <mc:AlternateContent xmlns:mc="http://schemas.openxmlformats.org/markup-compatibility/2006" xmlns:a14="http://schemas.microsoft.com/office/drawing/2010/main">
        <mc:Choice Requires="a14">
          <p:sp>
            <p:nvSpPr>
              <p:cNvPr id="121" name="Rectangle 120"/>
              <p:cNvSpPr/>
              <p:nvPr/>
            </p:nvSpPr>
            <p:spPr>
              <a:xfrm>
                <a:off x="9932276" y="938212"/>
                <a:ext cx="67614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𝑑</m:t>
                      </m:r>
                      <m:r>
                        <a:rPr lang="en-US" sz="1200" b="0" i="1" dirty="0" smtClean="0">
                          <a:latin typeface="Cambria Math" panose="02040503050406030204" pitchFamily="18" charset="0"/>
                        </a:rPr>
                        <m:t>(</m:t>
                      </m:r>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r>
                        <a:rPr lang="en-US" sz="1200" b="0" i="1" dirty="0" smtClean="0">
                          <a:latin typeface="Cambria Math" panose="02040503050406030204" pitchFamily="18" charset="0"/>
                        </a:rPr>
                        <m:t>)</m:t>
                      </m:r>
                    </m:oMath>
                  </m:oMathPara>
                </a14:m>
                <a:endParaRPr lang="en-US" sz="1200" dirty="0"/>
              </a:p>
            </p:txBody>
          </p:sp>
        </mc:Choice>
        <mc:Fallback xmlns="">
          <p:sp>
            <p:nvSpPr>
              <p:cNvPr id="121" name="Rectangle 120"/>
              <p:cNvSpPr>
                <a:spLocks noRot="1" noChangeAspect="1" noMove="1" noResize="1" noEditPoints="1" noAdjustHandles="1" noChangeArrowheads="1" noChangeShapeType="1" noTextEdit="1"/>
              </p:cNvSpPr>
              <p:nvPr/>
            </p:nvSpPr>
            <p:spPr>
              <a:xfrm>
                <a:off x="9932276" y="938212"/>
                <a:ext cx="676147" cy="276999"/>
              </a:xfrm>
              <a:prstGeom prst="rect">
                <a:avLst/>
              </a:prstGeom>
              <a:blipFill>
                <a:blip r:embed="rId5"/>
                <a:stretch>
                  <a:fillRect b="-8889"/>
                </a:stretch>
              </a:blipFill>
            </p:spPr>
            <p:txBody>
              <a:bodyPr/>
              <a:lstStyle/>
              <a:p>
                <a:r>
                  <a:rPr lang="en-US">
                    <a:noFill/>
                  </a:rPr>
                  <a:t> </a:t>
                </a:r>
              </a:p>
            </p:txBody>
          </p:sp>
        </mc:Fallback>
      </mc:AlternateContent>
      <p:sp>
        <p:nvSpPr>
          <p:cNvPr id="123" name="Right Arrow 122"/>
          <p:cNvSpPr/>
          <p:nvPr/>
        </p:nvSpPr>
        <p:spPr>
          <a:xfrm>
            <a:off x="10804199" y="986391"/>
            <a:ext cx="672419" cy="270439"/>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0721610" y="394550"/>
            <a:ext cx="806557" cy="646331"/>
          </a:xfrm>
          <a:prstGeom prst="rect">
            <a:avLst/>
          </a:prstGeom>
        </p:spPr>
        <p:txBody>
          <a:bodyPr wrap="square">
            <a:spAutoFit/>
          </a:bodyPr>
          <a:lstStyle/>
          <a:p>
            <a:r>
              <a:rPr lang="en-US" sz="1200" dirty="0">
                <a:solidFill>
                  <a:schemeClr val="bg1">
                    <a:lumMod val="50000"/>
                  </a:schemeClr>
                </a:solidFill>
              </a:rPr>
              <a:t>Spectral graph clustering</a:t>
            </a:r>
          </a:p>
        </p:txBody>
      </p:sp>
      <p:sp>
        <p:nvSpPr>
          <p:cNvPr id="125" name="Rectangle 124"/>
          <p:cNvSpPr/>
          <p:nvPr/>
        </p:nvSpPr>
        <p:spPr>
          <a:xfrm>
            <a:off x="11526712" y="879880"/>
            <a:ext cx="715063" cy="461665"/>
          </a:xfrm>
          <a:prstGeom prst="rect">
            <a:avLst/>
          </a:prstGeom>
        </p:spPr>
        <p:txBody>
          <a:bodyPr wrap="square">
            <a:spAutoFit/>
          </a:bodyPr>
          <a:lstStyle/>
          <a:p>
            <a:r>
              <a:rPr lang="en-US" sz="1200" dirty="0"/>
              <a:t>K cell clusters</a:t>
            </a:r>
          </a:p>
        </p:txBody>
      </p:sp>
      <p:sp>
        <p:nvSpPr>
          <p:cNvPr id="128" name="Right Arrow 127"/>
          <p:cNvSpPr/>
          <p:nvPr/>
        </p:nvSpPr>
        <p:spPr>
          <a:xfrm rot="5400000">
            <a:off x="3203376" y="2102129"/>
            <a:ext cx="691867" cy="327716"/>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253264" y="2910414"/>
            <a:ext cx="825886"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177649" y="2618786"/>
            <a:ext cx="851965" cy="276999"/>
          </a:xfrm>
          <a:prstGeom prst="rect">
            <a:avLst/>
          </a:prstGeom>
        </p:spPr>
        <p:txBody>
          <a:bodyPr wrap="none">
            <a:spAutoFit/>
          </a:bodyPr>
          <a:lstStyle/>
          <a:p>
            <a:r>
              <a:rPr lang="en-US" sz="1200" dirty="0"/>
              <a:t>fewer cells</a:t>
            </a:r>
          </a:p>
        </p:txBody>
      </p:sp>
      <p:sp>
        <p:nvSpPr>
          <p:cNvPr id="131" name="Rectangle 130"/>
          <p:cNvSpPr/>
          <p:nvPr/>
        </p:nvSpPr>
        <p:spPr>
          <a:xfrm>
            <a:off x="2646673" y="2855204"/>
            <a:ext cx="550472" cy="276999"/>
          </a:xfrm>
          <a:prstGeom prst="rect">
            <a:avLst/>
          </a:prstGeom>
        </p:spPr>
        <p:txBody>
          <a:bodyPr wrap="none">
            <a:spAutoFit/>
          </a:bodyPr>
          <a:lstStyle/>
          <a:p>
            <a:r>
              <a:rPr lang="en-US" sz="1200" dirty="0"/>
              <a:t>genes</a:t>
            </a:r>
          </a:p>
        </p:txBody>
      </p:sp>
      <p:cxnSp>
        <p:nvCxnSpPr>
          <p:cNvPr id="132" name="Straight Arrow Connector 131"/>
          <p:cNvCxnSpPr/>
          <p:nvPr/>
        </p:nvCxnSpPr>
        <p:spPr>
          <a:xfrm>
            <a:off x="3277566" y="2855204"/>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177649" y="2947385"/>
            <a:ext cx="1574" cy="45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3344786" y="3849224"/>
            <a:ext cx="133874" cy="3280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e 135"/>
          <p:cNvSpPr/>
          <p:nvPr/>
        </p:nvSpPr>
        <p:spPr>
          <a:xfrm rot="5400000">
            <a:off x="3613141" y="3930970"/>
            <a:ext cx="133874" cy="1645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ectangle 136"/>
          <p:cNvSpPr/>
          <p:nvPr/>
        </p:nvSpPr>
        <p:spPr>
          <a:xfrm>
            <a:off x="3892865" y="3841288"/>
            <a:ext cx="300082" cy="276999"/>
          </a:xfrm>
          <a:prstGeom prst="rect">
            <a:avLst/>
          </a:prstGeom>
        </p:spPr>
        <p:txBody>
          <a:bodyPr wrap="none">
            <a:spAutoFit/>
          </a:bodyPr>
          <a:lstStyle/>
          <a:p>
            <a:r>
              <a:rPr lang="en-US" sz="1200" dirty="0"/>
              <a:t>…</a:t>
            </a:r>
          </a:p>
        </p:txBody>
      </p:sp>
      <p:sp>
        <p:nvSpPr>
          <p:cNvPr id="138" name="Right Brace 137"/>
          <p:cNvSpPr/>
          <p:nvPr/>
        </p:nvSpPr>
        <p:spPr>
          <a:xfrm rot="5400000">
            <a:off x="3799749" y="3930970"/>
            <a:ext cx="133874" cy="1645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Rectangle 138"/>
          <p:cNvSpPr/>
          <p:nvPr/>
        </p:nvSpPr>
        <p:spPr>
          <a:xfrm>
            <a:off x="3282290" y="4034996"/>
            <a:ext cx="911211" cy="276999"/>
          </a:xfrm>
          <a:prstGeom prst="rect">
            <a:avLst/>
          </a:prstGeom>
        </p:spPr>
        <p:txBody>
          <a:bodyPr wrap="none">
            <a:spAutoFit/>
          </a:bodyPr>
          <a:lstStyle/>
          <a:p>
            <a:r>
              <a:rPr lang="en-US" sz="1200" dirty="0"/>
              <a:t>cell clusters</a:t>
            </a:r>
          </a:p>
        </p:txBody>
      </p:sp>
      <p:cxnSp>
        <p:nvCxnSpPr>
          <p:cNvPr id="5" name="Straight Connector 4"/>
          <p:cNvCxnSpPr/>
          <p:nvPr/>
        </p:nvCxnSpPr>
        <p:spPr>
          <a:xfrm flipV="1">
            <a:off x="3590988" y="2925042"/>
            <a:ext cx="0" cy="10212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3768640" y="2910413"/>
            <a:ext cx="0" cy="10212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948973" y="2910413"/>
            <a:ext cx="0" cy="10212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16892" y="3132203"/>
            <a:ext cx="427645" cy="681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a:off x="3483502" y="2892666"/>
            <a:ext cx="1338943" cy="492262"/>
          </a:xfrm>
          <a:prstGeom prst="arc">
            <a:avLst>
              <a:gd name="adj1" fmla="val 10890068"/>
              <a:gd name="adj2" fmla="val 2034596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Rectangle 141"/>
          <p:cNvSpPr/>
          <p:nvPr/>
        </p:nvSpPr>
        <p:spPr>
          <a:xfrm>
            <a:off x="4747483" y="2659554"/>
            <a:ext cx="6268126" cy="276999"/>
          </a:xfrm>
          <a:prstGeom prst="rect">
            <a:avLst/>
          </a:prstGeom>
        </p:spPr>
        <p:txBody>
          <a:bodyPr wrap="none">
            <a:spAutoFit/>
          </a:bodyPr>
          <a:lstStyle/>
          <a:p>
            <a:r>
              <a:rPr lang="en-US" sz="1200" dirty="0"/>
              <a:t>For each gene and each cluster of cells, model the dropouts/zeros using the following distributions</a:t>
            </a:r>
          </a:p>
        </p:txBody>
      </p:sp>
      <mc:AlternateContent xmlns:mc="http://schemas.openxmlformats.org/markup-compatibility/2006" xmlns:a14="http://schemas.microsoft.com/office/drawing/2010/main">
        <mc:Choice Requires="a14">
          <p:sp>
            <p:nvSpPr>
              <p:cNvPr id="12" name="TextBox 11"/>
              <p:cNvSpPr txBox="1"/>
              <p:nvPr/>
            </p:nvSpPr>
            <p:spPr>
              <a:xfrm>
                <a:off x="5351551" y="2992881"/>
                <a:ext cx="4212435" cy="3075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𝑓</m:t>
                          </m:r>
                        </m:e>
                        <m:sub>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𝑥</m:t>
                              </m:r>
                            </m:e>
                            <m:sub>
                              <m:r>
                                <a:rPr lang="en-US" sz="1200" b="0" i="1" smtClean="0">
                                  <a:latin typeface="Cambria Math" panose="02040503050406030204" pitchFamily="18" charset="0"/>
                                </a:rPr>
                                <m:t>𝑖</m:t>
                              </m:r>
                            </m:sub>
                            <m:sup>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m:t>
                              </m:r>
                            </m:sup>
                          </m:sSubSup>
                        </m:sub>
                      </m:sSub>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𝜆</m:t>
                          </m:r>
                        </m:e>
                        <m:sub>
                          <m:r>
                            <a:rPr lang="en-US" sz="1200" b="0" i="1" smtClean="0">
                              <a:latin typeface="Cambria Math" panose="02040503050406030204" pitchFamily="18" charset="0"/>
                            </a:rPr>
                            <m:t>𝑖</m:t>
                          </m:r>
                        </m:sub>
                        <m:sup>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e>
                          </m:d>
                        </m:sup>
                      </m:sSubSup>
                      <m:r>
                        <a:rPr lang="en-US" sz="1200" b="0" i="1" smtClean="0">
                          <a:latin typeface="Cambria Math" panose="02040503050406030204" pitchFamily="18" charset="0"/>
                        </a:rPr>
                        <m:t>𝐺𝑎𝑚𝑚𝑎</m:t>
                      </m:r>
                      <m:d>
                        <m:dPr>
                          <m:ctrlPr>
                            <a:rPr lang="en-US" sz="1200" b="0" i="1" smtClean="0">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𝛼</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𝛽</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b="0" i="1" smtClean="0">
                          <a:latin typeface="Cambria Math" panose="02040503050406030204" pitchFamily="18" charset="0"/>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b="0" i="1" smtClean="0">
                          <a:latin typeface="Cambria Math" panose="02040503050406030204" pitchFamily="18" charset="0"/>
                        </a:rPr>
                        <m:t>𝑁𝑜𝑟𝑚𝑎𝑙</m:t>
                      </m:r>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𝜇</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𝜎</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b="0" i="1" smtClean="0">
                          <a:latin typeface="Cambria Math" panose="02040503050406030204" pitchFamily="18" charset="0"/>
                        </a:rPr>
                        <m:t>)</m:t>
                      </m:r>
                    </m:oMath>
                  </m:oMathPara>
                </a14:m>
                <a:endParaRPr lang="en-US" sz="12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51551" y="2992881"/>
                <a:ext cx="4212435" cy="307520"/>
              </a:xfrm>
              <a:prstGeom prst="rect">
                <a:avLst/>
              </a:prstGeom>
              <a:blipFill>
                <a:blip r:embed="rId6"/>
                <a:stretch>
                  <a:fillRect l="-868" r="-868"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5192766" y="3784793"/>
                <a:ext cx="5224764" cy="948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𝑑</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𝐺𝑎𝑚𝑚𝑎</m:t>
                          </m:r>
                          <m:d>
                            <m:dPr>
                              <m:ctrlPr>
                                <a:rPr lang="en-US" sz="1200" i="1">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 : </m:t>
                              </m:r>
                              <m:sSubSup>
                                <m:sSubSupPr>
                                  <m:ctrlPr>
                                    <a:rPr lang="en-US" sz="1200" i="1">
                                      <a:latin typeface="Cambria Math" panose="02040503050406030204" pitchFamily="18" charset="0"/>
                                    </a:rPr>
                                  </m:ctrlPr>
                                </m:sSubSupPr>
                                <m:e>
                                  <m:r>
                                    <a:rPr lang="en-US" sz="1200" i="1">
                                      <a:latin typeface="Cambria Math" panose="02040503050406030204" pitchFamily="18" charset="0"/>
                                    </a:rPr>
                                    <m:t>𝛼</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𝛽</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num>
                        <m:den>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𝐺𝑎𝑚𝑚𝑎</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𝑖𝑗</m:t>
                                  </m:r>
                                </m:sub>
                              </m:sSub>
                              <m:r>
                                <a:rPr lang="en-US" sz="1200" i="1">
                                  <a:latin typeface="Cambria Math" panose="02040503050406030204" pitchFamily="18" charset="0"/>
                                </a:rPr>
                                <m:t> : </m:t>
                              </m:r>
                              <m:sSubSup>
                                <m:sSubSupPr>
                                  <m:ctrlPr>
                                    <a:rPr lang="en-US" sz="1200" i="1">
                                      <a:latin typeface="Cambria Math" panose="02040503050406030204" pitchFamily="18" charset="0"/>
                                    </a:rPr>
                                  </m:ctrlPr>
                                </m:sSubSupPr>
                                <m:e>
                                  <m:r>
                                    <a:rPr lang="en-US" sz="1200" i="1">
                                      <a:latin typeface="Cambria Math" panose="02040503050406030204" pitchFamily="18" charset="0"/>
                                    </a:rPr>
                                    <m:t>𝛼</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𝛽</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b="0" i="1" smtClean="0">
                              <a:latin typeface="Cambria Math" panose="02040503050406030204" pitchFamily="18" charset="0"/>
                            </a:rPr>
                            <m:t>+</m:t>
                          </m:r>
                          <m:d>
                            <m:dPr>
                              <m:ctrlPr>
                                <a:rPr lang="en-US" sz="1200" i="1">
                                  <a:latin typeface="Cambria Math" panose="02040503050406030204" pitchFamily="18" charset="0"/>
                                </a:rPr>
                              </m:ctrlPr>
                            </m:dPr>
                            <m:e>
                              <m:r>
                                <a:rPr lang="en-US" sz="1200" i="1">
                                  <a:latin typeface="Cambria Math" panose="02040503050406030204" pitchFamily="18" charset="0"/>
                                </a:rPr>
                                <m:t>1−</m:t>
                              </m:r>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e>
                          </m:d>
                          <m:r>
                            <a:rPr lang="en-US" sz="1200" i="1">
                              <a:latin typeface="Cambria Math" panose="02040503050406030204" pitchFamily="18" charset="0"/>
                            </a:rPr>
                            <m:t>𝑁𝑜𝑟𝑚𝑎𝑙</m:t>
                          </m:r>
                          <m:r>
                            <a:rPr lang="en-US" sz="1200" i="1">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 : </m:t>
                          </m:r>
                          <m:sSubSup>
                            <m:sSubSupPr>
                              <m:ctrlPr>
                                <a:rPr lang="en-US" sz="1200" i="1">
                                  <a:latin typeface="Cambria Math" panose="02040503050406030204" pitchFamily="18" charset="0"/>
                                </a:rPr>
                              </m:ctrlPr>
                            </m:sSubSupPr>
                            <m:e>
                              <m:r>
                                <a:rPr lang="en-US" sz="1200" i="1">
                                  <a:latin typeface="Cambria Math" panose="02040503050406030204" pitchFamily="18" charset="0"/>
                                </a:rPr>
                                <m:t>𝜇</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𝜎</m:t>
                              </m:r>
                            </m:e>
                            <m:sub>
                              <m:r>
                                <a:rPr lang="en-US" sz="1200" i="1">
                                  <a:latin typeface="Cambria Math" panose="02040503050406030204" pitchFamily="18" charset="0"/>
                                </a:rPr>
                                <m:t>𝑖</m:t>
                              </m:r>
                            </m:sub>
                            <m:sup>
                              <m:d>
                                <m:dPr>
                                  <m:ctrlPr>
                                    <a:rPr lang="en-US" sz="1200" i="1">
                                      <a:latin typeface="Cambria Math" panose="02040503050406030204" pitchFamily="18" charset="0"/>
                                    </a:rPr>
                                  </m:ctrlPr>
                                </m:dPr>
                                <m:e>
                                  <m:r>
                                    <a:rPr lang="en-US" sz="1200" i="1">
                                      <a:latin typeface="Cambria Math" panose="02040503050406030204" pitchFamily="18" charset="0"/>
                                    </a:rPr>
                                    <m:t>𝑘</m:t>
                                  </m:r>
                                </m:e>
                              </m:d>
                            </m:sup>
                          </m:sSubSup>
                          <m:r>
                            <a:rPr lang="en-US" sz="1200" i="1">
                              <a:latin typeface="Cambria Math" panose="02040503050406030204" pitchFamily="18" charset="0"/>
                            </a:rPr>
                            <m:t>)</m:t>
                          </m:r>
                        </m:den>
                      </m:f>
                    </m:oMath>
                  </m:oMathPara>
                </a14:m>
                <a:endParaRPr lang="en-US" sz="1200" dirty="0"/>
              </a:p>
              <a:p>
                <a:r>
                  <a:rPr lang="en-US" sz="1200" b="0" dirty="0"/>
                  <a:t>           </a:t>
                </a:r>
              </a:p>
              <a:p>
                <a:r>
                  <a:rPr lang="en-US" sz="1200" dirty="0"/>
                  <a:t>                  (probability of a zero value being a dropout and should be imputed)</a:t>
                </a:r>
                <a:endParaRPr lang="en-US" sz="1200" b="0" dirty="0"/>
              </a:p>
            </p:txBody>
          </p:sp>
        </mc:Choice>
        <mc:Fallback xmlns="">
          <p:sp>
            <p:nvSpPr>
              <p:cNvPr id="144" name="TextBox 143"/>
              <p:cNvSpPr txBox="1">
                <a:spLocks noRot="1" noChangeAspect="1" noMove="1" noResize="1" noEditPoints="1" noAdjustHandles="1" noChangeArrowheads="1" noChangeShapeType="1" noTextEdit="1"/>
              </p:cNvSpPr>
              <p:nvPr/>
            </p:nvSpPr>
            <p:spPr>
              <a:xfrm>
                <a:off x="5192766" y="3784793"/>
                <a:ext cx="5224764" cy="948721"/>
              </a:xfrm>
              <a:prstGeom prst="rect">
                <a:avLst/>
              </a:prstGeom>
              <a:blipFill>
                <a:blip r:embed="rId7"/>
                <a:stretch>
                  <a:fillRect b="-9677"/>
                </a:stretch>
              </a:blipFill>
            </p:spPr>
            <p:txBody>
              <a:bodyPr/>
              <a:lstStyle/>
              <a:p>
                <a:r>
                  <a:rPr lang="en-US">
                    <a:noFill/>
                  </a:rPr>
                  <a:t> </a:t>
                </a:r>
              </a:p>
            </p:txBody>
          </p:sp>
        </mc:Fallback>
      </mc:AlternateContent>
      <p:sp>
        <p:nvSpPr>
          <p:cNvPr id="145" name="Right Arrow 144"/>
          <p:cNvSpPr/>
          <p:nvPr/>
        </p:nvSpPr>
        <p:spPr>
          <a:xfrm rot="5400000">
            <a:off x="3226805" y="4528380"/>
            <a:ext cx="691867" cy="327716"/>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689662" y="4462467"/>
            <a:ext cx="1483804" cy="276999"/>
          </a:xfrm>
          <a:prstGeom prst="rect">
            <a:avLst/>
          </a:prstGeom>
        </p:spPr>
        <p:txBody>
          <a:bodyPr wrap="none">
            <a:spAutoFit/>
          </a:bodyPr>
          <a:lstStyle/>
          <a:p>
            <a:r>
              <a:rPr lang="en-US" sz="1200" dirty="0">
                <a:solidFill>
                  <a:schemeClr val="bg1">
                    <a:lumMod val="50000"/>
                  </a:schemeClr>
                </a:solidFill>
              </a:rPr>
              <a:t>Impute cell by cell (j)</a:t>
            </a:r>
          </a:p>
        </p:txBody>
      </p:sp>
      <p:sp>
        <p:nvSpPr>
          <p:cNvPr id="147" name="Rectangle 146"/>
          <p:cNvSpPr/>
          <p:nvPr/>
        </p:nvSpPr>
        <p:spPr>
          <a:xfrm>
            <a:off x="3265481" y="5331301"/>
            <a:ext cx="344527" cy="1021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189866" y="5039673"/>
            <a:ext cx="1338636" cy="276999"/>
          </a:xfrm>
          <a:prstGeom prst="rect">
            <a:avLst/>
          </a:prstGeom>
        </p:spPr>
        <p:txBody>
          <a:bodyPr wrap="none">
            <a:spAutoFit/>
          </a:bodyPr>
          <a:lstStyle/>
          <a:p>
            <a:r>
              <a:rPr lang="en-US" sz="1200" dirty="0"/>
              <a:t>cells in one cluster</a:t>
            </a:r>
          </a:p>
        </p:txBody>
      </p:sp>
      <mc:AlternateContent xmlns:mc="http://schemas.openxmlformats.org/markup-compatibility/2006" xmlns:a14="http://schemas.microsoft.com/office/drawing/2010/main">
        <mc:Choice Requires="a14">
          <p:sp>
            <p:nvSpPr>
              <p:cNvPr id="151" name="Rectangle 150"/>
              <p:cNvSpPr/>
              <p:nvPr/>
            </p:nvSpPr>
            <p:spPr>
              <a:xfrm>
                <a:off x="2067102" y="5349826"/>
                <a:ext cx="1091389" cy="461665"/>
              </a:xfrm>
              <a:prstGeom prst="rect">
                <a:avLst/>
              </a:prstGeom>
            </p:spPr>
            <p:txBody>
              <a:bodyPr wrap="none">
                <a:spAutoFit/>
              </a:bodyPr>
              <a:lstStyle/>
              <a:p>
                <a:r>
                  <a:rPr lang="en-US" sz="1200" dirty="0"/>
                  <a:t>dropout genes</a:t>
                </a:r>
              </a:p>
              <a:p>
                <a:r>
                  <a:rPr lang="en-US" sz="1200" dirty="0"/>
                  <a:t>for cell </a:t>
                </a:r>
                <a14:m>
                  <m:oMath xmlns:m="http://schemas.openxmlformats.org/officeDocument/2006/math">
                    <m:r>
                      <a:rPr lang="en-US" sz="1200" i="1" dirty="0">
                        <a:latin typeface="Cambria Math" panose="02040503050406030204" pitchFamily="18" charset="0"/>
                      </a:rPr>
                      <m:t>𝑗</m:t>
                    </m:r>
                  </m:oMath>
                </a14:m>
                <a:endParaRPr lang="en-US" sz="1200" dirty="0"/>
              </a:p>
            </p:txBody>
          </p:sp>
        </mc:Choice>
        <mc:Fallback xmlns="">
          <p:sp>
            <p:nvSpPr>
              <p:cNvPr id="151" name="Rectangle 150"/>
              <p:cNvSpPr>
                <a:spLocks noRot="1" noChangeAspect="1" noMove="1" noResize="1" noEditPoints="1" noAdjustHandles="1" noChangeArrowheads="1" noChangeShapeType="1" noTextEdit="1"/>
              </p:cNvSpPr>
              <p:nvPr/>
            </p:nvSpPr>
            <p:spPr>
              <a:xfrm>
                <a:off x="2067102" y="5349826"/>
                <a:ext cx="1091389" cy="461665"/>
              </a:xfrm>
              <a:prstGeom prst="rect">
                <a:avLst/>
              </a:prstGeom>
              <a:blipFill>
                <a:blip r:embed="rId8"/>
                <a:stretch>
                  <a:fillRect t="-1333" b="-10667"/>
                </a:stretch>
              </a:blipFill>
            </p:spPr>
            <p:txBody>
              <a:bodyPr/>
              <a:lstStyle/>
              <a:p>
                <a:r>
                  <a:rPr lang="en-US">
                    <a:noFill/>
                  </a:rPr>
                  <a:t> </a:t>
                </a:r>
              </a:p>
            </p:txBody>
          </p:sp>
        </mc:Fallback>
      </mc:AlternateContent>
      <p:cxnSp>
        <p:nvCxnSpPr>
          <p:cNvPr id="152" name="Straight Arrow Connector 151"/>
          <p:cNvCxnSpPr/>
          <p:nvPr/>
        </p:nvCxnSpPr>
        <p:spPr>
          <a:xfrm>
            <a:off x="3289783" y="5276091"/>
            <a:ext cx="5332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3172918" y="5338245"/>
            <a:ext cx="4731" cy="24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247691" y="5322181"/>
            <a:ext cx="89870" cy="516980"/>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3247689" y="5865625"/>
            <a:ext cx="89872" cy="486953"/>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3355351" y="5322181"/>
            <a:ext cx="264265" cy="516980"/>
          </a:xfrm>
          <a:prstGeom prst="roundRect">
            <a:avLst>
              <a:gd name="adj" fmla="val 356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ounded Rectangle 166"/>
          <p:cNvSpPr/>
          <p:nvPr/>
        </p:nvSpPr>
        <p:spPr>
          <a:xfrm>
            <a:off x="3357078" y="5859126"/>
            <a:ext cx="264265" cy="502572"/>
          </a:xfrm>
          <a:prstGeom prst="roundRect">
            <a:avLst>
              <a:gd name="adj" fmla="val 332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 name="Rectangle 168"/>
              <p:cNvSpPr/>
              <p:nvPr/>
            </p:nvSpPr>
            <p:spPr>
              <a:xfrm>
                <a:off x="4747483" y="5203888"/>
                <a:ext cx="4132285" cy="291875"/>
              </a:xfrm>
              <a:prstGeom prst="rect">
                <a:avLst/>
              </a:prstGeom>
            </p:spPr>
            <p:txBody>
              <a:bodyPr wrap="none">
                <a:spAutoFit/>
              </a:bodyPr>
              <a:lstStyle/>
              <a:p>
                <a:r>
                  <a:rPr lang="en-US" sz="1200" dirty="0"/>
                  <a:t>For cell </a:t>
                </a:r>
                <a14:m>
                  <m:oMath xmlns:m="http://schemas.openxmlformats.org/officeDocument/2006/math">
                    <m:r>
                      <a:rPr lang="en-US" sz="1200" i="1" dirty="0" smtClean="0">
                        <a:latin typeface="Cambria Math" panose="02040503050406030204" pitchFamily="18" charset="0"/>
                      </a:rPr>
                      <m:t>𝑗</m:t>
                    </m:r>
                  </m:oMath>
                </a14:m>
                <a:r>
                  <a:rPr lang="en-US" sz="1200" dirty="0"/>
                  <a:t>, Define: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𝑗</m:t>
                        </m:r>
                      </m:sub>
                    </m:sSub>
                    <m:r>
                      <a:rPr lang="en-US" sz="1200" b="0" i="1" smtClean="0">
                        <a:latin typeface="Cambria Math" panose="02040503050406030204" pitchFamily="18" charset="0"/>
                      </a:rPr>
                      <m:t>={</m:t>
                    </m:r>
                    <m:r>
                      <a:rPr lang="en-US" sz="1200" b="0" i="1" smtClean="0">
                        <a:latin typeface="Cambria Math" panose="02040503050406030204" pitchFamily="18" charset="0"/>
                      </a:rPr>
                      <m:t>𝑖</m:t>
                    </m:r>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𝑑</m:t>
                        </m:r>
                      </m:e>
                      <m:sub>
                        <m:r>
                          <a:rPr lang="en-US" sz="1200" b="0" i="1" smtClean="0">
                            <a:latin typeface="Cambria Math" panose="02040503050406030204" pitchFamily="18" charset="0"/>
                          </a:rPr>
                          <m:t>𝑖𝑗</m:t>
                        </m:r>
                      </m:sub>
                    </m:sSub>
                    <m:r>
                      <a:rPr lang="en-US" sz="1200" b="0" i="1" smtClean="0">
                        <a:latin typeface="Cambria Math" panose="02040503050406030204" pitchFamily="18" charset="0"/>
                      </a:rPr>
                      <m:t>&gt;</m:t>
                    </m:r>
                    <m:r>
                      <a:rPr lang="en-US" sz="1200" b="0" i="1" smtClean="0">
                        <a:latin typeface="Cambria Math" panose="02040503050406030204" pitchFamily="18" charset="0"/>
                      </a:rPr>
                      <m:t>𝑡</m:t>
                    </m:r>
                    <m:r>
                      <a:rPr lang="en-US" sz="1200" b="0" i="1" smtClean="0">
                        <a:latin typeface="Cambria Math" panose="02040503050406030204" pitchFamily="18" charset="0"/>
                      </a:rPr>
                      <m:t>}</m:t>
                    </m:r>
                  </m:oMath>
                </a14:m>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b="0" i="1" smtClean="0">
                            <a:latin typeface="Cambria Math" panose="02040503050406030204" pitchFamily="18" charset="0"/>
                          </a:rPr>
                          <m:t>𝐵</m:t>
                        </m:r>
                      </m:e>
                      <m:sub>
                        <m:r>
                          <a:rPr lang="en-US" sz="1200" i="1">
                            <a:latin typeface="Cambria Math" panose="02040503050406030204" pitchFamily="18" charset="0"/>
                          </a:rPr>
                          <m:t>𝑗</m:t>
                        </m:r>
                      </m:sub>
                    </m:sSub>
                    <m:r>
                      <a:rPr lang="en-US" sz="1200" i="1">
                        <a:latin typeface="Cambria Math" panose="02040503050406030204" pitchFamily="18" charset="0"/>
                      </a:rPr>
                      <m:t>={</m:t>
                    </m:r>
                    <m:r>
                      <a:rPr lang="en-US" sz="1200" b="0" i="1" smtClean="0">
                        <a:latin typeface="Cambria Math" panose="02040503050406030204" pitchFamily="18" charset="0"/>
                      </a:rPr>
                      <m:t>𝑜𝑡h𝑒𝑟</m:t>
                    </m:r>
                    <m:r>
                      <a:rPr lang="en-US" sz="1200" b="0" i="1" smtClean="0">
                        <a:latin typeface="Cambria Math" panose="02040503050406030204" pitchFamily="18" charset="0"/>
                      </a:rPr>
                      <m:t> </m:t>
                    </m:r>
                    <m:r>
                      <a:rPr lang="en-US" sz="1200" b="0" i="1" smtClean="0">
                        <a:latin typeface="Cambria Math" panose="02040503050406030204" pitchFamily="18" charset="0"/>
                      </a:rPr>
                      <m:t>𝑔𝑒𝑛𝑒𝑠</m:t>
                    </m:r>
                    <m:r>
                      <a:rPr lang="en-US" sz="1200" i="1">
                        <a:latin typeface="Cambria Math" panose="02040503050406030204" pitchFamily="18" charset="0"/>
                      </a:rPr>
                      <m:t>}</m:t>
                    </m:r>
                  </m:oMath>
                </a14:m>
                <a:r>
                  <a:rPr lang="en-US" sz="1200" dirty="0"/>
                  <a:t>,  </a:t>
                </a:r>
              </a:p>
            </p:txBody>
          </p:sp>
        </mc:Choice>
        <mc:Fallback xmlns="">
          <p:sp>
            <p:nvSpPr>
              <p:cNvPr id="169" name="Rectangle 168"/>
              <p:cNvSpPr>
                <a:spLocks noRot="1" noChangeAspect="1" noMove="1" noResize="1" noEditPoints="1" noAdjustHandles="1" noChangeArrowheads="1" noChangeShapeType="1" noTextEdit="1"/>
              </p:cNvSpPr>
              <p:nvPr/>
            </p:nvSpPr>
            <p:spPr>
              <a:xfrm>
                <a:off x="4747483" y="5203888"/>
                <a:ext cx="4132285" cy="291875"/>
              </a:xfrm>
              <a:prstGeom prst="rect">
                <a:avLst/>
              </a:prstGeom>
              <a:blipFill>
                <a:blip r:embed="rId9"/>
                <a:stretch>
                  <a:fillRect l="-14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p:cNvSpPr/>
              <p:nvPr/>
            </p:nvSpPr>
            <p:spPr>
              <a:xfrm>
                <a:off x="1874216" y="5937730"/>
                <a:ext cx="1379930" cy="461665"/>
              </a:xfrm>
              <a:prstGeom prst="rect">
                <a:avLst/>
              </a:prstGeom>
            </p:spPr>
            <p:txBody>
              <a:bodyPr wrap="none">
                <a:spAutoFit/>
              </a:bodyPr>
              <a:lstStyle/>
              <a:p>
                <a:r>
                  <a:rPr lang="en-US" sz="1200" dirty="0"/>
                  <a:t>non-dropout genes</a:t>
                </a:r>
              </a:p>
              <a:p>
                <a:r>
                  <a:rPr lang="en-US" sz="1200" dirty="0"/>
                  <a:t>for cell </a:t>
                </a:r>
                <a14:m>
                  <m:oMath xmlns:m="http://schemas.openxmlformats.org/officeDocument/2006/math">
                    <m:r>
                      <a:rPr lang="en-US" sz="1200" i="1" dirty="0">
                        <a:latin typeface="Cambria Math" panose="02040503050406030204" pitchFamily="18" charset="0"/>
                      </a:rPr>
                      <m:t>𝑗</m:t>
                    </m:r>
                  </m:oMath>
                </a14:m>
                <a:endParaRPr lang="en-US" sz="1200" dirty="0"/>
              </a:p>
            </p:txBody>
          </p:sp>
        </mc:Choice>
        <mc:Fallback xmlns="">
          <p:sp>
            <p:nvSpPr>
              <p:cNvPr id="170" name="Rectangle 169"/>
              <p:cNvSpPr>
                <a:spLocks noRot="1" noChangeAspect="1" noMove="1" noResize="1" noEditPoints="1" noAdjustHandles="1" noChangeArrowheads="1" noChangeShapeType="1" noTextEdit="1"/>
              </p:cNvSpPr>
              <p:nvPr/>
            </p:nvSpPr>
            <p:spPr>
              <a:xfrm>
                <a:off x="1874216" y="5937730"/>
                <a:ext cx="1379930" cy="461665"/>
              </a:xfrm>
              <a:prstGeom prst="rect">
                <a:avLst/>
              </a:prstGeom>
              <a:blipFill>
                <a:blip r:embed="rId10"/>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p:cNvSpPr/>
              <p:nvPr/>
            </p:nvSpPr>
            <p:spPr>
              <a:xfrm>
                <a:off x="2430043" y="6492748"/>
                <a:ext cx="491866" cy="276999"/>
              </a:xfrm>
              <a:prstGeom prst="rect">
                <a:avLst/>
              </a:prstGeom>
            </p:spPr>
            <p:txBody>
              <a:bodyPr wrap="none">
                <a:spAutoFit/>
              </a:bodyPr>
              <a:lstStyle/>
              <a:p>
                <a:r>
                  <a:rPr lang="en-US" sz="1200" dirty="0"/>
                  <a:t>cell </a:t>
                </a:r>
                <a14:m>
                  <m:oMath xmlns:m="http://schemas.openxmlformats.org/officeDocument/2006/math">
                    <m:r>
                      <a:rPr lang="en-US" sz="1200" i="1" dirty="0">
                        <a:latin typeface="Cambria Math" panose="02040503050406030204" pitchFamily="18" charset="0"/>
                      </a:rPr>
                      <m:t>𝑗</m:t>
                    </m:r>
                  </m:oMath>
                </a14:m>
                <a:endParaRPr lang="en-US" sz="1200" dirty="0"/>
              </a:p>
            </p:txBody>
          </p:sp>
        </mc:Choice>
        <mc:Fallback xmlns="">
          <p:sp>
            <p:nvSpPr>
              <p:cNvPr id="171" name="Rectangle 170"/>
              <p:cNvSpPr>
                <a:spLocks noRot="1" noChangeAspect="1" noMove="1" noResize="1" noEditPoints="1" noAdjustHandles="1" noChangeArrowheads="1" noChangeShapeType="1" noTextEdit="1"/>
              </p:cNvSpPr>
              <p:nvPr/>
            </p:nvSpPr>
            <p:spPr>
              <a:xfrm>
                <a:off x="2430043" y="6492748"/>
                <a:ext cx="491866" cy="276999"/>
              </a:xfrm>
              <a:prstGeom prst="rect">
                <a:avLst/>
              </a:prstGeom>
              <a:blipFill>
                <a:blip r:embed="rId11"/>
                <a:stretch>
                  <a:fillRect l="-1250" b="-15217"/>
                </a:stretch>
              </a:blipFill>
            </p:spPr>
            <p:txBody>
              <a:bodyPr/>
              <a:lstStyle/>
              <a:p>
                <a:r>
                  <a:rPr lang="en-US">
                    <a:noFill/>
                  </a:rPr>
                  <a:t> </a:t>
                </a:r>
              </a:p>
            </p:txBody>
          </p:sp>
        </mc:Fallback>
      </mc:AlternateContent>
      <p:sp>
        <p:nvSpPr>
          <p:cNvPr id="26" name="Freeform 25"/>
          <p:cNvSpPr/>
          <p:nvPr/>
        </p:nvSpPr>
        <p:spPr>
          <a:xfrm>
            <a:off x="2890904" y="6364550"/>
            <a:ext cx="404949" cy="254726"/>
          </a:xfrm>
          <a:custGeom>
            <a:avLst/>
            <a:gdLst>
              <a:gd name="connsiteX0" fmla="*/ 404949 w 404949"/>
              <a:gd name="connsiteY0" fmla="*/ 0 h 254726"/>
              <a:gd name="connsiteX1" fmla="*/ 333103 w 404949"/>
              <a:gd name="connsiteY1" fmla="*/ 182880 h 254726"/>
              <a:gd name="connsiteX2" fmla="*/ 0 w 404949"/>
              <a:gd name="connsiteY2" fmla="*/ 254726 h 254726"/>
            </a:gdLst>
            <a:ahLst/>
            <a:cxnLst>
              <a:cxn ang="0">
                <a:pos x="connsiteX0" y="connsiteY0"/>
              </a:cxn>
              <a:cxn ang="0">
                <a:pos x="connsiteX1" y="connsiteY1"/>
              </a:cxn>
              <a:cxn ang="0">
                <a:pos x="connsiteX2" y="connsiteY2"/>
              </a:cxn>
            </a:cxnLst>
            <a:rect l="l" t="t" r="r" b="b"/>
            <a:pathLst>
              <a:path w="404949" h="254726">
                <a:moveTo>
                  <a:pt x="404949" y="0"/>
                </a:moveTo>
                <a:cubicBezTo>
                  <a:pt x="402771" y="70213"/>
                  <a:pt x="400594" y="140426"/>
                  <a:pt x="333103" y="182880"/>
                </a:cubicBezTo>
                <a:cubicBezTo>
                  <a:pt x="265612" y="225334"/>
                  <a:pt x="132806" y="240030"/>
                  <a:pt x="0" y="25472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0" name="Rectangle 189"/>
              <p:cNvSpPr/>
              <p:nvPr/>
            </p:nvSpPr>
            <p:spPr>
              <a:xfrm>
                <a:off x="3136471" y="5432445"/>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190" name="Rectangle 189"/>
              <p:cNvSpPr>
                <a:spLocks noRot="1" noChangeAspect="1" noMove="1" noResize="1" noEditPoints="1" noAdjustHandles="1" noChangeArrowheads="1" noChangeShapeType="1" noTextEdit="1"/>
              </p:cNvSpPr>
              <p:nvPr/>
            </p:nvSpPr>
            <p:spPr>
              <a:xfrm>
                <a:off x="3136471" y="5432445"/>
                <a:ext cx="367152" cy="291875"/>
              </a:xfrm>
              <a:prstGeom prst="rect">
                <a:avLst/>
              </a:prstGeom>
              <a:blipFill>
                <a:blip r:embed="rId12"/>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Rectangle 190"/>
              <p:cNvSpPr/>
              <p:nvPr/>
            </p:nvSpPr>
            <p:spPr>
              <a:xfrm>
                <a:off x="3312926" y="5435576"/>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191" name="Rectangle 190"/>
              <p:cNvSpPr>
                <a:spLocks noRot="1" noChangeAspect="1" noMove="1" noResize="1" noEditPoints="1" noAdjustHandles="1" noChangeArrowheads="1" noChangeShapeType="1" noTextEdit="1"/>
              </p:cNvSpPr>
              <p:nvPr/>
            </p:nvSpPr>
            <p:spPr>
              <a:xfrm>
                <a:off x="3312926" y="5435576"/>
                <a:ext cx="633891"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Rectangle 191"/>
              <p:cNvSpPr/>
              <p:nvPr/>
            </p:nvSpPr>
            <p:spPr>
              <a:xfrm>
                <a:off x="3126215" y="5951802"/>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192" name="Rectangle 191"/>
              <p:cNvSpPr>
                <a:spLocks noRot="1" noChangeAspect="1" noMove="1" noResize="1" noEditPoints="1" noAdjustHandles="1" noChangeArrowheads="1" noChangeShapeType="1" noTextEdit="1"/>
              </p:cNvSpPr>
              <p:nvPr/>
            </p:nvSpPr>
            <p:spPr>
              <a:xfrm>
                <a:off x="3126215" y="5951802"/>
                <a:ext cx="367152" cy="291875"/>
              </a:xfrm>
              <a:prstGeom prst="rect">
                <a:avLst/>
              </a:prstGeom>
              <a:blipFill>
                <a:blip r:embed="rId14"/>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192"/>
              <p:cNvSpPr/>
              <p:nvPr/>
            </p:nvSpPr>
            <p:spPr>
              <a:xfrm>
                <a:off x="3302670" y="5954933"/>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193" name="Rectangle 192"/>
              <p:cNvSpPr>
                <a:spLocks noRot="1" noChangeAspect="1" noMove="1" noResize="1" noEditPoints="1" noAdjustHandles="1" noChangeArrowheads="1" noChangeShapeType="1" noTextEdit="1"/>
              </p:cNvSpPr>
              <p:nvPr/>
            </p:nvSpPr>
            <p:spPr>
              <a:xfrm>
                <a:off x="3302670" y="5954933"/>
                <a:ext cx="633891" cy="276999"/>
              </a:xfrm>
              <a:prstGeom prst="rect">
                <a:avLst/>
              </a:prstGeom>
              <a:blipFill>
                <a:blip r:embed="rId15"/>
                <a:stretch>
                  <a:fillRect/>
                </a:stretch>
              </a:blipFill>
            </p:spPr>
            <p:txBody>
              <a:bodyPr/>
              <a:lstStyle/>
              <a:p>
                <a:r>
                  <a:rPr lang="en-US">
                    <a:noFill/>
                  </a:rPr>
                  <a:t> </a:t>
                </a:r>
              </a:p>
            </p:txBody>
          </p:sp>
        </mc:Fallback>
      </mc:AlternateContent>
      <p:sp>
        <p:nvSpPr>
          <p:cNvPr id="238" name="Rounded Rectangle 237"/>
          <p:cNvSpPr/>
          <p:nvPr/>
        </p:nvSpPr>
        <p:spPr>
          <a:xfrm>
            <a:off x="6666625" y="5558004"/>
            <a:ext cx="89872" cy="486953"/>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7043801" y="5551505"/>
            <a:ext cx="264265" cy="502572"/>
          </a:xfrm>
          <a:prstGeom prst="roundRect">
            <a:avLst>
              <a:gd name="adj" fmla="val 332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0" name="Rectangle 239"/>
              <p:cNvSpPr/>
              <p:nvPr/>
            </p:nvSpPr>
            <p:spPr>
              <a:xfrm>
                <a:off x="6545151" y="5644181"/>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240" name="Rectangle 239"/>
              <p:cNvSpPr>
                <a:spLocks noRot="1" noChangeAspect="1" noMove="1" noResize="1" noEditPoints="1" noAdjustHandles="1" noChangeArrowheads="1" noChangeShapeType="1" noTextEdit="1"/>
              </p:cNvSpPr>
              <p:nvPr/>
            </p:nvSpPr>
            <p:spPr>
              <a:xfrm>
                <a:off x="6545151" y="5644181"/>
                <a:ext cx="367152" cy="291875"/>
              </a:xfrm>
              <a:prstGeom prst="rect">
                <a:avLst/>
              </a:prstGeom>
              <a:blipFill>
                <a:blip r:embed="rId16"/>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Rectangle 240"/>
              <p:cNvSpPr/>
              <p:nvPr/>
            </p:nvSpPr>
            <p:spPr>
              <a:xfrm>
                <a:off x="6989393" y="5647312"/>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241" name="Rectangle 240"/>
              <p:cNvSpPr>
                <a:spLocks noRot="1" noChangeAspect="1" noMove="1" noResize="1" noEditPoints="1" noAdjustHandles="1" noChangeArrowheads="1" noChangeShapeType="1" noTextEdit="1"/>
              </p:cNvSpPr>
              <p:nvPr/>
            </p:nvSpPr>
            <p:spPr>
              <a:xfrm>
                <a:off x="6989393" y="5647312"/>
                <a:ext cx="633891" cy="2769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Rectangle 241"/>
              <p:cNvSpPr/>
              <p:nvPr/>
            </p:nvSpPr>
            <p:spPr>
              <a:xfrm>
                <a:off x="6742310" y="5659572"/>
                <a:ext cx="33534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242" name="Rectangle 241"/>
              <p:cNvSpPr>
                <a:spLocks noRot="1" noChangeAspect="1" noMove="1" noResize="1" noEditPoints="1" noAdjustHandles="1" noChangeArrowheads="1" noChangeShapeType="1" noTextEdit="1"/>
              </p:cNvSpPr>
              <p:nvPr/>
            </p:nvSpPr>
            <p:spPr>
              <a:xfrm>
                <a:off x="6742310" y="5659572"/>
                <a:ext cx="335348" cy="276999"/>
              </a:xfrm>
              <a:prstGeom prst="rect">
                <a:avLst/>
              </a:prstGeom>
              <a:blipFill>
                <a:blip r:embed="rId18"/>
                <a:stretch>
                  <a:fillRect/>
                </a:stretch>
              </a:blipFill>
            </p:spPr>
            <p:txBody>
              <a:bodyPr/>
              <a:lstStyle/>
              <a:p>
                <a:r>
                  <a:rPr lang="en-US">
                    <a:noFill/>
                  </a:rPr>
                  <a:t> </a:t>
                </a:r>
              </a:p>
            </p:txBody>
          </p:sp>
        </mc:Fallback>
      </mc:AlternateContent>
      <p:sp>
        <p:nvSpPr>
          <p:cNvPr id="243" name="Rounded Rectangle 242"/>
          <p:cNvSpPr/>
          <p:nvPr/>
        </p:nvSpPr>
        <p:spPr>
          <a:xfrm>
            <a:off x="7559273" y="5672529"/>
            <a:ext cx="81554" cy="274237"/>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6" name="Rectangle 245"/>
              <p:cNvSpPr/>
              <p:nvPr/>
            </p:nvSpPr>
            <p:spPr>
              <a:xfrm>
                <a:off x="7429540" y="5674744"/>
                <a:ext cx="3382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𝑤</m:t>
                      </m:r>
                    </m:oMath>
                  </m:oMathPara>
                </a14:m>
                <a:endParaRPr lang="en-US" sz="1200" dirty="0"/>
              </a:p>
            </p:txBody>
          </p:sp>
        </mc:Choice>
        <mc:Fallback xmlns="">
          <p:sp>
            <p:nvSpPr>
              <p:cNvPr id="246" name="Rectangle 245"/>
              <p:cNvSpPr>
                <a:spLocks noRot="1" noChangeAspect="1" noMove="1" noResize="1" noEditPoints="1" noAdjustHandles="1" noChangeArrowheads="1" noChangeShapeType="1" noTextEdit="1"/>
              </p:cNvSpPr>
              <p:nvPr/>
            </p:nvSpPr>
            <p:spPr>
              <a:xfrm>
                <a:off x="7429540" y="5674744"/>
                <a:ext cx="338233" cy="276999"/>
              </a:xfrm>
              <a:prstGeom prst="rect">
                <a:avLst/>
              </a:prstGeom>
              <a:blipFill>
                <a:blip r:embed="rId19"/>
                <a:stretch>
                  <a:fillRect/>
                </a:stretch>
              </a:blipFill>
            </p:spPr>
            <p:txBody>
              <a:bodyPr/>
              <a:lstStyle/>
              <a:p>
                <a:r>
                  <a:rPr lang="en-US">
                    <a:noFill/>
                  </a:rPr>
                  <a:t> </a:t>
                </a:r>
              </a:p>
            </p:txBody>
          </p:sp>
        </mc:Fallback>
      </mc:AlternateContent>
      <p:sp>
        <p:nvSpPr>
          <p:cNvPr id="247" name="Rounded Rectangle 246"/>
          <p:cNvSpPr/>
          <p:nvPr/>
        </p:nvSpPr>
        <p:spPr>
          <a:xfrm>
            <a:off x="6681396" y="6196617"/>
            <a:ext cx="89872" cy="486953"/>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7058572" y="6190118"/>
            <a:ext cx="264265" cy="502572"/>
          </a:xfrm>
          <a:prstGeom prst="roundRect">
            <a:avLst>
              <a:gd name="adj" fmla="val 332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9" name="Rectangle 248"/>
              <p:cNvSpPr/>
              <p:nvPr/>
            </p:nvSpPr>
            <p:spPr>
              <a:xfrm>
                <a:off x="6559922" y="6282794"/>
                <a:ext cx="367152" cy="29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𝑗</m:t>
                          </m:r>
                        </m:sub>
                      </m:sSub>
                    </m:oMath>
                  </m:oMathPara>
                </a14:m>
                <a:endParaRPr lang="en-US" sz="1200" dirty="0"/>
              </a:p>
            </p:txBody>
          </p:sp>
        </mc:Choice>
        <mc:Fallback xmlns="">
          <p:sp>
            <p:nvSpPr>
              <p:cNvPr id="249" name="Rectangle 248"/>
              <p:cNvSpPr>
                <a:spLocks noRot="1" noChangeAspect="1" noMove="1" noResize="1" noEditPoints="1" noAdjustHandles="1" noChangeArrowheads="1" noChangeShapeType="1" noTextEdit="1"/>
              </p:cNvSpPr>
              <p:nvPr/>
            </p:nvSpPr>
            <p:spPr>
              <a:xfrm>
                <a:off x="6559922" y="6282794"/>
                <a:ext cx="367152" cy="291875"/>
              </a:xfrm>
              <a:prstGeom prst="rect">
                <a:avLst/>
              </a:prstGeom>
              <a:blipFill>
                <a:blip r:embed="rId20"/>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Rectangle 249"/>
              <p:cNvSpPr/>
              <p:nvPr/>
            </p:nvSpPr>
            <p:spPr>
              <a:xfrm>
                <a:off x="7004164" y="6285925"/>
                <a:ext cx="63389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𝑜𝑡h𝑒𝑟</m:t>
                          </m:r>
                        </m:sub>
                      </m:sSub>
                    </m:oMath>
                  </m:oMathPara>
                </a14:m>
                <a:endParaRPr lang="en-US" sz="1200" dirty="0"/>
              </a:p>
            </p:txBody>
          </p:sp>
        </mc:Choice>
        <mc:Fallback xmlns="">
          <p:sp>
            <p:nvSpPr>
              <p:cNvPr id="250" name="Rectangle 249"/>
              <p:cNvSpPr>
                <a:spLocks noRot="1" noChangeAspect="1" noMove="1" noResize="1" noEditPoints="1" noAdjustHandles="1" noChangeArrowheads="1" noChangeShapeType="1" noTextEdit="1"/>
              </p:cNvSpPr>
              <p:nvPr/>
            </p:nvSpPr>
            <p:spPr>
              <a:xfrm>
                <a:off x="7004164" y="6285925"/>
                <a:ext cx="633891" cy="2769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Rectangle 250"/>
              <p:cNvSpPr/>
              <p:nvPr/>
            </p:nvSpPr>
            <p:spPr>
              <a:xfrm>
                <a:off x="6757081" y="6298185"/>
                <a:ext cx="33534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251" name="Rectangle 250"/>
              <p:cNvSpPr>
                <a:spLocks noRot="1" noChangeAspect="1" noMove="1" noResize="1" noEditPoints="1" noAdjustHandles="1" noChangeArrowheads="1" noChangeShapeType="1" noTextEdit="1"/>
              </p:cNvSpPr>
              <p:nvPr/>
            </p:nvSpPr>
            <p:spPr>
              <a:xfrm>
                <a:off x="6757081" y="6298185"/>
                <a:ext cx="335348" cy="276999"/>
              </a:xfrm>
              <a:prstGeom prst="rect">
                <a:avLst/>
              </a:prstGeom>
              <a:blipFill>
                <a:blip r:embed="rId18"/>
                <a:stretch>
                  <a:fillRect/>
                </a:stretch>
              </a:blipFill>
            </p:spPr>
            <p:txBody>
              <a:bodyPr/>
              <a:lstStyle/>
              <a:p>
                <a:r>
                  <a:rPr lang="en-US">
                    <a:noFill/>
                  </a:rPr>
                  <a:t> </a:t>
                </a:r>
              </a:p>
            </p:txBody>
          </p:sp>
        </mc:Fallback>
      </mc:AlternateContent>
      <p:sp>
        <p:nvSpPr>
          <p:cNvPr id="252" name="Rounded Rectangle 251"/>
          <p:cNvSpPr/>
          <p:nvPr/>
        </p:nvSpPr>
        <p:spPr>
          <a:xfrm>
            <a:off x="7574044" y="6311142"/>
            <a:ext cx="81554" cy="274237"/>
          </a:xfrm>
          <a:prstGeom prst="roundRect">
            <a:avLst>
              <a:gd name="adj" fmla="val 4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3" name="Rectangle 252"/>
              <p:cNvSpPr/>
              <p:nvPr/>
            </p:nvSpPr>
            <p:spPr>
              <a:xfrm>
                <a:off x="7444311" y="6313357"/>
                <a:ext cx="33823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𝑤</m:t>
                      </m:r>
                    </m:oMath>
                  </m:oMathPara>
                </a14:m>
                <a:endParaRPr lang="en-US" sz="1200" dirty="0"/>
              </a:p>
            </p:txBody>
          </p:sp>
        </mc:Choice>
        <mc:Fallback xmlns="">
          <p:sp>
            <p:nvSpPr>
              <p:cNvPr id="253" name="Rectangle 252"/>
              <p:cNvSpPr>
                <a:spLocks noRot="1" noChangeAspect="1" noMove="1" noResize="1" noEditPoints="1" noAdjustHandles="1" noChangeArrowheads="1" noChangeShapeType="1" noTextEdit="1"/>
              </p:cNvSpPr>
              <p:nvPr/>
            </p:nvSpPr>
            <p:spPr>
              <a:xfrm>
                <a:off x="7444311" y="6313357"/>
                <a:ext cx="338233" cy="27699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Rectangle 253"/>
              <p:cNvSpPr/>
              <p:nvPr/>
            </p:nvSpPr>
            <p:spPr>
              <a:xfrm>
                <a:off x="8018980" y="5583292"/>
                <a:ext cx="4011429" cy="461665"/>
              </a:xfrm>
              <a:prstGeom prst="rect">
                <a:avLst/>
              </a:prstGeom>
            </p:spPr>
            <p:txBody>
              <a:bodyPr wrap="square">
                <a:spAutoFit/>
              </a:bodyPr>
              <a:lstStyle/>
              <a:p>
                <a:r>
                  <a:rPr lang="en-US" sz="1200" dirty="0"/>
                  <a:t>learn how to predict cell </a:t>
                </a:r>
                <a14:m>
                  <m:oMath xmlns:m="http://schemas.openxmlformats.org/officeDocument/2006/math">
                    <m:r>
                      <a:rPr lang="en-US" sz="1200" i="1" dirty="0">
                        <a:latin typeface="Cambria Math" panose="02040503050406030204" pitchFamily="18" charset="0"/>
                      </a:rPr>
                      <m:t>𝑗</m:t>
                    </m:r>
                  </m:oMath>
                </a14:m>
                <a:r>
                  <a:rPr lang="en-US" sz="1200" dirty="0"/>
                  <a:t> based on other cells in the same cluster, using non-dropout genes of cell </a:t>
                </a:r>
                <a14:m>
                  <m:oMath xmlns:m="http://schemas.openxmlformats.org/officeDocument/2006/math">
                    <m:r>
                      <a:rPr lang="en-US" sz="1200" i="1" dirty="0">
                        <a:latin typeface="Cambria Math" panose="02040503050406030204" pitchFamily="18" charset="0"/>
                      </a:rPr>
                      <m:t>𝑗</m:t>
                    </m:r>
                  </m:oMath>
                </a14:m>
                <a:r>
                  <a:rPr lang="en-US" sz="1200" dirty="0"/>
                  <a:t> as training instances</a:t>
                </a:r>
              </a:p>
            </p:txBody>
          </p:sp>
        </mc:Choice>
        <mc:Fallback xmlns="">
          <p:sp>
            <p:nvSpPr>
              <p:cNvPr id="254" name="Rectangle 253"/>
              <p:cNvSpPr>
                <a:spLocks noRot="1" noChangeAspect="1" noMove="1" noResize="1" noEditPoints="1" noAdjustHandles="1" noChangeArrowheads="1" noChangeShapeType="1" noTextEdit="1"/>
              </p:cNvSpPr>
              <p:nvPr/>
            </p:nvSpPr>
            <p:spPr>
              <a:xfrm>
                <a:off x="8018980" y="5583292"/>
                <a:ext cx="4011429" cy="461665"/>
              </a:xfrm>
              <a:prstGeom prst="rect">
                <a:avLst/>
              </a:prstGeom>
              <a:blipFill>
                <a:blip r:embed="rId23"/>
                <a:stretch>
                  <a:fillRect t="-1316" b="-9211"/>
                </a:stretch>
              </a:blipFill>
            </p:spPr>
            <p:txBody>
              <a:bodyPr/>
              <a:lstStyle/>
              <a:p>
                <a:r>
                  <a:rPr lang="en-US">
                    <a:noFill/>
                  </a:rPr>
                  <a:t> </a:t>
                </a:r>
              </a:p>
            </p:txBody>
          </p:sp>
        </mc:Fallback>
      </mc:AlternateContent>
      <p:sp>
        <p:nvSpPr>
          <p:cNvPr id="256" name="Rectangle 255"/>
          <p:cNvSpPr/>
          <p:nvPr/>
        </p:nvSpPr>
        <p:spPr>
          <a:xfrm>
            <a:off x="5192766" y="5666253"/>
            <a:ext cx="1037167" cy="461665"/>
          </a:xfrm>
          <a:prstGeom prst="rect">
            <a:avLst/>
          </a:prstGeom>
        </p:spPr>
        <p:txBody>
          <a:bodyPr wrap="square">
            <a:spAutoFit/>
          </a:bodyPr>
          <a:lstStyle/>
          <a:p>
            <a:r>
              <a:rPr lang="en-US" sz="1200" dirty="0"/>
              <a:t>Learn a linear model</a:t>
            </a:r>
          </a:p>
        </p:txBody>
      </p:sp>
      <p:sp>
        <p:nvSpPr>
          <p:cNvPr id="257" name="Rectangle 256"/>
          <p:cNvSpPr/>
          <p:nvPr/>
        </p:nvSpPr>
        <p:spPr>
          <a:xfrm>
            <a:off x="5205819" y="6260895"/>
            <a:ext cx="1300056" cy="461665"/>
          </a:xfrm>
          <a:prstGeom prst="rect">
            <a:avLst/>
          </a:prstGeom>
        </p:spPr>
        <p:txBody>
          <a:bodyPr wrap="square">
            <a:spAutoFit/>
          </a:bodyPr>
          <a:lstStyle/>
          <a:p>
            <a:r>
              <a:rPr lang="en-US" sz="1200" dirty="0"/>
              <a:t>Apply the learned model</a:t>
            </a:r>
          </a:p>
        </p:txBody>
      </p:sp>
      <mc:AlternateContent xmlns:mc="http://schemas.openxmlformats.org/markup-compatibility/2006" xmlns:a14="http://schemas.microsoft.com/office/drawing/2010/main">
        <mc:Choice Requires="a14">
          <p:sp>
            <p:nvSpPr>
              <p:cNvPr id="258" name="Rectangle 257"/>
              <p:cNvSpPr/>
              <p:nvPr/>
            </p:nvSpPr>
            <p:spPr>
              <a:xfrm>
                <a:off x="8043370" y="6217427"/>
                <a:ext cx="4011429" cy="646331"/>
              </a:xfrm>
              <a:prstGeom prst="rect">
                <a:avLst/>
              </a:prstGeom>
            </p:spPr>
            <p:txBody>
              <a:bodyPr wrap="square">
                <a:spAutoFit/>
              </a:bodyPr>
              <a:lstStyle/>
              <a:p>
                <a:r>
                  <a:rPr lang="en-US" sz="1200" dirty="0"/>
                  <a:t>use the model </a:t>
                </a:r>
                <a14:m>
                  <m:oMath xmlns:m="http://schemas.openxmlformats.org/officeDocument/2006/math">
                    <m:r>
                      <a:rPr lang="en-US" sz="1200" i="1">
                        <a:latin typeface="Cambria Math" panose="02040503050406030204" pitchFamily="18" charset="0"/>
                      </a:rPr>
                      <m:t>𝑤</m:t>
                    </m:r>
                    <m:r>
                      <a:rPr lang="en-US" sz="1200" i="1">
                        <a:latin typeface="Cambria Math" panose="02040503050406030204" pitchFamily="18" charset="0"/>
                      </a:rPr>
                      <m:t> </m:t>
                    </m:r>
                  </m:oMath>
                </a14:m>
                <a:r>
                  <a:rPr lang="en-US" sz="1200" dirty="0"/>
                  <a:t>to predict the dropout genes of cell </a:t>
                </a:r>
                <a14:m>
                  <m:oMath xmlns:m="http://schemas.openxmlformats.org/officeDocument/2006/math">
                    <m:r>
                      <a:rPr lang="en-US" sz="1200" i="1" dirty="0">
                        <a:latin typeface="Cambria Math" panose="02040503050406030204" pitchFamily="18" charset="0"/>
                      </a:rPr>
                      <m:t>𝑗</m:t>
                    </m:r>
                  </m:oMath>
                </a14:m>
                <a:r>
                  <a:rPr lang="en-US" sz="1200" dirty="0"/>
                  <a:t>, using observations of the dropout genes in other cells in the same cluster</a:t>
                </a:r>
              </a:p>
            </p:txBody>
          </p:sp>
        </mc:Choice>
        <mc:Fallback xmlns="">
          <p:sp>
            <p:nvSpPr>
              <p:cNvPr id="258" name="Rectangle 257"/>
              <p:cNvSpPr>
                <a:spLocks noRot="1" noChangeAspect="1" noMove="1" noResize="1" noEditPoints="1" noAdjustHandles="1" noChangeArrowheads="1" noChangeShapeType="1" noTextEdit="1"/>
              </p:cNvSpPr>
              <p:nvPr/>
            </p:nvSpPr>
            <p:spPr>
              <a:xfrm>
                <a:off x="8043370" y="6217427"/>
                <a:ext cx="4011429" cy="646331"/>
              </a:xfrm>
              <a:prstGeom prst="rect">
                <a:avLst/>
              </a:prstGeom>
              <a:blipFill>
                <a:blip r:embed="rId24"/>
                <a:stretch>
                  <a:fillRect t="-943"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8547613" y="1207799"/>
                <a:ext cx="1179423" cy="380425"/>
              </a:xfrm>
              <a:prstGeom prst="rect">
                <a:avLst/>
              </a:prstGeom>
            </p:spPr>
            <p:txBody>
              <a:bodyPr wrap="square">
                <a:spAutoFit/>
              </a:bodyPr>
              <a:lstStyle/>
              <a:p>
                <a:r>
                  <a:rPr lang="en-US" sz="900" b="0" dirty="0">
                    <a:solidFill>
                      <a:schemeClr val="bg1">
                        <a:lumMod val="50000"/>
                      </a:schemeClr>
                    </a:solidFill>
                  </a:rPr>
                  <a:t> </a:t>
                </a:r>
                <a14:m>
                  <m:oMath xmlns:m="http://schemas.openxmlformats.org/officeDocument/2006/math">
                    <m:r>
                      <a:rPr lang="en-US" sz="900" b="0" i="1" smtClean="0">
                        <a:solidFill>
                          <a:schemeClr val="bg1">
                            <a:lumMod val="50000"/>
                          </a:schemeClr>
                        </a:solidFill>
                        <a:latin typeface="Cambria Math" panose="02040503050406030204" pitchFamily="18" charset="0"/>
                      </a:rPr>
                      <m:t>𝑂</m:t>
                    </m:r>
                    <m:r>
                      <a:rPr lang="en-US" sz="900" b="0" i="1" smtClean="0">
                        <a:solidFill>
                          <a:schemeClr val="bg1">
                            <a:lumMod val="50000"/>
                          </a:schemeClr>
                        </a:solidFill>
                        <a:latin typeface="Cambria Math" panose="02040503050406030204" pitchFamily="18" charset="0"/>
                      </a:rPr>
                      <m:t>={</m:t>
                    </m:r>
                    <m:r>
                      <a:rPr lang="en-US" sz="900" b="0" i="1" smtClean="0">
                        <a:solidFill>
                          <a:schemeClr val="bg1">
                            <a:lumMod val="50000"/>
                          </a:schemeClr>
                        </a:solidFill>
                        <a:latin typeface="Cambria Math" panose="02040503050406030204" pitchFamily="18" charset="0"/>
                      </a:rPr>
                      <m:t>𝑗</m:t>
                    </m:r>
                    <m:r>
                      <a:rPr lang="en-US" sz="900" b="0" i="1" smtClean="0">
                        <a:solidFill>
                          <a:schemeClr val="bg1">
                            <a:lumMod val="50000"/>
                          </a:schemeClr>
                        </a:solidFill>
                        <a:latin typeface="Cambria Math" panose="02040503050406030204" pitchFamily="18" charset="0"/>
                      </a:rPr>
                      <m:t>:</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𝑙</m:t>
                        </m:r>
                      </m:e>
                      <m:sub>
                        <m:r>
                          <a:rPr lang="en-US" sz="900" b="0" i="1" smtClean="0">
                            <a:solidFill>
                              <a:schemeClr val="bg1">
                                <a:lumMod val="50000"/>
                              </a:schemeClr>
                            </a:solidFill>
                            <a:latin typeface="Cambria Math" panose="02040503050406030204" pitchFamily="18" charset="0"/>
                          </a:rPr>
                          <m:t>𝑗</m:t>
                        </m:r>
                      </m:sub>
                    </m:sSub>
                    <m:r>
                      <a:rPr lang="en-US" sz="900" b="0" i="1" smtClean="0">
                        <a:solidFill>
                          <a:schemeClr val="bg1">
                            <a:lumMod val="50000"/>
                          </a:schemeClr>
                        </a:solidFill>
                        <a:latin typeface="Cambria Math" panose="02040503050406030204" pitchFamily="18" charset="0"/>
                      </a:rPr>
                      <m:t>&gt;</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𝑄</m:t>
                        </m:r>
                      </m:e>
                      <m:sub>
                        <m:r>
                          <a:rPr lang="en-US" sz="900" b="0" i="1" smtClean="0">
                            <a:solidFill>
                              <a:schemeClr val="bg1">
                                <a:lumMod val="50000"/>
                              </a:schemeClr>
                            </a:solidFill>
                            <a:latin typeface="Cambria Math" panose="02040503050406030204" pitchFamily="18" charset="0"/>
                          </a:rPr>
                          <m:t>3</m:t>
                        </m:r>
                      </m:sub>
                    </m:sSub>
                    <m:r>
                      <a:rPr lang="en-US" sz="900" b="0" i="1" smtClean="0">
                        <a:solidFill>
                          <a:schemeClr val="bg1">
                            <a:lumMod val="50000"/>
                          </a:schemeClr>
                        </a:solidFill>
                        <a:latin typeface="Cambria Math" panose="02040503050406030204" pitchFamily="18" charset="0"/>
                      </a:rPr>
                      <m:t>+</m:t>
                    </m:r>
                  </m:oMath>
                </a14:m>
                <a:endParaRPr lang="en-US" sz="900" b="0" i="1" dirty="0">
                  <a:solidFill>
                    <a:schemeClr val="bg1">
                      <a:lumMod val="50000"/>
                    </a:schemeClr>
                  </a:solidFill>
                  <a:latin typeface="Cambria Math" panose="02040503050406030204" pitchFamily="18" charset="0"/>
                </a:endParaRPr>
              </a:p>
              <a:p>
                <a:r>
                  <a:rPr lang="en-US" sz="900" b="0" dirty="0">
                    <a:solidFill>
                      <a:schemeClr val="bg1">
                        <a:lumMod val="50000"/>
                      </a:schemeClr>
                    </a:solidFill>
                  </a:rPr>
                  <a:t> </a:t>
                </a:r>
                <a14:m>
                  <m:oMath xmlns:m="http://schemas.openxmlformats.org/officeDocument/2006/math">
                    <m:r>
                      <a:rPr lang="en-US" sz="900" b="0" i="0" smtClean="0">
                        <a:solidFill>
                          <a:schemeClr val="bg1">
                            <a:lumMod val="50000"/>
                          </a:schemeClr>
                        </a:solidFill>
                        <a:latin typeface="Cambria Math" panose="02040503050406030204" pitchFamily="18" charset="0"/>
                      </a:rPr>
                      <m:t>           </m:t>
                    </m:r>
                    <m:r>
                      <a:rPr lang="en-US" sz="900" b="0" i="1" smtClean="0">
                        <a:solidFill>
                          <a:schemeClr val="bg1">
                            <a:lumMod val="50000"/>
                          </a:schemeClr>
                        </a:solidFill>
                        <a:latin typeface="Cambria Math" panose="02040503050406030204" pitchFamily="18" charset="0"/>
                      </a:rPr>
                      <m:t>1.5(</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𝑄</m:t>
                        </m:r>
                      </m:e>
                      <m:sub>
                        <m:r>
                          <a:rPr lang="en-US" sz="900" b="0" i="1" smtClean="0">
                            <a:solidFill>
                              <a:schemeClr val="bg1">
                                <a:lumMod val="50000"/>
                              </a:schemeClr>
                            </a:solidFill>
                            <a:latin typeface="Cambria Math" panose="02040503050406030204" pitchFamily="18" charset="0"/>
                          </a:rPr>
                          <m:t>3</m:t>
                        </m:r>
                      </m:sub>
                    </m:sSub>
                    <m:r>
                      <a:rPr lang="en-US" sz="900" b="0" i="1" smtClean="0">
                        <a:solidFill>
                          <a:schemeClr val="bg1">
                            <a:lumMod val="50000"/>
                          </a:schemeClr>
                        </a:solidFill>
                        <a:latin typeface="Cambria Math" panose="02040503050406030204" pitchFamily="18" charset="0"/>
                      </a:rPr>
                      <m:t>−</m:t>
                    </m:r>
                    <m:sSub>
                      <m:sSubPr>
                        <m:ctrlPr>
                          <a:rPr lang="en-US" sz="900" b="0" i="1" smtClean="0">
                            <a:solidFill>
                              <a:schemeClr val="bg1">
                                <a:lumMod val="50000"/>
                              </a:schemeClr>
                            </a:solidFill>
                            <a:latin typeface="Cambria Math" panose="02040503050406030204" pitchFamily="18" charset="0"/>
                          </a:rPr>
                        </m:ctrlPr>
                      </m:sSubPr>
                      <m:e>
                        <m:r>
                          <a:rPr lang="en-US" sz="900" b="0" i="1" smtClean="0">
                            <a:solidFill>
                              <a:schemeClr val="bg1">
                                <a:lumMod val="50000"/>
                              </a:schemeClr>
                            </a:solidFill>
                            <a:latin typeface="Cambria Math" panose="02040503050406030204" pitchFamily="18" charset="0"/>
                          </a:rPr>
                          <m:t>𝑄</m:t>
                        </m:r>
                      </m:e>
                      <m:sub>
                        <m:r>
                          <a:rPr lang="en-US" sz="900" b="0" i="1" smtClean="0">
                            <a:solidFill>
                              <a:schemeClr val="bg1">
                                <a:lumMod val="50000"/>
                              </a:schemeClr>
                            </a:solidFill>
                            <a:latin typeface="Cambria Math" panose="02040503050406030204" pitchFamily="18" charset="0"/>
                          </a:rPr>
                          <m:t>1</m:t>
                        </m:r>
                      </m:sub>
                    </m:sSub>
                    <m:r>
                      <a:rPr lang="en-US" sz="900" b="0" i="1" smtClean="0">
                        <a:solidFill>
                          <a:schemeClr val="bg1">
                            <a:lumMod val="50000"/>
                          </a:schemeClr>
                        </a:solidFill>
                        <a:latin typeface="Cambria Math" panose="02040503050406030204" pitchFamily="18" charset="0"/>
                      </a:rPr>
                      <m:t>)</m:t>
                    </m:r>
                  </m:oMath>
                </a14:m>
                <a:r>
                  <a:rPr lang="en-US" sz="900" dirty="0">
                    <a:solidFill>
                      <a:schemeClr val="bg1">
                        <a:lumMod val="50000"/>
                      </a:schemeClr>
                    </a:solidFill>
                  </a:rPr>
                  <a:t>}</a:t>
                </a:r>
              </a:p>
            </p:txBody>
          </p:sp>
        </mc:Choice>
        <mc:Fallback xmlns="">
          <p:sp>
            <p:nvSpPr>
              <p:cNvPr id="118" name="Rectangle 117"/>
              <p:cNvSpPr>
                <a:spLocks noRot="1" noChangeAspect="1" noMove="1" noResize="1" noEditPoints="1" noAdjustHandles="1" noChangeArrowheads="1" noChangeShapeType="1" noTextEdit="1"/>
              </p:cNvSpPr>
              <p:nvPr/>
            </p:nvSpPr>
            <p:spPr>
              <a:xfrm>
                <a:off x="8547613" y="1207799"/>
                <a:ext cx="1179423" cy="380425"/>
              </a:xfrm>
              <a:prstGeom prst="rect">
                <a:avLst/>
              </a:prstGeom>
              <a:blipFill>
                <a:blip r:embed="rId25"/>
                <a:stretch>
                  <a:fillRect b="-6349"/>
                </a:stretch>
              </a:blipFill>
            </p:spPr>
            <p:txBody>
              <a:bodyPr/>
              <a:lstStyle/>
              <a:p>
                <a:r>
                  <a:rPr lang="en-US">
                    <a:noFill/>
                  </a:rPr>
                  <a:t> </a:t>
                </a:r>
              </a:p>
            </p:txBody>
          </p:sp>
        </mc:Fallback>
      </mc:AlternateContent>
      <p:sp>
        <p:nvSpPr>
          <p:cNvPr id="119" name="Oval 118"/>
          <p:cNvSpPr/>
          <p:nvPr/>
        </p:nvSpPr>
        <p:spPr>
          <a:xfrm>
            <a:off x="4167384" y="1655024"/>
            <a:ext cx="361118" cy="282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1477904" y="857907"/>
            <a:ext cx="361118" cy="282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6"/>
          <a:stretch>
            <a:fillRect/>
          </a:stretch>
        </p:blipFill>
        <p:spPr>
          <a:xfrm>
            <a:off x="10679059" y="3104890"/>
            <a:ext cx="1080460" cy="511797"/>
          </a:xfrm>
          <a:prstGeom prst="rect">
            <a:avLst/>
          </a:prstGeom>
        </p:spPr>
      </p:pic>
      <p:sp>
        <p:nvSpPr>
          <p:cNvPr id="126" name="Oval 125"/>
          <p:cNvSpPr/>
          <p:nvPr/>
        </p:nvSpPr>
        <p:spPr>
          <a:xfrm>
            <a:off x="6897099" y="5184494"/>
            <a:ext cx="361118" cy="282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760183" y="3497754"/>
            <a:ext cx="5624360" cy="276999"/>
          </a:xfrm>
          <a:prstGeom prst="rect">
            <a:avLst/>
          </a:prstGeom>
        </p:spPr>
        <p:txBody>
          <a:bodyPr wrap="none">
            <a:spAutoFit/>
          </a:bodyPr>
          <a:lstStyle/>
          <a:p>
            <a:r>
              <a:rPr lang="en-US" sz="1200" dirty="0"/>
              <a:t>For each gene and each cell, model the probability of the expr value should be imputed</a:t>
            </a:r>
          </a:p>
        </p:txBody>
      </p:sp>
    </p:spTree>
    <p:extLst>
      <p:ext uri="{BB962C8B-B14F-4D97-AF65-F5344CB8AC3E}">
        <p14:creationId xmlns:p14="http://schemas.microsoft.com/office/powerpoint/2010/main" val="95558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1806</Words>
  <Application>Microsoft Office PowerPoint</Application>
  <PresentationFormat>Widescreen</PresentationFormat>
  <Paragraphs>390</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宋体</vt:lpstr>
      <vt:lpstr>Arial</vt:lpstr>
      <vt:lpstr>Calibri</vt:lpstr>
      <vt:lpstr>Calibri Light</vt:lpstr>
      <vt:lpstr>Cambria Math</vt:lpstr>
      <vt:lpstr>Office Theme</vt:lpstr>
      <vt:lpstr>Summer Institutes of Statistical Genetics, 2021  SISG Module 6: Gene Expression Profiling </vt:lpstr>
      <vt:lpstr>Single-cell RNA-seq</vt:lpstr>
      <vt:lpstr>Dropout / sparsity</vt:lpstr>
      <vt:lpstr>How are people handling the dropouts / sparsity?</vt:lpstr>
      <vt:lpstr>Imputation methods for addressing dropout / sparsity</vt:lpstr>
      <vt:lpstr>MAGIC</vt:lpstr>
      <vt:lpstr>PowerPoint Presentation</vt:lpstr>
      <vt:lpstr>scImpute</vt:lpstr>
      <vt:lpstr>PowerPoint Presentation</vt:lpstr>
      <vt:lpstr>MAGIC vs. scImpute vs. others</vt:lpstr>
      <vt:lpstr>Imputation methods for addressing dropout</vt:lpstr>
      <vt:lpstr>Motivation of my recent work</vt:lpstr>
      <vt:lpstr>Co-occurrence clustering (unsupervised)</vt:lpstr>
      <vt:lpstr>PowerPoint Presentation</vt:lpstr>
      <vt:lpstr>PowerPoint Presentation</vt:lpstr>
      <vt:lpstr>Results – Human PBMC</vt:lpstr>
      <vt:lpstr>Results – Human prefrontal cortex</vt:lpstr>
      <vt:lpstr>Results – Tabula Muris</vt:lpstr>
      <vt:lpstr>Results – Tabula Muris</vt:lpstr>
      <vt:lpstr>Take home messages</vt:lpstr>
    </vt:vector>
  </TitlesOfParts>
  <Company>GT -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 look at Drop-seq data</dc:title>
  <dc:creator>Qiu, Peng</dc:creator>
  <cp:lastModifiedBy>Qiu, Peng</cp:lastModifiedBy>
  <cp:revision>78</cp:revision>
  <dcterms:created xsi:type="dcterms:W3CDTF">2016-02-12T02:51:30Z</dcterms:created>
  <dcterms:modified xsi:type="dcterms:W3CDTF">2021-07-14T05:32:37Z</dcterms:modified>
</cp:coreProperties>
</file>