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320" r:id="rId3"/>
    <p:sldId id="329" r:id="rId4"/>
    <p:sldId id="327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>
        <p:scale>
          <a:sx n="86" d="100"/>
          <a:sy n="86" d="100"/>
        </p:scale>
        <p:origin x="461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5568C-FFD9-4AAF-8A36-06F5571BC4B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A105-4DE9-4B44-A85D-3E2DF6F1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476A-6CD5-4D9D-BB85-6D1E725E6B64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osit.co/products/open-source/rstud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atijalab.org/seurat/articles/pbmc3k_tutoria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54926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Summer Institutes of Statistical Genetics</a:t>
            </a:r>
            <a:r>
              <a:rPr lang="en-US" sz="2800"/>
              <a:t>, 2023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SISG Module 6: Gene Expression Profiling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018" y="2843348"/>
            <a:ext cx="10584873" cy="3581400"/>
          </a:xfrm>
        </p:spPr>
        <p:txBody>
          <a:bodyPr>
            <a:noAutofit/>
          </a:bodyPr>
          <a:lstStyle/>
          <a:p>
            <a:r>
              <a:rPr lang="en-US" dirty="0"/>
              <a:t>Lecture 08: Practical Session for scRNA‐seq Data Analysis </a:t>
            </a:r>
            <a:r>
              <a:rPr lang="en-US"/>
              <a:t>with Seurat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Peng Qiu and Greg Gibson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67941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Seurat analysis pipeline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06688" cy="2948255"/>
          </a:xfrm>
        </p:spPr>
        <p:txBody>
          <a:bodyPr>
            <a:normAutofit/>
          </a:bodyPr>
          <a:lstStyle/>
          <a:p>
            <a:r>
              <a:rPr lang="en-US" sz="2000" dirty="0"/>
              <a:t>QC and select cells</a:t>
            </a:r>
          </a:p>
          <a:p>
            <a:r>
              <a:rPr lang="en-US" sz="2000" dirty="0"/>
              <a:t>Normalize data</a:t>
            </a:r>
          </a:p>
          <a:p>
            <a:pPr lvl="1"/>
            <a:r>
              <a:rPr lang="en-US" sz="1600" dirty="0"/>
              <a:t>Library size 10000</a:t>
            </a:r>
          </a:p>
          <a:p>
            <a:pPr lvl="1"/>
            <a:r>
              <a:rPr lang="en-US" sz="1600" dirty="0"/>
              <a:t>Log transformation</a:t>
            </a:r>
          </a:p>
          <a:p>
            <a:r>
              <a:rPr lang="en-US" sz="2000" dirty="0"/>
              <a:t>Select highly variable genes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E1AB7F-F358-408E-BAE0-C0C51966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759073"/>
            <a:ext cx="6506688" cy="18004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FindVariableFeatures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selection.method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"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vst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",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nfeatures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2000)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# Identify the 10 most highly variable genes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top10 &lt;- head(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VariableFeatures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(obj), 10)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top10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# plot variable features with and without labels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plot1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VariableFeaturePlot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plot2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LabelPoints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(plot = plot1, points = top10, repel = TRUE)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plot1 + plot2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  <p:pic>
        <p:nvPicPr>
          <p:cNvPr id="5126" name="Picture 6" descr="https://satijalab.org/seurat/articles/pbmc3k_tutorial_files/figure-html/var_features-1.png">
            <a:extLst>
              <a:ext uri="{FF2B5EF4-FFF2-40B4-BE49-F238E27FC236}">
                <a16:creationId xmlns:a16="http://schemas.microsoft.com/office/drawing/2014/main" id="{20ECC798-DB29-490E-89E1-DA5F784AD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73" y="3542908"/>
            <a:ext cx="5416137" cy="24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36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Seurat analysis pipeline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06688" cy="2948255"/>
          </a:xfrm>
        </p:spPr>
        <p:txBody>
          <a:bodyPr>
            <a:normAutofit/>
          </a:bodyPr>
          <a:lstStyle/>
          <a:p>
            <a:r>
              <a:rPr lang="en-US" sz="2000" dirty="0"/>
              <a:t>QC and select cells</a:t>
            </a:r>
          </a:p>
          <a:p>
            <a:r>
              <a:rPr lang="en-US" sz="2000" dirty="0"/>
              <a:t>Normalize data</a:t>
            </a:r>
          </a:p>
          <a:p>
            <a:pPr lvl="1"/>
            <a:r>
              <a:rPr lang="en-US" sz="1600" dirty="0"/>
              <a:t>Library size 10000</a:t>
            </a:r>
          </a:p>
          <a:p>
            <a:pPr lvl="1"/>
            <a:r>
              <a:rPr lang="en-US" sz="1600" dirty="0"/>
              <a:t>Log transformation</a:t>
            </a:r>
          </a:p>
          <a:p>
            <a:r>
              <a:rPr lang="en-US" sz="2000" dirty="0"/>
              <a:t>Select highly variable genes</a:t>
            </a:r>
          </a:p>
          <a:p>
            <a:r>
              <a:rPr lang="en-US" sz="2000" dirty="0"/>
              <a:t>Scale data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E1AB7F-F358-408E-BAE0-C0C51966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65033"/>
            <a:ext cx="6506688" cy="24929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all.genes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rownames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length(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all.genes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ScaleData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features =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all.genes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obj@assays$RNA@scale.data</a:t>
            </a: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obj@assays$RNA@scale.data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[1:5,1:5]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row_standard_deviation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apply(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obj@assays$RNA@scale.data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, 1, sd)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row_mean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&lt;- apply(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obj@assays$RNA@scale.data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, 1, mean)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par(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mfrow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=c(1,2))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plot(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row_mean,row_standard_deviation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plot(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row_mean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rowMeans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obj@assays$RNA@counts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!=0))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C9AE4-7548-4AF7-B147-84A8C618D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252" y="4413362"/>
            <a:ext cx="4987636" cy="199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7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Seurat analysis pipeline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06688" cy="2948255"/>
          </a:xfrm>
        </p:spPr>
        <p:txBody>
          <a:bodyPr>
            <a:normAutofit/>
          </a:bodyPr>
          <a:lstStyle/>
          <a:p>
            <a:r>
              <a:rPr lang="en-US" sz="2000" dirty="0"/>
              <a:t>QC and select cells</a:t>
            </a:r>
          </a:p>
          <a:p>
            <a:r>
              <a:rPr lang="en-US" sz="2000" dirty="0"/>
              <a:t>Normalize data</a:t>
            </a:r>
          </a:p>
          <a:p>
            <a:pPr lvl="1"/>
            <a:r>
              <a:rPr lang="en-US" sz="1600" dirty="0"/>
              <a:t>Library size 10000</a:t>
            </a:r>
          </a:p>
          <a:p>
            <a:pPr lvl="1"/>
            <a:r>
              <a:rPr lang="en-US" sz="1600" dirty="0"/>
              <a:t>Log transformation</a:t>
            </a:r>
          </a:p>
          <a:p>
            <a:r>
              <a:rPr lang="en-US" sz="2000" dirty="0"/>
              <a:t>Select highly variable genes</a:t>
            </a:r>
          </a:p>
          <a:p>
            <a:r>
              <a:rPr lang="en-US" sz="2000" dirty="0"/>
              <a:t>Scale data</a:t>
            </a:r>
          </a:p>
          <a:p>
            <a:r>
              <a:rPr lang="en-US" sz="2000" dirty="0"/>
              <a:t>PCA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E1AB7F-F358-408E-BAE0-C0C51966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68204"/>
            <a:ext cx="6506688" cy="2215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RunPCA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features =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VariableFeatures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(object = obj))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DimPlot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reduction = "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pca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# plot(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obj@reductions$pca@cell.embeddings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[,1],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obj@reductions$pca@cell.embeddings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[,2])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VizDimLoadings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dims = 1:15, reduction = "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pca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",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ncol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3)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DimHeatmap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dims = 1:15, cells = 500, balanced = TRUE)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JackStraw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num.replicate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100)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ScoreJackStraw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dims = 1:20)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JackStrawPlot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dims = 1:15)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ElbowPlot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  <p:pic>
        <p:nvPicPr>
          <p:cNvPr id="8194" name="Picture 2" descr="https://satijalab.org/seurat/articles/pbmc3k_tutorial_files/figure-html/pca_viz-2.png">
            <a:extLst>
              <a:ext uri="{FF2B5EF4-FFF2-40B4-BE49-F238E27FC236}">
                <a16:creationId xmlns:a16="http://schemas.microsoft.com/office/drawing/2014/main" id="{5A40FFEA-28F0-4E95-9983-0EC32837D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91" y="3747923"/>
            <a:ext cx="2409770" cy="148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A0A9B6-5499-4F81-8CBC-E2C81FDA0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773" y="3770720"/>
            <a:ext cx="2595232" cy="1324470"/>
          </a:xfrm>
          <a:prstGeom prst="rect">
            <a:avLst/>
          </a:prstGeom>
        </p:spPr>
      </p:pic>
      <p:pic>
        <p:nvPicPr>
          <p:cNvPr id="8198" name="Picture 6" descr="https://satijalab.org/seurat/articles/pbmc3k_tutorial_files/figure-html/multi-heatmap-1.png">
            <a:extLst>
              <a:ext uri="{FF2B5EF4-FFF2-40B4-BE49-F238E27FC236}">
                <a16:creationId xmlns:a16="http://schemas.microsoft.com/office/drawing/2014/main" id="{E7F1D081-454B-47BD-B3D1-2CA8DBDC3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612" y="3732547"/>
            <a:ext cx="1390024" cy="13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s://satijalab.org/seurat/articles/pbmc3k_tutorial_files/figure-html/jsplots-1.png">
            <a:extLst>
              <a:ext uri="{FF2B5EF4-FFF2-40B4-BE49-F238E27FC236}">
                <a16:creationId xmlns:a16="http://schemas.microsoft.com/office/drawing/2014/main" id="{B53E2A10-4D25-4686-B23A-6A723570A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09" y="5325713"/>
            <a:ext cx="2345377" cy="14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https://satijalab.org/seurat/articles/pbmc3k_tutorial_files/figure-html/elbow_plot-1.png">
            <a:extLst>
              <a:ext uri="{FF2B5EF4-FFF2-40B4-BE49-F238E27FC236}">
                <a16:creationId xmlns:a16="http://schemas.microsoft.com/office/drawing/2014/main" id="{46EF6C5E-F7DD-4BF0-A38F-3F6136B51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04" y="5389796"/>
            <a:ext cx="2231945" cy="13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39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Seurat analysis pipeline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560090" cy="4771118"/>
          </a:xfrm>
        </p:spPr>
        <p:txBody>
          <a:bodyPr>
            <a:normAutofit/>
          </a:bodyPr>
          <a:lstStyle/>
          <a:p>
            <a:r>
              <a:rPr lang="en-US" sz="2000" dirty="0"/>
              <a:t>QC and select cells</a:t>
            </a:r>
          </a:p>
          <a:p>
            <a:r>
              <a:rPr lang="en-US" sz="2000" dirty="0"/>
              <a:t>Normalize data</a:t>
            </a:r>
          </a:p>
          <a:p>
            <a:pPr lvl="1"/>
            <a:r>
              <a:rPr lang="en-US" sz="1600" dirty="0"/>
              <a:t>Library size 10000</a:t>
            </a:r>
          </a:p>
          <a:p>
            <a:pPr lvl="1"/>
            <a:r>
              <a:rPr lang="en-US" sz="1600" dirty="0"/>
              <a:t>Log transformation</a:t>
            </a:r>
          </a:p>
          <a:p>
            <a:r>
              <a:rPr lang="en-US" sz="2000" dirty="0"/>
              <a:t>Select highly variable genes</a:t>
            </a:r>
          </a:p>
          <a:p>
            <a:r>
              <a:rPr lang="en-US" sz="2000" dirty="0"/>
              <a:t>Scale data</a:t>
            </a:r>
          </a:p>
          <a:p>
            <a:r>
              <a:rPr lang="en-US" sz="2000" dirty="0"/>
              <a:t>PCA</a:t>
            </a:r>
          </a:p>
          <a:p>
            <a:r>
              <a:rPr lang="en-US" sz="2000" dirty="0"/>
              <a:t>Clustering + </a:t>
            </a:r>
            <a:r>
              <a:rPr lang="en-US" sz="2000" dirty="0" err="1"/>
              <a:t>umap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E1AB7F-F358-408E-BAE0-C0C51966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68205"/>
            <a:ext cx="6506688" cy="2215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FindNeighbors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dims = 1:10)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FindClusters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resolution = 0.5)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obj@meta.data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[1:10,]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RunUMAP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dims = 1:10)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DimPlot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reduction = "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umap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cluster3.markers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FindMarkers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ident.1 = 3, min.pct = 0.25)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head(cluster3.markers, n = 5)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obj.markers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FindAllMarkers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only.pos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TRUE, min.pct = 0.25,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logfc.threshold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0.25)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obj.markers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%&gt;%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  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group_by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(cluster) %&gt;%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  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slice_max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(n = 2,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order_by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avg_log2FC)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  <p:pic>
        <p:nvPicPr>
          <p:cNvPr id="9219" name="Picture 3" descr="https://satijalab.org/seurat/articles/pbmc3k_tutorial_files/figure-html/tsneplot-1.png">
            <a:extLst>
              <a:ext uri="{FF2B5EF4-FFF2-40B4-BE49-F238E27FC236}">
                <a16:creationId xmlns:a16="http://schemas.microsoft.com/office/drawing/2014/main" id="{5D34A99D-D7F8-4D5C-84CA-EBF1A64DC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0846"/>
            <a:ext cx="2762003" cy="197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6F4F594C-7161-4D5E-80E7-5053EDC71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5344" y="3644779"/>
            <a:ext cx="3876061" cy="28315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rgbClr val="949494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# A </a:t>
            </a:r>
            <a:r>
              <a:rPr lang="en-US" altLang="en-US" sz="800" dirty="0" err="1">
                <a:solidFill>
                  <a:srgbClr val="949494"/>
                </a:solidFill>
                <a:latin typeface="Lucida Console" panose="020B0609040504020204" pitchFamily="49" charset="0"/>
              </a:rPr>
              <a:t>tibble</a:t>
            </a: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: 18 × 7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# Groups:   cluster [9]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       </a:t>
            </a:r>
            <a:r>
              <a:rPr lang="en-US" altLang="en-US" sz="800" dirty="0" err="1">
                <a:solidFill>
                  <a:srgbClr val="949494"/>
                </a:solidFill>
                <a:latin typeface="Lucida Console" panose="020B0609040504020204" pitchFamily="49" charset="0"/>
              </a:rPr>
              <a:t>p_val</a:t>
            </a: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 avg_log2FC pct.1 pct.2 </a:t>
            </a:r>
            <a:r>
              <a:rPr lang="en-US" altLang="en-US" sz="800" dirty="0" err="1">
                <a:solidFill>
                  <a:srgbClr val="949494"/>
                </a:solidFill>
                <a:latin typeface="Lucida Console" panose="020B0609040504020204" pitchFamily="49" charset="0"/>
              </a:rPr>
              <a:t>p_val_adj</a:t>
            </a: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 cluster gene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       &lt;</a:t>
            </a:r>
            <a:r>
              <a:rPr lang="en-US" altLang="en-US" sz="800" dirty="0" err="1">
                <a:solidFill>
                  <a:srgbClr val="949494"/>
                </a:solidFill>
                <a:latin typeface="Lucida Console" panose="020B0609040504020204" pitchFamily="49" charset="0"/>
              </a:rPr>
              <a:t>dbl</a:t>
            </a: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&gt;      &lt;</a:t>
            </a:r>
            <a:r>
              <a:rPr lang="en-US" altLang="en-US" sz="800" dirty="0" err="1">
                <a:solidFill>
                  <a:srgbClr val="949494"/>
                </a:solidFill>
                <a:latin typeface="Lucida Console" panose="020B0609040504020204" pitchFamily="49" charset="0"/>
              </a:rPr>
              <a:t>dbl</a:t>
            </a: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&gt; &lt;</a:t>
            </a:r>
            <a:r>
              <a:rPr lang="en-US" altLang="en-US" sz="800" dirty="0" err="1">
                <a:solidFill>
                  <a:srgbClr val="949494"/>
                </a:solidFill>
                <a:latin typeface="Lucida Console" panose="020B0609040504020204" pitchFamily="49" charset="0"/>
              </a:rPr>
              <a:t>dbl</a:t>
            </a: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&gt; &lt;</a:t>
            </a:r>
            <a:r>
              <a:rPr lang="en-US" altLang="en-US" sz="800" dirty="0" err="1">
                <a:solidFill>
                  <a:srgbClr val="949494"/>
                </a:solidFill>
                <a:latin typeface="Lucida Console" panose="020B0609040504020204" pitchFamily="49" charset="0"/>
              </a:rPr>
              <a:t>dbl</a:t>
            </a: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&gt;     &lt;</a:t>
            </a:r>
            <a:r>
              <a:rPr lang="en-US" altLang="en-US" sz="800" dirty="0" err="1">
                <a:solidFill>
                  <a:srgbClr val="949494"/>
                </a:solidFill>
                <a:latin typeface="Lucida Console" panose="020B0609040504020204" pitchFamily="49" charset="0"/>
              </a:rPr>
              <a:t>dbl</a:t>
            </a: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&gt; &lt;</a:t>
            </a:r>
            <a:r>
              <a:rPr lang="en-US" altLang="en-US" sz="800" dirty="0" err="1">
                <a:solidFill>
                  <a:srgbClr val="949494"/>
                </a:solidFill>
                <a:latin typeface="Lucida Console" panose="020B0609040504020204" pitchFamily="49" charset="0"/>
              </a:rPr>
              <a:t>fct</a:t>
            </a: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&gt;   &lt;</a:t>
            </a:r>
            <a:r>
              <a:rPr lang="en-US" altLang="en-US" sz="800" dirty="0" err="1">
                <a:solidFill>
                  <a:srgbClr val="949494"/>
                </a:solidFill>
                <a:latin typeface="Lucida Console" panose="020B0609040504020204" pitchFamily="49" charset="0"/>
              </a:rPr>
              <a:t>chr</a:t>
            </a: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&gt;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 1 9.57e- 88       1.36 0.447 0.108 1.31e- 83 0       CCR7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 2 3.75e-112       1.09 0.912 0.592 5.14e-108 0       LDHB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 3 0               5.57 0.996 0.215 0         1       S100A9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 4 0               5.48 0.975 0.121 0         1       S100A8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 5 1.06e- 86       1.27 0.981 0.643 1.45e- 82 2       LTB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 6 2.97e- 58       1.23 0.42  0.111 4.07e- 54 2       AQP3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 7 0               4.31 0.936 0.041 0         3       CD79A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 8 9.48e-271       3.59 0.622 0.022 1.30e-266 3       TCL1A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 9 5.61e-202       3.10 0.983 0.234 7.70e-198 4       CCL5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10 7.25e-165       3.00 0.577 0.055 9.95e-161 4       GZMK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11 3.51e-184       3.31 0.975 0.134 4.82e-180 5       FCGR3A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12 2.03e-125       3.09 1     0.315 2.78e-121 5       LST1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13 3.13e-191       5.32 0.961 0.131 4.30e-187 6       GNLY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14 7.95e-269       4.83 0.961 0.068 1.09e-264 6       GZMB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15 1.48e-220       3.87 0.812 0.011 2.03e-216 7       FCER1A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16 1.67e- 21       2.87 1     0.513 2.28e- 17 7       HLA-DPB1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17 1.92e-102       8.59 1     0.024 2.63e- 98 8       PPBP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949494"/>
                </a:solidFill>
                <a:latin typeface="Lucida Console" panose="020B0609040504020204" pitchFamily="49" charset="0"/>
              </a:rPr>
              <a:t>18 9.25e-186       7.29 1     0.011 1.27e-181 8       PF4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5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Seurat analysis pipeline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560090" cy="4771118"/>
          </a:xfrm>
        </p:spPr>
        <p:txBody>
          <a:bodyPr>
            <a:normAutofit/>
          </a:bodyPr>
          <a:lstStyle/>
          <a:p>
            <a:r>
              <a:rPr lang="en-US" sz="2000" dirty="0"/>
              <a:t>QC and select cells</a:t>
            </a:r>
          </a:p>
          <a:p>
            <a:r>
              <a:rPr lang="en-US" sz="2000" dirty="0"/>
              <a:t>Normalize data</a:t>
            </a:r>
          </a:p>
          <a:p>
            <a:pPr lvl="1"/>
            <a:r>
              <a:rPr lang="en-US" sz="1600" dirty="0"/>
              <a:t>Library size 10000</a:t>
            </a:r>
          </a:p>
          <a:p>
            <a:pPr lvl="1"/>
            <a:r>
              <a:rPr lang="en-US" sz="1600" dirty="0"/>
              <a:t>Log transformation</a:t>
            </a:r>
          </a:p>
          <a:p>
            <a:r>
              <a:rPr lang="en-US" sz="2000" dirty="0"/>
              <a:t>Select highly variable genes</a:t>
            </a:r>
          </a:p>
          <a:p>
            <a:r>
              <a:rPr lang="en-US" sz="2000" dirty="0"/>
              <a:t>Scale data</a:t>
            </a:r>
          </a:p>
          <a:p>
            <a:r>
              <a:rPr lang="en-US" sz="2000" dirty="0"/>
              <a:t>PCA</a:t>
            </a:r>
          </a:p>
          <a:p>
            <a:r>
              <a:rPr lang="en-US" sz="2000" dirty="0"/>
              <a:t>Clustering + </a:t>
            </a:r>
            <a:r>
              <a:rPr lang="en-US" sz="2000" dirty="0" err="1"/>
              <a:t>umap</a:t>
            </a:r>
            <a:endParaRPr lang="en-US" sz="2000" dirty="0"/>
          </a:p>
          <a:p>
            <a:r>
              <a:rPr lang="en-US" sz="2000" dirty="0"/>
              <a:t>Marker genes and visualizations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E1AB7F-F358-408E-BAE0-C0C51966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30576"/>
            <a:ext cx="6506688" cy="20774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VlnPlot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features = c("MS4A1", "GNLY", "CD3E", "CD14", "FCER1A", "FCGR3A", "LYZ", "PPBP", "CD8A"), group.by = "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seurat_clusters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",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ncol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3)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FeaturePlot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features = c("MS4A1", "GNLY", "CD3E", "CD14", "FCER1A", "FCGR3A", "LYZ", "PPBP", "CD8A"))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DotPlot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features = c("PPBP", "FCER1A", "GNLY", "FCGR3A", "CD8A", "MS4A1", "CD3E",  "CD14",  "LYZ"), group.by = "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seurat_clusters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obj.markers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%&gt;%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  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group_by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(cluster) %&gt;%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  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top_n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(n = 10,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wt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avg_log2FC) -&gt; top10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DoHeatmap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features = top10$gene) +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NoLegend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085D4-CFB5-4F90-AE10-8B26B1CFB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253" y="3676180"/>
            <a:ext cx="2492639" cy="1437748"/>
          </a:xfrm>
          <a:prstGeom prst="rect">
            <a:avLst/>
          </a:prstGeom>
        </p:spPr>
      </p:pic>
      <p:pic>
        <p:nvPicPr>
          <p:cNvPr id="10242" name="Picture 2" descr="https://satijalab.org/seurat/articles/pbmc3k_tutorial_files/figure-html/markerplots-3.png">
            <a:extLst>
              <a:ext uri="{FF2B5EF4-FFF2-40B4-BE49-F238E27FC236}">
                <a16:creationId xmlns:a16="http://schemas.microsoft.com/office/drawing/2014/main" id="{E4895CB0-9B15-4BFA-93E4-9EE164F4D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54" y="3715432"/>
            <a:ext cx="2038866" cy="135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C7FF6A-55C7-4048-ACD8-D10E9CFD9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382" y="5518998"/>
            <a:ext cx="2575269" cy="1077745"/>
          </a:xfrm>
          <a:prstGeom prst="rect">
            <a:avLst/>
          </a:prstGeom>
        </p:spPr>
      </p:pic>
      <p:pic>
        <p:nvPicPr>
          <p:cNvPr id="10244" name="Picture 4" descr="https://satijalab.org/seurat/articles/pbmc3k_tutorial_files/figure-html/clusterHeatmap-1.png">
            <a:extLst>
              <a:ext uri="{FF2B5EF4-FFF2-40B4-BE49-F238E27FC236}">
                <a16:creationId xmlns:a16="http://schemas.microsoft.com/office/drawing/2014/main" id="{638A7060-8F3C-46AF-B77B-86E569FCD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55" y="5240099"/>
            <a:ext cx="2348955" cy="12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66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Seurat analysis pipeline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560090" cy="4771118"/>
          </a:xfrm>
        </p:spPr>
        <p:txBody>
          <a:bodyPr>
            <a:normAutofit/>
          </a:bodyPr>
          <a:lstStyle/>
          <a:p>
            <a:r>
              <a:rPr lang="en-US" sz="2000" dirty="0"/>
              <a:t>QC and select cells</a:t>
            </a:r>
          </a:p>
          <a:p>
            <a:r>
              <a:rPr lang="en-US" sz="2000" dirty="0"/>
              <a:t>Normalize data</a:t>
            </a:r>
          </a:p>
          <a:p>
            <a:pPr lvl="1"/>
            <a:r>
              <a:rPr lang="en-US" sz="1600" dirty="0"/>
              <a:t>Library size 10000</a:t>
            </a:r>
          </a:p>
          <a:p>
            <a:pPr lvl="1"/>
            <a:r>
              <a:rPr lang="en-US" sz="1600" dirty="0"/>
              <a:t>Log transformation</a:t>
            </a:r>
          </a:p>
          <a:p>
            <a:r>
              <a:rPr lang="en-US" sz="2000" dirty="0"/>
              <a:t>Select highly variable genes</a:t>
            </a:r>
          </a:p>
          <a:p>
            <a:r>
              <a:rPr lang="en-US" sz="2000" dirty="0"/>
              <a:t>Scale data</a:t>
            </a:r>
          </a:p>
          <a:p>
            <a:r>
              <a:rPr lang="en-US" sz="2000" dirty="0"/>
              <a:t>PCA</a:t>
            </a:r>
          </a:p>
          <a:p>
            <a:r>
              <a:rPr lang="en-US" sz="2000" dirty="0"/>
              <a:t>Clustering + </a:t>
            </a:r>
            <a:r>
              <a:rPr lang="en-US" sz="2000" dirty="0" err="1"/>
              <a:t>umap</a:t>
            </a:r>
            <a:endParaRPr lang="en-US" sz="2000" dirty="0"/>
          </a:p>
          <a:p>
            <a:r>
              <a:rPr lang="en-US" sz="2000" dirty="0"/>
              <a:t>Marker genes and visualizations</a:t>
            </a:r>
          </a:p>
          <a:p>
            <a:r>
              <a:rPr lang="en-US" sz="2000" dirty="0"/>
              <a:t>Annotate clusters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E1AB7F-F358-408E-BAE0-C0C51966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38328"/>
            <a:ext cx="6506688" cy="16619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new.cluster.ids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&lt;- c("Naive CD4 T", "CD14+ Mono", "Memory CD4 T", "B", "CD8 T", "FCGR3A+ Mono",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   "NK", "DC", "Platelet")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names(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new.cluster.ids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) &lt;- levels(obj)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RenameIdents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new.cluster.ids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Idents(obj)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DimPlot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reduction = "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umap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", label = TRUE,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pt.size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0.5) +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NoLegend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1266" name="Picture 2" descr="https://satijalab.org/seurat/articles/pbmc3k_tutorial_files/figure-html/labelplot-1.png">
            <a:extLst>
              <a:ext uri="{FF2B5EF4-FFF2-40B4-BE49-F238E27FC236}">
                <a16:creationId xmlns:a16="http://schemas.microsoft.com/office/drawing/2014/main" id="{25325779-5D82-4B20-B98D-B1E480EA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63977"/>
            <a:ext cx="4635655" cy="257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33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Seurat analysis pipeline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560090" cy="4771118"/>
          </a:xfrm>
        </p:spPr>
        <p:txBody>
          <a:bodyPr>
            <a:normAutofit/>
          </a:bodyPr>
          <a:lstStyle/>
          <a:p>
            <a:r>
              <a:rPr lang="en-US" sz="2000" dirty="0"/>
              <a:t>QC and select cells</a:t>
            </a:r>
          </a:p>
          <a:p>
            <a:r>
              <a:rPr lang="en-US" sz="2000" dirty="0"/>
              <a:t>Normalize data</a:t>
            </a:r>
          </a:p>
          <a:p>
            <a:pPr lvl="1"/>
            <a:r>
              <a:rPr lang="en-US" sz="1600" dirty="0"/>
              <a:t>Library size 10000</a:t>
            </a:r>
          </a:p>
          <a:p>
            <a:pPr lvl="1"/>
            <a:r>
              <a:rPr lang="en-US" sz="1600" dirty="0"/>
              <a:t>Log transformation</a:t>
            </a:r>
          </a:p>
          <a:p>
            <a:r>
              <a:rPr lang="en-US" sz="2000" dirty="0"/>
              <a:t>Select highly variable genes</a:t>
            </a:r>
          </a:p>
          <a:p>
            <a:r>
              <a:rPr lang="en-US" sz="2000" dirty="0"/>
              <a:t>Scale data</a:t>
            </a:r>
          </a:p>
          <a:p>
            <a:r>
              <a:rPr lang="en-US" sz="2000" dirty="0"/>
              <a:t>PCA</a:t>
            </a:r>
          </a:p>
          <a:p>
            <a:r>
              <a:rPr lang="en-US" sz="2000" dirty="0"/>
              <a:t>Clustering + </a:t>
            </a:r>
            <a:r>
              <a:rPr lang="en-US" sz="2000" dirty="0" err="1"/>
              <a:t>umap</a:t>
            </a:r>
            <a:endParaRPr lang="en-US" sz="2000" dirty="0"/>
          </a:p>
          <a:p>
            <a:r>
              <a:rPr lang="en-US" sz="2000" b="1" dirty="0"/>
              <a:t>Marker genes and visualizations</a:t>
            </a:r>
          </a:p>
          <a:p>
            <a:r>
              <a:rPr lang="en-US" sz="2000" dirty="0"/>
              <a:t>Annotate clusters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72A3A5-8D50-4439-9B2F-6A03442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292" y="1958209"/>
            <a:ext cx="6501460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obj2 &lt;- obj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levels(obj2@active.ident) &lt;- c(levels(obj2@active.ident),"T + NK")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obj2@active.ident[obj2@active.ident=='Naive CD4 T']='T + NK'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obj2@active.ident[obj2@active.ident=='Memory CD4 T']='T + NK'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obj2@active.ident[obj2@active.ident=='CD8 T']='T + NK'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obj2@active.ident[obj2@active.ident=='NK']='T + NK'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obj2@active.ident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droplevels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(obj2@active.ident)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levels(obj2@active.ident)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levels(obj2@active.ident) &lt;- c(levels(obj2@active.ident),"Mono + DC")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obj2@active.ident[obj2@active.ident=='FCGR3A+ Mono']='Mono + DC'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obj2@active.ident[obj2@active.ident=='CD14+ Mono']='Mono + DC'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obj2@active.ident[obj2@active.ident=='DC']='Mono + DC'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obj2@active.ident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droplevels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(obj2@active.ident)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levels(obj2@active.ident)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obj2.markers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FindAllMarkers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(obj2,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only.pos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TRUE, min.pct = 0.25,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logfc.threshold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0.25)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obj2.markers %&gt;%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  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group_by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(cluster) %&gt;%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  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top_n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(n = 10,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wt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avg_log2FC) -&gt; top10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DoHeatmap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(obj2, features = top10$gene) +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NoLegend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  <p:pic>
        <p:nvPicPr>
          <p:cNvPr id="7" name="Picture 4" descr="https://satijalab.org/seurat/articles/pbmc3k_tutorial_files/figure-html/clusterHeatmap-1.png">
            <a:extLst>
              <a:ext uri="{FF2B5EF4-FFF2-40B4-BE49-F238E27FC236}">
                <a16:creationId xmlns:a16="http://schemas.microsoft.com/office/drawing/2014/main" id="{D2657526-F466-4759-9DC7-CD2F4601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697" y="230188"/>
            <a:ext cx="2348955" cy="12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8331F1-A416-4C89-A3D3-8F4144F91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04" y="4758431"/>
            <a:ext cx="3580517" cy="1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5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Seurat analysis pipeline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560090" cy="4771118"/>
          </a:xfrm>
        </p:spPr>
        <p:txBody>
          <a:bodyPr>
            <a:normAutofit/>
          </a:bodyPr>
          <a:lstStyle/>
          <a:p>
            <a:r>
              <a:rPr lang="en-US" sz="2000" dirty="0"/>
              <a:t>QC and select cells</a:t>
            </a:r>
          </a:p>
          <a:p>
            <a:r>
              <a:rPr lang="en-US" sz="2000" dirty="0"/>
              <a:t>Normalize data</a:t>
            </a:r>
          </a:p>
          <a:p>
            <a:pPr lvl="1"/>
            <a:r>
              <a:rPr lang="en-US" sz="1600" dirty="0"/>
              <a:t>Library size 10000</a:t>
            </a:r>
          </a:p>
          <a:p>
            <a:pPr lvl="1"/>
            <a:r>
              <a:rPr lang="en-US" sz="1600" dirty="0"/>
              <a:t>Log transformation</a:t>
            </a:r>
          </a:p>
          <a:p>
            <a:r>
              <a:rPr lang="en-US" sz="2000" dirty="0"/>
              <a:t>Select highly variable genes</a:t>
            </a:r>
          </a:p>
          <a:p>
            <a:r>
              <a:rPr lang="en-US" sz="2000" dirty="0"/>
              <a:t>Scale data</a:t>
            </a:r>
          </a:p>
          <a:p>
            <a:r>
              <a:rPr lang="en-US" sz="2000" dirty="0"/>
              <a:t>PCA</a:t>
            </a:r>
          </a:p>
          <a:p>
            <a:r>
              <a:rPr lang="en-US" sz="2000" dirty="0"/>
              <a:t>Clustering + </a:t>
            </a:r>
            <a:r>
              <a:rPr lang="en-US" sz="2000" dirty="0" err="1"/>
              <a:t>umap</a:t>
            </a:r>
            <a:endParaRPr lang="en-US" sz="2000" dirty="0"/>
          </a:p>
          <a:p>
            <a:r>
              <a:rPr lang="en-US" sz="2000" b="1" dirty="0"/>
              <a:t>Marker genes and visualizations</a:t>
            </a:r>
          </a:p>
          <a:p>
            <a:r>
              <a:rPr lang="en-US" sz="2000" dirty="0"/>
              <a:t>Annotate clusters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72A3A5-8D50-4439-9B2F-6A03442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292" y="2015295"/>
            <a:ext cx="6501460" cy="152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obj3 &lt;- subset(obj, subset =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seurat_clusters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==1 |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seurat_clusters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==5 |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seurat_clusters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==7 )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obj3.markers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FindAllMarkers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(obj3,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only.pos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TRUE, min.pct = 0.25,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logfc.threshold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0.25)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obj3.markers %&gt;%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group_by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(cluster) %&gt;%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top_n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(n = 10,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wt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avg_log2FC) -&gt; top10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DoHeatmap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(obj3, features = top10$gene) +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NoLegend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DCDC1-B81D-40F0-AC0C-B983B94AA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768" y="3617586"/>
            <a:ext cx="3210695" cy="17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8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Seurat analysis pipeline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560090" cy="4771118"/>
          </a:xfrm>
        </p:spPr>
        <p:txBody>
          <a:bodyPr>
            <a:normAutofit/>
          </a:bodyPr>
          <a:lstStyle/>
          <a:p>
            <a:r>
              <a:rPr lang="en-US" sz="2000" dirty="0"/>
              <a:t>QC and select cells</a:t>
            </a:r>
          </a:p>
          <a:p>
            <a:r>
              <a:rPr lang="en-US" sz="2000" dirty="0"/>
              <a:t>Normalize data</a:t>
            </a:r>
          </a:p>
          <a:p>
            <a:pPr lvl="1"/>
            <a:r>
              <a:rPr lang="en-US" sz="1600" dirty="0"/>
              <a:t>Library size 10000</a:t>
            </a:r>
          </a:p>
          <a:p>
            <a:pPr lvl="1"/>
            <a:r>
              <a:rPr lang="en-US" sz="1600" dirty="0"/>
              <a:t>Log transformation</a:t>
            </a:r>
          </a:p>
          <a:p>
            <a:r>
              <a:rPr lang="en-US" sz="2000" dirty="0"/>
              <a:t>Select highly variable genes</a:t>
            </a:r>
          </a:p>
          <a:p>
            <a:r>
              <a:rPr lang="en-US" sz="2000" dirty="0"/>
              <a:t>Scale data</a:t>
            </a:r>
          </a:p>
          <a:p>
            <a:r>
              <a:rPr lang="en-US" sz="2000" dirty="0"/>
              <a:t>PCA</a:t>
            </a:r>
          </a:p>
          <a:p>
            <a:r>
              <a:rPr lang="en-US" sz="2000" dirty="0"/>
              <a:t>Clustering + </a:t>
            </a:r>
            <a:r>
              <a:rPr lang="en-US" sz="2000" dirty="0" err="1"/>
              <a:t>umap</a:t>
            </a:r>
            <a:endParaRPr lang="en-US" sz="2000" dirty="0"/>
          </a:p>
          <a:p>
            <a:r>
              <a:rPr lang="en-US" sz="2000" b="1" dirty="0"/>
              <a:t>Marker genes and visualizations</a:t>
            </a:r>
          </a:p>
          <a:p>
            <a:r>
              <a:rPr lang="en-US" sz="2000" dirty="0"/>
              <a:t>Annotate clusters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72A3A5-8D50-4439-9B2F-6A03442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292" y="1461298"/>
            <a:ext cx="6501460" cy="26314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obj4 &lt;- subset(obj, subset =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seurat_clusters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==0 |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seurat_clusters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==2 |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seurat_clusters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==4 |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seurat_clusters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==6)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levels(obj4@active.ident) &lt;- c(levels(obj4@active.ident),"CD4 T")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obj4@active.ident[obj4@active.ident=='Naive CD4 T']='CD4 T'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obj4@active.ident[obj4@active.ident=='Memory CD4 T']='CD4 T'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levels(obj4@active.ident) &lt;- c(levels(obj4@active.ident),"CD8 + NK")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obj4@active.ident[obj4@active.ident=='CD8 T']='CD8 + NK'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obj4@active.ident[obj4@active.ident=='NK']='CD8 + NK'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obj4@active.ident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droplevels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(obj4@active.ident)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levels(obj4@active.ident)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obj4.markers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FindAllMarkers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(obj4,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only.pos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TRUE, min.pct = 0.25,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logfc.threshold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0.25)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obj4.markers %&gt;%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group_by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(cluster) %&gt;%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top_n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(n = 10,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wt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avg_log2FC) -&gt; top10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DoHeatmap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(obj4, features = top10$gene) +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NoLegend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51334-1750-4429-A3A5-B6B89E270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223" y="4079434"/>
            <a:ext cx="35433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9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Seurat analysis pipeline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560090" cy="4771118"/>
          </a:xfrm>
        </p:spPr>
        <p:txBody>
          <a:bodyPr>
            <a:normAutofit/>
          </a:bodyPr>
          <a:lstStyle/>
          <a:p>
            <a:r>
              <a:rPr lang="en-US" sz="2000" dirty="0"/>
              <a:t>QC and select cells</a:t>
            </a:r>
          </a:p>
          <a:p>
            <a:r>
              <a:rPr lang="en-US" sz="2000" dirty="0"/>
              <a:t>Normalize data</a:t>
            </a:r>
          </a:p>
          <a:p>
            <a:pPr lvl="1"/>
            <a:r>
              <a:rPr lang="en-US" sz="1600" dirty="0"/>
              <a:t>Library size 10000</a:t>
            </a:r>
          </a:p>
          <a:p>
            <a:pPr lvl="1"/>
            <a:r>
              <a:rPr lang="en-US" sz="1600" dirty="0"/>
              <a:t>Log transformation</a:t>
            </a:r>
          </a:p>
          <a:p>
            <a:r>
              <a:rPr lang="en-US" sz="2000" dirty="0"/>
              <a:t>Select highly variable genes</a:t>
            </a:r>
          </a:p>
          <a:p>
            <a:r>
              <a:rPr lang="en-US" sz="2000" dirty="0"/>
              <a:t>Scale data</a:t>
            </a:r>
          </a:p>
          <a:p>
            <a:r>
              <a:rPr lang="en-US" sz="2000" dirty="0"/>
              <a:t>PCA</a:t>
            </a:r>
          </a:p>
          <a:p>
            <a:r>
              <a:rPr lang="en-US" sz="2000" dirty="0"/>
              <a:t>Clustering + </a:t>
            </a:r>
            <a:r>
              <a:rPr lang="en-US" sz="2000" dirty="0" err="1"/>
              <a:t>umap</a:t>
            </a:r>
            <a:endParaRPr lang="en-US" sz="2000" dirty="0"/>
          </a:p>
          <a:p>
            <a:r>
              <a:rPr lang="en-US" sz="2000" b="1" dirty="0"/>
              <a:t>Marker genes and visualizations</a:t>
            </a:r>
          </a:p>
          <a:p>
            <a:r>
              <a:rPr lang="en-US" sz="2000" dirty="0"/>
              <a:t>Annotate clusters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72A3A5-8D50-4439-9B2F-6A03442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473" y="1628507"/>
            <a:ext cx="6501460" cy="36009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obj5 &lt;- subset(obj, subset =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seurat_clusters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==4 |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seurat_clusters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==6)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obj5.markers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FindAllMarkers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(obj5,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only.pos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TRUE, min.pct = 0.25,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logfc.threshold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0.25)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obj5.markers %&gt;%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group_by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(cluster) %&gt;%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top_n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(n = 10,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wt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avg_log2FC) -&gt; top10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DoHeatmap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(obj5, features = top10$gene) +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NoLegend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obj6 &lt;- subset(obj, subset =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seurat_clusters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==0 |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seurat_clusters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==2)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obj6.markers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FindAllMarkers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(obj6,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only.pos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TRUE, min.pct = 0.25,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logfc.threshold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0.25)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obj6.markers %&gt;%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group_by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(cluster) %&gt;%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top_n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(n = 10,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wt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avg_log2FC) -&gt; top10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DoHeatmap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(obj6, features = top10$gene) +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NoLegend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9A44F-68CF-4081-8174-D196F50F0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476" y="4741929"/>
            <a:ext cx="3372653" cy="1881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80A10-4265-48AA-AA2F-0C3B989F0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304" y="2143917"/>
            <a:ext cx="3274998" cy="18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D7BE-449B-4253-AE2C-C007D65B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R and R-Studio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F4723-D840-40C4-9AC9-CDBEF4E46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https://posit.co/products/open-source/rstudio/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610AB1-E2D5-4C5A-83DB-AABCF7466678}"/>
              </a:ext>
            </a:extLst>
          </p:cNvPr>
          <p:cNvGrpSpPr/>
          <p:nvPr/>
        </p:nvGrpSpPr>
        <p:grpSpPr>
          <a:xfrm>
            <a:off x="1080825" y="2326017"/>
            <a:ext cx="3835560" cy="2002539"/>
            <a:chOff x="7303495" y="1690688"/>
            <a:chExt cx="4401615" cy="23554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15434F-0192-4763-AF22-06C5848C7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3495" y="1786824"/>
              <a:ext cx="4401615" cy="225928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367CA47-765E-41FC-B930-D073401A570E}"/>
                </a:ext>
              </a:extLst>
            </p:cNvPr>
            <p:cNvSpPr/>
            <p:nvPr/>
          </p:nvSpPr>
          <p:spPr>
            <a:xfrm>
              <a:off x="10545288" y="1690688"/>
              <a:ext cx="1027216" cy="3874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D0B5A526-997A-42CF-B4AC-DDBAAA4895C3}"/>
              </a:ext>
            </a:extLst>
          </p:cNvPr>
          <p:cNvSpPr/>
          <p:nvPr/>
        </p:nvSpPr>
        <p:spPr>
          <a:xfrm rot="998391">
            <a:off x="5034424" y="2472753"/>
            <a:ext cx="760280" cy="365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5B6546-9541-4B2B-87C4-298951A15E50}"/>
              </a:ext>
            </a:extLst>
          </p:cNvPr>
          <p:cNvGrpSpPr/>
          <p:nvPr/>
        </p:nvGrpSpPr>
        <p:grpSpPr>
          <a:xfrm>
            <a:off x="6309754" y="2655459"/>
            <a:ext cx="3970729" cy="2528310"/>
            <a:chOff x="7473536" y="2928402"/>
            <a:chExt cx="3970729" cy="25283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AA992E-A056-4B24-9F6D-565A400D5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5176" y="2928402"/>
              <a:ext cx="3889089" cy="2528310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5844E8-2239-4BC4-863C-06B912F8E093}"/>
                </a:ext>
              </a:extLst>
            </p:cNvPr>
            <p:cNvSpPr/>
            <p:nvPr/>
          </p:nvSpPr>
          <p:spPr>
            <a:xfrm>
              <a:off x="7473536" y="4948485"/>
              <a:ext cx="1027216" cy="3874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84D063D-E5DA-4572-BC6D-9E64BF192461}"/>
                </a:ext>
              </a:extLst>
            </p:cNvPr>
            <p:cNvSpPr/>
            <p:nvPr/>
          </p:nvSpPr>
          <p:spPr>
            <a:xfrm>
              <a:off x="9223168" y="4691186"/>
              <a:ext cx="1502060" cy="3874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80E6E54-2A3B-4303-AA56-53C13675C3BD}"/>
              </a:ext>
            </a:extLst>
          </p:cNvPr>
          <p:cNvSpPr txBox="1"/>
          <p:nvPr/>
        </p:nvSpPr>
        <p:spPr>
          <a:xfrm>
            <a:off x="6391394" y="5279067"/>
            <a:ext cx="998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&lt;2 minutes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4BA5E4-5928-4EF5-8490-C3F6BE8183F9}"/>
              </a:ext>
            </a:extLst>
          </p:cNvPr>
          <p:cNvSpPr txBox="1"/>
          <p:nvPr/>
        </p:nvSpPr>
        <p:spPr>
          <a:xfrm>
            <a:off x="8335938" y="5146704"/>
            <a:ext cx="998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&lt;5 minutes</a:t>
            </a:r>
          </a:p>
        </p:txBody>
      </p:sp>
    </p:spTree>
    <p:extLst>
      <p:ext uri="{BB962C8B-B14F-4D97-AF65-F5344CB8AC3E}">
        <p14:creationId xmlns:p14="http://schemas.microsoft.com/office/powerpoint/2010/main" val="229897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D7BE-449B-4253-AE2C-C007D65B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R packages for scRNA-seq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F4723-D840-40C4-9AC9-CDBEF4E46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Open R-studio and install packages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install.packages</a:t>
            </a:r>
            <a:r>
              <a:rPr lang="en-US" sz="2000" dirty="0"/>
              <a:t>('Seurat’)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install.packages</a:t>
            </a:r>
            <a:r>
              <a:rPr lang="en-US" sz="2000" dirty="0"/>
              <a:t>("patchwork")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install.packages</a:t>
            </a:r>
            <a:r>
              <a:rPr lang="en-US" sz="2000" dirty="0"/>
              <a:t>("</a:t>
            </a:r>
            <a:r>
              <a:rPr lang="en-US" sz="2000" dirty="0" err="1"/>
              <a:t>dplyr</a:t>
            </a:r>
            <a:r>
              <a:rPr lang="en-US" sz="2000" dirty="0"/>
              <a:t>")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install.packages</a:t>
            </a:r>
            <a:r>
              <a:rPr lang="en-US" sz="2000" dirty="0"/>
              <a:t>("ggplot2")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install.packages</a:t>
            </a:r>
            <a:r>
              <a:rPr lang="en-US" sz="2000" dirty="0"/>
              <a:t>('hdf5r')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749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Download an example dataset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06688" cy="4351338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https://satijalab.org/seurat/articles/pbmc3k_tutorial.html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Download pbmc3k dataset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Unzip (</a:t>
            </a:r>
            <a:r>
              <a:rPr lang="en-US" sz="2000" dirty="0" err="1"/>
              <a:t>untar</a:t>
            </a:r>
            <a:r>
              <a:rPr lang="en-US" sz="2000" dirty="0"/>
              <a:t>) the downloaded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R-studio, go to the directory of the unzipped data, and set it as working directory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5969DF-BDBE-4B3C-BDF2-12E9F916B54A}"/>
              </a:ext>
            </a:extLst>
          </p:cNvPr>
          <p:cNvGrpSpPr/>
          <p:nvPr/>
        </p:nvGrpSpPr>
        <p:grpSpPr>
          <a:xfrm>
            <a:off x="7496247" y="1867065"/>
            <a:ext cx="3535723" cy="1325564"/>
            <a:chOff x="6859247" y="2232562"/>
            <a:chExt cx="3535723" cy="13255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6ACEFB6-07C9-48F5-888B-88A1E0FE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9247" y="2232562"/>
              <a:ext cx="3535723" cy="1325564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C370C4-3345-4D31-A06E-E7D5018587A8}"/>
                </a:ext>
              </a:extLst>
            </p:cNvPr>
            <p:cNvSpPr/>
            <p:nvPr/>
          </p:nvSpPr>
          <p:spPr>
            <a:xfrm>
              <a:off x="8975765" y="3238628"/>
              <a:ext cx="570269" cy="100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D9946-02DF-4FF5-BA6E-9BD7C7498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303" y="3429000"/>
            <a:ext cx="5225668" cy="14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3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Understand the raw data files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318" y="4853998"/>
            <a:ext cx="1611733" cy="132556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06688" cy="2859191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Open R-studio</a:t>
            </a:r>
          </a:p>
          <a:p>
            <a:endParaRPr lang="en-US" sz="2000" dirty="0"/>
          </a:p>
          <a:p>
            <a:r>
              <a:rPr lang="en-US" sz="2000" dirty="0"/>
              <a:t>Go to Terminal tab</a:t>
            </a:r>
          </a:p>
          <a:p>
            <a:endParaRPr lang="en-US" sz="2000" dirty="0"/>
          </a:p>
          <a:p>
            <a:r>
              <a:rPr lang="en-US" sz="2000" dirty="0"/>
              <a:t>Change to directory of raw files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FF"/>
                </a:solidFill>
                <a:latin typeface="Lucida Console" panose="020B0609040504020204" pitchFamily="49" charset="0"/>
              </a:rPr>
              <a:t>    cd Desktop/SISG/Lecture\ 08/</a:t>
            </a:r>
            <a:r>
              <a:rPr lang="en-US" sz="10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filtered_gene_bc_matrices</a:t>
            </a:r>
            <a:r>
              <a:rPr lang="en-US" sz="1000" dirty="0">
                <a:solidFill>
                  <a:srgbClr val="0000FF"/>
                </a:solidFill>
                <a:latin typeface="Lucida Console" panose="020B0609040504020204" pitchFamily="49" charset="0"/>
              </a:rPr>
              <a:t>/hg19/</a:t>
            </a:r>
          </a:p>
          <a:p>
            <a:endParaRPr lang="en-US" sz="2000" dirty="0"/>
          </a:p>
          <a:p>
            <a:r>
              <a:rPr lang="en-US" sz="2000" dirty="0"/>
              <a:t>Display first few lines of each file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D9946-02DF-4FF5-BA6E-9BD7C7498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433" y="1690688"/>
            <a:ext cx="5225668" cy="14745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EB3980-74F8-4422-915D-51D4D7CBB53A}"/>
              </a:ext>
            </a:extLst>
          </p:cNvPr>
          <p:cNvSpPr txBox="1"/>
          <p:nvPr/>
        </p:nvSpPr>
        <p:spPr>
          <a:xfrm>
            <a:off x="1217221" y="4762000"/>
            <a:ext cx="1770036" cy="176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$ head -10 </a:t>
            </a:r>
            <a:r>
              <a:rPr 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barcodes.tsv</a:t>
            </a:r>
            <a:endParaRPr 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r>
              <a:rPr lang="en-US" sz="1000" dirty="0"/>
              <a:t>AAACATACAACCAC-1</a:t>
            </a:r>
          </a:p>
          <a:p>
            <a:r>
              <a:rPr lang="en-US" sz="1000" dirty="0"/>
              <a:t>AAACATTGAGCTAC-1</a:t>
            </a:r>
          </a:p>
          <a:p>
            <a:r>
              <a:rPr lang="en-US" sz="1000" dirty="0"/>
              <a:t>AAACATTGATCAGC-1</a:t>
            </a:r>
          </a:p>
          <a:p>
            <a:r>
              <a:rPr lang="en-US" sz="1000" dirty="0"/>
              <a:t>AAACCGTGCTTCCG-1</a:t>
            </a:r>
          </a:p>
          <a:p>
            <a:r>
              <a:rPr lang="en-US" sz="1000" dirty="0"/>
              <a:t>AAACCGTGTATGCG-1</a:t>
            </a:r>
          </a:p>
          <a:p>
            <a:r>
              <a:rPr lang="en-US" sz="1000" dirty="0"/>
              <a:t>AAACGCACTGGTAC-1</a:t>
            </a:r>
          </a:p>
          <a:p>
            <a:r>
              <a:rPr lang="en-US" sz="1000" dirty="0"/>
              <a:t>AAACGCTGACCAGT-1</a:t>
            </a:r>
          </a:p>
          <a:p>
            <a:r>
              <a:rPr lang="en-US" sz="1000" dirty="0"/>
              <a:t>AAACGCTGGTTCTT-1</a:t>
            </a:r>
          </a:p>
          <a:p>
            <a:r>
              <a:rPr lang="en-US" sz="1000" dirty="0"/>
              <a:t>AAACGCTGTAGCCA-1</a:t>
            </a:r>
          </a:p>
          <a:p>
            <a:r>
              <a:rPr lang="en-US" sz="1000" dirty="0"/>
              <a:t>AAACGCTGTTTCTG-1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1F43A6-FA98-4722-94D5-81AC3D2401F3}"/>
              </a:ext>
            </a:extLst>
          </p:cNvPr>
          <p:cNvSpPr txBox="1"/>
          <p:nvPr/>
        </p:nvSpPr>
        <p:spPr>
          <a:xfrm>
            <a:off x="3447803" y="4762000"/>
            <a:ext cx="201850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$ head -10 </a:t>
            </a:r>
            <a:r>
              <a:rPr 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genes.tsv</a:t>
            </a:r>
            <a:endParaRPr 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r>
              <a:rPr lang="en-US" sz="1000" dirty="0"/>
              <a:t>ENSG00000243485 MIR1302-10</a:t>
            </a:r>
          </a:p>
          <a:p>
            <a:r>
              <a:rPr lang="en-US" sz="1000" dirty="0"/>
              <a:t>ENSG00000237613 FAM138A</a:t>
            </a:r>
          </a:p>
          <a:p>
            <a:r>
              <a:rPr lang="en-US" sz="1000" dirty="0"/>
              <a:t>ENSG00000186092 OR4F5</a:t>
            </a:r>
          </a:p>
          <a:p>
            <a:r>
              <a:rPr lang="en-US" sz="1000" dirty="0"/>
              <a:t>ENSG00000238009 RP11-34P13.7</a:t>
            </a:r>
          </a:p>
          <a:p>
            <a:r>
              <a:rPr lang="en-US" sz="1000" dirty="0"/>
              <a:t>ENSG00000239945 RP11-34P13.8</a:t>
            </a:r>
          </a:p>
          <a:p>
            <a:r>
              <a:rPr lang="en-US" sz="1000" dirty="0"/>
              <a:t>ENSG00000237683 AL627309.1</a:t>
            </a:r>
          </a:p>
          <a:p>
            <a:r>
              <a:rPr lang="en-US" sz="1000" dirty="0"/>
              <a:t>ENSG00000239906 RP11-34P13.14</a:t>
            </a:r>
          </a:p>
          <a:p>
            <a:r>
              <a:rPr lang="en-US" sz="1000" dirty="0"/>
              <a:t>ENSG00000241599 RP11-34P13.9</a:t>
            </a:r>
          </a:p>
          <a:p>
            <a:r>
              <a:rPr lang="en-US" sz="1000" dirty="0"/>
              <a:t>ENSG00000228463 AP006222.2</a:t>
            </a:r>
          </a:p>
          <a:p>
            <a:r>
              <a:rPr lang="en-US" sz="1000" dirty="0"/>
              <a:t>ENSG00000237094 RP4-669L17.10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9F424C-B282-4EC2-91DA-F2D49475ACFB}"/>
              </a:ext>
            </a:extLst>
          </p:cNvPr>
          <p:cNvSpPr txBox="1"/>
          <p:nvPr/>
        </p:nvSpPr>
        <p:spPr>
          <a:xfrm>
            <a:off x="6467631" y="4762000"/>
            <a:ext cx="269817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$ head -10 </a:t>
            </a:r>
            <a:r>
              <a:rPr 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matrix.mtx</a:t>
            </a:r>
            <a:endParaRPr 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r>
              <a:rPr lang="en-US" sz="1000" dirty="0"/>
              <a:t>%%</a:t>
            </a:r>
            <a:r>
              <a:rPr lang="en-US" sz="1000" dirty="0" err="1"/>
              <a:t>MatrixMarket</a:t>
            </a:r>
            <a:r>
              <a:rPr lang="en-US" sz="1000" dirty="0"/>
              <a:t> matrix coordinate real general</a:t>
            </a:r>
          </a:p>
          <a:p>
            <a:r>
              <a:rPr lang="en-US" sz="1000" dirty="0"/>
              <a:t>%</a:t>
            </a:r>
          </a:p>
          <a:p>
            <a:r>
              <a:rPr lang="en-US" sz="1000" dirty="0"/>
              <a:t>32738 2700 2286884</a:t>
            </a:r>
          </a:p>
          <a:p>
            <a:r>
              <a:rPr lang="en-US" sz="1000" dirty="0"/>
              <a:t>32709 1 4</a:t>
            </a:r>
          </a:p>
          <a:p>
            <a:r>
              <a:rPr lang="en-US" sz="1000" dirty="0"/>
              <a:t>32707 1 1</a:t>
            </a:r>
          </a:p>
          <a:p>
            <a:r>
              <a:rPr lang="en-US" sz="1000" dirty="0"/>
              <a:t>32706 1 10</a:t>
            </a:r>
          </a:p>
          <a:p>
            <a:r>
              <a:rPr lang="en-US" sz="1000" dirty="0"/>
              <a:t>32704 1 1</a:t>
            </a:r>
          </a:p>
          <a:p>
            <a:r>
              <a:rPr lang="en-US" sz="1000" dirty="0"/>
              <a:t>32703 1 5</a:t>
            </a:r>
          </a:p>
          <a:p>
            <a:r>
              <a:rPr lang="en-US" sz="1000" dirty="0"/>
              <a:t>32702 1 6</a:t>
            </a:r>
          </a:p>
          <a:p>
            <a:r>
              <a:rPr lang="en-US" sz="1000" dirty="0"/>
              <a:t>32700 1 10</a:t>
            </a:r>
          </a:p>
        </p:txBody>
      </p:sp>
    </p:spTree>
    <p:extLst>
      <p:ext uri="{BB962C8B-B14F-4D97-AF65-F5344CB8AC3E}">
        <p14:creationId xmlns:p14="http://schemas.microsoft.com/office/powerpoint/2010/main" val="159709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Load raw data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06688" cy="2948255"/>
          </a:xfrm>
        </p:spPr>
        <p:txBody>
          <a:bodyPr>
            <a:normAutofit/>
          </a:bodyPr>
          <a:lstStyle/>
          <a:p>
            <a:r>
              <a:rPr lang="en-US" sz="2000" dirty="0"/>
              <a:t>Open R-studio, stay in Console tab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Try the following and pay attention to the numbers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E1AB7F-F358-408E-BAE0-C0C51966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174" y="2291454"/>
            <a:ext cx="7620000" cy="16619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setwd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("C:/Users/pqiu7/Desktop/SISG/Lecture 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08")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library(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dplyr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library(Seurat)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library(patchwork)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library(ggplot2)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raw_data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&lt;- Read10X(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data.dir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"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filtered_gene_bc_matrices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/hg19/")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CreateSeuratObject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(counts =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raw_data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, project="pbmc3k",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min.cell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=3,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min.features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=200)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EBD5F87-1A27-467E-BC65-9AFEF5CC3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174" y="4554213"/>
            <a:ext cx="7620000" cy="18004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raw_data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[1:10, 1:5]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raw_data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[1:10, 1016:1020]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dim(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raw_data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sum(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colSums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raw_data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!=0)&gt;=200)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sum(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rowSums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raw_data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!=0)&gt;=3)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4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Seurat object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06688" cy="500325"/>
          </a:xfrm>
        </p:spPr>
        <p:txBody>
          <a:bodyPr>
            <a:normAutofit/>
          </a:bodyPr>
          <a:lstStyle/>
          <a:p>
            <a:r>
              <a:rPr lang="en-US" sz="2000" dirty="0"/>
              <a:t>Try the following to access data in Seurat object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E1AB7F-F358-408E-BAE0-C0C51966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174" y="2410278"/>
            <a:ext cx="7620000" cy="20774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obj@meta.data</a:t>
            </a: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obj@meta.data$nFeature_RNA</a:t>
            </a: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obj$nFeature_RNA</a:t>
            </a: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obj@assays$RNA@counts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[1:10,1:5]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obj@assays$RNA@counts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["MS4A1",1:5]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obj@assays$RNA@counts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[c("MS4A1","CD79B","CD79A"),1:5]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8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Seurat analysis pipeline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06688" cy="2948255"/>
          </a:xfrm>
        </p:spPr>
        <p:txBody>
          <a:bodyPr>
            <a:normAutofit/>
          </a:bodyPr>
          <a:lstStyle/>
          <a:p>
            <a:r>
              <a:rPr lang="en-US" sz="2000" dirty="0"/>
              <a:t>QC and select cells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E1AB7F-F358-408E-BAE0-C0C51966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89821"/>
            <a:ext cx="6506688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obj[["percent.mt"]]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PercentageFeatureSet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pattern = "^MT-")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VlnPlot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features = c("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nFeature_RNA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", "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nCount_RNA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", "percent.mt"),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ncol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3)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plot1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FeatureScatter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feature1 = "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nCount_RNA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", feature2 = "percent.mt")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plot2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FeatureScatter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feature1 = "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nCount_RNA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", feature2 = "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nFeature_RNA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")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plot1 + plot2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 &lt;- subset(obj, subset =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nFeature_RNA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&gt; 200 &amp;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nFeature_RNA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&lt; 2500 &amp; percent.mt &lt; 5)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/>
              <a:t>(note: 62 cells are filtered out)</a:t>
            </a: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  <p:pic>
        <p:nvPicPr>
          <p:cNvPr id="4101" name="Picture 5" descr="https://satijalab.org/seurat/articles/pbmc3k_tutorial_files/figure-html/qc2-1.png">
            <a:extLst>
              <a:ext uri="{FF2B5EF4-FFF2-40B4-BE49-F238E27FC236}">
                <a16:creationId xmlns:a16="http://schemas.microsoft.com/office/drawing/2014/main" id="{99FCA081-5063-43A1-81D8-680EE0FF3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35" y="3998764"/>
            <a:ext cx="3380509" cy="182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satijalab.org/seurat/articles/pbmc3k_tutorial_files/figure-html/qc2-2.png">
            <a:extLst>
              <a:ext uri="{FF2B5EF4-FFF2-40B4-BE49-F238E27FC236}">
                <a16:creationId xmlns:a16="http://schemas.microsoft.com/office/drawing/2014/main" id="{9EE9D1DA-6F69-4D60-962A-682E211C7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81" y="3863827"/>
            <a:ext cx="3380509" cy="182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Seurat analysis pipeline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A52C-D6FB-4862-AF8F-8766C42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06688" cy="2948255"/>
          </a:xfrm>
        </p:spPr>
        <p:txBody>
          <a:bodyPr>
            <a:normAutofit/>
          </a:bodyPr>
          <a:lstStyle/>
          <a:p>
            <a:r>
              <a:rPr lang="en-US" sz="2000" dirty="0"/>
              <a:t>QC and select cells</a:t>
            </a:r>
          </a:p>
          <a:p>
            <a:r>
              <a:rPr lang="en-US" sz="2000" dirty="0"/>
              <a:t>Normalize data</a:t>
            </a:r>
          </a:p>
          <a:p>
            <a:pPr lvl="1"/>
            <a:r>
              <a:rPr lang="en-US" sz="1600" dirty="0"/>
              <a:t>Library size 10000</a:t>
            </a:r>
          </a:p>
          <a:p>
            <a:pPr lvl="1"/>
            <a:r>
              <a:rPr lang="en-US" sz="1600" dirty="0"/>
              <a:t>Log transformation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E1AB7F-F358-408E-BAE0-C0C51966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105320"/>
            <a:ext cx="6506688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obj &lt;-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NormalizeData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(obj,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normalization.method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"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LogNormalize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", 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scale.factor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 = 10000)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obj@assays$RNA@data</a:t>
            </a: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colSums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(exp(</a:t>
            </a:r>
            <a:r>
              <a:rPr lang="en-US" altLang="en-US" sz="9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obj@assays$RNA@data</a:t>
            </a:r>
            <a:r>
              <a:rPr lang="en-US" altLang="en-US" sz="900" dirty="0">
                <a:solidFill>
                  <a:srgbClr val="0000FF"/>
                </a:solidFill>
                <a:latin typeface="Lucida Console" panose="020B0609040504020204" pitchFamily="49" charset="0"/>
              </a:rPr>
              <a:t>)-1)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75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2668</Words>
  <Application>Microsoft Office PowerPoint</Application>
  <PresentationFormat>Widescreen</PresentationFormat>
  <Paragraphs>423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Console</vt:lpstr>
      <vt:lpstr>Office Theme</vt:lpstr>
      <vt:lpstr>Summer Institutes of Statistical Genetics, 2023  SISG Module 6: Gene Expression Profiling </vt:lpstr>
      <vt:lpstr>Installing R and R-Studio</vt:lpstr>
      <vt:lpstr>Installing R packages for scRNA-seq analysis</vt:lpstr>
      <vt:lpstr>Download an example dataset</vt:lpstr>
      <vt:lpstr>Understand the raw data files</vt:lpstr>
      <vt:lpstr>Load raw data</vt:lpstr>
      <vt:lpstr>Seurat object</vt:lpstr>
      <vt:lpstr>Seurat analysis pipeline</vt:lpstr>
      <vt:lpstr>Seurat analysis pipeline</vt:lpstr>
      <vt:lpstr>Seurat analysis pipeline</vt:lpstr>
      <vt:lpstr>Seurat analysis pipeline</vt:lpstr>
      <vt:lpstr>Seurat analysis pipeline</vt:lpstr>
      <vt:lpstr>Seurat analysis pipeline</vt:lpstr>
      <vt:lpstr>Seurat analysis pipeline</vt:lpstr>
      <vt:lpstr>Seurat analysis pipeline</vt:lpstr>
      <vt:lpstr>Seurat analysis pipeline</vt:lpstr>
      <vt:lpstr>Seurat analysis pipeline</vt:lpstr>
      <vt:lpstr>Seurat analysis pipeline</vt:lpstr>
      <vt:lpstr>Seurat analysis pipeline</vt:lpstr>
    </vt:vector>
  </TitlesOfParts>
  <Company>GT - Biomedical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 look at Drop-seq data</dc:title>
  <dc:creator>Qiu, Peng</dc:creator>
  <cp:lastModifiedBy>Qiu, Peng</cp:lastModifiedBy>
  <cp:revision>114</cp:revision>
  <dcterms:created xsi:type="dcterms:W3CDTF">2016-02-12T02:51:30Z</dcterms:created>
  <dcterms:modified xsi:type="dcterms:W3CDTF">2023-07-14T07:28:27Z</dcterms:modified>
</cp:coreProperties>
</file>