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3" r:id="rId3"/>
    <p:sldId id="309" r:id="rId4"/>
    <p:sldId id="275" r:id="rId5"/>
    <p:sldId id="292" r:id="rId6"/>
    <p:sldId id="297" r:id="rId7"/>
    <p:sldId id="299" r:id="rId8"/>
    <p:sldId id="300" r:id="rId9"/>
    <p:sldId id="303" r:id="rId10"/>
    <p:sldId id="304" r:id="rId11"/>
    <p:sldId id="305" r:id="rId12"/>
    <p:sldId id="306" r:id="rId13"/>
    <p:sldId id="307" r:id="rId14"/>
    <p:sldId id="293" r:id="rId15"/>
    <p:sldId id="308" r:id="rId16"/>
    <p:sldId id="294" r:id="rId17"/>
    <p:sldId id="310" r:id="rId18"/>
    <p:sldId id="314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0EE36-5388-47B8-828E-D2095AF8658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7670-4F9F-4C1D-AD05-68BB5BD68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8690D4D-5918-41C6-A683-C2D61F4A14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SISG 2010 Lecture 3b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444FE7-2001-46F4-A029-ABF4CC969B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June 2012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50D7E566-0B4D-435C-9F97-9B1DA27FFB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Copyright (c) 2010 Greg Gibson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EC06697A-DC66-4E5F-921A-71FA8DCE3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F9C2F-74AF-4DE1-8B74-E11020F34D2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FD751E4B-5450-45E0-B370-5F71E92C4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CC5C6514-C3C6-40F3-8717-9FF612531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EF1683-AC3F-424E-84B0-E8604F159D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SISG 2010 Lecture 3b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090812-F332-4B47-B0BE-225A6C925C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June 2012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B49A082A-2446-48B9-9940-B24717BE87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Copyright (c) 2010 Greg Gibson</a:t>
            </a: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B8668712-A50D-44D5-AE02-5C73C75A1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9A9858-8525-42BA-A149-6C8383E1E5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109B63AC-2AD4-4AE7-9D92-EF3C68D7B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9738" y="708025"/>
            <a:ext cx="6437312" cy="3621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EF2C7CAA-4AE1-4A4C-AF7A-953F8F413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4063"/>
            <a:ext cx="5365750" cy="432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89D3-AA2C-4781-908A-9DB4901589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gibson@biology.ga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.unc.edu/research/genomic_software/Matrix_eQTL/" TargetMode="External"/><Relationship Id="rId7" Type="http://schemas.openxmlformats.org/officeDocument/2006/relationships/hyperlink" Target="http://genetics.cs.ucla.edu/caviar/" TargetMode="External"/><Relationship Id="rId2" Type="http://schemas.openxmlformats.org/officeDocument/2006/relationships/hyperlink" Target="http://pngu.mgh.harvard.edu/~purcell/plink/tutorial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xqwen/dap" TargetMode="External"/><Relationship Id="rId5" Type="http://schemas.openxmlformats.org/officeDocument/2006/relationships/hyperlink" Target="https://github.com/xqwen/fmeqtl" TargetMode="External"/><Relationship Id="rId4" Type="http://schemas.openxmlformats.org/officeDocument/2006/relationships/hyperlink" Target="http://stephenslab.uchicago.edu/software.html#gemm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8D7326-0994-4D5B-97D2-3F62207B202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15625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Summer Institutes of Statistical Genetics, </a:t>
            </a:r>
            <a:r>
              <a:rPr lang="en-US" sz="2000" kern="0" dirty="0" smtClean="0">
                <a:latin typeface="Calibri" panose="020F0502020204030204" pitchFamily="34" charset="0"/>
                <a:ea typeface="+mj-ea"/>
                <a:cs typeface="+mj-cs"/>
              </a:rPr>
              <a:t>2021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Module 6: GENE EXPRESSION PROFILING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Greg Gibson and Peng </a:t>
            </a:r>
            <a:r>
              <a:rPr lang="en-US" sz="2000" kern="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Qiu</a:t>
            </a: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Georgia Institute of Technology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Lecture 9: eQTL ANALYSIS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30B104D0-6630-4ECC-857A-DE78167A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04" y="6261929"/>
            <a:ext cx="11698978" cy="50641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  <a:hlinkClick r:id="rId2"/>
              </a:rPr>
              <a:t>greg.gibson@biology.gatech.edu</a:t>
            </a:r>
            <a:r>
              <a:rPr lang="en-US" altLang="en-US" sz="2000" dirty="0">
                <a:solidFill>
                  <a:srgbClr val="C00000"/>
                </a:solidFill>
              </a:rPr>
              <a:t>                                                                                             </a:t>
            </a:r>
            <a:r>
              <a:rPr lang="en-US" altLang="en-US" sz="2000" dirty="0"/>
              <a:t>http://www.cig.gatech.edu</a:t>
            </a:r>
          </a:p>
        </p:txBody>
      </p:sp>
    </p:spTree>
    <p:extLst>
      <p:ext uri="{BB962C8B-B14F-4D97-AF65-F5344CB8AC3E}">
        <p14:creationId xmlns:p14="http://schemas.microsoft.com/office/powerpoint/2010/main" val="16414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42D8A-35B8-4B6A-814F-77FC64B2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1"/>
            <a:ext cx="298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Examples of H3 and H4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7E961-BE2D-482A-9A0D-52F95F63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2" y="6397624"/>
            <a:ext cx="471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Giambartolomei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(2014) </a:t>
            </a:r>
            <a:r>
              <a:rPr lang="en-US" altLang="en-US" sz="1400" i="1" dirty="0" err="1">
                <a:latin typeface="+mn-lt"/>
                <a:ea typeface="ＭＳ Ｐゴシック" pitchFamily="34" charset="-128"/>
              </a:rPr>
              <a:t>PLoS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 Genetics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 10(5)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e1004383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6FF9403E-2830-4A17-B1A8-264512BD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243" y="1289953"/>
            <a:ext cx="441297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On the left, the profile of association at the FRK locus with LDL (top) is very different from that with </a:t>
            </a:r>
            <a:r>
              <a:rPr lang="en-US" altLang="en-US" sz="1600" i="1" dirty="0"/>
              <a:t>FRK </a:t>
            </a:r>
            <a:r>
              <a:rPr lang="en-US" altLang="en-US" sz="1600" dirty="0"/>
              <a:t>expression.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H3 is the supported hypothesis.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On the right, even though there are two different peak SNPs, they are in the same strong LD region and the profiles are almost the same for Total Cholesterol and </a:t>
            </a:r>
            <a:r>
              <a:rPr lang="en-US" altLang="en-US" sz="1600" i="1" dirty="0"/>
              <a:t>Soc1</a:t>
            </a:r>
            <a:r>
              <a:rPr lang="en-US" altLang="en-US" sz="1600" dirty="0"/>
              <a:t> expression.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H4 is the supported hypothesis.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Bayesian analysis evaluate each H relative to the other four and generates a confidence level for the most likely one.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C8AF3D31-39FC-4A7A-8B99-A87A33A3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90590"/>
            <a:ext cx="5025886" cy="48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5A73EC2F-1F69-40FD-8D5B-A4F61DDD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1"/>
            <a:ext cx="55705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AD4D5-2A4F-46B1-A121-FD620A985E13}"/>
              </a:ext>
            </a:extLst>
          </p:cNvPr>
          <p:cNvSpPr txBox="1"/>
          <p:nvPr/>
        </p:nvSpPr>
        <p:spPr>
          <a:xfrm>
            <a:off x="8609013" y="4514850"/>
            <a:ext cx="1484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H4-supported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2EEB3-2199-4319-B145-BAD8691B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606" y="165653"/>
            <a:ext cx="4483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SMR and </a:t>
            </a:r>
            <a:r>
              <a:rPr lang="en-US" altLang="en-US" sz="2400" b="1" dirty="0" err="1">
                <a:latin typeface="+mj-lt"/>
                <a:ea typeface="ＭＳ Ｐゴシック" pitchFamily="34" charset="-128"/>
              </a:rPr>
              <a:t>coloc</a:t>
            </a:r>
            <a:r>
              <a:rPr lang="en-US" altLang="en-US" sz="2400" b="1" dirty="0">
                <a:latin typeface="+mj-lt"/>
                <a:ea typeface="ＭＳ Ｐゴシック" pitchFamily="34" charset="-128"/>
              </a:rPr>
              <a:t> are complementary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3C7AE111-76F2-44F3-8009-10286F65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1"/>
            <a:ext cx="490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ea typeface="ＭＳ Ｐゴシック" panose="020B0600070205080204" pitchFamily="34" charset="-128"/>
              </a:rPr>
              <a:t>Limitations of colocalization analyses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D5C8E82-284F-41D3-8127-0EBAF3C5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270" y="1160106"/>
            <a:ext cx="604651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Heavily dependent on statistical power of the contributing analyses, which is generally relatively low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Depends on high quality imputation if the SNPs are not directly typed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Assumes that the GWAS and eQTL are evaluated on the same population (there is no stratification)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 negative result may arise if the incorrect tissue is being studied for the gene expression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Assumes there is a single causal variant at each locus for each effect (which is very unlikely) although this example shows that conditional analysis has the potential to resolve joint effects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78CA6-1A13-4F8C-BD98-BC244B8E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4" y="6507163"/>
            <a:ext cx="456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Giambartolomei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(2014) </a:t>
            </a:r>
            <a:r>
              <a:rPr lang="en-US" altLang="en-US" sz="1400" i="1" dirty="0" err="1">
                <a:latin typeface="+mn-lt"/>
                <a:ea typeface="ＭＳ Ｐゴシック" pitchFamily="34" charset="-128"/>
              </a:rPr>
              <a:t>PLoS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 Genetics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 10(5)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e1004383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407F9FC3-5C08-4CFA-93C7-520F4ABC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000125"/>
            <a:ext cx="22780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85B3F3-5817-473A-A3C0-6B66D0F922ED}"/>
              </a:ext>
            </a:extLst>
          </p:cNvPr>
          <p:cNvSpPr/>
          <p:nvPr/>
        </p:nvSpPr>
        <p:spPr>
          <a:xfrm>
            <a:off x="1480931" y="1172818"/>
            <a:ext cx="95310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 variety of open source methods are appearing that utilize Bayesian methods to perform joint mapping of eQTL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statistical framework for joint eQTL analysis in multiple tissues.</a:t>
            </a:r>
          </a:p>
          <a:p>
            <a:pPr>
              <a:defRPr/>
            </a:pPr>
            <a:r>
              <a:rPr lang="en-US" sz="1600" dirty="0" err="1"/>
              <a:t>Flutre</a:t>
            </a:r>
            <a:r>
              <a:rPr lang="en-US" sz="1600" dirty="0"/>
              <a:t> T, Wen X, Pritchard J, Stephens M.   </a:t>
            </a:r>
            <a:r>
              <a:rPr lang="en-US" sz="1600" i="1" dirty="0" err="1"/>
              <a:t>PLoS</a:t>
            </a:r>
            <a:r>
              <a:rPr lang="en-US" sz="1600" i="1" dirty="0"/>
              <a:t> Genet</a:t>
            </a:r>
            <a:r>
              <a:rPr lang="en-US" sz="1600" dirty="0"/>
              <a:t>. 2013 </a:t>
            </a:r>
            <a:r>
              <a:rPr lang="en-US" sz="1600" b="1" dirty="0"/>
              <a:t>9</a:t>
            </a:r>
            <a:r>
              <a:rPr lang="en-US" sz="1600" dirty="0"/>
              <a:t>(5): e1003486.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shows that combining signals across tissues increases power while also allowing assessment of whether the effect sizes are different in different cell types.   Implemented 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eQTLBMA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software.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Cross-population joint analysis of </a:t>
            </a:r>
            <a:r>
              <a:rPr lang="en-US" sz="1600" dirty="0" err="1"/>
              <a:t>eQTLs</a:t>
            </a:r>
            <a:r>
              <a:rPr lang="en-US" sz="1600" dirty="0"/>
              <a:t>: Fine mapping and functional annotation.</a:t>
            </a:r>
          </a:p>
          <a:p>
            <a:pPr>
              <a:defRPr/>
            </a:pPr>
            <a:r>
              <a:rPr lang="en-US" sz="1600" dirty="0"/>
              <a:t>Wen X, Luca F, Pique-</a:t>
            </a:r>
            <a:r>
              <a:rPr lang="en-US" sz="1600" dirty="0" err="1"/>
              <a:t>Regi</a:t>
            </a:r>
            <a:r>
              <a:rPr lang="en-US" sz="1600" dirty="0"/>
              <a:t> R.   </a:t>
            </a:r>
            <a:r>
              <a:rPr lang="en-US" sz="1600" i="1" dirty="0" err="1"/>
              <a:t>PLoS</a:t>
            </a:r>
            <a:r>
              <a:rPr lang="en-US" sz="1600" i="1" dirty="0"/>
              <a:t> Genet. </a:t>
            </a:r>
            <a:r>
              <a:rPr lang="en-US" sz="1600" b="1" dirty="0"/>
              <a:t>11</a:t>
            </a:r>
            <a:r>
              <a:rPr lang="en-US" sz="1600" dirty="0"/>
              <a:t>(4): e1005176.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shows that combining signals across populations increases power while also allowing assessment of how incorporating ENCODE data improves resolution.   Implemented in FM QTL software.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Efficient integrative multi-SNP association analysis via Deterministic Approximation of Posteriors</a:t>
            </a:r>
          </a:p>
          <a:p>
            <a:pPr>
              <a:defRPr/>
            </a:pPr>
            <a:r>
              <a:rPr lang="en-US" sz="1600" dirty="0"/>
              <a:t>Wen X, Lee Y, Luca F, Pique-</a:t>
            </a:r>
            <a:r>
              <a:rPr lang="en-US" sz="1600" dirty="0" err="1"/>
              <a:t>Regi</a:t>
            </a:r>
            <a:r>
              <a:rPr lang="en-US" sz="1600" dirty="0"/>
              <a:t> R.   </a:t>
            </a:r>
            <a:r>
              <a:rPr lang="en-US" sz="1600" i="1" dirty="0"/>
              <a:t>AM J Hum. Genet. </a:t>
            </a:r>
            <a:r>
              <a:rPr lang="en-US" sz="1600" b="1" dirty="0"/>
              <a:t>98</a:t>
            </a:r>
            <a:r>
              <a:rPr lang="en-US" sz="1600" dirty="0"/>
              <a:t>(6): 1114-1129.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This paper extends the framework for incorporating ENCODE data while allowing for multiple causal variants at each locus.   Implemented in DAP software: http://github.com/xqwen/dap/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C95D6-1339-438D-95BE-B8019077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757" y="206759"/>
            <a:ext cx="1903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latin typeface="+mj-lt"/>
                <a:ea typeface="ＭＳ Ｐゴシック" pitchFamily="34" charset="-128"/>
              </a:rPr>
              <a:t>Joint Mapping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5B9DFF-CA43-4C12-BD7C-22701F4A7D4D}"/>
              </a:ext>
            </a:extLst>
          </p:cNvPr>
          <p:cNvSpPr txBox="1">
            <a:spLocks/>
          </p:cNvSpPr>
          <p:nvPr/>
        </p:nvSpPr>
        <p:spPr>
          <a:xfrm>
            <a:off x="4191000" y="96838"/>
            <a:ext cx="4191000" cy="512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ea typeface="+mj-ea"/>
                <a:cs typeface="+mj-cs"/>
              </a:rPr>
              <a:t>eQTL</a:t>
            </a:r>
            <a:r>
              <a:rPr lang="en-US" sz="2400" b="1" kern="0" dirty="0">
                <a:ea typeface="+mj-ea"/>
                <a:cs typeface="+mj-cs"/>
              </a:rPr>
              <a:t> and </a:t>
            </a:r>
            <a:r>
              <a:rPr lang="en-US" sz="2400" b="1" kern="0" dirty="0" err="1">
                <a:ea typeface="+mj-ea"/>
                <a:cs typeface="+mj-cs"/>
              </a:rPr>
              <a:t>Additivity</a:t>
            </a:r>
            <a:endParaRPr lang="en-US" sz="2400" b="1" kern="0" dirty="0"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04D94-7C54-451B-BC6A-FBDD6AC8CDF2}"/>
              </a:ext>
            </a:extLst>
          </p:cNvPr>
          <p:cNvSpPr/>
          <p:nvPr/>
        </p:nvSpPr>
        <p:spPr>
          <a:xfrm>
            <a:off x="1530351" y="6451601"/>
            <a:ext cx="32242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Pickrell</a:t>
            </a:r>
            <a:r>
              <a:rPr lang="en-US" sz="1400" kern="0" dirty="0">
                <a:cs typeface="Times New Roman" pitchFamily="18" charset="0"/>
              </a:rPr>
              <a:t> et al. (2010) </a:t>
            </a:r>
            <a:r>
              <a:rPr lang="en-US" sz="1400" i="1" kern="0" dirty="0">
                <a:cs typeface="Times New Roman" pitchFamily="18" charset="0"/>
              </a:rPr>
              <a:t>Nature </a:t>
            </a:r>
            <a:r>
              <a:rPr lang="en-US" sz="1400" b="1" kern="0" dirty="0">
                <a:cs typeface="Times New Roman" pitchFamily="18" charset="0"/>
              </a:rPr>
              <a:t>464</a:t>
            </a:r>
            <a:r>
              <a:rPr lang="en-US" sz="1400" kern="0" dirty="0">
                <a:cs typeface="Times New Roman" pitchFamily="18" charset="0"/>
              </a:rPr>
              <a:t>: 768-772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99FB9B39-63EA-4EFE-A862-1938B528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00" y="930128"/>
            <a:ext cx="7388431" cy="499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A9AD0B0-AC1B-460F-BEE9-FC20A6199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8"/>
          <a:stretch/>
        </p:blipFill>
        <p:spPr bwMode="auto">
          <a:xfrm>
            <a:off x="2466561" y="961481"/>
            <a:ext cx="6839778" cy="37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12FE6B01-5F5B-4F28-94F2-F9106D9A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WASP</a:t>
            </a:r>
            <a:r>
              <a:rPr lang="en-US" altLang="en-US" sz="2400" b="1" dirty="0">
                <a:solidFill>
                  <a:srgbClr val="C00000"/>
                </a:solidFill>
              </a:rPr>
              <a:t>  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DFEB6F5-2559-4F63-BA1D-242ACCA0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547" y="610812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https://github.com/bmvdgeijn/WASP</a:t>
            </a:r>
          </a:p>
        </p:txBody>
      </p:sp>
      <p:sp>
        <p:nvSpPr>
          <p:cNvPr id="24581" name="TextBox 2">
            <a:extLst>
              <a:ext uri="{FF2B5EF4-FFF2-40B4-BE49-F238E27FC236}">
                <a16:creationId xmlns:a16="http://schemas.microsoft.com/office/drawing/2014/main" id="{2CDAC276-A396-40A6-8A5D-F849ABFF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48" y="6397624"/>
            <a:ext cx="439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Van de </a:t>
            </a:r>
            <a:r>
              <a:rPr lang="en-US" altLang="en-US" sz="1400" dirty="0" err="1"/>
              <a:t>Geijn</a:t>
            </a:r>
            <a:r>
              <a:rPr lang="en-US" altLang="en-US" sz="1400" dirty="0"/>
              <a:t>, </a:t>
            </a:r>
            <a:r>
              <a:rPr lang="en-US" altLang="en-US" sz="1400" i="1" dirty="0"/>
              <a:t> et al </a:t>
            </a:r>
            <a:r>
              <a:rPr lang="en-US" altLang="en-US" sz="1400" dirty="0"/>
              <a:t>(2015) </a:t>
            </a:r>
            <a:r>
              <a:rPr lang="en-US" altLang="en-US" sz="1400" i="1" dirty="0"/>
              <a:t>Nature Methods </a:t>
            </a:r>
            <a:r>
              <a:rPr lang="en-US" altLang="en-US" sz="1400" b="1" dirty="0"/>
              <a:t>12</a:t>
            </a:r>
            <a:r>
              <a:rPr lang="en-US" altLang="en-US" sz="1400" dirty="0"/>
              <a:t>: 1061-1063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013AA41A-037C-486E-8B1E-CF374FAC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54" y="5111943"/>
            <a:ext cx="1061499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Formulates a CHT: Combined Haplotype Test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“The CHT jointly models two components: the allelic imbalance at phased heterozygous SNPs and the total read depth in the target region”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84CFAA-FB94-4C62-A4C5-6409D9688C1F}"/>
              </a:ext>
            </a:extLst>
          </p:cNvPr>
          <p:cNvSpPr txBox="1">
            <a:spLocks/>
          </p:cNvSpPr>
          <p:nvPr/>
        </p:nvSpPr>
        <p:spPr>
          <a:xfrm>
            <a:off x="1828800" y="304800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 err="1">
                <a:ea typeface="+mj-ea"/>
                <a:cs typeface="+mj-cs"/>
              </a:rPr>
              <a:t>sQTL</a:t>
            </a:r>
            <a:r>
              <a:rPr lang="en-US" sz="2400" b="1" kern="0" dirty="0">
                <a:ea typeface="+mj-ea"/>
                <a:cs typeface="+mj-cs"/>
              </a:rPr>
              <a:t> (Splicing QTL)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E6F7D-354F-4B89-8B19-D4BC93EE750D}"/>
              </a:ext>
            </a:extLst>
          </p:cNvPr>
          <p:cNvSpPr/>
          <p:nvPr/>
        </p:nvSpPr>
        <p:spPr>
          <a:xfrm>
            <a:off x="99116" y="6471479"/>
            <a:ext cx="32242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Pickrell</a:t>
            </a:r>
            <a:r>
              <a:rPr lang="en-US" sz="1400" kern="0" dirty="0">
                <a:cs typeface="Times New Roman" pitchFamily="18" charset="0"/>
              </a:rPr>
              <a:t> et al. (2010) </a:t>
            </a:r>
            <a:r>
              <a:rPr lang="en-US" sz="1400" i="1" kern="0" dirty="0">
                <a:cs typeface="Times New Roman" pitchFamily="18" charset="0"/>
              </a:rPr>
              <a:t>Nature </a:t>
            </a:r>
            <a:r>
              <a:rPr lang="en-US" sz="1400" b="1" kern="0" dirty="0">
                <a:cs typeface="Times New Roman" pitchFamily="18" charset="0"/>
              </a:rPr>
              <a:t>464</a:t>
            </a:r>
            <a:r>
              <a:rPr lang="en-US" sz="1400" kern="0" dirty="0">
                <a:cs typeface="Times New Roman" pitchFamily="18" charset="0"/>
              </a:rPr>
              <a:t>: 768-772</a:t>
            </a:r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5026FA81-ED0F-43F0-9F9D-4071C4AA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1"/>
          <a:stretch/>
        </p:blipFill>
        <p:spPr bwMode="auto">
          <a:xfrm>
            <a:off x="3705158" y="1004468"/>
            <a:ext cx="4335599" cy="54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C16F6342-3072-41C3-BC49-FD98E0CD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63514"/>
            <a:ext cx="701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MISO: Mixture of Isoforms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4695A70-A6FC-4CC2-815F-BFC84D5B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591" y="658538"/>
            <a:ext cx="370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http://genes.mit.edu/burgelab/miso/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7150-9BCB-43ED-8587-7C6531BB9FC4}"/>
              </a:ext>
            </a:extLst>
          </p:cNvPr>
          <p:cNvSpPr txBox="1"/>
          <p:nvPr/>
        </p:nvSpPr>
        <p:spPr>
          <a:xfrm>
            <a:off x="3247302" y="1617663"/>
            <a:ext cx="5862887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Estimates the Percent Spliced In (PSI, </a:t>
            </a:r>
            <a:r>
              <a:rPr lang="el-GR" dirty="0"/>
              <a:t>ψ</a:t>
            </a:r>
            <a:r>
              <a:rPr lang="en-US" dirty="0"/>
              <a:t>) for various features: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Alternate First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7030A0"/>
                </a:solidFill>
              </a:rPr>
              <a:t>Mutually exclusive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Excluded Exon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Included Intron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</a:rPr>
              <a:t>Alternate Splice Donor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Alternate Splice Acceptor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00"/>
                </a:solidFill>
              </a:rPr>
              <a:t>Alternate 3’ end</a:t>
            </a:r>
          </a:p>
        </p:txBody>
      </p:sp>
      <p:grpSp>
        <p:nvGrpSpPr>
          <p:cNvPr id="40965" name="Group 91">
            <a:extLst>
              <a:ext uri="{FF2B5EF4-FFF2-40B4-BE49-F238E27FC236}">
                <a16:creationId xmlns:a16="http://schemas.microsoft.com/office/drawing/2014/main" id="{7A820D6E-E93A-495D-AA81-3F9AB2673A5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438400"/>
            <a:ext cx="7588250" cy="844550"/>
            <a:chOff x="533400" y="2438400"/>
            <a:chExt cx="7589017" cy="8448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665A32-994E-479D-A963-BEECBFD0058A}"/>
                </a:ext>
              </a:extLst>
            </p:cNvPr>
            <p:cNvSpPr/>
            <p:nvPr/>
          </p:nvSpPr>
          <p:spPr>
            <a:xfrm>
              <a:off x="533400" y="2819525"/>
              <a:ext cx="609662" cy="1524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C75E68-82F0-4C5E-A01B-10A3FA84085E}"/>
                </a:ext>
              </a:extLst>
            </p:cNvPr>
            <p:cNvSpPr/>
            <p:nvPr/>
          </p:nvSpPr>
          <p:spPr>
            <a:xfrm>
              <a:off x="1600308" y="2819525"/>
              <a:ext cx="609662" cy="152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38C786-54B1-4FA1-BF69-9263804A0661}"/>
                </a:ext>
              </a:extLst>
            </p:cNvPr>
            <p:cNvSpPr/>
            <p:nvPr/>
          </p:nvSpPr>
          <p:spPr>
            <a:xfrm>
              <a:off x="2591008" y="2743300"/>
              <a:ext cx="304831" cy="2286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83BC36-3999-4991-AD32-2F19088A2371}"/>
                </a:ext>
              </a:extLst>
            </p:cNvPr>
            <p:cNvSpPr/>
            <p:nvPr/>
          </p:nvSpPr>
          <p:spPr>
            <a:xfrm>
              <a:off x="3353085" y="2743300"/>
              <a:ext cx="304831" cy="228675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13407C-F20C-41D2-AC15-3B4ED279958C}"/>
                </a:ext>
              </a:extLst>
            </p:cNvPr>
            <p:cNvSpPr/>
            <p:nvPr/>
          </p:nvSpPr>
          <p:spPr>
            <a:xfrm>
              <a:off x="3886539" y="2743300"/>
              <a:ext cx="838285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F9234-69B5-4E24-9299-4865554C6ACC}"/>
                </a:ext>
              </a:extLst>
            </p:cNvPr>
            <p:cNvSpPr/>
            <p:nvPr/>
          </p:nvSpPr>
          <p:spPr>
            <a:xfrm>
              <a:off x="4994726" y="2743300"/>
              <a:ext cx="492175" cy="2286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F6BA9-E655-4CA0-983A-50A944B10536}"/>
                </a:ext>
              </a:extLst>
            </p:cNvPr>
            <p:cNvSpPr/>
            <p:nvPr/>
          </p:nvSpPr>
          <p:spPr>
            <a:xfrm>
              <a:off x="1924191" y="2743300"/>
              <a:ext cx="304831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AA3EAA-43AD-4911-BA84-3C38ACDE8F92}"/>
                </a:ext>
              </a:extLst>
            </p:cNvPr>
            <p:cNvSpPr/>
            <p:nvPr/>
          </p:nvSpPr>
          <p:spPr>
            <a:xfrm>
              <a:off x="7512755" y="2819525"/>
              <a:ext cx="609662" cy="15245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FD1C97-C83C-4D81-82FE-884DA7816732}"/>
                </a:ext>
              </a:extLst>
            </p:cNvPr>
            <p:cNvSpPr/>
            <p:nvPr/>
          </p:nvSpPr>
          <p:spPr>
            <a:xfrm>
              <a:off x="6963425" y="2743300"/>
              <a:ext cx="854161" cy="2350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1AB1C7-6621-4AF5-87A2-AB5581D05F4C}"/>
                </a:ext>
              </a:extLst>
            </p:cNvPr>
            <p:cNvCxnSpPr/>
            <p:nvPr/>
          </p:nvCxnSpPr>
          <p:spPr>
            <a:xfrm>
              <a:off x="1143062" y="2971974"/>
              <a:ext cx="381039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63A8D0-B096-43D5-9845-1DB86DB19EFA}"/>
                </a:ext>
              </a:extLst>
            </p:cNvPr>
            <p:cNvCxnSpPr/>
            <p:nvPr/>
          </p:nvCxnSpPr>
          <p:spPr>
            <a:xfrm flipH="1">
              <a:off x="1519338" y="2971974"/>
              <a:ext cx="38580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954101-B56B-4DCB-A953-12A8EF1096FA}"/>
                </a:ext>
              </a:extLst>
            </p:cNvPr>
            <p:cNvCxnSpPr/>
            <p:nvPr/>
          </p:nvCxnSpPr>
          <p:spPr>
            <a:xfrm>
              <a:off x="2906953" y="2971974"/>
              <a:ext cx="533454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1B78F1-6E00-4E40-ADD4-8062B191A084}"/>
                </a:ext>
              </a:extLst>
            </p:cNvPr>
            <p:cNvCxnSpPr/>
            <p:nvPr/>
          </p:nvCxnSpPr>
          <p:spPr>
            <a:xfrm flipH="1">
              <a:off x="3440407" y="2971974"/>
              <a:ext cx="488999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2D55A9-B784-4626-BF65-F9BD7B5791D2}"/>
                </a:ext>
              </a:extLst>
            </p:cNvPr>
            <p:cNvCxnSpPr/>
            <p:nvPr/>
          </p:nvCxnSpPr>
          <p:spPr>
            <a:xfrm flipV="1">
              <a:off x="2230610" y="2438400"/>
              <a:ext cx="500113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42E6EB-3DDB-406C-A5A8-370DF7CE4BE1}"/>
                </a:ext>
              </a:extLst>
            </p:cNvPr>
            <p:cNvCxnSpPr/>
            <p:nvPr/>
          </p:nvCxnSpPr>
          <p:spPr>
            <a:xfrm flipH="1" flipV="1">
              <a:off x="2730722" y="2438400"/>
              <a:ext cx="609662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DBAC1E-BA42-4F42-90ED-5D09CC6D375A}"/>
                </a:ext>
              </a:extLst>
            </p:cNvPr>
            <p:cNvCxnSpPr/>
            <p:nvPr/>
          </p:nvCxnSpPr>
          <p:spPr>
            <a:xfrm>
              <a:off x="2248073" y="2971974"/>
              <a:ext cx="177818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74936E-E665-46CC-AE18-0CF273DCEFBC}"/>
                </a:ext>
              </a:extLst>
            </p:cNvPr>
            <p:cNvCxnSpPr/>
            <p:nvPr/>
          </p:nvCxnSpPr>
          <p:spPr>
            <a:xfrm flipH="1">
              <a:off x="2435417" y="2971974"/>
              <a:ext cx="15559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565196-C97D-4C3B-B78F-FA9A8885D17B}"/>
                </a:ext>
              </a:extLst>
            </p:cNvPr>
            <p:cNvCxnSpPr/>
            <p:nvPr/>
          </p:nvCxnSpPr>
          <p:spPr>
            <a:xfrm flipV="1">
              <a:off x="3667442" y="2438400"/>
              <a:ext cx="96848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DA0AFAB-4F7C-4F73-BEF8-FEF7C343EC2F}"/>
                </a:ext>
              </a:extLst>
            </p:cNvPr>
            <p:cNvCxnSpPr/>
            <p:nvPr/>
          </p:nvCxnSpPr>
          <p:spPr>
            <a:xfrm flipH="1" flipV="1">
              <a:off x="3764290" y="2438400"/>
              <a:ext cx="11113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E8B8D71-6A4F-4E8E-936D-E1692B8AA04B}"/>
                </a:ext>
              </a:extLst>
            </p:cNvPr>
            <p:cNvSpPr/>
            <p:nvPr/>
          </p:nvSpPr>
          <p:spPr>
            <a:xfrm>
              <a:off x="5785381" y="2743300"/>
              <a:ext cx="692220" cy="22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D495F2-5263-4F05-9FB2-609C48405082}"/>
                </a:ext>
              </a:extLst>
            </p:cNvPr>
            <p:cNvCxnSpPr/>
            <p:nvPr/>
          </p:nvCxnSpPr>
          <p:spPr>
            <a:xfrm>
              <a:off x="4708947" y="2978326"/>
              <a:ext cx="533454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1B4C66-C8FD-4FB7-BDA4-D07ECD588B75}"/>
                </a:ext>
              </a:extLst>
            </p:cNvPr>
            <p:cNvCxnSpPr/>
            <p:nvPr/>
          </p:nvCxnSpPr>
          <p:spPr>
            <a:xfrm flipH="1">
              <a:off x="5242401" y="2978326"/>
              <a:ext cx="560445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C9B342B-EF3E-4DEE-8D5F-D2C897CBF9F5}"/>
                </a:ext>
              </a:extLst>
            </p:cNvPr>
            <p:cNvSpPr/>
            <p:nvPr/>
          </p:nvSpPr>
          <p:spPr>
            <a:xfrm>
              <a:off x="5480550" y="2800468"/>
              <a:ext cx="304831" cy="1143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467AD1-47EE-4525-9544-ADD3A47E41B5}"/>
                </a:ext>
              </a:extLst>
            </p:cNvPr>
            <p:cNvSpPr/>
            <p:nvPr/>
          </p:nvSpPr>
          <p:spPr>
            <a:xfrm>
              <a:off x="6477601" y="2743300"/>
              <a:ext cx="152415" cy="2286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A541CF6-8454-48C0-9FBE-9C6B736C3585}"/>
                </a:ext>
              </a:extLst>
            </p:cNvPr>
            <p:cNvSpPr/>
            <p:nvPr/>
          </p:nvSpPr>
          <p:spPr>
            <a:xfrm>
              <a:off x="6903094" y="2743300"/>
              <a:ext cx="157179" cy="2350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12C6220-6773-49C1-B367-3A493DB59ACE}"/>
                </a:ext>
              </a:extLst>
            </p:cNvPr>
            <p:cNvCxnSpPr/>
            <p:nvPr/>
          </p:nvCxnSpPr>
          <p:spPr>
            <a:xfrm flipV="1">
              <a:off x="6452198" y="2438400"/>
              <a:ext cx="236562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1AD9A4-79E8-4768-A136-4EFC8225C8E6}"/>
                </a:ext>
              </a:extLst>
            </p:cNvPr>
            <p:cNvCxnSpPr/>
            <p:nvPr/>
          </p:nvCxnSpPr>
          <p:spPr>
            <a:xfrm flipH="1" flipV="1">
              <a:off x="6688760" y="2438400"/>
              <a:ext cx="20639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7C3412D-CFC6-4D76-A0E1-339312792FCC}"/>
                </a:ext>
              </a:extLst>
            </p:cNvPr>
            <p:cNvCxnSpPr/>
            <p:nvPr/>
          </p:nvCxnSpPr>
          <p:spPr>
            <a:xfrm>
              <a:off x="6634780" y="2971974"/>
              <a:ext cx="236561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5DAA38-C4E8-4488-8447-9456FF9351EF}"/>
                </a:ext>
              </a:extLst>
            </p:cNvPr>
            <p:cNvCxnSpPr/>
            <p:nvPr/>
          </p:nvCxnSpPr>
          <p:spPr>
            <a:xfrm flipH="1">
              <a:off x="6871341" y="2971974"/>
              <a:ext cx="206396" cy="30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D47D0E-1E54-48DD-86D5-12FFC0AD60C7}"/>
                </a:ext>
              </a:extLst>
            </p:cNvPr>
            <p:cNvCxnSpPr/>
            <p:nvPr/>
          </p:nvCxnSpPr>
          <p:spPr>
            <a:xfrm flipV="1">
              <a:off x="4726412" y="2455869"/>
              <a:ext cx="120662" cy="287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B3B73F-CFFE-48EF-9F76-F85464AF86B0}"/>
                </a:ext>
              </a:extLst>
            </p:cNvPr>
            <p:cNvCxnSpPr/>
            <p:nvPr/>
          </p:nvCxnSpPr>
          <p:spPr>
            <a:xfrm flipH="1" flipV="1">
              <a:off x="4855012" y="2455869"/>
              <a:ext cx="130188" cy="269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B3201B0-4C8B-48FB-9148-1210B09B6E4B}"/>
              </a:ext>
            </a:extLst>
          </p:cNvPr>
          <p:cNvSpPr/>
          <p:nvPr/>
        </p:nvSpPr>
        <p:spPr>
          <a:xfrm>
            <a:off x="136801" y="6386511"/>
            <a:ext cx="35067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>
                <a:cs typeface="Times New Roman" pitchFamily="18" charset="0"/>
              </a:rPr>
              <a:t>Katz et al. (2010) </a:t>
            </a:r>
            <a:r>
              <a:rPr lang="en-US" sz="1400" i="1" kern="0" dirty="0">
                <a:cs typeface="Times New Roman" pitchFamily="18" charset="0"/>
              </a:rPr>
              <a:t>Nature Methods </a:t>
            </a:r>
            <a:r>
              <a:rPr lang="en-US" sz="1400" b="1" kern="0" dirty="0">
                <a:cs typeface="Times New Roman" pitchFamily="18" charset="0"/>
              </a:rPr>
              <a:t>7</a:t>
            </a:r>
            <a:r>
              <a:rPr lang="en-US" sz="1400" kern="0" dirty="0">
                <a:cs typeface="Times New Roman" pitchFamily="18" charset="0"/>
              </a:rPr>
              <a:t>: 109–115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D2F1F752-0AA8-4A8C-ADF3-A8B71CCB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82775"/>
            <a:ext cx="4092575" cy="3500438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7C0F1-3A38-4F44-ACB0-23A1BCF0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52601"/>
            <a:ext cx="3790950" cy="3870325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Box 5">
            <a:extLst>
              <a:ext uri="{FF2B5EF4-FFF2-40B4-BE49-F238E27FC236}">
                <a16:creationId xmlns:a16="http://schemas.microsoft.com/office/drawing/2014/main" id="{3C67C0DF-4EC1-4B0E-9A8F-20505527B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1" y="6389686"/>
            <a:ext cx="379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 dirty="0"/>
              <a:t>Gibson et al (2015) </a:t>
            </a:r>
            <a:r>
              <a:rPr lang="en-US" altLang="en-US" sz="1600" i="1" dirty="0"/>
              <a:t>Genome Medicine </a:t>
            </a:r>
            <a:r>
              <a:rPr lang="en-US" altLang="en-US" sz="1600" b="1" dirty="0"/>
              <a:t>7</a:t>
            </a:r>
            <a:r>
              <a:rPr lang="en-US" altLang="en-US" sz="1600" dirty="0"/>
              <a:t>: 60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1864DA73-873E-4AC1-9FBC-50B0F164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6" y="76201"/>
            <a:ext cx="595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/>
              <a:t>Transcriptional Risk Scores -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A62B9B47-D243-4C09-81F6-E8627B2F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49" y="152401"/>
            <a:ext cx="6251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/>
              <a:t>Transcriptional Risk Scores for Crohn’s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37D32-02C0-49C0-8244-C86D3843AF19}"/>
              </a:ext>
            </a:extLst>
          </p:cNvPr>
          <p:cNvSpPr txBox="1"/>
          <p:nvPr/>
        </p:nvSpPr>
        <p:spPr>
          <a:xfrm>
            <a:off x="3025776" y="1524000"/>
            <a:ext cx="171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Healthy-Disease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6C69E-6879-4049-A371-66CE0C6966EB}"/>
              </a:ext>
            </a:extLst>
          </p:cNvPr>
          <p:cNvSpPr txBox="1"/>
          <p:nvPr/>
        </p:nvSpPr>
        <p:spPr>
          <a:xfrm>
            <a:off x="7239000" y="1524000"/>
            <a:ext cx="205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Disease Progression</a:t>
            </a:r>
          </a:p>
        </p:txBody>
      </p:sp>
      <p:pic>
        <p:nvPicPr>
          <p:cNvPr id="43013" name="Picture 2">
            <a:extLst>
              <a:ext uri="{FF2B5EF4-FFF2-40B4-BE49-F238E27FC236}">
                <a16:creationId xmlns:a16="http://schemas.microsoft.com/office/drawing/2014/main" id="{BC229AF7-1227-4F94-91CB-187AD3C7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68501"/>
            <a:ext cx="3962400" cy="3865563"/>
          </a:xfrm>
          <a:prstGeom prst="rect">
            <a:avLst/>
          </a:prstGeom>
          <a:noFill/>
          <a:ln w="1905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4" name="Picture 3">
            <a:extLst>
              <a:ext uri="{FF2B5EF4-FFF2-40B4-BE49-F238E27FC236}">
                <a16:creationId xmlns:a16="http://schemas.microsoft.com/office/drawing/2014/main" id="{9B5FBE29-C794-41DC-B839-EF46287E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65325"/>
            <a:ext cx="3952875" cy="3868738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824551-DB69-4BF6-A5AC-F40760CA4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913" y="1371600"/>
            <a:ext cx="10376451" cy="4114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000" dirty="0"/>
              <a:t>The architecture of transcription maps genotype onto phenotype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Expression QTL (eQTL) are QTL that modulate transcript abundance in pedigrees or crosses</a:t>
            </a:r>
          </a:p>
          <a:p>
            <a:pPr eaLnBrk="1" hangingPunct="1"/>
            <a:r>
              <a:rPr lang="en-US" altLang="en-US" sz="2000" dirty="0"/>
              <a:t>Expression SNP (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) are SNPs that associate with transcript abundance in cohort studies</a:t>
            </a:r>
          </a:p>
          <a:p>
            <a:pPr eaLnBrk="1" hangingPunct="1"/>
            <a:r>
              <a:rPr lang="en-US" altLang="en-US" sz="2000" dirty="0"/>
              <a:t>GWAS variants and 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 “often” colocalize, but it is not that simple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At least 10% of transcripts differ in abundance between any two strains of most organisms;  more than 50% across a species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Estimates of heritability of transcription also suggest that transcription often shows a higher genetic component than visible </a:t>
            </a:r>
            <a:r>
              <a:rPr lang="en-US" altLang="en-US" sz="2000" dirty="0" smtClean="0"/>
              <a:t>traits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dirty="0"/>
              <a:t>One prominent </a:t>
            </a:r>
            <a:r>
              <a:rPr lang="en-US" altLang="en-US" sz="2000" dirty="0" err="1"/>
              <a:t>eSNP</a:t>
            </a:r>
            <a:r>
              <a:rPr lang="en-US" altLang="en-US" sz="2000" dirty="0"/>
              <a:t> may have the largest effect, but typically multiple variants at a locus will independently regulate the transcript, and overall trans-effects explain more of the variance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3AC4041-EC91-4154-9096-1822130D8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Expression QTL analysis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C290EC89-CDB2-4276-BDA5-28029FC4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63514"/>
            <a:ext cx="701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 couple of eSNPs  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E118AF07-D405-41AC-8D79-8EDF5872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3429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ED5D064E-C760-4209-B938-64E07545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33528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4A0AEB-8945-4CCE-B060-0C2867BAD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2391" y="133349"/>
            <a:ext cx="2630557" cy="533400"/>
          </a:xfrm>
        </p:spPr>
        <p:txBody>
          <a:bodyPr/>
          <a:lstStyle/>
          <a:p>
            <a:pPr eaLnBrk="1" hangingPunct="1"/>
            <a:r>
              <a:rPr lang="en-US" altLang="en-US" sz="2400" b="1" i="1" dirty="0"/>
              <a:t>cis</a:t>
            </a:r>
            <a:r>
              <a:rPr lang="en-US" altLang="en-US" sz="2400" b="1" dirty="0"/>
              <a:t> and </a:t>
            </a:r>
            <a:r>
              <a:rPr lang="en-US" altLang="en-US" sz="2400" b="1" i="1" dirty="0"/>
              <a:t>trans</a:t>
            </a:r>
            <a:r>
              <a:rPr lang="en-US" altLang="en-US" sz="2400" b="1" dirty="0"/>
              <a:t> eQTL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DD5F69A-B53C-4E1D-848F-125596065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7563" y="1219200"/>
            <a:ext cx="8305800" cy="12854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Strong tendency for eQTL to be in </a:t>
            </a:r>
            <a:r>
              <a:rPr lang="en-US" altLang="en-US" sz="1800" i="1" dirty="0"/>
              <a:t>cis </a:t>
            </a:r>
            <a:r>
              <a:rPr lang="en-US" altLang="en-US" sz="1800" dirty="0"/>
              <a:t>to the actual gene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Occasionally </a:t>
            </a:r>
            <a:r>
              <a:rPr lang="en-US" altLang="en-US" sz="1800" i="1" dirty="0"/>
              <a:t>trans</a:t>
            </a:r>
            <a:r>
              <a:rPr lang="en-US" altLang="en-US" sz="1800" dirty="0"/>
              <a:t>-eQTL clustered in hotspots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Ever-larger eQTL studies refine resolution and increase number of discoveries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D774C153-613A-4EC1-958D-13B3D432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4" y="5995572"/>
            <a:ext cx="5178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Yeast:  Ronald and </a:t>
            </a:r>
            <a:r>
              <a:rPr lang="en-US" altLang="en-US" sz="1600" dirty="0" err="1"/>
              <a:t>Akey</a:t>
            </a:r>
            <a:r>
              <a:rPr lang="en-US" altLang="en-US" sz="1600" dirty="0"/>
              <a:t> (2007) </a:t>
            </a:r>
            <a:r>
              <a:rPr lang="en-US" altLang="en-US" sz="1600" i="1" dirty="0" err="1"/>
              <a:t>PLoS</a:t>
            </a:r>
            <a:r>
              <a:rPr lang="en-US" altLang="en-US" sz="1600" i="1" dirty="0"/>
              <a:t> ONE</a:t>
            </a:r>
            <a:r>
              <a:rPr lang="en-US" altLang="en-US" sz="1600" dirty="0"/>
              <a:t> </a:t>
            </a:r>
            <a:r>
              <a:rPr lang="en-US" altLang="en-US" sz="1600" b="1" dirty="0"/>
              <a:t>2</a:t>
            </a:r>
            <a:r>
              <a:rPr lang="en-US" altLang="en-US" sz="1600" dirty="0"/>
              <a:t>: e678  </a:t>
            </a: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FDA06635-01C8-4AAA-8092-2C9F6B7B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14" y="6437244"/>
            <a:ext cx="4727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</a:rPr>
              <a:t>Mice:  </a:t>
            </a:r>
            <a:r>
              <a:rPr lang="en-US" altLang="en-US" sz="1600" dirty="0" err="1">
                <a:latin typeface="+mn-lt"/>
              </a:rPr>
              <a:t>Schadt</a:t>
            </a:r>
            <a:r>
              <a:rPr lang="en-US" altLang="en-US" sz="1600" dirty="0">
                <a:latin typeface="+mn-lt"/>
              </a:rPr>
              <a:t>, Friend et al (2003)  </a:t>
            </a:r>
            <a:r>
              <a:rPr lang="en-US" altLang="en-US" sz="1600" i="1" dirty="0">
                <a:latin typeface="+mn-lt"/>
              </a:rPr>
              <a:t>Nature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b="1" dirty="0">
                <a:latin typeface="+mn-lt"/>
              </a:rPr>
              <a:t>422</a:t>
            </a:r>
            <a:r>
              <a:rPr lang="en-US" altLang="en-US" sz="1600" dirty="0">
                <a:latin typeface="+mn-lt"/>
              </a:rPr>
              <a:t>: 297-302</a:t>
            </a: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0EFB7907-43DE-477C-A894-EE75D83A7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4" y="2697163"/>
            <a:ext cx="53340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43187D-0D5B-4C19-9068-1C66DB61266A}"/>
              </a:ext>
            </a:extLst>
          </p:cNvPr>
          <p:cNvSpPr txBox="1">
            <a:spLocks/>
          </p:cNvSpPr>
          <p:nvPr/>
        </p:nvSpPr>
        <p:spPr bwMode="auto">
          <a:xfrm>
            <a:off x="4648200" y="381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Meta-analysis</a:t>
            </a:r>
          </a:p>
        </p:txBody>
      </p:sp>
      <p:sp>
        <p:nvSpPr>
          <p:cNvPr id="19459" name="TextBox 5">
            <a:extLst>
              <a:ext uri="{FF2B5EF4-FFF2-40B4-BE49-F238E27FC236}">
                <a16:creationId xmlns:a16="http://schemas.microsoft.com/office/drawing/2014/main" id="{93CAF96B-0C4A-4A41-9B53-C00F120A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4" y="696914"/>
            <a:ext cx="414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http://genenetwork.nl/bloodeqtlbrowser/</a:t>
            </a:r>
          </a:p>
        </p:txBody>
      </p:sp>
      <p:sp>
        <p:nvSpPr>
          <p:cNvPr id="19460" name="TextBox 6">
            <a:extLst>
              <a:ext uri="{FF2B5EF4-FFF2-40B4-BE49-F238E27FC236}">
                <a16:creationId xmlns:a16="http://schemas.microsoft.com/office/drawing/2014/main" id="{B4627F92-4ED6-4883-B480-EB4CA5D5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4267201"/>
            <a:ext cx="74787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eQTL meta-analysis on 5,311 individuals replicated in 2,775 more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Found trans-eQTL for 233 SNPs at 103 loci many of which are also disease QTL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Also generates local cis-eSNPs for almost half the genome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94056-079C-42F2-B524-D119D1DEA316}"/>
              </a:ext>
            </a:extLst>
          </p:cNvPr>
          <p:cNvSpPr/>
          <p:nvPr/>
        </p:nvSpPr>
        <p:spPr>
          <a:xfrm>
            <a:off x="172970" y="6449254"/>
            <a:ext cx="3978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kern="0" dirty="0" err="1">
                <a:cs typeface="Times New Roman" pitchFamily="18" charset="0"/>
              </a:rPr>
              <a:t>Westra</a:t>
            </a:r>
            <a:r>
              <a:rPr lang="en-US" sz="1400" kern="0" dirty="0">
                <a:cs typeface="Times New Roman" pitchFamily="18" charset="0"/>
              </a:rPr>
              <a:t> et al. (2013) </a:t>
            </a:r>
            <a:r>
              <a:rPr lang="en-US" sz="1400" i="1" kern="0" dirty="0">
                <a:cs typeface="Times New Roman" pitchFamily="18" charset="0"/>
              </a:rPr>
              <a:t>Nature Genetics </a:t>
            </a:r>
            <a:r>
              <a:rPr lang="en-US" sz="1400" b="1" kern="0" dirty="0">
                <a:cs typeface="Times New Roman" pitchFamily="18" charset="0"/>
              </a:rPr>
              <a:t>45</a:t>
            </a:r>
            <a:r>
              <a:rPr lang="en-US" sz="1400" kern="0" dirty="0">
                <a:cs typeface="Times New Roman" pitchFamily="18" charset="0"/>
              </a:rPr>
              <a:t>: 1238–1243</a:t>
            </a:r>
          </a:p>
        </p:txBody>
      </p:sp>
      <p:pic>
        <p:nvPicPr>
          <p:cNvPr id="19462" name="Picture 1">
            <a:extLst>
              <a:ext uri="{FF2B5EF4-FFF2-40B4-BE49-F238E27FC236}">
                <a16:creationId xmlns:a16="http://schemas.microsoft.com/office/drawing/2014/main" id="{8A071BAC-1D87-4F6C-9F9A-01A976AF1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8640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B54165C7-74F4-4828-8834-3B71F2BEE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" y="6429376"/>
            <a:ext cx="2387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Science </a:t>
            </a:r>
            <a:r>
              <a:rPr lang="en-US" altLang="en-US" sz="1400" dirty="0"/>
              <a:t>(2015) </a:t>
            </a:r>
            <a:r>
              <a:rPr lang="en-US" altLang="en-US" sz="1400" b="1" dirty="0"/>
              <a:t>9(5)</a:t>
            </a:r>
            <a:r>
              <a:rPr lang="en-US" altLang="en-US" sz="1400" dirty="0"/>
              <a:t>: e1003486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D3FE6275-D0EE-40E7-B967-D23300E0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6526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GTEx</a:t>
            </a:r>
            <a:r>
              <a:rPr lang="en-US" altLang="en-US" sz="2400" b="1" dirty="0"/>
              <a:t> (Genotype-Tissue-Expression Project)  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B2D3B834-9DB3-4EFD-8653-18F06796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093789"/>
            <a:ext cx="43973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03B17093-9A38-420A-A6EF-CB543B99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967289"/>
            <a:ext cx="44799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>
            <a:extLst>
              <a:ext uri="{FF2B5EF4-FFF2-40B4-BE49-F238E27FC236}">
                <a16:creationId xmlns:a16="http://schemas.microsoft.com/office/drawing/2014/main" id="{F3FA2B14-3CA5-4FF5-9313-0A5BA48F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27" y="1914940"/>
            <a:ext cx="4030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6FDA4F69-3EBD-4C92-9927-A4FAFB6A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Some software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467AB21A-E777-4264-A658-77A28C48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6" y="1256369"/>
            <a:ext cx="96310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PLINK:	         The basic tool for GWAS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 </a:t>
            </a:r>
            <a:r>
              <a:rPr lang="en-US" altLang="en-US" sz="1400" dirty="0">
                <a:hlinkClick r:id="rId2"/>
              </a:rPr>
              <a:t>http://pngu.mgh.harvard.edu/~purcell/plink/tutorial.shtml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Matrix eQTL:   Ultra-fast eQTL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 </a:t>
            </a:r>
            <a:r>
              <a:rPr lang="en-US" altLang="en-US" sz="1400" dirty="0">
                <a:hlinkClick r:id="rId3"/>
              </a:rPr>
              <a:t>http://www.bios.unc.edu/research/genomic_software/Matrix_eQTL/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GEMMA:	        Genome-wide Efficient Mixed Model Association (GEMMA)</a:t>
            </a: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r>
              <a:rPr lang="en-US" altLang="en-US" sz="1400" dirty="0"/>
              <a:t>	           </a:t>
            </a:r>
            <a:r>
              <a:rPr lang="en-US" altLang="en-US" sz="1400" dirty="0">
                <a:hlinkClick r:id="rId4"/>
              </a:rPr>
              <a:t>http://stephenslab.uchicago.edu/software.html#gemma</a:t>
            </a: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endParaRPr lang="en-US" altLang="en-US" sz="1400" dirty="0"/>
          </a:p>
          <a:p>
            <a:pPr>
              <a:spcBef>
                <a:spcPts val="600"/>
              </a:spcBef>
              <a:buNone/>
            </a:pPr>
            <a:r>
              <a:rPr lang="en-US" altLang="en-US" sz="1800" dirty="0" err="1"/>
              <a:t>FMeQTL</a:t>
            </a:r>
            <a:r>
              <a:rPr lang="en-US" altLang="en-US" sz="1800" dirty="0"/>
              <a:t>:	        Bayesian Joint mapping</a:t>
            </a:r>
          </a:p>
          <a:p>
            <a:pPr>
              <a:spcBef>
                <a:spcPts val="600"/>
              </a:spcBef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5"/>
              </a:rPr>
              <a:t>https://github.com/xqwen/fmeqtl</a:t>
            </a:r>
            <a:r>
              <a:rPr lang="en-US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DAP:	        Deterministic </a:t>
            </a:r>
            <a:r>
              <a:rPr lang="en-US" altLang="en-US" sz="1800" dirty="0" err="1"/>
              <a:t>Approcimation</a:t>
            </a:r>
            <a:r>
              <a:rPr lang="en-US" altLang="en-US" sz="1800" dirty="0"/>
              <a:t> of Posteriors (Fast Bayesian)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6"/>
              </a:rPr>
              <a:t>https://github.com/xqwen/dap</a:t>
            </a:r>
            <a:r>
              <a:rPr lang="en-US" altLang="en-US" sz="1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CAVIAR:	        Bayesian Fine Mapping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</a:t>
            </a:r>
            <a:r>
              <a:rPr lang="en-US" altLang="en-US" sz="1400" dirty="0">
                <a:hlinkClick r:id="rId7"/>
              </a:rPr>
              <a:t>http://genetics.cs.ucla.edu/caviar/</a:t>
            </a:r>
            <a:r>
              <a:rPr lang="en-US" alt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A5D71-1A62-4A65-850F-CF354B50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89" y="6391713"/>
            <a:ext cx="416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400" dirty="0" err="1">
                <a:latin typeface="+mn-lt"/>
                <a:ea typeface="ＭＳ Ｐゴシック" pitchFamily="34" charset="-128"/>
              </a:rPr>
              <a:t>Ventham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 et al (2016) </a:t>
            </a:r>
            <a:r>
              <a:rPr lang="en-US" altLang="en-US" sz="1400" i="1" dirty="0">
                <a:latin typeface="+mn-lt"/>
                <a:ea typeface="ＭＳ Ｐゴシック" pitchFamily="34" charset="-128"/>
              </a:rPr>
              <a:t>Nature Communications </a:t>
            </a:r>
            <a:r>
              <a:rPr lang="en-US" altLang="en-US" sz="1400" b="1" dirty="0">
                <a:latin typeface="+mn-lt"/>
                <a:ea typeface="ＭＳ Ｐゴシック" pitchFamily="34" charset="-128"/>
              </a:rPr>
              <a:t>7</a:t>
            </a:r>
            <a:r>
              <a:rPr lang="en-US" altLang="en-US" sz="1400" dirty="0">
                <a:latin typeface="+mn-lt"/>
                <a:ea typeface="ＭＳ Ｐゴシック" pitchFamily="34" charset="-128"/>
              </a:rPr>
              <a:t>: 13507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E38EF6AF-AF4E-4F15-B7C5-A21D0740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4" y="152401"/>
            <a:ext cx="702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Why Colocalized Signals do not alone imply Causation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2EDDD9E3-9615-4A11-91FD-F9448342E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9163"/>
            <a:ext cx="8686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Sampling variance means that we can only map “credible intervals”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Many genes harbor multiple eSNPs, and possibly multiple trait associated SNPs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LD means that multiple sites can interfere with one another in estimation of peak locations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The nearest gene is only sometimes the one affected by a SNP!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FF5E08A3-A829-4BA2-9307-EE08D9A3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2971801"/>
            <a:ext cx="661511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05D7-8629-455D-AEE1-386CF89F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6" y="98426"/>
            <a:ext cx="9078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err="1">
                <a:latin typeface="+mn-lt"/>
                <a:ea typeface="ＭＳ Ｐゴシック" pitchFamily="34" charset="-128"/>
              </a:rPr>
              <a:t>Coloc</a:t>
            </a:r>
            <a:r>
              <a:rPr lang="en-US" altLang="en-US" sz="2400" b="1" dirty="0">
                <a:latin typeface="+mn-lt"/>
                <a:ea typeface="ＭＳ Ｐゴシック" pitchFamily="34" charset="-128"/>
              </a:rPr>
              <a:t>:  A Bayesian test for </a:t>
            </a:r>
            <a:r>
              <a:rPr lang="en-US" altLang="en-US" sz="2400" b="1" dirty="0" err="1">
                <a:latin typeface="+mn-lt"/>
                <a:ea typeface="ＭＳ Ｐゴシック" pitchFamily="34" charset="-128"/>
              </a:rPr>
              <a:t>colocalization</a:t>
            </a:r>
            <a:r>
              <a:rPr lang="en-US" altLang="en-US" sz="2400" b="1" dirty="0">
                <a:latin typeface="+mn-lt"/>
                <a:ea typeface="ＭＳ Ｐゴシック" pitchFamily="34" charset="-128"/>
              </a:rPr>
              <a:t> of pairs of association signals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8ADF8B2-80B2-4183-8A4A-AEB12487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596" y="1567692"/>
            <a:ext cx="376237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H1 is the hypothesis that there is only an eQTL signal at a locus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H2 is the hypothesis that there is only a GWAS signal at a locus.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H3 is the hypothesis that there are two independent eQTL and GWAS signals in linkage.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H4 is the strong hypothesis that the same SNP (not just the locus) is responsible for both the GWAS and eQTL.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FF5D44C-0723-435B-818C-C4ADD5A7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" y="6451599"/>
            <a:ext cx="4716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Giambartolomei</a:t>
            </a:r>
            <a:r>
              <a:rPr lang="en-US" altLang="en-US" sz="1400" dirty="0">
                <a:ea typeface="ＭＳ Ｐゴシック" panose="020B0600070205080204" pitchFamily="34" charset="-128"/>
              </a:rPr>
              <a:t> et al (2014)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PLoS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Genetics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10(5)</a:t>
            </a:r>
            <a:r>
              <a:rPr lang="en-US" altLang="en-US" sz="1400" dirty="0">
                <a:ea typeface="ＭＳ Ｐゴシック" panose="020B0600070205080204" pitchFamily="34" charset="-128"/>
              </a:rPr>
              <a:t>: e1004383</a:t>
            </a:r>
          </a:p>
        </p:txBody>
      </p:sp>
      <p:pic>
        <p:nvPicPr>
          <p:cNvPr id="29701" name="Picture 1">
            <a:extLst>
              <a:ext uri="{FF2B5EF4-FFF2-40B4-BE49-F238E27FC236}">
                <a16:creationId xmlns:a16="http://schemas.microsoft.com/office/drawing/2014/main" id="{2F82347F-A074-40CF-96D5-BD92E5EE1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2" y="1481931"/>
            <a:ext cx="380206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1154</Words>
  <Application>Microsoft Office PowerPoint</Application>
  <PresentationFormat>Widescreen</PresentationFormat>
  <Paragraphs>165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cis and trans eQTL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Qiu, Peng</dc:creator>
  <cp:lastModifiedBy>Gibson, Gregory C</cp:lastModifiedBy>
  <cp:revision>42</cp:revision>
  <dcterms:created xsi:type="dcterms:W3CDTF">2020-07-02T01:44:18Z</dcterms:created>
  <dcterms:modified xsi:type="dcterms:W3CDTF">2021-06-30T22:17:41Z</dcterms:modified>
</cp:coreProperties>
</file>