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5" r:id="rId2"/>
    <p:sldId id="317" r:id="rId3"/>
    <p:sldId id="318" r:id="rId4"/>
    <p:sldId id="319" r:id="rId5"/>
    <p:sldId id="320" r:id="rId6"/>
    <p:sldId id="321" r:id="rId7"/>
    <p:sldId id="322" r:id="rId8"/>
    <p:sldId id="323" r:id="rId9"/>
    <p:sldId id="324" r:id="rId10"/>
    <p:sldId id="325" r:id="rId11"/>
    <p:sldId id="326" r:id="rId12"/>
    <p:sldId id="327" r:id="rId13"/>
    <p:sldId id="379" r:id="rId14"/>
    <p:sldId id="382" r:id="rId15"/>
    <p:sldId id="380" r:id="rId16"/>
    <p:sldId id="387" r:id="rId17"/>
    <p:sldId id="384" r:id="rId18"/>
    <p:sldId id="385" r:id="rId19"/>
    <p:sldId id="386" r:id="rId20"/>
    <p:sldId id="328" r:id="rId21"/>
    <p:sldId id="329" r:id="rId22"/>
    <p:sldId id="330" r:id="rId23"/>
    <p:sldId id="331" r:id="rId24"/>
    <p:sldId id="3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86" d="100"/>
          <a:sy n="86" d="100"/>
        </p:scale>
        <p:origin x="47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5568C-FFD9-4AAF-8A36-06F5571BC4B7}"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4A105-4DE9-4B44-A85D-3E2DF6F1C5D9}" type="slidenum">
              <a:rPr lang="en-US" smtClean="0"/>
              <a:t>‹#›</a:t>
            </a:fld>
            <a:endParaRPr lang="en-US"/>
          </a:p>
        </p:txBody>
      </p:sp>
    </p:spTree>
    <p:extLst>
      <p:ext uri="{BB962C8B-B14F-4D97-AF65-F5344CB8AC3E}">
        <p14:creationId xmlns:p14="http://schemas.microsoft.com/office/powerpoint/2010/main" val="257016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674F2C-C42C-47B8-845C-2EC3CADB8AB8}"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71201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4A105-4DE9-4B44-A85D-3E2DF6F1C5D9}" type="slidenum">
              <a:rPr lang="en-US" smtClean="0"/>
              <a:t>3</a:t>
            </a:fld>
            <a:endParaRPr lang="en-US"/>
          </a:p>
        </p:txBody>
      </p:sp>
    </p:spTree>
    <p:extLst>
      <p:ext uri="{BB962C8B-B14F-4D97-AF65-F5344CB8AC3E}">
        <p14:creationId xmlns:p14="http://schemas.microsoft.com/office/powerpoint/2010/main" val="239672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strategies are actually similar,</a:t>
            </a:r>
            <a:r>
              <a:rPr lang="en-US" baseline="0" dirty="0"/>
              <a:t> and use similar techniques</a:t>
            </a:r>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9</a:t>
            </a:fld>
            <a:endParaRPr lang="en-US"/>
          </a:p>
        </p:txBody>
      </p:sp>
    </p:spTree>
    <p:extLst>
      <p:ext uri="{BB962C8B-B14F-4D97-AF65-F5344CB8AC3E}">
        <p14:creationId xmlns:p14="http://schemas.microsoft.com/office/powerpoint/2010/main" val="256205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10</a:t>
            </a:fld>
            <a:endParaRPr lang="en-US"/>
          </a:p>
        </p:txBody>
      </p:sp>
    </p:spTree>
    <p:extLst>
      <p:ext uri="{BB962C8B-B14F-4D97-AF65-F5344CB8AC3E}">
        <p14:creationId xmlns:p14="http://schemas.microsoft.com/office/powerpoint/2010/main" val="335924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a:t>
            </a:r>
            <a:r>
              <a:rPr lang="en-US" baseline="0" dirty="0"/>
              <a:t> vs data-driven</a:t>
            </a:r>
          </a:p>
          <a:p>
            <a:r>
              <a:rPr lang="en-US" baseline="0" dirty="0"/>
              <a:t>Explicitly label new</a:t>
            </a:r>
          </a:p>
          <a:p>
            <a:r>
              <a:rPr lang="en-US" baseline="0" dirty="0"/>
              <a:t>Label what</a:t>
            </a:r>
          </a:p>
          <a:p>
            <a:r>
              <a:rPr lang="en-US" baseline="0" dirty="0"/>
              <a:t>Handle multiple references</a:t>
            </a:r>
            <a:endParaRPr lang="en-US" dirty="0"/>
          </a:p>
        </p:txBody>
      </p:sp>
      <p:sp>
        <p:nvSpPr>
          <p:cNvPr id="4" name="Slide Number Placeholder 3"/>
          <p:cNvSpPr>
            <a:spLocks noGrp="1"/>
          </p:cNvSpPr>
          <p:nvPr>
            <p:ph type="sldNum" sz="quarter" idx="10"/>
          </p:nvPr>
        </p:nvSpPr>
        <p:spPr/>
        <p:txBody>
          <a:bodyPr/>
          <a:lstStyle/>
          <a:p>
            <a:fld id="{F794A105-4DE9-4B44-A85D-3E2DF6F1C5D9}" type="slidenum">
              <a:rPr lang="en-US" smtClean="0"/>
              <a:t>11</a:t>
            </a:fld>
            <a:endParaRPr lang="en-US"/>
          </a:p>
        </p:txBody>
      </p:sp>
    </p:spTree>
    <p:extLst>
      <p:ext uri="{BB962C8B-B14F-4D97-AF65-F5344CB8AC3E}">
        <p14:creationId xmlns:p14="http://schemas.microsoft.com/office/powerpoint/2010/main" val="298845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need</a:t>
            </a:r>
            <a:r>
              <a:rPr lang="en-US" baseline="0" dirty="0"/>
              <a:t> </a:t>
            </a:r>
            <a:r>
              <a:rPr lang="en-US" baseline="0"/>
              <a:t>ground truth</a:t>
            </a:r>
            <a:endParaRPr lang="en-US" dirty="0"/>
          </a:p>
        </p:txBody>
      </p:sp>
      <p:sp>
        <p:nvSpPr>
          <p:cNvPr id="4" name="Slide Number Placeholder 3"/>
          <p:cNvSpPr>
            <a:spLocks noGrp="1"/>
          </p:cNvSpPr>
          <p:nvPr>
            <p:ph type="sldNum" sz="quarter" idx="10"/>
          </p:nvPr>
        </p:nvSpPr>
        <p:spPr/>
        <p:txBody>
          <a:bodyPr/>
          <a:lstStyle/>
          <a:p>
            <a:fld id="{1A9AA55A-9F4C-4591-A60F-D28AEB35E544}" type="slidenum">
              <a:rPr lang="en-US" smtClean="0"/>
              <a:t>20</a:t>
            </a:fld>
            <a:endParaRPr lang="en-US"/>
          </a:p>
        </p:txBody>
      </p:sp>
    </p:spTree>
    <p:extLst>
      <p:ext uri="{BB962C8B-B14F-4D97-AF65-F5344CB8AC3E}">
        <p14:creationId xmlns:p14="http://schemas.microsoft.com/office/powerpoint/2010/main" val="170738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AA55A-9F4C-4591-A60F-D28AEB35E544}" type="slidenum">
              <a:rPr lang="en-US" smtClean="0"/>
              <a:t>21</a:t>
            </a:fld>
            <a:endParaRPr lang="en-US"/>
          </a:p>
        </p:txBody>
      </p:sp>
    </p:spTree>
    <p:extLst>
      <p:ext uri="{BB962C8B-B14F-4D97-AF65-F5344CB8AC3E}">
        <p14:creationId xmlns:p14="http://schemas.microsoft.com/office/powerpoint/2010/main" val="344248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AA55A-9F4C-4591-A60F-D28AEB35E544}" type="slidenum">
              <a:rPr lang="en-US" smtClean="0"/>
              <a:t>22</a:t>
            </a:fld>
            <a:endParaRPr lang="en-US"/>
          </a:p>
        </p:txBody>
      </p:sp>
    </p:spTree>
    <p:extLst>
      <p:ext uri="{BB962C8B-B14F-4D97-AF65-F5344CB8AC3E}">
        <p14:creationId xmlns:p14="http://schemas.microsoft.com/office/powerpoint/2010/main" val="355694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05B073-0641-4152-AEB3-AEA019A410A9}"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199961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A476A-6CD5-4D9D-BB85-6D1E725E6B6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28617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75156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252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A476A-6CD5-4D9D-BB85-6D1E725E6B6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20361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A476A-6CD5-4D9D-BB85-6D1E725E6B64}"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25181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A476A-6CD5-4D9D-BB85-6D1E725E6B64}"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5001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A476A-6CD5-4D9D-BB85-6D1E725E6B64}" type="datetimeFigureOut">
              <a:rPr lang="en-US" smtClean="0"/>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416027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A476A-6CD5-4D9D-BB85-6D1E725E6B64}" type="datetimeFigureOut">
              <a:rPr lang="en-US" smtClean="0"/>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259972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A476A-6CD5-4D9D-BB85-6D1E725E6B64}" type="datetimeFigureOut">
              <a:rPr lang="en-US" smtClean="0"/>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49009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337585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A476A-6CD5-4D9D-BB85-6D1E725E6B64}"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7BC8-3BF2-46CC-878E-FA218596C68B}" type="slidenum">
              <a:rPr lang="en-US" smtClean="0"/>
              <a:t>‹#›</a:t>
            </a:fld>
            <a:endParaRPr lang="en-US"/>
          </a:p>
        </p:txBody>
      </p:sp>
    </p:spTree>
    <p:extLst>
      <p:ext uri="{BB962C8B-B14F-4D97-AF65-F5344CB8AC3E}">
        <p14:creationId xmlns:p14="http://schemas.microsoft.com/office/powerpoint/2010/main" val="101755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A476A-6CD5-4D9D-BB85-6D1E725E6B64}" type="datetimeFigureOut">
              <a:rPr lang="en-US" smtClean="0"/>
              <a:t>7/14/2023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7BC8-3BF2-46CC-878E-FA218596C68B}" type="slidenum">
              <a:rPr lang="en-US" smtClean="0"/>
              <a:t>‹#›</a:t>
            </a:fld>
            <a:endParaRPr lang="en-US"/>
          </a:p>
        </p:txBody>
      </p:sp>
    </p:spTree>
    <p:extLst>
      <p:ext uri="{BB962C8B-B14F-4D97-AF65-F5344CB8AC3E}">
        <p14:creationId xmlns:p14="http://schemas.microsoft.com/office/powerpoint/2010/main" val="92900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direct.com/science/article/pii/S2405471219301991?via%3Dihub" TargetMode="External"/><Relationship Id="rId13" Type="http://schemas.openxmlformats.org/officeDocument/2006/relationships/hyperlink" Target="https://www.frontiersin.org/articles/10.3389/fgene.2020.00490/full" TargetMode="External"/><Relationship Id="rId18" Type="http://schemas.openxmlformats.org/officeDocument/2006/relationships/hyperlink" Target="https://www.mdpi.com/2073-4425/10/7/531" TargetMode="External"/><Relationship Id="rId3" Type="http://schemas.openxmlformats.org/officeDocument/2006/relationships/hyperlink" Target="https://www.nature.com/articles/s41590-018-0276-y" TargetMode="External"/><Relationship Id="rId7" Type="http://schemas.openxmlformats.org/officeDocument/2006/relationships/hyperlink" Target="https://journals.plos.org/plosone/article?id=10.1371/journal.pone.0205499" TargetMode="External"/><Relationship Id="rId12" Type="http://schemas.openxmlformats.org/officeDocument/2006/relationships/hyperlink" Target="https://www.sciencedirect.com/science/article/pii/S2589004220300663" TargetMode="External"/><Relationship Id="rId17" Type="http://schemas.openxmlformats.org/officeDocument/2006/relationships/hyperlink" Target="https://www.nature.com/articles/s41592-019-0529-1" TargetMode="External"/><Relationship Id="rId2" Type="http://schemas.openxmlformats.org/officeDocument/2006/relationships/notesSlide" Target="../notesSlides/notesSlide5.xml"/><Relationship Id="rId16" Type="http://schemas.openxmlformats.org/officeDocument/2006/relationships/hyperlink" Target="https://www.nature.com/articles/s41592-019-0535-3" TargetMode="External"/><Relationship Id="rId1" Type="http://schemas.openxmlformats.org/officeDocument/2006/relationships/slideLayout" Target="../slideLayouts/slideLayout7.xml"/><Relationship Id="rId6" Type="http://schemas.openxmlformats.org/officeDocument/2006/relationships/hyperlink" Target="https://academic.oup.com/nar/article/47/8/e48/5364134" TargetMode="External"/><Relationship Id="rId11" Type="http://schemas.openxmlformats.org/officeDocument/2006/relationships/hyperlink" Target="https://www.nature.com/articles/s41467-020-15523-2" TargetMode="External"/><Relationship Id="rId5" Type="http://schemas.openxmlformats.org/officeDocument/2006/relationships/hyperlink" Target="https://academic.oup.com/bioinformatics/article/35/22/4696/5481958" TargetMode="External"/><Relationship Id="rId15" Type="http://schemas.openxmlformats.org/officeDocument/2006/relationships/hyperlink" Target="https://academic.oup.com/nar/article/47/D1/D721/5115823" TargetMode="External"/><Relationship Id="rId10" Type="http://schemas.openxmlformats.org/officeDocument/2006/relationships/hyperlink" Target="https://www.nature.com/articles/s41467-020-17281-7" TargetMode="External"/><Relationship Id="rId19" Type="http://schemas.openxmlformats.org/officeDocument/2006/relationships/hyperlink" Target="https://www.biorxiv.org/content/10.1101/456129v1" TargetMode="External"/><Relationship Id="rId4" Type="http://schemas.openxmlformats.org/officeDocument/2006/relationships/hyperlink" Target="https://academic.oup.com/bioinformatics/article/36/2/533/5540320" TargetMode="External"/><Relationship Id="rId9" Type="http://schemas.openxmlformats.org/officeDocument/2006/relationships/hyperlink" Target="https://www.sciencedirect.com/science/article/pii/S2589004220300985" TargetMode="External"/><Relationship Id="rId14" Type="http://schemas.openxmlformats.org/officeDocument/2006/relationships/hyperlink" Target="https://www.biorxiv.org/content/10.1101/539833v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854926"/>
          </a:xfrm>
          <a:solidFill>
            <a:srgbClr val="FFFF00"/>
          </a:solidFill>
        </p:spPr>
        <p:txBody>
          <a:bodyPr/>
          <a:lstStyle/>
          <a:p>
            <a:r>
              <a:rPr lang="en-US" sz="2800" dirty="0"/>
              <a:t>Summer Institutes of Statistical Genetics, 2023</a:t>
            </a:r>
            <a:br>
              <a:rPr lang="en-US" sz="2800" dirty="0"/>
            </a:br>
            <a:br>
              <a:rPr lang="en-US" sz="2800" dirty="0"/>
            </a:br>
            <a:r>
              <a:rPr lang="en-US" sz="2800" dirty="0"/>
              <a:t>SISG Module 6: Gene Expression Profiling</a:t>
            </a:r>
            <a:br>
              <a:rPr lang="en-US" sz="2800" dirty="0"/>
            </a:br>
            <a:endParaRPr lang="en-US" sz="2800" dirty="0"/>
          </a:p>
        </p:txBody>
      </p:sp>
      <p:sp>
        <p:nvSpPr>
          <p:cNvPr id="3" name="Subtitle 2"/>
          <p:cNvSpPr>
            <a:spLocks noGrp="1"/>
          </p:cNvSpPr>
          <p:nvPr>
            <p:ph type="subTitle" idx="1"/>
          </p:nvPr>
        </p:nvSpPr>
        <p:spPr>
          <a:xfrm>
            <a:off x="1764574" y="2904308"/>
            <a:ext cx="8662851" cy="3581400"/>
          </a:xfrm>
        </p:spPr>
        <p:txBody>
          <a:bodyPr>
            <a:noAutofit/>
          </a:bodyPr>
          <a:lstStyle/>
          <a:p>
            <a:r>
              <a:rPr lang="en-US"/>
              <a:t>Lecture 09: </a:t>
            </a:r>
            <a:r>
              <a:rPr lang="en-US" dirty="0"/>
              <a:t>Automated Cell Type Annotation and Interpretation</a:t>
            </a:r>
          </a:p>
          <a:p>
            <a:endParaRPr lang="en-US" dirty="0"/>
          </a:p>
          <a:p>
            <a:r>
              <a:rPr lang="en-US" dirty="0"/>
              <a:t>Peng Qiu and Greg Gibson</a:t>
            </a:r>
          </a:p>
          <a:p>
            <a:endParaRPr lang="en-US" dirty="0"/>
          </a:p>
          <a:p>
            <a:endParaRPr lang="en-US" dirty="0"/>
          </a:p>
          <a:p>
            <a:r>
              <a:rPr lang="en-US" dirty="0"/>
              <a:t>Georgia Institute of Technology</a:t>
            </a:r>
          </a:p>
        </p:txBody>
      </p:sp>
    </p:spTree>
    <p:extLst>
      <p:ext uri="{BB962C8B-B14F-4D97-AF65-F5344CB8AC3E}">
        <p14:creationId xmlns:p14="http://schemas.microsoft.com/office/powerpoint/2010/main" val="290272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Many existing algorithms to solve this problem</a:t>
            </a:r>
          </a:p>
        </p:txBody>
      </p:sp>
      <p:pic>
        <p:nvPicPr>
          <p:cNvPr id="24" name="Picture 23"/>
          <p:cNvPicPr>
            <a:picLocks noChangeAspect="1"/>
          </p:cNvPicPr>
          <p:nvPr/>
        </p:nvPicPr>
        <p:blipFill>
          <a:blip r:embed="rId3"/>
          <a:stretch>
            <a:fillRect/>
          </a:stretch>
        </p:blipFill>
        <p:spPr>
          <a:xfrm>
            <a:off x="392527" y="1239839"/>
            <a:ext cx="5485759" cy="1965730"/>
          </a:xfrm>
          <a:prstGeom prst="rect">
            <a:avLst/>
          </a:prstGeom>
        </p:spPr>
      </p:pic>
      <p:pic>
        <p:nvPicPr>
          <p:cNvPr id="2" name="Picture 1"/>
          <p:cNvPicPr>
            <a:picLocks noChangeAspect="1"/>
          </p:cNvPicPr>
          <p:nvPr/>
        </p:nvPicPr>
        <p:blipFill>
          <a:blip r:embed="rId4"/>
          <a:stretch>
            <a:fillRect/>
          </a:stretch>
        </p:blipFill>
        <p:spPr>
          <a:xfrm>
            <a:off x="5787602" y="3825605"/>
            <a:ext cx="6211201" cy="2128386"/>
          </a:xfrm>
          <a:prstGeom prst="rect">
            <a:avLst/>
          </a:prstGeom>
        </p:spPr>
      </p:pic>
      <p:pic>
        <p:nvPicPr>
          <p:cNvPr id="3" name="Picture 2"/>
          <p:cNvPicPr>
            <a:picLocks noChangeAspect="1"/>
          </p:cNvPicPr>
          <p:nvPr/>
        </p:nvPicPr>
        <p:blipFill>
          <a:blip r:embed="rId5"/>
          <a:stretch>
            <a:fillRect/>
          </a:stretch>
        </p:blipFill>
        <p:spPr>
          <a:xfrm>
            <a:off x="741991" y="3825605"/>
            <a:ext cx="4355769" cy="2128386"/>
          </a:xfrm>
          <a:prstGeom prst="rect">
            <a:avLst/>
          </a:prstGeom>
        </p:spPr>
      </p:pic>
      <p:pic>
        <p:nvPicPr>
          <p:cNvPr id="4" name="Picture 3"/>
          <p:cNvPicPr>
            <a:picLocks noChangeAspect="1"/>
          </p:cNvPicPr>
          <p:nvPr/>
        </p:nvPicPr>
        <p:blipFill>
          <a:blip r:embed="rId6"/>
          <a:stretch>
            <a:fillRect/>
          </a:stretch>
        </p:blipFill>
        <p:spPr>
          <a:xfrm>
            <a:off x="6624970" y="1341329"/>
            <a:ext cx="5373833" cy="1691066"/>
          </a:xfrm>
          <a:prstGeom prst="rect">
            <a:avLst/>
          </a:prstGeom>
        </p:spPr>
      </p:pic>
    </p:spTree>
    <p:extLst>
      <p:ext uri="{BB962C8B-B14F-4D97-AF65-F5344CB8AC3E}">
        <p14:creationId xmlns:p14="http://schemas.microsoft.com/office/powerpoint/2010/main" val="404965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F78B42-8AAE-41A0-A807-3FF63E9C9517}"/>
              </a:ext>
            </a:extLst>
          </p:cNvPr>
          <p:cNvGraphicFramePr>
            <a:graphicFrameLocks noGrp="1"/>
          </p:cNvGraphicFramePr>
          <p:nvPr>
            <p:extLst>
              <p:ext uri="{D42A27DB-BD31-4B8C-83A1-F6EECF244321}">
                <p14:modId xmlns:p14="http://schemas.microsoft.com/office/powerpoint/2010/main" val="844480609"/>
              </p:ext>
            </p:extLst>
          </p:nvPr>
        </p:nvGraphicFramePr>
        <p:xfrm>
          <a:off x="135356" y="47831"/>
          <a:ext cx="11921288" cy="6843130"/>
        </p:xfrm>
        <a:graphic>
          <a:graphicData uri="http://schemas.openxmlformats.org/drawingml/2006/table">
            <a:tbl>
              <a:tblPr/>
              <a:tblGrid>
                <a:gridCol w="884718">
                  <a:extLst>
                    <a:ext uri="{9D8B030D-6E8A-4147-A177-3AD203B41FA5}">
                      <a16:colId xmlns:a16="http://schemas.microsoft.com/office/drawing/2014/main" val="195376773"/>
                    </a:ext>
                  </a:extLst>
                </a:gridCol>
                <a:gridCol w="5894532">
                  <a:extLst>
                    <a:ext uri="{9D8B030D-6E8A-4147-A177-3AD203B41FA5}">
                      <a16:colId xmlns:a16="http://schemas.microsoft.com/office/drawing/2014/main" val="3249176492"/>
                    </a:ext>
                  </a:extLst>
                </a:gridCol>
                <a:gridCol w="696685">
                  <a:extLst>
                    <a:ext uri="{9D8B030D-6E8A-4147-A177-3AD203B41FA5}">
                      <a16:colId xmlns:a16="http://schemas.microsoft.com/office/drawing/2014/main" val="2937418783"/>
                    </a:ext>
                  </a:extLst>
                </a:gridCol>
                <a:gridCol w="3056709">
                  <a:extLst>
                    <a:ext uri="{9D8B030D-6E8A-4147-A177-3AD203B41FA5}">
                      <a16:colId xmlns:a16="http://schemas.microsoft.com/office/drawing/2014/main" val="813991647"/>
                    </a:ext>
                  </a:extLst>
                </a:gridCol>
                <a:gridCol w="473367">
                  <a:extLst>
                    <a:ext uri="{9D8B030D-6E8A-4147-A177-3AD203B41FA5}">
                      <a16:colId xmlns:a16="http://schemas.microsoft.com/office/drawing/2014/main" val="854162165"/>
                    </a:ext>
                  </a:extLst>
                </a:gridCol>
                <a:gridCol w="915277">
                  <a:extLst>
                    <a:ext uri="{9D8B030D-6E8A-4147-A177-3AD203B41FA5}">
                      <a16:colId xmlns:a16="http://schemas.microsoft.com/office/drawing/2014/main" val="2450058371"/>
                    </a:ext>
                  </a:extLst>
                </a:gridCol>
              </a:tblGrid>
              <a:tr h="142406">
                <a:tc>
                  <a:txBody>
                    <a:bodyPr/>
                    <a:lstStyle/>
                    <a:p>
                      <a:pPr algn="l" rtl="0" fontAlgn="base"/>
                      <a:r>
                        <a:rPr lang="en-US" sz="1000" b="1" i="0" dirty="0">
                          <a:effectLst/>
                          <a:latin typeface="+mn-lt"/>
                        </a:rPr>
                        <a:t>Algorithm name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Algorithm details</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Driven</a:t>
                      </a:r>
                      <a:r>
                        <a:rPr lang="en-US" sz="1000" b="1" i="0" baseline="0" dirty="0">
                          <a:effectLst/>
                          <a:latin typeface="+mn-lt"/>
                        </a:rPr>
                        <a:t> by data or prior knowledge</a:t>
                      </a:r>
                      <a:endParaRPr lang="en-US" sz="1000" b="1"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Label unknown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Label cells or clusters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1" i="0" dirty="0">
                          <a:effectLst/>
                          <a:latin typeface="+mn-lt"/>
                        </a:rPr>
                        <a:t>Multiple ref datasets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70199511"/>
                  </a:ext>
                </a:extLst>
              </a:tr>
              <a:tr h="142406">
                <a:tc>
                  <a:txBody>
                    <a:bodyPr/>
                    <a:lstStyle/>
                    <a:p>
                      <a:pPr algn="l" rtl="0" fontAlgn="base"/>
                      <a:r>
                        <a:rPr lang="en-US" sz="800" b="0" i="0" dirty="0">
                          <a:effectLst/>
                          <a:latin typeface="+mn-lt"/>
                        </a:rPr>
                        <a:t>Seurat / Azimuth</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canonical correlation analysis (CCA) for data alignment, followed by a nearest neighbor classifier for prediction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Data</a:t>
                      </a:r>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Can be implemented by thresholding the prediction score for the most likely class.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376188888"/>
                  </a:ext>
                </a:extLst>
              </a:tr>
              <a:tr h="179061">
                <a:tc>
                  <a:txBody>
                    <a:bodyPr/>
                    <a:lstStyle/>
                    <a:p>
                      <a:pPr algn="l" rtl="0" fontAlgn="base"/>
                      <a:r>
                        <a:rPr lang="en-US" sz="800" b="0" i="0" dirty="0" err="1">
                          <a:effectLst/>
                          <a:latin typeface="+mn-lt"/>
                        </a:rPr>
                        <a:t>scPred</a:t>
                      </a:r>
                      <a:r>
                        <a:rPr lang="en-US" sz="80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data integration by Seurat, dimension reduction by PCA, feature selection of the PCs, prediction by SVM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Threshold (0.9) the score for the most likely class, and label as unknown if the best score is not very high.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Apply Seurat, merge to one ref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3877217838"/>
                  </a:ext>
                </a:extLst>
              </a:tr>
              <a:tr h="212451">
                <a:tc>
                  <a:txBody>
                    <a:bodyPr/>
                    <a:lstStyle/>
                    <a:p>
                      <a:pPr algn="l" rtl="0" fontAlgn="base"/>
                      <a:r>
                        <a:rPr lang="en-US" sz="800" b="0" i="0" dirty="0" err="1">
                          <a:effectLst/>
                          <a:latin typeface="+mn-lt"/>
                        </a:rPr>
                        <a:t>scmap</a:t>
                      </a:r>
                      <a:r>
                        <a:rPr lang="en-US" sz="80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Select top 500 features using M3Drop. Measure </a:t>
                      </a:r>
                      <a:r>
                        <a:rPr lang="en-US" sz="550" b="0" i="0" dirty="0" err="1">
                          <a:effectLst/>
                          <a:latin typeface="+mn-lt"/>
                        </a:rPr>
                        <a:t>corr</a:t>
                      </a:r>
                      <a:r>
                        <a:rPr lang="en-US" sz="550" b="0" i="0" dirty="0">
                          <a:effectLst/>
                          <a:latin typeface="+mn-lt"/>
                        </a:rPr>
                        <a:t> b/w a new cell and reference cells using cosine similarity. Perform KNN classification.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For a new cell, require the 2 NN have the same cell type, and the highest similarity be &gt;0.5. If not, label as "unassigned"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Separately run </a:t>
                      </a:r>
                      <a:r>
                        <a:rPr lang="en-US" sz="550" b="0" i="0" dirty="0" err="1">
                          <a:effectLst/>
                          <a:latin typeface="+mn-lt"/>
                        </a:rPr>
                        <a:t>scmap</a:t>
                      </a:r>
                      <a:r>
                        <a:rPr lang="en-US" sz="550" b="0" i="0" dirty="0">
                          <a:effectLst/>
                          <a:latin typeface="+mn-lt"/>
                        </a:rPr>
                        <a:t> against each ref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117167042"/>
                  </a:ext>
                </a:extLst>
              </a:tr>
              <a:tr h="212451">
                <a:tc>
                  <a:txBody>
                    <a:bodyPr/>
                    <a:lstStyle/>
                    <a:p>
                      <a:pPr algn="l" rtl="0" fontAlgn="base"/>
                      <a:r>
                        <a:rPr lang="en-US" sz="800" b="0" i="0" dirty="0" err="1">
                          <a:effectLst/>
                          <a:latin typeface="+mn-lt"/>
                        </a:rPr>
                        <a:t>scmap</a:t>
                      </a:r>
                      <a:r>
                        <a:rPr lang="en-US" sz="80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Select top 500 features using M3Drop. Represent each cluster by its centroid.  Measure correlation b/w a new cell and the reference cluster centroids (Pearson and Spearman).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For a predicted assignment/label, require two correlation in agreement and one be &gt;0.7.  If not, label as "unassigned"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740265652"/>
                  </a:ext>
                </a:extLst>
              </a:tr>
              <a:tr h="282496">
                <a:tc>
                  <a:txBody>
                    <a:bodyPr/>
                    <a:lstStyle/>
                    <a:p>
                      <a:pPr algn="l" rtl="0" fontAlgn="base"/>
                      <a:r>
                        <a:rPr lang="en-US" sz="800" b="0" i="0">
                          <a:effectLst/>
                          <a:latin typeface="+mn-lt"/>
                        </a:rPr>
                        <a:t>CHETAH </a:t>
                      </a:r>
                    </a:p>
                    <a:p>
                      <a:pPr algn="l" rtl="0" fontAlgn="base"/>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Build a hierarchical tree using the reference dataset, via hierarchical clustering, unsupervised. For classification of new cell, compute </a:t>
                      </a:r>
                      <a:r>
                        <a:rPr lang="en-US" sz="550" b="0" i="0" dirty="0" err="1">
                          <a:effectLst/>
                          <a:latin typeface="+mn-lt"/>
                        </a:rPr>
                        <a:t>corr</a:t>
                      </a:r>
                      <a:r>
                        <a:rPr lang="en-US" sz="550" b="0" i="0" dirty="0">
                          <a:effectLst/>
                          <a:latin typeface="+mn-lt"/>
                        </a:rPr>
                        <a:t> b/w new cell and cluster average of a node in the tree, based on 200 genes with large FC between children of this node. Compare </a:t>
                      </a:r>
                      <a:r>
                        <a:rPr lang="en-US" sz="550" b="0" i="0" dirty="0" err="1">
                          <a:effectLst/>
                          <a:latin typeface="+mn-lt"/>
                        </a:rPr>
                        <a:t>corr</a:t>
                      </a:r>
                      <a:r>
                        <a:rPr lang="en-US" sz="550" b="0" i="0" dirty="0">
                          <a:effectLst/>
                          <a:latin typeface="+mn-lt"/>
                        </a:rPr>
                        <a:t> value against distribution of </a:t>
                      </a:r>
                      <a:r>
                        <a:rPr lang="en-US" sz="550" b="0" i="0" dirty="0" err="1">
                          <a:effectLst/>
                          <a:latin typeface="+mn-lt"/>
                        </a:rPr>
                        <a:t>corr</a:t>
                      </a:r>
                      <a:r>
                        <a:rPr lang="en-US" sz="550" b="0" i="0" dirty="0">
                          <a:effectLst/>
                          <a:latin typeface="+mn-lt"/>
                        </a:rPr>
                        <a:t> values of the reference cells in the node with the average of the node, use the comparison to decide which branch to follow and drill down, or label unknown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Data</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Compare </a:t>
                      </a:r>
                      <a:r>
                        <a:rPr lang="en-US" sz="550" b="0" i="0" dirty="0" err="1">
                          <a:effectLst/>
                          <a:latin typeface="+mn-lt"/>
                        </a:rPr>
                        <a:t>corr</a:t>
                      </a:r>
                      <a:r>
                        <a:rPr lang="en-US" sz="550" b="0" i="0" dirty="0">
                          <a:effectLst/>
                          <a:latin typeface="+mn-lt"/>
                        </a:rPr>
                        <a:t> value against distribution of </a:t>
                      </a:r>
                      <a:r>
                        <a:rPr lang="en-US" sz="550" b="0" i="0" dirty="0" err="1">
                          <a:effectLst/>
                          <a:latin typeface="+mn-lt"/>
                        </a:rPr>
                        <a:t>corr</a:t>
                      </a:r>
                      <a:r>
                        <a:rPr lang="en-US" sz="550" b="0" i="0" dirty="0">
                          <a:effectLst/>
                          <a:latin typeface="+mn-lt"/>
                        </a:rPr>
                        <a:t> for ref cells in the node, if the </a:t>
                      </a:r>
                      <a:r>
                        <a:rPr lang="en-US" sz="550" b="0" i="0" dirty="0" err="1">
                          <a:effectLst/>
                          <a:latin typeface="+mn-lt"/>
                        </a:rPr>
                        <a:t>corr</a:t>
                      </a:r>
                      <a:r>
                        <a:rPr lang="en-US" sz="550" b="0" i="0" dirty="0">
                          <a:effectLst/>
                          <a:latin typeface="+mn-lt"/>
                        </a:rPr>
                        <a:t> is too low,  label as unknown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521478003"/>
                  </a:ext>
                </a:extLst>
              </a:tr>
              <a:tr h="282496">
                <a:tc>
                  <a:txBody>
                    <a:bodyPr/>
                    <a:lstStyle/>
                    <a:p>
                      <a:pPr algn="l" rtl="0" fontAlgn="base"/>
                      <a:r>
                        <a:rPr lang="en-US" sz="800" b="0" i="0">
                          <a:effectLst/>
                          <a:latin typeface="+mn-lt"/>
                          <a:hlinkClick r:id="rId3"/>
                        </a:rPr>
                        <a:t>SingleR</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Take reference data of pure cell types profiled by microarray or bulk RNAseq.  Identify variable genes among the reference cell types. Compute </a:t>
                      </a:r>
                      <a:r>
                        <a:rPr lang="en-US" sz="550" b="0" i="0" dirty="0" err="1">
                          <a:effectLst/>
                          <a:latin typeface="+mn-lt"/>
                        </a:rPr>
                        <a:t>corr</a:t>
                      </a:r>
                      <a:r>
                        <a:rPr lang="en-US" sz="550" b="0" i="0" dirty="0">
                          <a:effectLst/>
                          <a:latin typeface="+mn-lt"/>
                        </a:rPr>
                        <a:t> between a query cell and the bulk reference samples. Take the top cell types, identify variable genes again and compute </a:t>
                      </a:r>
                      <a:r>
                        <a:rPr lang="en-US" sz="550" b="0" i="0" dirty="0" err="1">
                          <a:effectLst/>
                          <a:latin typeface="+mn-lt"/>
                        </a:rPr>
                        <a:t>corr</a:t>
                      </a:r>
                      <a:r>
                        <a:rPr lang="en-US" sz="550" b="0" i="0" dirty="0">
                          <a:effectLst/>
                          <a:latin typeface="+mn-lt"/>
                        </a:rPr>
                        <a:t> again, which will further narrow down the top cell types. Iterate until only one top cell type remains.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676835841"/>
                  </a:ext>
                </a:extLst>
              </a:tr>
              <a:tr h="212451">
                <a:tc>
                  <a:txBody>
                    <a:bodyPr/>
                    <a:lstStyle/>
                    <a:p>
                      <a:pPr algn="l" rtl="0" fontAlgn="base"/>
                      <a:r>
                        <a:rPr lang="en-US" sz="800" b="0" i="0">
                          <a:effectLst/>
                          <a:latin typeface="+mn-lt"/>
                          <a:hlinkClick r:id="rId4"/>
                        </a:rPr>
                        <a:t>ACTINN</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Simple 3-layer feedforward NN with </a:t>
                      </a:r>
                      <a:r>
                        <a:rPr lang="en-US" sz="550" b="0" i="0" dirty="0" err="1">
                          <a:effectLst/>
                          <a:latin typeface="+mn-lt"/>
                        </a:rPr>
                        <a:t>ReLU</a:t>
                      </a:r>
                      <a:r>
                        <a:rPr lang="en-US" sz="550" b="0" i="0" dirty="0">
                          <a:effectLst/>
                          <a:latin typeface="+mn-lt"/>
                        </a:rPr>
                        <a:t>.  Straightforward training-testing framework. No special consideration for cross sample differences.  </a:t>
                      </a:r>
                    </a:p>
                    <a:p>
                      <a:pPr algn="l" rtl="0" fontAlgn="base"/>
                      <a:r>
                        <a:rPr lang="en-US" sz="550" b="0" i="0" dirty="0">
                          <a:effectLst/>
                          <a:latin typeface="+mn-lt"/>
                        </a:rPr>
                        <a:t>Trained on Tabular </a:t>
                      </a:r>
                      <a:r>
                        <a:rPr lang="en-US" sz="550" b="0" i="0" dirty="0" err="1">
                          <a:effectLst/>
                          <a:latin typeface="+mn-lt"/>
                        </a:rPr>
                        <a:t>Muris</a:t>
                      </a:r>
                      <a:r>
                        <a:rPr lang="en-US" sz="550" b="0" i="0" dirty="0">
                          <a:effectLst/>
                          <a:latin typeface="+mn-lt"/>
                        </a:rPr>
                        <a:t> one platform, tested on the other platform, extremely high 99% accuracy. </a:t>
                      </a:r>
                    </a:p>
                    <a:p>
                      <a:pPr algn="l" rtl="0" fontAlgn="base"/>
                      <a:r>
                        <a:rPr lang="en-US" sz="550" b="0" i="0" dirty="0">
                          <a:effectLst/>
                          <a:latin typeface="+mn-lt"/>
                        </a:rPr>
                        <a:t>One interesting aspect is that they defined the class labels (cell types) themselves by running Seurat on the two datasets concatenated but not aligned.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Look at the predicted probabilities for a cell, if the highest probability is &lt;0.95, label it as "uncertain"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1932604395"/>
                  </a:ext>
                </a:extLst>
              </a:tr>
              <a:tr h="282496">
                <a:tc>
                  <a:txBody>
                    <a:bodyPr/>
                    <a:lstStyle/>
                    <a:p>
                      <a:pPr algn="l" rtl="0" fontAlgn="base"/>
                      <a:r>
                        <a:rPr lang="en-US" sz="800" b="0" i="0">
                          <a:effectLst/>
                          <a:latin typeface="+mn-lt"/>
                          <a:hlinkClick r:id="rId5"/>
                        </a:rPr>
                        <a:t>LAmbDA</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Straightforward training-testing framework. No special consideration for cross sample differences. The </a:t>
                      </a:r>
                      <a:r>
                        <a:rPr lang="en-US" sz="550" b="0" i="0" dirty="0" err="1">
                          <a:effectLst/>
                          <a:latin typeface="+mn-lt"/>
                        </a:rPr>
                        <a:t>LAmbDA</a:t>
                      </a:r>
                      <a:r>
                        <a:rPr lang="en-US" sz="550" b="0" i="0" dirty="0">
                          <a:effectLst/>
                          <a:latin typeface="+mn-lt"/>
                        </a:rPr>
                        <a:t> framework can be coupled with different classifiers (logistic regression, RF, NN) </a:t>
                      </a:r>
                    </a:p>
                    <a:p>
                      <a:pPr algn="l" rtl="0" fontAlgn="base"/>
                      <a:r>
                        <a:rPr lang="en-US" sz="550" b="0" i="0" dirty="0">
                          <a:effectLst/>
                          <a:latin typeface="+mn-lt"/>
                        </a:rPr>
                        <a:t>Strange why the algorithm has "Domain Adaption" as part of its name.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Need user to specify overlap of labels across</a:t>
                      </a:r>
                      <a:r>
                        <a:rPr lang="en-US" sz="550" b="0" i="0" baseline="0" dirty="0">
                          <a:effectLst/>
                          <a:latin typeface="+mn-lt"/>
                        </a:rPr>
                        <a:t> d</a:t>
                      </a:r>
                      <a:r>
                        <a:rPr lang="en-US" sz="550" b="0" i="0" dirty="0">
                          <a:effectLst/>
                          <a:latin typeface="+mn-lt"/>
                        </a:rPr>
                        <a:t>atasets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extLst>
                  <a:ext uri="{0D108BD9-81ED-4DB2-BD59-A6C34878D82A}">
                    <a16:rowId xmlns:a16="http://schemas.microsoft.com/office/drawing/2014/main" val="1601320091"/>
                  </a:ext>
                </a:extLst>
              </a:tr>
              <a:tr h="352541">
                <a:tc>
                  <a:txBody>
                    <a:bodyPr/>
                    <a:lstStyle/>
                    <a:p>
                      <a:pPr algn="l" rtl="0" fontAlgn="base"/>
                      <a:r>
                        <a:rPr lang="en-US" sz="800" b="0" i="0" dirty="0" err="1">
                          <a:effectLst/>
                          <a:latin typeface="+mn-lt"/>
                          <a:hlinkClick r:id="rId6"/>
                        </a:rPr>
                        <a:t>SuperCT</a:t>
                      </a:r>
                      <a:r>
                        <a:rPr lang="en-US" sz="80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Take reference count data, binarize (same as co-occurrence clustering).  </a:t>
                      </a:r>
                    </a:p>
                    <a:p>
                      <a:pPr algn="l" rtl="0" fontAlgn="base"/>
                      <a:r>
                        <a:rPr lang="en-US" sz="550" b="0" i="0" dirty="0">
                          <a:effectLst/>
                          <a:latin typeface="+mn-lt"/>
                        </a:rPr>
                        <a:t>Take only homologous genes between human and mouse </a:t>
                      </a:r>
                    </a:p>
                    <a:p>
                      <a:pPr algn="l" rtl="0" fontAlgn="base"/>
                      <a:r>
                        <a:rPr lang="en-US" sz="550" b="0" i="0" dirty="0">
                          <a:effectLst/>
                          <a:latin typeface="+mn-lt"/>
                        </a:rPr>
                        <a:t>Build simple 3-layer fully connected feedforward NN </a:t>
                      </a:r>
                    </a:p>
                    <a:p>
                      <a:pPr algn="l" rtl="0" fontAlgn="base"/>
                      <a:r>
                        <a:rPr lang="en-US" sz="550" b="0" i="0" dirty="0">
                          <a:effectLst/>
                          <a:latin typeface="+mn-lt"/>
                        </a:rPr>
                        <a:t>Train with multiple datasets (MCA, human PBMC, </a:t>
                      </a:r>
                      <a:r>
                        <a:rPr lang="en-US" sz="550" b="0" i="0" dirty="0" err="1">
                          <a:effectLst/>
                          <a:latin typeface="+mn-lt"/>
                        </a:rPr>
                        <a:t>etc</a:t>
                      </a:r>
                      <a:r>
                        <a:rPr lang="en-US" sz="550" b="0" i="0" dirty="0">
                          <a:effectLst/>
                          <a:latin typeface="+mn-lt"/>
                        </a:rPr>
                        <a:t>) </a:t>
                      </a:r>
                    </a:p>
                    <a:p>
                      <a:pPr algn="l" rtl="0" fontAlgn="base"/>
                      <a:r>
                        <a:rPr lang="en-US" sz="550" b="0" i="0" dirty="0">
                          <a:effectLst/>
                          <a:latin typeface="+mn-lt"/>
                        </a:rPr>
                        <a:t>Apply to Tabula </a:t>
                      </a:r>
                      <a:r>
                        <a:rPr lang="en-US" sz="550" b="0" i="0" dirty="0" err="1">
                          <a:effectLst/>
                          <a:latin typeface="+mn-lt"/>
                        </a:rPr>
                        <a:t>Muris</a:t>
                      </a:r>
                      <a:r>
                        <a:rPr lang="en-US" sz="550" b="0" i="0" dirty="0">
                          <a:effectLst/>
                          <a:latin typeface="+mn-lt"/>
                        </a:rPr>
                        <a:t> for testing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Use synthetic cells/data to serve as the unknown class to train the NN model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57796782"/>
                  </a:ext>
                </a:extLst>
              </a:tr>
              <a:tr h="352541">
                <a:tc>
                  <a:txBody>
                    <a:bodyPr/>
                    <a:lstStyle/>
                    <a:p>
                      <a:pPr algn="l" rtl="0" fontAlgn="base"/>
                      <a:r>
                        <a:rPr lang="en-US" sz="800" b="0" i="0">
                          <a:effectLst/>
                          <a:latin typeface="+mn-lt"/>
                          <a:hlinkClick r:id="rId7"/>
                        </a:rPr>
                        <a:t>CaSTLe</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Feature selection: top 100 highly expressed genes in ref and query datasets combined + top 100 genes most correlated (mutual info) with class labels in ref data.  Remove highly correlated features. </a:t>
                      </a:r>
                    </a:p>
                    <a:p>
                      <a:pPr algn="l" rtl="0" fontAlgn="base"/>
                      <a:r>
                        <a:rPr lang="en-US" sz="550" b="0" i="0" dirty="0">
                          <a:effectLst/>
                          <a:latin typeface="+mn-lt"/>
                        </a:rPr>
                        <a:t>Discretize the data into four bins, 0 vs. 1 vs. 2~6 vs. &gt;6 </a:t>
                      </a:r>
                    </a:p>
                    <a:p>
                      <a:pPr algn="l" rtl="0" fontAlgn="base"/>
                      <a:r>
                        <a:rPr lang="en-US" sz="550" b="0" i="0" dirty="0">
                          <a:effectLst/>
                          <a:latin typeface="+mn-lt"/>
                        </a:rPr>
                        <a:t>Train random forest on 80% of ref cells, and use the remaining 20% to tune RF </a:t>
                      </a:r>
                    </a:p>
                    <a:p>
                      <a:pPr algn="l" rtl="0" fontAlgn="base"/>
                      <a:r>
                        <a:rPr lang="en-US" sz="550" b="0" i="0" dirty="0">
                          <a:effectLst/>
                          <a:latin typeface="+mn-lt"/>
                        </a:rPr>
                        <a:t>Apply to query cells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Look at the predicted probabilities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531212080"/>
                  </a:ext>
                </a:extLst>
              </a:tr>
              <a:tr h="282496">
                <a:tc>
                  <a:txBody>
                    <a:bodyPr/>
                    <a:lstStyle/>
                    <a:p>
                      <a:pPr algn="l" rtl="0" fontAlgn="base"/>
                      <a:r>
                        <a:rPr lang="en-US" sz="800" b="0" i="0">
                          <a:effectLst/>
                          <a:latin typeface="+mn-lt"/>
                          <a:hlinkClick r:id="rId8"/>
                        </a:rPr>
                        <a:t>SingleCellNet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Take raw count data from ref, identify genes that are differentially expressed between annotated cell types.  Assume there are M genes that show DE. </a:t>
                      </a:r>
                    </a:p>
                    <a:p>
                      <a:pPr algn="l" rtl="0" fontAlgn="base"/>
                      <a:r>
                        <a:rPr lang="en-US" sz="550" b="0" i="0" dirty="0">
                          <a:effectLst/>
                          <a:latin typeface="+mn-lt"/>
                        </a:rPr>
                        <a:t>Perform top-pair transformation, so that M choose 2 features are obtained. Each feature is binary, and represents some form of co-occurrence of 2 genes. Surprisingly, details of how to do this is not described in the paper.  </a:t>
                      </a:r>
                    </a:p>
                    <a:p>
                      <a:pPr algn="l" rtl="0" fontAlgn="base"/>
                      <a:r>
                        <a:rPr lang="en-US" sz="550" b="0" i="0" dirty="0">
                          <a:effectLst/>
                          <a:latin typeface="+mn-lt"/>
                        </a:rPr>
                        <a:t>Random forest train on reference, and test on query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Before training RF, they used random sampling and permutation of the training data to generate an additional "rand" class. In testing, any query cell predicted to be of the "rand" class are considered as novel cell type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057970854"/>
                  </a:ext>
                </a:extLst>
              </a:tr>
              <a:tr h="562677">
                <a:tc>
                  <a:txBody>
                    <a:bodyPr/>
                    <a:lstStyle/>
                    <a:p>
                      <a:pPr algn="l" rtl="0" fontAlgn="base"/>
                      <a:r>
                        <a:rPr lang="en-US" sz="800" b="0" i="0">
                          <a:effectLst/>
                          <a:latin typeface="+mn-lt"/>
                          <a:hlinkClick r:id="rId9"/>
                        </a:rPr>
                        <a:t>scID</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For each cell type in the reference data, identify DE genes by </a:t>
                      </a:r>
                      <a:r>
                        <a:rPr lang="en-US" sz="550" b="0" i="0" dirty="0" err="1">
                          <a:effectLst/>
                          <a:latin typeface="+mn-lt"/>
                        </a:rPr>
                        <a:t>logFC</a:t>
                      </a:r>
                      <a:r>
                        <a:rPr lang="en-US" sz="550" b="0" i="0" dirty="0">
                          <a:effectLst/>
                          <a:latin typeface="+mn-lt"/>
                        </a:rPr>
                        <a:t>, one list of positive/expressed genes, and one list of negative/not expressed genes (Given the algorithm, DE genes are likely defined by one cell type vs all other cell types, but has drawback compared to pairwise DE analysis). </a:t>
                      </a:r>
                    </a:p>
                    <a:p>
                      <a:pPr algn="l" rtl="0" fontAlgn="base"/>
                      <a:r>
                        <a:rPr lang="en-US" sz="550" b="0" i="0" dirty="0">
                          <a:effectLst/>
                          <a:latin typeface="+mn-lt"/>
                        </a:rPr>
                        <a:t>For each query cell, define expressed genes (likely binarize by zero vs non-zero). Compute precision/recall scores for the expressed genes against the positive and negative gene lists for a reference cell type. Do this for every query cell, which puts every cell as a point in the precision-recall space. Cluster the query cells in the P-R space, suggest the query cell cluster closes to [1 1] to be assigned to the cell type, and the rest to temporarily assign to "collectively others".  </a:t>
                      </a:r>
                    </a:p>
                    <a:p>
                      <a:pPr algn="l" rtl="0" fontAlgn="base"/>
                      <a:r>
                        <a:rPr lang="en-US" sz="550" b="0" i="0" dirty="0">
                          <a:effectLst/>
                          <a:latin typeface="+mn-lt"/>
                        </a:rPr>
                        <a:t>For this cell type, based on the temporary assignment of query cells into two classes, learn LDA model (just mean and std of marker genes) based on the query data.  Apply this LDA model back to all query cells, get a score for assigning each cell to this cell type. </a:t>
                      </a:r>
                    </a:p>
                    <a:p>
                      <a:pPr algn="l" rtl="0" fontAlgn="base"/>
                      <a:r>
                        <a:rPr lang="en-US" sz="550" b="0" i="0" dirty="0">
                          <a:effectLst/>
                          <a:latin typeface="+mn-lt"/>
                        </a:rPr>
                        <a:t>Do above for all cell types, get scores for all query cells for all cell types</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cells that did not express any biomarker were labelled as “orphans”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1113580905"/>
                  </a:ext>
                </a:extLst>
              </a:tr>
              <a:tr h="352541">
                <a:tc>
                  <a:txBody>
                    <a:bodyPr/>
                    <a:lstStyle/>
                    <a:p>
                      <a:pPr algn="l" rtl="0" fontAlgn="base"/>
                      <a:r>
                        <a:rPr lang="en-US" sz="800" b="0" i="0" dirty="0">
                          <a:effectLst/>
                          <a:latin typeface="+mn-lt"/>
                          <a:hlinkClick r:id="rId10"/>
                        </a:rPr>
                        <a:t>Cell Blast</a:t>
                      </a:r>
                      <a:r>
                        <a:rPr lang="en-US" sz="80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Use neural network-based generative model to adaptively learn a nonlinear projection to a low-dimensional cell embedding space in an unsupervised manner using reference single-cell transcriptomes, with intra-reference batch effect corrected by adversarial alignment.  </a:t>
                      </a:r>
                    </a:p>
                    <a:p>
                      <a:pPr algn="l" rtl="0" fontAlgn="base"/>
                      <a:r>
                        <a:rPr lang="en-US" sz="550" b="0" i="0" dirty="0">
                          <a:effectLst/>
                          <a:latin typeface="+mn-lt"/>
                        </a:rPr>
                        <a:t>When applied to label query data, Cell BLAST uses the pretrained model to project individual query cells into the same low-dimensional space, and then utilizes the posterior distribution in the low-dimensional space.   </a:t>
                      </a:r>
                    </a:p>
                    <a:p>
                      <a:pPr algn="l" rtl="0" fontAlgn="base"/>
                      <a:r>
                        <a:rPr lang="en-US" sz="550" b="0" i="0" dirty="0">
                          <a:effectLst/>
                          <a:latin typeface="+mn-lt"/>
                        </a:rPr>
                        <a:t>There is some a special online-tuning mode that adaptively updates the model during querying to handle batch effect between query and reference data. (not sure exactly how this works)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Reference cells with high similarity are returned as query hits to annotate query cells. Query cells with no significant hits are identified as unseen novel cell types.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277222981"/>
                  </a:ext>
                </a:extLst>
              </a:tr>
              <a:tr h="212451">
                <a:tc>
                  <a:txBody>
                    <a:bodyPr/>
                    <a:lstStyle/>
                    <a:p>
                      <a:pPr algn="l" rtl="0" fontAlgn="base"/>
                      <a:r>
                        <a:rPr lang="en-US" sz="800" b="0" i="0">
                          <a:effectLst/>
                          <a:latin typeface="+mn-lt"/>
                          <a:hlinkClick r:id="rId11"/>
                        </a:rPr>
                        <a:t>SciBet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Feature selection based on entropy.  </a:t>
                      </a:r>
                    </a:p>
                    <a:p>
                      <a:pPr algn="l" rtl="0" fontAlgn="base"/>
                      <a:r>
                        <a:rPr lang="en-US" sz="550" b="0" i="0" dirty="0">
                          <a:effectLst/>
                          <a:latin typeface="+mn-lt"/>
                        </a:rPr>
                        <a:t>For selected genes, use ref data to compute mean and std of each cell type. For multivariate gaussian models </a:t>
                      </a:r>
                    </a:p>
                    <a:p>
                      <a:pPr algn="l" rtl="0" fontAlgn="base"/>
                      <a:r>
                        <a:rPr lang="en-US" sz="550" b="0" i="0" dirty="0">
                          <a:effectLst/>
                          <a:latin typeface="+mn-lt"/>
                        </a:rPr>
                        <a:t>For each query cell, evaluate the multivariate gaussian models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Data</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995038232"/>
                  </a:ext>
                </a:extLst>
              </a:tr>
              <a:tr h="72360">
                <a:tc>
                  <a:txBody>
                    <a:bodyPr/>
                    <a:lstStyle/>
                    <a:p>
                      <a:pPr algn="l" rtl="0" fontAlgn="base"/>
                      <a:r>
                        <a:rPr lang="en-US" sz="800" b="0" i="0">
                          <a:effectLst/>
                          <a:latin typeface="+mn-lt"/>
                          <a:hlinkClick r:id="rId12"/>
                        </a:rPr>
                        <a:t>scCATCH</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Query -&gt; clustering -&gt; pairwise DE genes -&gt; compare with marker lists from known datasets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Knowledge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3008063039"/>
                  </a:ext>
                </a:extLst>
              </a:tr>
              <a:tr h="72360">
                <a:tc>
                  <a:txBody>
                    <a:bodyPr/>
                    <a:lstStyle/>
                    <a:p>
                      <a:pPr algn="l" rtl="0" fontAlgn="base"/>
                      <a:r>
                        <a:rPr lang="en-US" sz="800" b="0" i="0">
                          <a:effectLst/>
                          <a:latin typeface="+mn-lt"/>
                          <a:hlinkClick r:id="rId13"/>
                        </a:rPr>
                        <a:t>SCSA</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Query -&gt; clustering -&gt; DE genes -&gt; known databases and signatures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83479570"/>
                  </a:ext>
                </a:extLst>
              </a:tr>
              <a:tr h="216200">
                <a:tc>
                  <a:txBody>
                    <a:bodyPr/>
                    <a:lstStyle/>
                    <a:p>
                      <a:pPr algn="l" rtl="0" fontAlgn="base"/>
                      <a:r>
                        <a:rPr lang="en-US" sz="800" b="0" i="0">
                          <a:effectLst/>
                          <a:latin typeface="+mn-lt"/>
                          <a:hlinkClick r:id="rId14"/>
                        </a:rPr>
                        <a:t>DigitalCellSorter</a:t>
                      </a:r>
                      <a:r>
                        <a:rPr lang="en-US" sz="800" b="0" i="0">
                          <a:effectLst/>
                          <a:latin typeface="+mn-lt"/>
                        </a:rPr>
                        <a:t> </a:t>
                      </a:r>
                    </a:p>
                    <a:p>
                      <a:pPr algn="l" rtl="0" fontAlgn="base"/>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Prior knowledge coming from a recent manually curated large database </a:t>
                      </a:r>
                      <a:r>
                        <a:rPr lang="en-US" sz="550" b="0" i="0" dirty="0" err="1">
                          <a:effectLst/>
                          <a:latin typeface="+mn-lt"/>
                          <a:hlinkClick r:id="rId15"/>
                        </a:rPr>
                        <a:t>CellMarker</a:t>
                      </a:r>
                      <a:r>
                        <a:rPr lang="en-US" sz="550" b="0" i="0" dirty="0">
                          <a:effectLst/>
                          <a:latin typeface="+mn-lt"/>
                        </a:rPr>
                        <a:t>.  </a:t>
                      </a:r>
                    </a:p>
                    <a:p>
                      <a:pPr algn="l" rtl="0" fontAlgn="base"/>
                      <a:r>
                        <a:rPr lang="en-US" sz="550" b="0" i="0" dirty="0">
                          <a:effectLst/>
                          <a:latin typeface="+mn-lt"/>
                        </a:rPr>
                        <a:t>Method starts from </a:t>
                      </a:r>
                      <a:r>
                        <a:rPr lang="en-US" sz="550" b="0" i="0" dirty="0" err="1">
                          <a:effectLst/>
                          <a:latin typeface="+mn-lt"/>
                        </a:rPr>
                        <a:t>custome</a:t>
                      </a:r>
                      <a:r>
                        <a:rPr lang="en-US" sz="550" b="0" i="0" dirty="0">
                          <a:effectLst/>
                          <a:latin typeface="+mn-lt"/>
                        </a:rPr>
                        <a:t> clustering algorithm (figure out K by ARI on mini-batch </a:t>
                      </a:r>
                      <a:r>
                        <a:rPr lang="en-US" sz="550" b="0" i="0" dirty="0" err="1">
                          <a:effectLst/>
                          <a:latin typeface="+mn-lt"/>
                        </a:rPr>
                        <a:t>kmeans</a:t>
                      </a:r>
                      <a:r>
                        <a:rPr lang="en-US" sz="550" b="0" i="0" dirty="0">
                          <a:effectLst/>
                          <a:latin typeface="+mn-lt"/>
                        </a:rPr>
                        <a:t>, run clustering by PCA to 100D + tSNE to 2D + agglomerative clustering). </a:t>
                      </a:r>
                    </a:p>
                    <a:p>
                      <a:pPr algn="l" rtl="0" fontAlgn="base"/>
                      <a:r>
                        <a:rPr lang="en-US" sz="550" b="0" i="0" dirty="0">
                          <a:effectLst/>
                          <a:latin typeface="+mn-lt"/>
                        </a:rPr>
                        <a:t>For each cell cluster, compute the cluster centroid expression profile and derive some kind of z-score, and use the prior knowledge to do score the cluster against the known cell types </a:t>
                      </a:r>
                    </a:p>
                    <a:p>
                      <a:pPr algn="l" rtl="0" fontAlgn="base"/>
                      <a:r>
                        <a:rPr lang="en-US" sz="550" b="0" i="0" dirty="0">
                          <a:effectLst/>
                          <a:latin typeface="+mn-lt"/>
                        </a:rPr>
                        <a:t>Algorithm can be applied recursively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cluster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2787825348"/>
                  </a:ext>
                </a:extLst>
              </a:tr>
              <a:tr h="212451">
                <a:tc>
                  <a:txBody>
                    <a:bodyPr/>
                    <a:lstStyle/>
                    <a:p>
                      <a:pPr algn="l" rtl="0" fontAlgn="base"/>
                      <a:r>
                        <a:rPr lang="en-US" sz="800" b="0" i="0">
                          <a:effectLst/>
                          <a:latin typeface="+mn-lt"/>
                          <a:hlinkClick r:id="rId16"/>
                        </a:rPr>
                        <a:t>Garnett</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Use literature knowledge to define a hierarchy of cell types and their markers (similar to gating in flow). Identify cells with highly confident predictions (bearing markers that unambiguously identify their cell types). Train a classifier to predict the labels of the other cells (multinomial elastic-net regularized classifier).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At each split of the hierarchy, look at the predicted probability from classifier, threshold odds ratio to call unknown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3153290343"/>
                  </a:ext>
                </a:extLst>
              </a:tr>
              <a:tr h="212451">
                <a:tc>
                  <a:txBody>
                    <a:bodyPr/>
                    <a:lstStyle/>
                    <a:p>
                      <a:pPr algn="l" rtl="0" fontAlgn="base"/>
                      <a:r>
                        <a:rPr lang="en-US" sz="800" b="0" i="0">
                          <a:effectLst/>
                          <a:latin typeface="+mn-lt"/>
                          <a:hlinkClick r:id="rId17"/>
                        </a:rPr>
                        <a:t>CellAssign</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Compile lists of marker genes for each known cell type (signature genes expressed higher in relevant cell type but no other cell types). Formulate a statistical model of the posterior probability of a cell belong to a cell type given its expression count vector and the marker gene lists and a couple of model parameters. Use EM algorithm to estimate the model parameters.  </a:t>
                      </a:r>
                    </a:p>
                    <a:p>
                      <a:pPr algn="l" rtl="0" fontAlgn="base"/>
                      <a:r>
                        <a:rPr lang="en-US" sz="550" b="0" i="0">
                          <a:effectLst/>
                          <a:latin typeface="+mn-lt"/>
                        </a:rPr>
                        <a:t>Therefore, this approach is based on prior knowledge. No reference data needed.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YES.  </a:t>
                      </a:r>
                    </a:p>
                    <a:p>
                      <a:pPr algn="l" rtl="0" fontAlgn="base"/>
                      <a:r>
                        <a:rPr lang="en-US" sz="550" b="0" i="0" dirty="0">
                          <a:effectLst/>
                          <a:latin typeface="+mn-lt"/>
                        </a:rPr>
                        <a:t>But almost no description available on exactly how they did this.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663520392"/>
                  </a:ext>
                </a:extLst>
              </a:tr>
              <a:tr h="282496">
                <a:tc>
                  <a:txBody>
                    <a:bodyPr/>
                    <a:lstStyle/>
                    <a:p>
                      <a:pPr algn="l" rtl="0" fontAlgn="base"/>
                      <a:r>
                        <a:rPr lang="en-US" sz="800" b="0" i="0">
                          <a:effectLst/>
                          <a:latin typeface="+mn-lt"/>
                          <a:hlinkClick r:id="rId18"/>
                        </a:rPr>
                        <a:t>SCINA</a:t>
                      </a:r>
                      <a:r>
                        <a:rPr lang="en-US" sz="800" b="0" i="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Prior knowledge of a group of signature genes that are characteristically highly expressed in one type of cell, compared to all other cell types (ie. Lowly expressed in other cell types).   </a:t>
                      </a:r>
                    </a:p>
                    <a:p>
                      <a:pPr algn="l" rtl="0" fontAlgn="base"/>
                      <a:r>
                        <a:rPr lang="en-US" sz="550" b="0" i="0">
                          <a:effectLst/>
                          <a:latin typeface="+mn-lt"/>
                        </a:rPr>
                        <a:t>For each signature gene, assume it follows bio-modal distribution, independent from other genes (diagonal cov matrix).  According to the mean and var for each marker gene and the signature genes for each cell type, build a multi-variate gaussian distribution for each cell type, and another gaussian for the novel cell type.  Compute probability assignment for each 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noFill/>
                  </a:tcPr>
                </a:tc>
                <a:tc>
                  <a:txBody>
                    <a:bodyPr/>
                    <a:lstStyle/>
                    <a:p>
                      <a:pPr algn="l" rtl="0" fontAlgn="base"/>
                      <a:r>
                        <a:rPr lang="en-US" sz="550" b="0" i="0" dirty="0">
                          <a:effectLst/>
                          <a:latin typeface="+mn-lt"/>
                        </a:rPr>
                        <a:t>YES. </a:t>
                      </a:r>
                    </a:p>
                    <a:p>
                      <a:pPr algn="l" rtl="0" fontAlgn="base"/>
                      <a:r>
                        <a:rPr lang="en-US" sz="550" b="0" i="0" dirty="0">
                          <a:effectLst/>
                          <a:latin typeface="+mn-lt"/>
                        </a:rPr>
                        <a:t>The subpopulation of cells that do not highly express the marker genes for any of the specified cell types will be designated as a novel cell type. </a:t>
                      </a:r>
                    </a:p>
                    <a:p>
                      <a:pPr algn="l" rtl="0" fontAlgn="base"/>
                      <a:r>
                        <a:rPr lang="en-US" sz="550" b="1" i="0" dirty="0">
                          <a:effectLst/>
                          <a:latin typeface="+mn-lt"/>
                        </a:rPr>
                        <a:t>(This method explicitly and positively call NEW)</a:t>
                      </a:r>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solidFill>
                      <a:srgbClr val="FFFF00"/>
                    </a:solidFill>
                  </a:tcPr>
                </a:tc>
                <a:tc>
                  <a:txBody>
                    <a:bodyPr/>
                    <a:lstStyle/>
                    <a:p>
                      <a:pPr algn="l" rtl="0" fontAlgn="base"/>
                      <a:r>
                        <a:rPr lang="en-US" sz="550" b="0" i="0" dirty="0">
                          <a:effectLst/>
                          <a:latin typeface="+mn-lt"/>
                        </a:rPr>
                        <a:t>cell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1777072236"/>
                  </a:ext>
                </a:extLst>
              </a:tr>
              <a:tr h="352541">
                <a:tc>
                  <a:txBody>
                    <a:bodyPr/>
                    <a:lstStyle/>
                    <a:p>
                      <a:pPr algn="l" rtl="0" fontAlgn="base"/>
                      <a:r>
                        <a:rPr lang="en-US" sz="800" b="0" i="0" dirty="0">
                          <a:effectLst/>
                          <a:latin typeface="+mn-lt"/>
                          <a:hlinkClick r:id="rId19"/>
                        </a:rPr>
                        <a:t>Moana</a:t>
                      </a:r>
                      <a:r>
                        <a:rPr lang="en-US" sz="80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a:effectLst/>
                          <a:latin typeface="+mn-lt"/>
                        </a:rPr>
                        <a:t>Construct reference:  Start from an unlabeled scRNAseq dataset.  Perform smoothing + VST + PCA + DBSCAN to define cell clusters, annotate with prior knowledge manually, build linear SVM classifier in PCA space. Repeat the process recursively to get a hierarchical clustering structure where each split is one iteration from the above (likely manual stopping criteria).  </a:t>
                      </a:r>
                    </a:p>
                    <a:p>
                      <a:pPr algn="l" rtl="0" fontAlgn="base"/>
                      <a:r>
                        <a:rPr lang="en-US" sz="550" b="0" i="0">
                          <a:effectLst/>
                          <a:latin typeface="+mn-lt"/>
                        </a:rPr>
                        <a:t>Label new data: apply the hierarchy of classifiers to the new cells.  </a:t>
                      </a:r>
                    </a:p>
                    <a:p>
                      <a:pPr algn="l" rtl="0" fontAlgn="base"/>
                      <a:r>
                        <a:rPr lang="en-US" sz="550" b="0" i="0">
                          <a:effectLst/>
                          <a:latin typeface="+mn-lt"/>
                        </a:rPr>
                        <a:t>(ISSUE: too many manual elements in constructing the ref classification hierarchy. As a result, it is difficult to create ref classification hierarchy for a new reference dataset or system) </a:t>
                      </a:r>
                    </a:p>
                    <a:p>
                      <a:pPr algn="l" rtl="0" fontAlgn="base"/>
                      <a:r>
                        <a:rPr lang="en-US" sz="550" b="0" i="0">
                          <a:effectLst/>
                          <a:latin typeface="+mn-lt"/>
                        </a:rPr>
                        <a:t>(NOTE: This is not just a mapping algorithm. It is almost like a full framework that aims to do clustering, in some sense similar to Seurat)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550" b="0" i="0" dirty="0">
                          <a:effectLst/>
                          <a:latin typeface="+mn-lt"/>
                        </a:rPr>
                        <a:t>Knowledge </a:t>
                      </a:r>
                    </a:p>
                    <a:p>
                      <a:pPr algn="l" rtl="0" fontAlgn="base"/>
                      <a:endParaRPr lang="en-US" sz="550" b="0" i="0" dirty="0">
                        <a:effectLst/>
                        <a:latin typeface="+mn-lt"/>
                      </a:endParaRP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NO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cells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tc>
                  <a:txBody>
                    <a:bodyPr/>
                    <a:lstStyle/>
                    <a:p>
                      <a:pPr algn="l" rtl="0" fontAlgn="base"/>
                      <a:r>
                        <a:rPr lang="en-US" sz="550" b="0" i="0" dirty="0">
                          <a:effectLst/>
                          <a:latin typeface="+mn-lt"/>
                        </a:rPr>
                        <a:t> </a:t>
                      </a:r>
                    </a:p>
                  </a:txBody>
                  <a:tcPr marL="6045" marR="6045" marT="1511" marB="1511">
                    <a:lnL w="7620" cap="flat" cmpd="sng" algn="ctr">
                      <a:solidFill>
                        <a:srgbClr val="909090"/>
                      </a:solidFill>
                      <a:prstDash val="solid"/>
                      <a:round/>
                      <a:headEnd type="none" w="med" len="med"/>
                      <a:tailEnd type="none" w="med" len="med"/>
                    </a:lnL>
                    <a:lnR w="7620" cap="flat" cmpd="sng" algn="ctr">
                      <a:solidFill>
                        <a:srgbClr val="909090"/>
                      </a:solidFill>
                      <a:prstDash val="solid"/>
                      <a:round/>
                      <a:headEnd type="none" w="med" len="med"/>
                      <a:tailEnd type="none" w="med" len="med"/>
                    </a:lnR>
                    <a:lnT w="7620" cap="flat" cmpd="sng" algn="ctr">
                      <a:solidFill>
                        <a:srgbClr val="909090"/>
                      </a:solidFill>
                      <a:prstDash val="solid"/>
                      <a:round/>
                      <a:headEnd type="none" w="med" len="med"/>
                      <a:tailEnd type="none" w="med" len="med"/>
                    </a:lnT>
                    <a:lnB w="7620" cap="flat" cmpd="sng" algn="ctr">
                      <a:solidFill>
                        <a:srgbClr val="909090"/>
                      </a:solidFill>
                      <a:prstDash val="solid"/>
                      <a:round/>
                      <a:headEnd type="none" w="med" len="med"/>
                      <a:tailEnd type="none" w="med" len="med"/>
                    </a:lnB>
                  </a:tcPr>
                </a:tc>
                <a:extLst>
                  <a:ext uri="{0D108BD9-81ED-4DB2-BD59-A6C34878D82A}">
                    <a16:rowId xmlns:a16="http://schemas.microsoft.com/office/drawing/2014/main" val="4088341269"/>
                  </a:ext>
                </a:extLst>
              </a:tr>
            </a:tbl>
          </a:graphicData>
        </a:graphic>
      </p:graphicFrame>
    </p:spTree>
    <p:extLst>
      <p:ext uri="{BB962C8B-B14F-4D97-AF65-F5344CB8AC3E}">
        <p14:creationId xmlns:p14="http://schemas.microsoft.com/office/powerpoint/2010/main" val="53829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73767" y="1041400"/>
            <a:ext cx="9046634" cy="5579533"/>
          </a:xfrm>
          <a:prstGeom prst="rect">
            <a:avLst/>
          </a:prstGeom>
          <a:noFill/>
          <a:ln>
            <a:noFill/>
          </a:ln>
        </p:spPr>
      </p:pic>
      <p:sp>
        <p:nvSpPr>
          <p:cNvPr id="3"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Our idea</a:t>
            </a:r>
          </a:p>
        </p:txBody>
      </p:sp>
    </p:spTree>
    <p:extLst>
      <p:ext uri="{BB962C8B-B14F-4D97-AF65-F5344CB8AC3E}">
        <p14:creationId xmlns:p14="http://schemas.microsoft.com/office/powerpoint/2010/main" val="364024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Our solution</a:t>
            </a:r>
          </a:p>
        </p:txBody>
      </p:sp>
      <p:sp>
        <p:nvSpPr>
          <p:cNvPr id="5" name="TextBox 4">
            <a:extLst>
              <a:ext uri="{FF2B5EF4-FFF2-40B4-BE49-F238E27FC236}">
                <a16:creationId xmlns:a16="http://schemas.microsoft.com/office/drawing/2014/main" id="{32A453DA-FA5E-40F3-9253-A2A042310FCD}"/>
              </a:ext>
            </a:extLst>
          </p:cNvPr>
          <p:cNvSpPr txBox="1"/>
          <p:nvPr/>
        </p:nvSpPr>
        <p:spPr>
          <a:xfrm>
            <a:off x="1861514" y="1143000"/>
            <a:ext cx="9377504" cy="2308324"/>
          </a:xfrm>
          <a:prstGeom prst="rect">
            <a:avLst/>
          </a:prstGeom>
          <a:noFill/>
        </p:spPr>
        <p:txBody>
          <a:bodyPr wrap="square" rtlCol="0">
            <a:spAutoFit/>
          </a:bodyPr>
          <a:lstStyle/>
          <a:p>
            <a:r>
              <a:rPr lang="en-US" dirty="0"/>
              <a:t>This is a combinatorial optimization problem. </a:t>
            </a:r>
          </a:p>
          <a:p>
            <a:endParaRPr lang="en-US" dirty="0"/>
          </a:p>
          <a:p>
            <a:endParaRPr lang="en-US" dirty="0"/>
          </a:p>
          <a:p>
            <a:r>
              <a:rPr lang="en-US" dirty="0"/>
              <a:t>Search space can be very large depending on number of cell types and cell clusters.</a:t>
            </a:r>
          </a:p>
          <a:p>
            <a:endParaRPr lang="en-US" dirty="0"/>
          </a:p>
          <a:p>
            <a:endParaRPr lang="en-US" dirty="0"/>
          </a:p>
          <a:p>
            <a:r>
              <a:rPr lang="en-US" dirty="0"/>
              <a:t>One heuristic recipe is:  find a good candidate solution and iteratively improve upon it. </a:t>
            </a:r>
          </a:p>
          <a:p>
            <a:endParaRPr lang="en-US" dirty="0"/>
          </a:p>
        </p:txBody>
      </p:sp>
    </p:spTree>
    <p:extLst>
      <p:ext uri="{BB962C8B-B14F-4D97-AF65-F5344CB8AC3E}">
        <p14:creationId xmlns:p14="http://schemas.microsoft.com/office/powerpoint/2010/main" val="157353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Our solution</a:t>
            </a:r>
          </a:p>
        </p:txBody>
      </p:sp>
      <p:sp>
        <p:nvSpPr>
          <p:cNvPr id="5" name="TextBox 4">
            <a:extLst>
              <a:ext uri="{FF2B5EF4-FFF2-40B4-BE49-F238E27FC236}">
                <a16:creationId xmlns:a16="http://schemas.microsoft.com/office/drawing/2014/main" id="{32A453DA-FA5E-40F3-9253-A2A042310FCD}"/>
              </a:ext>
            </a:extLst>
          </p:cNvPr>
          <p:cNvSpPr txBox="1"/>
          <p:nvPr/>
        </p:nvSpPr>
        <p:spPr>
          <a:xfrm>
            <a:off x="1861514" y="1143000"/>
            <a:ext cx="9377504" cy="2308324"/>
          </a:xfrm>
          <a:prstGeom prst="rect">
            <a:avLst/>
          </a:prstGeom>
          <a:noFill/>
        </p:spPr>
        <p:txBody>
          <a:bodyPr wrap="square" rtlCol="0">
            <a:spAutoFit/>
          </a:bodyPr>
          <a:lstStyle/>
          <a:p>
            <a:r>
              <a:rPr lang="en-US" dirty="0"/>
              <a:t>This is a combinatorial optimization problem. </a:t>
            </a:r>
          </a:p>
          <a:p>
            <a:endParaRPr lang="en-US" dirty="0"/>
          </a:p>
          <a:p>
            <a:endParaRPr lang="en-US" dirty="0"/>
          </a:p>
          <a:p>
            <a:r>
              <a:rPr lang="en-US" dirty="0"/>
              <a:t>Search space can be very large depending on number of cell types and cell clusters.</a:t>
            </a:r>
          </a:p>
          <a:p>
            <a:endParaRPr lang="en-US" dirty="0"/>
          </a:p>
          <a:p>
            <a:endParaRPr lang="en-US" dirty="0"/>
          </a:p>
          <a:p>
            <a:r>
              <a:rPr lang="en-US" dirty="0"/>
              <a:t>One heuristic recipe is:  find a good candidate solution and iteratively improve upon it. </a:t>
            </a:r>
          </a:p>
          <a:p>
            <a:endParaRPr lang="en-US" dirty="0"/>
          </a:p>
        </p:txBody>
      </p:sp>
      <p:cxnSp>
        <p:nvCxnSpPr>
          <p:cNvPr id="4" name="Straight Connector 3">
            <a:extLst>
              <a:ext uri="{FF2B5EF4-FFF2-40B4-BE49-F238E27FC236}">
                <a16:creationId xmlns:a16="http://schemas.microsoft.com/office/drawing/2014/main" id="{33AC7083-6B06-424C-A791-C74C1D5F8680}"/>
              </a:ext>
            </a:extLst>
          </p:cNvPr>
          <p:cNvCxnSpPr>
            <a:cxnSpLocks/>
          </p:cNvCxnSpPr>
          <p:nvPr/>
        </p:nvCxnSpPr>
        <p:spPr>
          <a:xfrm>
            <a:off x="4074288" y="3159888"/>
            <a:ext cx="28126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24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Our solution</a:t>
            </a:r>
          </a:p>
        </p:txBody>
      </p:sp>
      <p:sp>
        <p:nvSpPr>
          <p:cNvPr id="5" name="TextBox 4">
            <a:extLst>
              <a:ext uri="{FF2B5EF4-FFF2-40B4-BE49-F238E27FC236}">
                <a16:creationId xmlns:a16="http://schemas.microsoft.com/office/drawing/2014/main" id="{32A453DA-FA5E-40F3-9253-A2A042310FCD}"/>
              </a:ext>
            </a:extLst>
          </p:cNvPr>
          <p:cNvSpPr txBox="1"/>
          <p:nvPr/>
        </p:nvSpPr>
        <p:spPr>
          <a:xfrm>
            <a:off x="1861514" y="1143000"/>
            <a:ext cx="9377504" cy="2308324"/>
          </a:xfrm>
          <a:prstGeom prst="rect">
            <a:avLst/>
          </a:prstGeom>
          <a:noFill/>
        </p:spPr>
        <p:txBody>
          <a:bodyPr wrap="square" rtlCol="0">
            <a:spAutoFit/>
          </a:bodyPr>
          <a:lstStyle/>
          <a:p>
            <a:r>
              <a:rPr lang="en-US" dirty="0"/>
              <a:t>This is a combinatorial optimization problem. </a:t>
            </a:r>
          </a:p>
          <a:p>
            <a:endParaRPr lang="en-US" dirty="0"/>
          </a:p>
          <a:p>
            <a:endParaRPr lang="en-US" dirty="0"/>
          </a:p>
          <a:p>
            <a:r>
              <a:rPr lang="en-US" dirty="0"/>
              <a:t>Search space can be very large depending on number of cell types and cell clusters.</a:t>
            </a:r>
          </a:p>
          <a:p>
            <a:endParaRPr lang="en-US" dirty="0"/>
          </a:p>
          <a:p>
            <a:endParaRPr lang="en-US" dirty="0"/>
          </a:p>
          <a:p>
            <a:r>
              <a:rPr lang="en-US" dirty="0"/>
              <a:t>One heuristic recipe is:  find a good candidate solution and iteratively improve upon it. </a:t>
            </a:r>
          </a:p>
          <a:p>
            <a:endParaRPr lang="en-US" dirty="0"/>
          </a:p>
        </p:txBody>
      </p:sp>
      <p:cxnSp>
        <p:nvCxnSpPr>
          <p:cNvPr id="4" name="Straight Connector 3">
            <a:extLst>
              <a:ext uri="{FF2B5EF4-FFF2-40B4-BE49-F238E27FC236}">
                <a16:creationId xmlns:a16="http://schemas.microsoft.com/office/drawing/2014/main" id="{33AC7083-6B06-424C-A791-C74C1D5F8680}"/>
              </a:ext>
            </a:extLst>
          </p:cNvPr>
          <p:cNvCxnSpPr>
            <a:cxnSpLocks/>
          </p:cNvCxnSpPr>
          <p:nvPr/>
        </p:nvCxnSpPr>
        <p:spPr>
          <a:xfrm>
            <a:off x="4074288" y="3159888"/>
            <a:ext cx="281264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9531E0-91AD-42C8-AE44-7FA58A8F0C46}"/>
              </a:ext>
            </a:extLst>
          </p:cNvPr>
          <p:cNvSpPr txBox="1"/>
          <p:nvPr/>
        </p:nvSpPr>
        <p:spPr>
          <a:xfrm>
            <a:off x="2210764" y="3784922"/>
            <a:ext cx="2038891" cy="369332"/>
          </a:xfrm>
          <a:prstGeom prst="rect">
            <a:avLst/>
          </a:prstGeom>
          <a:noFill/>
        </p:spPr>
        <p:txBody>
          <a:bodyPr wrap="none" rtlCol="0">
            <a:spAutoFit/>
          </a:bodyPr>
          <a:lstStyle/>
          <a:p>
            <a:r>
              <a:rPr lang="en-US" dirty="0"/>
              <a:t>DE of clusters 1 vs 2</a:t>
            </a:r>
          </a:p>
        </p:txBody>
      </p:sp>
      <p:sp>
        <p:nvSpPr>
          <p:cNvPr id="12" name="TextBox 11">
            <a:extLst>
              <a:ext uri="{FF2B5EF4-FFF2-40B4-BE49-F238E27FC236}">
                <a16:creationId xmlns:a16="http://schemas.microsoft.com/office/drawing/2014/main" id="{8AA73494-5F05-4BEB-A85A-833CDE480AE5}"/>
              </a:ext>
            </a:extLst>
          </p:cNvPr>
          <p:cNvSpPr txBox="1"/>
          <p:nvPr/>
        </p:nvSpPr>
        <p:spPr>
          <a:xfrm>
            <a:off x="5650374" y="3969588"/>
            <a:ext cx="3064493" cy="369332"/>
          </a:xfrm>
          <a:prstGeom prst="rect">
            <a:avLst/>
          </a:prstGeom>
          <a:noFill/>
        </p:spPr>
        <p:txBody>
          <a:bodyPr wrap="none" rtlCol="0">
            <a:spAutoFit/>
          </a:bodyPr>
          <a:lstStyle/>
          <a:p>
            <a:r>
              <a:rPr lang="en-US" dirty="0"/>
              <a:t>DE of cell type B vs monocyte</a:t>
            </a:r>
          </a:p>
        </p:txBody>
      </p:sp>
      <p:cxnSp>
        <p:nvCxnSpPr>
          <p:cNvPr id="16" name="Straight Connector 15">
            <a:extLst>
              <a:ext uri="{FF2B5EF4-FFF2-40B4-BE49-F238E27FC236}">
                <a16:creationId xmlns:a16="http://schemas.microsoft.com/office/drawing/2014/main" id="{721D4B3D-2CB0-4992-AEAC-B4100F5561AF}"/>
              </a:ext>
            </a:extLst>
          </p:cNvPr>
          <p:cNvCxnSpPr>
            <a:cxnSpLocks/>
            <a:stCxn id="8" idx="3"/>
            <a:endCxn id="12" idx="1"/>
          </p:cNvCxnSpPr>
          <p:nvPr/>
        </p:nvCxnSpPr>
        <p:spPr>
          <a:xfrm>
            <a:off x="4249655" y="3969588"/>
            <a:ext cx="1400719" cy="1846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07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Our solution</a:t>
            </a:r>
          </a:p>
        </p:txBody>
      </p:sp>
      <p:sp>
        <p:nvSpPr>
          <p:cNvPr id="5" name="TextBox 4">
            <a:extLst>
              <a:ext uri="{FF2B5EF4-FFF2-40B4-BE49-F238E27FC236}">
                <a16:creationId xmlns:a16="http://schemas.microsoft.com/office/drawing/2014/main" id="{32A453DA-FA5E-40F3-9253-A2A042310FCD}"/>
              </a:ext>
            </a:extLst>
          </p:cNvPr>
          <p:cNvSpPr txBox="1"/>
          <p:nvPr/>
        </p:nvSpPr>
        <p:spPr>
          <a:xfrm>
            <a:off x="1861514" y="1143000"/>
            <a:ext cx="9377504" cy="2308324"/>
          </a:xfrm>
          <a:prstGeom prst="rect">
            <a:avLst/>
          </a:prstGeom>
          <a:noFill/>
        </p:spPr>
        <p:txBody>
          <a:bodyPr wrap="square" rtlCol="0">
            <a:spAutoFit/>
          </a:bodyPr>
          <a:lstStyle/>
          <a:p>
            <a:r>
              <a:rPr lang="en-US" dirty="0"/>
              <a:t>This is a combinatorial optimization problem. </a:t>
            </a:r>
          </a:p>
          <a:p>
            <a:endParaRPr lang="en-US" dirty="0"/>
          </a:p>
          <a:p>
            <a:endParaRPr lang="en-US" dirty="0"/>
          </a:p>
          <a:p>
            <a:r>
              <a:rPr lang="en-US" dirty="0"/>
              <a:t>Search space can be very large depending on number of cell types and cell clusters.</a:t>
            </a:r>
          </a:p>
          <a:p>
            <a:endParaRPr lang="en-US" dirty="0"/>
          </a:p>
          <a:p>
            <a:endParaRPr lang="en-US" dirty="0"/>
          </a:p>
          <a:p>
            <a:r>
              <a:rPr lang="en-US" dirty="0"/>
              <a:t>One heuristic recipe is:  find a good candidate solution and iteratively improve upon it. </a:t>
            </a:r>
          </a:p>
          <a:p>
            <a:endParaRPr lang="en-US" dirty="0"/>
          </a:p>
        </p:txBody>
      </p:sp>
      <p:cxnSp>
        <p:nvCxnSpPr>
          <p:cNvPr id="4" name="Straight Connector 3">
            <a:extLst>
              <a:ext uri="{FF2B5EF4-FFF2-40B4-BE49-F238E27FC236}">
                <a16:creationId xmlns:a16="http://schemas.microsoft.com/office/drawing/2014/main" id="{33AC7083-6B06-424C-A791-C74C1D5F8680}"/>
              </a:ext>
            </a:extLst>
          </p:cNvPr>
          <p:cNvCxnSpPr>
            <a:cxnSpLocks/>
          </p:cNvCxnSpPr>
          <p:nvPr/>
        </p:nvCxnSpPr>
        <p:spPr>
          <a:xfrm>
            <a:off x="4074288" y="3159888"/>
            <a:ext cx="281264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9531E0-91AD-42C8-AE44-7FA58A8F0C46}"/>
              </a:ext>
            </a:extLst>
          </p:cNvPr>
          <p:cNvSpPr txBox="1"/>
          <p:nvPr/>
        </p:nvSpPr>
        <p:spPr>
          <a:xfrm>
            <a:off x="2210764" y="3784922"/>
            <a:ext cx="2038891" cy="369332"/>
          </a:xfrm>
          <a:prstGeom prst="rect">
            <a:avLst/>
          </a:prstGeom>
          <a:noFill/>
        </p:spPr>
        <p:txBody>
          <a:bodyPr wrap="none" rtlCol="0">
            <a:spAutoFit/>
          </a:bodyPr>
          <a:lstStyle/>
          <a:p>
            <a:r>
              <a:rPr lang="en-US" dirty="0"/>
              <a:t>DE of clusters 1 vs 2</a:t>
            </a:r>
          </a:p>
        </p:txBody>
      </p:sp>
      <p:sp>
        <p:nvSpPr>
          <p:cNvPr id="12" name="TextBox 11">
            <a:extLst>
              <a:ext uri="{FF2B5EF4-FFF2-40B4-BE49-F238E27FC236}">
                <a16:creationId xmlns:a16="http://schemas.microsoft.com/office/drawing/2014/main" id="{8AA73494-5F05-4BEB-A85A-833CDE480AE5}"/>
              </a:ext>
            </a:extLst>
          </p:cNvPr>
          <p:cNvSpPr txBox="1"/>
          <p:nvPr/>
        </p:nvSpPr>
        <p:spPr>
          <a:xfrm>
            <a:off x="5650374" y="3969588"/>
            <a:ext cx="3064493" cy="369332"/>
          </a:xfrm>
          <a:prstGeom prst="rect">
            <a:avLst/>
          </a:prstGeom>
          <a:noFill/>
        </p:spPr>
        <p:txBody>
          <a:bodyPr wrap="none" rtlCol="0">
            <a:spAutoFit/>
          </a:bodyPr>
          <a:lstStyle/>
          <a:p>
            <a:r>
              <a:rPr lang="en-US" dirty="0"/>
              <a:t>DE of cell type B vs monocyte</a:t>
            </a:r>
          </a:p>
        </p:txBody>
      </p:sp>
      <p:sp>
        <p:nvSpPr>
          <p:cNvPr id="13" name="TextBox 12">
            <a:extLst>
              <a:ext uri="{FF2B5EF4-FFF2-40B4-BE49-F238E27FC236}">
                <a16:creationId xmlns:a16="http://schemas.microsoft.com/office/drawing/2014/main" id="{71BCC073-03C7-48C8-85F3-D4793FC946D2}"/>
              </a:ext>
            </a:extLst>
          </p:cNvPr>
          <p:cNvSpPr txBox="1"/>
          <p:nvPr/>
        </p:nvSpPr>
        <p:spPr>
          <a:xfrm>
            <a:off x="5650373" y="4478578"/>
            <a:ext cx="2552878" cy="369332"/>
          </a:xfrm>
          <a:prstGeom prst="rect">
            <a:avLst/>
          </a:prstGeom>
          <a:noFill/>
        </p:spPr>
        <p:txBody>
          <a:bodyPr wrap="none" rtlCol="0">
            <a:spAutoFit/>
          </a:bodyPr>
          <a:lstStyle/>
          <a:p>
            <a:r>
              <a:rPr lang="en-US" dirty="0"/>
              <a:t>DE of cell type B vs CD4 T</a:t>
            </a:r>
          </a:p>
        </p:txBody>
      </p:sp>
      <p:sp>
        <p:nvSpPr>
          <p:cNvPr id="14" name="TextBox 13">
            <a:extLst>
              <a:ext uri="{FF2B5EF4-FFF2-40B4-BE49-F238E27FC236}">
                <a16:creationId xmlns:a16="http://schemas.microsoft.com/office/drawing/2014/main" id="{9B325F62-1790-4E7A-BA61-C8E7DEA6185A}"/>
              </a:ext>
            </a:extLst>
          </p:cNvPr>
          <p:cNvSpPr txBox="1"/>
          <p:nvPr/>
        </p:nvSpPr>
        <p:spPr>
          <a:xfrm>
            <a:off x="5650372" y="4996842"/>
            <a:ext cx="2552878" cy="369332"/>
          </a:xfrm>
          <a:prstGeom prst="rect">
            <a:avLst/>
          </a:prstGeom>
          <a:noFill/>
        </p:spPr>
        <p:txBody>
          <a:bodyPr wrap="none" rtlCol="0">
            <a:spAutoFit/>
          </a:bodyPr>
          <a:lstStyle/>
          <a:p>
            <a:r>
              <a:rPr lang="en-US" dirty="0"/>
              <a:t>DE of cell type B vs CD8 T</a:t>
            </a:r>
          </a:p>
        </p:txBody>
      </p:sp>
      <p:cxnSp>
        <p:nvCxnSpPr>
          <p:cNvPr id="16" name="Straight Connector 15">
            <a:extLst>
              <a:ext uri="{FF2B5EF4-FFF2-40B4-BE49-F238E27FC236}">
                <a16:creationId xmlns:a16="http://schemas.microsoft.com/office/drawing/2014/main" id="{721D4B3D-2CB0-4992-AEAC-B4100F5561AF}"/>
              </a:ext>
            </a:extLst>
          </p:cNvPr>
          <p:cNvCxnSpPr>
            <a:cxnSpLocks/>
            <a:stCxn id="8" idx="3"/>
            <a:endCxn id="12" idx="1"/>
          </p:cNvCxnSpPr>
          <p:nvPr/>
        </p:nvCxnSpPr>
        <p:spPr>
          <a:xfrm>
            <a:off x="4249655" y="3969588"/>
            <a:ext cx="1400719"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29689D-0342-46A4-A089-2F076D826004}"/>
              </a:ext>
            </a:extLst>
          </p:cNvPr>
          <p:cNvCxnSpPr>
            <a:cxnSpLocks/>
            <a:stCxn id="8" idx="3"/>
            <a:endCxn id="13" idx="1"/>
          </p:cNvCxnSpPr>
          <p:nvPr/>
        </p:nvCxnSpPr>
        <p:spPr>
          <a:xfrm>
            <a:off x="4249655" y="3969588"/>
            <a:ext cx="1400718" cy="693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2BF1BE-A2A4-4818-8CF1-95B06060F808}"/>
              </a:ext>
            </a:extLst>
          </p:cNvPr>
          <p:cNvCxnSpPr>
            <a:cxnSpLocks/>
            <a:stCxn id="8" idx="3"/>
            <a:endCxn id="14" idx="1"/>
          </p:cNvCxnSpPr>
          <p:nvPr/>
        </p:nvCxnSpPr>
        <p:spPr>
          <a:xfrm>
            <a:off x="4249655" y="3969588"/>
            <a:ext cx="1400717" cy="12119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20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Our solution</a:t>
            </a:r>
          </a:p>
        </p:txBody>
      </p:sp>
      <p:sp>
        <p:nvSpPr>
          <p:cNvPr id="5" name="TextBox 4">
            <a:extLst>
              <a:ext uri="{FF2B5EF4-FFF2-40B4-BE49-F238E27FC236}">
                <a16:creationId xmlns:a16="http://schemas.microsoft.com/office/drawing/2014/main" id="{32A453DA-FA5E-40F3-9253-A2A042310FCD}"/>
              </a:ext>
            </a:extLst>
          </p:cNvPr>
          <p:cNvSpPr txBox="1"/>
          <p:nvPr/>
        </p:nvSpPr>
        <p:spPr>
          <a:xfrm>
            <a:off x="1861514" y="1143000"/>
            <a:ext cx="9377504" cy="2308324"/>
          </a:xfrm>
          <a:prstGeom prst="rect">
            <a:avLst/>
          </a:prstGeom>
          <a:noFill/>
        </p:spPr>
        <p:txBody>
          <a:bodyPr wrap="square" rtlCol="0">
            <a:spAutoFit/>
          </a:bodyPr>
          <a:lstStyle/>
          <a:p>
            <a:r>
              <a:rPr lang="en-US" dirty="0"/>
              <a:t>This is a combinatorial optimization problem. </a:t>
            </a:r>
          </a:p>
          <a:p>
            <a:endParaRPr lang="en-US" dirty="0"/>
          </a:p>
          <a:p>
            <a:endParaRPr lang="en-US" dirty="0"/>
          </a:p>
          <a:p>
            <a:r>
              <a:rPr lang="en-US" dirty="0"/>
              <a:t>Search space can be very large depending on number of cell types and cell clusters.</a:t>
            </a:r>
          </a:p>
          <a:p>
            <a:endParaRPr lang="en-US" dirty="0"/>
          </a:p>
          <a:p>
            <a:endParaRPr lang="en-US" dirty="0"/>
          </a:p>
          <a:p>
            <a:r>
              <a:rPr lang="en-US" dirty="0"/>
              <a:t>One heuristic recipe is:  find a good candidate solution and iteratively improve upon it. </a:t>
            </a:r>
          </a:p>
          <a:p>
            <a:endParaRPr lang="en-US" dirty="0"/>
          </a:p>
        </p:txBody>
      </p:sp>
      <p:cxnSp>
        <p:nvCxnSpPr>
          <p:cNvPr id="4" name="Straight Connector 3">
            <a:extLst>
              <a:ext uri="{FF2B5EF4-FFF2-40B4-BE49-F238E27FC236}">
                <a16:creationId xmlns:a16="http://schemas.microsoft.com/office/drawing/2014/main" id="{33AC7083-6B06-424C-A791-C74C1D5F8680}"/>
              </a:ext>
            </a:extLst>
          </p:cNvPr>
          <p:cNvCxnSpPr>
            <a:cxnSpLocks/>
          </p:cNvCxnSpPr>
          <p:nvPr/>
        </p:nvCxnSpPr>
        <p:spPr>
          <a:xfrm>
            <a:off x="4074288" y="3159888"/>
            <a:ext cx="281264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9531E0-91AD-42C8-AE44-7FA58A8F0C46}"/>
              </a:ext>
            </a:extLst>
          </p:cNvPr>
          <p:cNvSpPr txBox="1"/>
          <p:nvPr/>
        </p:nvSpPr>
        <p:spPr>
          <a:xfrm>
            <a:off x="2210764" y="3784922"/>
            <a:ext cx="2038891" cy="369332"/>
          </a:xfrm>
          <a:prstGeom prst="rect">
            <a:avLst/>
          </a:prstGeom>
          <a:noFill/>
        </p:spPr>
        <p:txBody>
          <a:bodyPr wrap="none" rtlCol="0">
            <a:spAutoFit/>
          </a:bodyPr>
          <a:lstStyle/>
          <a:p>
            <a:r>
              <a:rPr lang="en-US" dirty="0"/>
              <a:t>DE of clusters 1 vs 2</a:t>
            </a:r>
          </a:p>
        </p:txBody>
      </p:sp>
      <p:sp>
        <p:nvSpPr>
          <p:cNvPr id="9" name="TextBox 8">
            <a:extLst>
              <a:ext uri="{FF2B5EF4-FFF2-40B4-BE49-F238E27FC236}">
                <a16:creationId xmlns:a16="http://schemas.microsoft.com/office/drawing/2014/main" id="{39DEC207-EAD9-4A1C-A547-54EC4D7E91D8}"/>
              </a:ext>
            </a:extLst>
          </p:cNvPr>
          <p:cNvSpPr txBox="1"/>
          <p:nvPr/>
        </p:nvSpPr>
        <p:spPr>
          <a:xfrm>
            <a:off x="2210763" y="4293912"/>
            <a:ext cx="2038891" cy="369332"/>
          </a:xfrm>
          <a:prstGeom prst="rect">
            <a:avLst/>
          </a:prstGeom>
          <a:noFill/>
        </p:spPr>
        <p:txBody>
          <a:bodyPr wrap="none" rtlCol="0">
            <a:spAutoFit/>
          </a:bodyPr>
          <a:lstStyle/>
          <a:p>
            <a:r>
              <a:rPr lang="en-US" dirty="0"/>
              <a:t>DE of clusters 1 vs 3</a:t>
            </a:r>
          </a:p>
        </p:txBody>
      </p:sp>
      <p:sp>
        <p:nvSpPr>
          <p:cNvPr id="10" name="TextBox 9">
            <a:extLst>
              <a:ext uri="{FF2B5EF4-FFF2-40B4-BE49-F238E27FC236}">
                <a16:creationId xmlns:a16="http://schemas.microsoft.com/office/drawing/2014/main" id="{84194311-FFD3-4719-A354-0F209A39EBA8}"/>
              </a:ext>
            </a:extLst>
          </p:cNvPr>
          <p:cNvSpPr txBox="1"/>
          <p:nvPr/>
        </p:nvSpPr>
        <p:spPr>
          <a:xfrm>
            <a:off x="2210762" y="4812176"/>
            <a:ext cx="2038891" cy="369332"/>
          </a:xfrm>
          <a:prstGeom prst="rect">
            <a:avLst/>
          </a:prstGeom>
          <a:noFill/>
        </p:spPr>
        <p:txBody>
          <a:bodyPr wrap="none" rtlCol="0">
            <a:spAutoFit/>
          </a:bodyPr>
          <a:lstStyle/>
          <a:p>
            <a:r>
              <a:rPr lang="en-US" dirty="0"/>
              <a:t>DE of clusters 1 vs 4</a:t>
            </a:r>
          </a:p>
        </p:txBody>
      </p:sp>
      <p:sp>
        <p:nvSpPr>
          <p:cNvPr id="11" name="TextBox 10">
            <a:extLst>
              <a:ext uri="{FF2B5EF4-FFF2-40B4-BE49-F238E27FC236}">
                <a16:creationId xmlns:a16="http://schemas.microsoft.com/office/drawing/2014/main" id="{08C321FD-EE7B-4549-BB2D-05D45BCD1554}"/>
              </a:ext>
            </a:extLst>
          </p:cNvPr>
          <p:cNvSpPr txBox="1"/>
          <p:nvPr/>
        </p:nvSpPr>
        <p:spPr>
          <a:xfrm>
            <a:off x="2210762" y="5346973"/>
            <a:ext cx="2038891" cy="369332"/>
          </a:xfrm>
          <a:prstGeom prst="rect">
            <a:avLst/>
          </a:prstGeom>
          <a:noFill/>
        </p:spPr>
        <p:txBody>
          <a:bodyPr wrap="none" rtlCol="0">
            <a:spAutoFit/>
          </a:bodyPr>
          <a:lstStyle/>
          <a:p>
            <a:r>
              <a:rPr lang="en-US" dirty="0"/>
              <a:t>DE of clusters 1 vs 5</a:t>
            </a:r>
          </a:p>
        </p:txBody>
      </p:sp>
      <p:sp>
        <p:nvSpPr>
          <p:cNvPr id="12" name="TextBox 11">
            <a:extLst>
              <a:ext uri="{FF2B5EF4-FFF2-40B4-BE49-F238E27FC236}">
                <a16:creationId xmlns:a16="http://schemas.microsoft.com/office/drawing/2014/main" id="{8AA73494-5F05-4BEB-A85A-833CDE480AE5}"/>
              </a:ext>
            </a:extLst>
          </p:cNvPr>
          <p:cNvSpPr txBox="1"/>
          <p:nvPr/>
        </p:nvSpPr>
        <p:spPr>
          <a:xfrm>
            <a:off x="5650374" y="3969588"/>
            <a:ext cx="3064493" cy="369332"/>
          </a:xfrm>
          <a:prstGeom prst="rect">
            <a:avLst/>
          </a:prstGeom>
          <a:noFill/>
        </p:spPr>
        <p:txBody>
          <a:bodyPr wrap="none" rtlCol="0">
            <a:spAutoFit/>
          </a:bodyPr>
          <a:lstStyle/>
          <a:p>
            <a:r>
              <a:rPr lang="en-US" dirty="0"/>
              <a:t>DE of cell type B vs monocyte</a:t>
            </a:r>
          </a:p>
        </p:txBody>
      </p:sp>
      <p:sp>
        <p:nvSpPr>
          <p:cNvPr id="13" name="TextBox 12">
            <a:extLst>
              <a:ext uri="{FF2B5EF4-FFF2-40B4-BE49-F238E27FC236}">
                <a16:creationId xmlns:a16="http://schemas.microsoft.com/office/drawing/2014/main" id="{71BCC073-03C7-48C8-85F3-D4793FC946D2}"/>
              </a:ext>
            </a:extLst>
          </p:cNvPr>
          <p:cNvSpPr txBox="1"/>
          <p:nvPr/>
        </p:nvSpPr>
        <p:spPr>
          <a:xfrm>
            <a:off x="5650373" y="4478578"/>
            <a:ext cx="2552878" cy="369332"/>
          </a:xfrm>
          <a:prstGeom prst="rect">
            <a:avLst/>
          </a:prstGeom>
          <a:noFill/>
        </p:spPr>
        <p:txBody>
          <a:bodyPr wrap="none" rtlCol="0">
            <a:spAutoFit/>
          </a:bodyPr>
          <a:lstStyle/>
          <a:p>
            <a:r>
              <a:rPr lang="en-US" dirty="0"/>
              <a:t>DE of cell type B vs CD4 T</a:t>
            </a:r>
          </a:p>
        </p:txBody>
      </p:sp>
      <p:sp>
        <p:nvSpPr>
          <p:cNvPr id="14" name="TextBox 13">
            <a:extLst>
              <a:ext uri="{FF2B5EF4-FFF2-40B4-BE49-F238E27FC236}">
                <a16:creationId xmlns:a16="http://schemas.microsoft.com/office/drawing/2014/main" id="{9B325F62-1790-4E7A-BA61-C8E7DEA6185A}"/>
              </a:ext>
            </a:extLst>
          </p:cNvPr>
          <p:cNvSpPr txBox="1"/>
          <p:nvPr/>
        </p:nvSpPr>
        <p:spPr>
          <a:xfrm>
            <a:off x="5650372" y="4996842"/>
            <a:ext cx="2552878" cy="369332"/>
          </a:xfrm>
          <a:prstGeom prst="rect">
            <a:avLst/>
          </a:prstGeom>
          <a:noFill/>
        </p:spPr>
        <p:txBody>
          <a:bodyPr wrap="none" rtlCol="0">
            <a:spAutoFit/>
          </a:bodyPr>
          <a:lstStyle/>
          <a:p>
            <a:r>
              <a:rPr lang="en-US" dirty="0"/>
              <a:t>DE of cell type B vs CD8 T</a:t>
            </a:r>
          </a:p>
        </p:txBody>
      </p:sp>
      <p:cxnSp>
        <p:nvCxnSpPr>
          <p:cNvPr id="16" name="Straight Connector 15">
            <a:extLst>
              <a:ext uri="{FF2B5EF4-FFF2-40B4-BE49-F238E27FC236}">
                <a16:creationId xmlns:a16="http://schemas.microsoft.com/office/drawing/2014/main" id="{721D4B3D-2CB0-4992-AEAC-B4100F5561AF}"/>
              </a:ext>
            </a:extLst>
          </p:cNvPr>
          <p:cNvCxnSpPr>
            <a:cxnSpLocks/>
            <a:stCxn id="8" idx="3"/>
            <a:endCxn id="12" idx="1"/>
          </p:cNvCxnSpPr>
          <p:nvPr/>
        </p:nvCxnSpPr>
        <p:spPr>
          <a:xfrm>
            <a:off x="4249655" y="3969588"/>
            <a:ext cx="1400719"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29689D-0342-46A4-A089-2F076D826004}"/>
              </a:ext>
            </a:extLst>
          </p:cNvPr>
          <p:cNvCxnSpPr>
            <a:cxnSpLocks/>
            <a:stCxn id="8" idx="3"/>
            <a:endCxn id="13" idx="1"/>
          </p:cNvCxnSpPr>
          <p:nvPr/>
        </p:nvCxnSpPr>
        <p:spPr>
          <a:xfrm>
            <a:off x="4249655" y="3969588"/>
            <a:ext cx="1400718" cy="693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2BF1BE-A2A4-4818-8CF1-95B06060F808}"/>
              </a:ext>
            </a:extLst>
          </p:cNvPr>
          <p:cNvCxnSpPr>
            <a:cxnSpLocks/>
            <a:stCxn id="8" idx="3"/>
            <a:endCxn id="14" idx="1"/>
          </p:cNvCxnSpPr>
          <p:nvPr/>
        </p:nvCxnSpPr>
        <p:spPr>
          <a:xfrm>
            <a:off x="4249655" y="3969588"/>
            <a:ext cx="1400717" cy="1211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51A153-1BD7-45E3-AF7D-C0A2FFC29E7D}"/>
              </a:ext>
            </a:extLst>
          </p:cNvPr>
          <p:cNvCxnSpPr>
            <a:cxnSpLocks/>
            <a:stCxn id="9" idx="3"/>
            <a:endCxn id="12" idx="1"/>
          </p:cNvCxnSpPr>
          <p:nvPr/>
        </p:nvCxnSpPr>
        <p:spPr>
          <a:xfrm flipV="1">
            <a:off x="4249654" y="4154254"/>
            <a:ext cx="1400720" cy="324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D83431-AAF5-464E-9D0A-0037AF4A146B}"/>
              </a:ext>
            </a:extLst>
          </p:cNvPr>
          <p:cNvCxnSpPr>
            <a:cxnSpLocks/>
            <a:stCxn id="9" idx="3"/>
            <a:endCxn id="13" idx="1"/>
          </p:cNvCxnSpPr>
          <p:nvPr/>
        </p:nvCxnSpPr>
        <p:spPr>
          <a:xfrm>
            <a:off x="4249654" y="4478578"/>
            <a:ext cx="1400719"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CA65479-59BD-49FF-907D-52AD37587E95}"/>
              </a:ext>
            </a:extLst>
          </p:cNvPr>
          <p:cNvCxnSpPr>
            <a:cxnSpLocks/>
            <a:stCxn id="9" idx="3"/>
            <a:endCxn id="14" idx="1"/>
          </p:cNvCxnSpPr>
          <p:nvPr/>
        </p:nvCxnSpPr>
        <p:spPr>
          <a:xfrm>
            <a:off x="4249654" y="4478578"/>
            <a:ext cx="1400718" cy="702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5A39F9-D6E3-4C07-8063-BECD6336A7AE}"/>
              </a:ext>
            </a:extLst>
          </p:cNvPr>
          <p:cNvCxnSpPr>
            <a:cxnSpLocks/>
            <a:stCxn id="10" idx="3"/>
            <a:endCxn id="12" idx="1"/>
          </p:cNvCxnSpPr>
          <p:nvPr/>
        </p:nvCxnSpPr>
        <p:spPr>
          <a:xfrm flipV="1">
            <a:off x="4249653" y="4154254"/>
            <a:ext cx="1400721" cy="842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5C5F49-F5BC-43B4-B6A1-A4FD0A5AD04E}"/>
              </a:ext>
            </a:extLst>
          </p:cNvPr>
          <p:cNvCxnSpPr>
            <a:cxnSpLocks/>
            <a:stCxn id="11" idx="3"/>
            <a:endCxn id="12" idx="1"/>
          </p:cNvCxnSpPr>
          <p:nvPr/>
        </p:nvCxnSpPr>
        <p:spPr>
          <a:xfrm flipV="1">
            <a:off x="4249653" y="4154254"/>
            <a:ext cx="1400721" cy="1377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458F45E-E5F8-48AE-AD87-50F37FE468CC}"/>
              </a:ext>
            </a:extLst>
          </p:cNvPr>
          <p:cNvCxnSpPr>
            <a:cxnSpLocks/>
            <a:stCxn id="10" idx="3"/>
            <a:endCxn id="13" idx="1"/>
          </p:cNvCxnSpPr>
          <p:nvPr/>
        </p:nvCxnSpPr>
        <p:spPr>
          <a:xfrm flipV="1">
            <a:off x="4249653" y="4663244"/>
            <a:ext cx="1400720" cy="333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4A89266-2A1D-469A-A166-E17B6EF2C5EB}"/>
              </a:ext>
            </a:extLst>
          </p:cNvPr>
          <p:cNvCxnSpPr>
            <a:cxnSpLocks/>
            <a:stCxn id="10" idx="3"/>
            <a:endCxn id="14" idx="1"/>
          </p:cNvCxnSpPr>
          <p:nvPr/>
        </p:nvCxnSpPr>
        <p:spPr>
          <a:xfrm>
            <a:off x="4249653" y="4996842"/>
            <a:ext cx="1400719"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AFFDD3-D6BD-451F-BC69-F14E4F3856E1}"/>
              </a:ext>
            </a:extLst>
          </p:cNvPr>
          <p:cNvCxnSpPr>
            <a:cxnSpLocks/>
            <a:stCxn id="11" idx="3"/>
            <a:endCxn id="13" idx="1"/>
          </p:cNvCxnSpPr>
          <p:nvPr/>
        </p:nvCxnSpPr>
        <p:spPr>
          <a:xfrm flipV="1">
            <a:off x="4249653" y="4663244"/>
            <a:ext cx="1400720" cy="868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9A14701-3F2D-43E6-81C1-A07959B1A6A1}"/>
              </a:ext>
            </a:extLst>
          </p:cNvPr>
          <p:cNvCxnSpPr>
            <a:cxnSpLocks/>
            <a:stCxn id="11" idx="3"/>
            <a:endCxn id="14" idx="1"/>
          </p:cNvCxnSpPr>
          <p:nvPr/>
        </p:nvCxnSpPr>
        <p:spPr>
          <a:xfrm flipV="1">
            <a:off x="4249653" y="5181508"/>
            <a:ext cx="1400719" cy="3501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15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Our solution</a:t>
            </a:r>
          </a:p>
        </p:txBody>
      </p:sp>
      <p:sp>
        <p:nvSpPr>
          <p:cNvPr id="5" name="TextBox 4">
            <a:extLst>
              <a:ext uri="{FF2B5EF4-FFF2-40B4-BE49-F238E27FC236}">
                <a16:creationId xmlns:a16="http://schemas.microsoft.com/office/drawing/2014/main" id="{32A453DA-FA5E-40F3-9253-A2A042310FCD}"/>
              </a:ext>
            </a:extLst>
          </p:cNvPr>
          <p:cNvSpPr txBox="1"/>
          <p:nvPr/>
        </p:nvSpPr>
        <p:spPr>
          <a:xfrm>
            <a:off x="1861514" y="1143000"/>
            <a:ext cx="9377504" cy="2308324"/>
          </a:xfrm>
          <a:prstGeom prst="rect">
            <a:avLst/>
          </a:prstGeom>
          <a:noFill/>
        </p:spPr>
        <p:txBody>
          <a:bodyPr wrap="square" rtlCol="0">
            <a:spAutoFit/>
          </a:bodyPr>
          <a:lstStyle/>
          <a:p>
            <a:r>
              <a:rPr lang="en-US" dirty="0"/>
              <a:t>This is a combinatorial optimization problem. </a:t>
            </a:r>
          </a:p>
          <a:p>
            <a:endParaRPr lang="en-US" dirty="0"/>
          </a:p>
          <a:p>
            <a:endParaRPr lang="en-US" dirty="0"/>
          </a:p>
          <a:p>
            <a:r>
              <a:rPr lang="en-US" dirty="0"/>
              <a:t>Search space can be very large depending on number of cell types and cell clusters.</a:t>
            </a:r>
          </a:p>
          <a:p>
            <a:endParaRPr lang="en-US" dirty="0"/>
          </a:p>
          <a:p>
            <a:endParaRPr lang="en-US" dirty="0"/>
          </a:p>
          <a:p>
            <a:r>
              <a:rPr lang="en-US" dirty="0"/>
              <a:t>One heuristic recipe is:  find a good candidate solution and iteratively improve upon it. </a:t>
            </a:r>
          </a:p>
          <a:p>
            <a:endParaRPr lang="en-US" dirty="0"/>
          </a:p>
        </p:txBody>
      </p:sp>
      <p:cxnSp>
        <p:nvCxnSpPr>
          <p:cNvPr id="4" name="Straight Connector 3">
            <a:extLst>
              <a:ext uri="{FF2B5EF4-FFF2-40B4-BE49-F238E27FC236}">
                <a16:creationId xmlns:a16="http://schemas.microsoft.com/office/drawing/2014/main" id="{33AC7083-6B06-424C-A791-C74C1D5F8680}"/>
              </a:ext>
            </a:extLst>
          </p:cNvPr>
          <p:cNvCxnSpPr>
            <a:cxnSpLocks/>
          </p:cNvCxnSpPr>
          <p:nvPr/>
        </p:nvCxnSpPr>
        <p:spPr>
          <a:xfrm>
            <a:off x="4074288" y="3159888"/>
            <a:ext cx="281264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9531E0-91AD-42C8-AE44-7FA58A8F0C46}"/>
              </a:ext>
            </a:extLst>
          </p:cNvPr>
          <p:cNvSpPr txBox="1"/>
          <p:nvPr/>
        </p:nvSpPr>
        <p:spPr>
          <a:xfrm>
            <a:off x="2210764" y="3784922"/>
            <a:ext cx="2038891" cy="369332"/>
          </a:xfrm>
          <a:prstGeom prst="rect">
            <a:avLst/>
          </a:prstGeom>
          <a:noFill/>
        </p:spPr>
        <p:txBody>
          <a:bodyPr wrap="none" rtlCol="0">
            <a:spAutoFit/>
          </a:bodyPr>
          <a:lstStyle/>
          <a:p>
            <a:r>
              <a:rPr lang="en-US" dirty="0"/>
              <a:t>DE of clusters 1 vs 2</a:t>
            </a:r>
          </a:p>
        </p:txBody>
      </p:sp>
      <p:sp>
        <p:nvSpPr>
          <p:cNvPr id="9" name="TextBox 8">
            <a:extLst>
              <a:ext uri="{FF2B5EF4-FFF2-40B4-BE49-F238E27FC236}">
                <a16:creationId xmlns:a16="http://schemas.microsoft.com/office/drawing/2014/main" id="{39DEC207-EAD9-4A1C-A547-54EC4D7E91D8}"/>
              </a:ext>
            </a:extLst>
          </p:cNvPr>
          <p:cNvSpPr txBox="1"/>
          <p:nvPr/>
        </p:nvSpPr>
        <p:spPr>
          <a:xfrm>
            <a:off x="2210763" y="4293912"/>
            <a:ext cx="2038891" cy="369332"/>
          </a:xfrm>
          <a:prstGeom prst="rect">
            <a:avLst/>
          </a:prstGeom>
          <a:noFill/>
        </p:spPr>
        <p:txBody>
          <a:bodyPr wrap="none" rtlCol="0">
            <a:spAutoFit/>
          </a:bodyPr>
          <a:lstStyle/>
          <a:p>
            <a:r>
              <a:rPr lang="en-US" dirty="0"/>
              <a:t>DE of clusters 1 vs 3</a:t>
            </a:r>
          </a:p>
        </p:txBody>
      </p:sp>
      <p:sp>
        <p:nvSpPr>
          <p:cNvPr id="10" name="TextBox 9">
            <a:extLst>
              <a:ext uri="{FF2B5EF4-FFF2-40B4-BE49-F238E27FC236}">
                <a16:creationId xmlns:a16="http://schemas.microsoft.com/office/drawing/2014/main" id="{84194311-FFD3-4719-A354-0F209A39EBA8}"/>
              </a:ext>
            </a:extLst>
          </p:cNvPr>
          <p:cNvSpPr txBox="1"/>
          <p:nvPr/>
        </p:nvSpPr>
        <p:spPr>
          <a:xfrm>
            <a:off x="2210762" y="4812176"/>
            <a:ext cx="2038891" cy="369332"/>
          </a:xfrm>
          <a:prstGeom prst="rect">
            <a:avLst/>
          </a:prstGeom>
          <a:noFill/>
        </p:spPr>
        <p:txBody>
          <a:bodyPr wrap="none" rtlCol="0">
            <a:spAutoFit/>
          </a:bodyPr>
          <a:lstStyle/>
          <a:p>
            <a:r>
              <a:rPr lang="en-US" dirty="0"/>
              <a:t>DE of clusters 1 vs 4</a:t>
            </a:r>
          </a:p>
        </p:txBody>
      </p:sp>
      <p:sp>
        <p:nvSpPr>
          <p:cNvPr id="11" name="TextBox 10">
            <a:extLst>
              <a:ext uri="{FF2B5EF4-FFF2-40B4-BE49-F238E27FC236}">
                <a16:creationId xmlns:a16="http://schemas.microsoft.com/office/drawing/2014/main" id="{08C321FD-EE7B-4549-BB2D-05D45BCD1554}"/>
              </a:ext>
            </a:extLst>
          </p:cNvPr>
          <p:cNvSpPr txBox="1"/>
          <p:nvPr/>
        </p:nvSpPr>
        <p:spPr>
          <a:xfrm>
            <a:off x="2210762" y="5346973"/>
            <a:ext cx="2038891" cy="369332"/>
          </a:xfrm>
          <a:prstGeom prst="rect">
            <a:avLst/>
          </a:prstGeom>
          <a:noFill/>
        </p:spPr>
        <p:txBody>
          <a:bodyPr wrap="none" rtlCol="0">
            <a:spAutoFit/>
          </a:bodyPr>
          <a:lstStyle/>
          <a:p>
            <a:r>
              <a:rPr lang="en-US" dirty="0"/>
              <a:t>DE of clusters 1 vs 5</a:t>
            </a:r>
          </a:p>
        </p:txBody>
      </p:sp>
      <p:sp>
        <p:nvSpPr>
          <p:cNvPr id="12" name="TextBox 11">
            <a:extLst>
              <a:ext uri="{FF2B5EF4-FFF2-40B4-BE49-F238E27FC236}">
                <a16:creationId xmlns:a16="http://schemas.microsoft.com/office/drawing/2014/main" id="{8AA73494-5F05-4BEB-A85A-833CDE480AE5}"/>
              </a:ext>
            </a:extLst>
          </p:cNvPr>
          <p:cNvSpPr txBox="1"/>
          <p:nvPr/>
        </p:nvSpPr>
        <p:spPr>
          <a:xfrm>
            <a:off x="5650374" y="3969588"/>
            <a:ext cx="3064493" cy="369332"/>
          </a:xfrm>
          <a:prstGeom prst="rect">
            <a:avLst/>
          </a:prstGeom>
          <a:noFill/>
        </p:spPr>
        <p:txBody>
          <a:bodyPr wrap="none" rtlCol="0">
            <a:spAutoFit/>
          </a:bodyPr>
          <a:lstStyle/>
          <a:p>
            <a:r>
              <a:rPr lang="en-US" dirty="0"/>
              <a:t>DE of cell type B vs monocyte</a:t>
            </a:r>
          </a:p>
        </p:txBody>
      </p:sp>
      <p:sp>
        <p:nvSpPr>
          <p:cNvPr id="13" name="TextBox 12">
            <a:extLst>
              <a:ext uri="{FF2B5EF4-FFF2-40B4-BE49-F238E27FC236}">
                <a16:creationId xmlns:a16="http://schemas.microsoft.com/office/drawing/2014/main" id="{71BCC073-03C7-48C8-85F3-D4793FC946D2}"/>
              </a:ext>
            </a:extLst>
          </p:cNvPr>
          <p:cNvSpPr txBox="1"/>
          <p:nvPr/>
        </p:nvSpPr>
        <p:spPr>
          <a:xfrm>
            <a:off x="5650373" y="4478578"/>
            <a:ext cx="2552878" cy="369332"/>
          </a:xfrm>
          <a:prstGeom prst="rect">
            <a:avLst/>
          </a:prstGeom>
          <a:noFill/>
        </p:spPr>
        <p:txBody>
          <a:bodyPr wrap="none" rtlCol="0">
            <a:spAutoFit/>
          </a:bodyPr>
          <a:lstStyle/>
          <a:p>
            <a:r>
              <a:rPr lang="en-US" dirty="0"/>
              <a:t>DE of cell type B vs CD4 T</a:t>
            </a:r>
          </a:p>
        </p:txBody>
      </p:sp>
      <p:sp>
        <p:nvSpPr>
          <p:cNvPr id="14" name="TextBox 13">
            <a:extLst>
              <a:ext uri="{FF2B5EF4-FFF2-40B4-BE49-F238E27FC236}">
                <a16:creationId xmlns:a16="http://schemas.microsoft.com/office/drawing/2014/main" id="{9B325F62-1790-4E7A-BA61-C8E7DEA6185A}"/>
              </a:ext>
            </a:extLst>
          </p:cNvPr>
          <p:cNvSpPr txBox="1"/>
          <p:nvPr/>
        </p:nvSpPr>
        <p:spPr>
          <a:xfrm>
            <a:off x="5650372" y="4996842"/>
            <a:ext cx="2552878" cy="369332"/>
          </a:xfrm>
          <a:prstGeom prst="rect">
            <a:avLst/>
          </a:prstGeom>
          <a:noFill/>
        </p:spPr>
        <p:txBody>
          <a:bodyPr wrap="none" rtlCol="0">
            <a:spAutoFit/>
          </a:bodyPr>
          <a:lstStyle/>
          <a:p>
            <a:r>
              <a:rPr lang="en-US" dirty="0"/>
              <a:t>DE of cell type B vs CD8 T</a:t>
            </a:r>
          </a:p>
        </p:txBody>
      </p:sp>
      <p:cxnSp>
        <p:nvCxnSpPr>
          <p:cNvPr id="16" name="Straight Connector 15">
            <a:extLst>
              <a:ext uri="{FF2B5EF4-FFF2-40B4-BE49-F238E27FC236}">
                <a16:creationId xmlns:a16="http://schemas.microsoft.com/office/drawing/2014/main" id="{721D4B3D-2CB0-4992-AEAC-B4100F5561AF}"/>
              </a:ext>
            </a:extLst>
          </p:cNvPr>
          <p:cNvCxnSpPr>
            <a:cxnSpLocks/>
            <a:stCxn id="8" idx="3"/>
            <a:endCxn id="12" idx="1"/>
          </p:cNvCxnSpPr>
          <p:nvPr/>
        </p:nvCxnSpPr>
        <p:spPr>
          <a:xfrm>
            <a:off x="4249655" y="3969588"/>
            <a:ext cx="1400719"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29689D-0342-46A4-A089-2F076D826004}"/>
              </a:ext>
            </a:extLst>
          </p:cNvPr>
          <p:cNvCxnSpPr>
            <a:cxnSpLocks/>
            <a:stCxn id="8" idx="3"/>
            <a:endCxn id="13" idx="1"/>
          </p:cNvCxnSpPr>
          <p:nvPr/>
        </p:nvCxnSpPr>
        <p:spPr>
          <a:xfrm>
            <a:off x="4249655" y="3969588"/>
            <a:ext cx="1400718" cy="693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2BF1BE-A2A4-4818-8CF1-95B06060F808}"/>
              </a:ext>
            </a:extLst>
          </p:cNvPr>
          <p:cNvCxnSpPr>
            <a:cxnSpLocks/>
            <a:stCxn id="8" idx="3"/>
            <a:endCxn id="14" idx="1"/>
          </p:cNvCxnSpPr>
          <p:nvPr/>
        </p:nvCxnSpPr>
        <p:spPr>
          <a:xfrm>
            <a:off x="4249655" y="3969588"/>
            <a:ext cx="1400717" cy="1211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51A153-1BD7-45E3-AF7D-C0A2FFC29E7D}"/>
              </a:ext>
            </a:extLst>
          </p:cNvPr>
          <p:cNvCxnSpPr>
            <a:cxnSpLocks/>
            <a:stCxn id="9" idx="3"/>
            <a:endCxn id="12" idx="1"/>
          </p:cNvCxnSpPr>
          <p:nvPr/>
        </p:nvCxnSpPr>
        <p:spPr>
          <a:xfrm flipV="1">
            <a:off x="4249654" y="4154254"/>
            <a:ext cx="1400720" cy="324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D83431-AAF5-464E-9D0A-0037AF4A146B}"/>
              </a:ext>
            </a:extLst>
          </p:cNvPr>
          <p:cNvCxnSpPr>
            <a:cxnSpLocks/>
            <a:stCxn id="9" idx="3"/>
            <a:endCxn id="13" idx="1"/>
          </p:cNvCxnSpPr>
          <p:nvPr/>
        </p:nvCxnSpPr>
        <p:spPr>
          <a:xfrm>
            <a:off x="4249654" y="4478578"/>
            <a:ext cx="1400719"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CA65479-59BD-49FF-907D-52AD37587E95}"/>
              </a:ext>
            </a:extLst>
          </p:cNvPr>
          <p:cNvCxnSpPr>
            <a:cxnSpLocks/>
            <a:stCxn id="9" idx="3"/>
            <a:endCxn id="14" idx="1"/>
          </p:cNvCxnSpPr>
          <p:nvPr/>
        </p:nvCxnSpPr>
        <p:spPr>
          <a:xfrm>
            <a:off x="4249654" y="4478578"/>
            <a:ext cx="1400718" cy="702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5A39F9-D6E3-4C07-8063-BECD6336A7AE}"/>
              </a:ext>
            </a:extLst>
          </p:cNvPr>
          <p:cNvCxnSpPr>
            <a:cxnSpLocks/>
            <a:stCxn id="10" idx="3"/>
            <a:endCxn id="12" idx="1"/>
          </p:cNvCxnSpPr>
          <p:nvPr/>
        </p:nvCxnSpPr>
        <p:spPr>
          <a:xfrm flipV="1">
            <a:off x="4249653" y="4154254"/>
            <a:ext cx="1400721" cy="842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5C5F49-F5BC-43B4-B6A1-A4FD0A5AD04E}"/>
              </a:ext>
            </a:extLst>
          </p:cNvPr>
          <p:cNvCxnSpPr>
            <a:cxnSpLocks/>
            <a:stCxn id="11" idx="3"/>
            <a:endCxn id="12" idx="1"/>
          </p:cNvCxnSpPr>
          <p:nvPr/>
        </p:nvCxnSpPr>
        <p:spPr>
          <a:xfrm flipV="1">
            <a:off x="4249653" y="4154254"/>
            <a:ext cx="1400721" cy="1377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458F45E-E5F8-48AE-AD87-50F37FE468CC}"/>
              </a:ext>
            </a:extLst>
          </p:cNvPr>
          <p:cNvCxnSpPr>
            <a:cxnSpLocks/>
            <a:stCxn id="10" idx="3"/>
            <a:endCxn id="13" idx="1"/>
          </p:cNvCxnSpPr>
          <p:nvPr/>
        </p:nvCxnSpPr>
        <p:spPr>
          <a:xfrm flipV="1">
            <a:off x="4249653" y="4663244"/>
            <a:ext cx="1400720" cy="333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4A89266-2A1D-469A-A166-E17B6EF2C5EB}"/>
              </a:ext>
            </a:extLst>
          </p:cNvPr>
          <p:cNvCxnSpPr>
            <a:cxnSpLocks/>
            <a:stCxn id="10" idx="3"/>
            <a:endCxn id="14" idx="1"/>
          </p:cNvCxnSpPr>
          <p:nvPr/>
        </p:nvCxnSpPr>
        <p:spPr>
          <a:xfrm>
            <a:off x="4249653" y="4996842"/>
            <a:ext cx="1400719"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AFFDD3-D6BD-451F-BC69-F14E4F3856E1}"/>
              </a:ext>
            </a:extLst>
          </p:cNvPr>
          <p:cNvCxnSpPr>
            <a:cxnSpLocks/>
            <a:stCxn id="11" idx="3"/>
            <a:endCxn id="13" idx="1"/>
          </p:cNvCxnSpPr>
          <p:nvPr/>
        </p:nvCxnSpPr>
        <p:spPr>
          <a:xfrm flipV="1">
            <a:off x="4249653" y="4663244"/>
            <a:ext cx="1400720" cy="868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9A14701-3F2D-43E6-81C1-A07959B1A6A1}"/>
              </a:ext>
            </a:extLst>
          </p:cNvPr>
          <p:cNvCxnSpPr>
            <a:cxnSpLocks/>
            <a:stCxn id="11" idx="3"/>
            <a:endCxn id="14" idx="1"/>
          </p:cNvCxnSpPr>
          <p:nvPr/>
        </p:nvCxnSpPr>
        <p:spPr>
          <a:xfrm flipV="1">
            <a:off x="4249653" y="5181508"/>
            <a:ext cx="1400719" cy="350131"/>
          </a:xfrm>
          <a:prstGeom prst="line">
            <a:avLst/>
          </a:prstGeom>
        </p:spPr>
        <p:style>
          <a:lnRef idx="1">
            <a:schemeClr val="accent1"/>
          </a:lnRef>
          <a:fillRef idx="0">
            <a:schemeClr val="accent1"/>
          </a:fillRef>
          <a:effectRef idx="0">
            <a:schemeClr val="accent1"/>
          </a:effectRef>
          <a:fontRef idx="minor">
            <a:schemeClr val="tx1"/>
          </a:fontRef>
        </p:style>
      </p:cxnSp>
      <p:sp>
        <p:nvSpPr>
          <p:cNvPr id="2" name="Arrow: Right 1">
            <a:extLst>
              <a:ext uri="{FF2B5EF4-FFF2-40B4-BE49-F238E27FC236}">
                <a16:creationId xmlns:a16="http://schemas.microsoft.com/office/drawing/2014/main" id="{E3AB3CA4-B62A-4F15-A66E-59D861A5341B}"/>
              </a:ext>
            </a:extLst>
          </p:cNvPr>
          <p:cNvSpPr/>
          <p:nvPr/>
        </p:nvSpPr>
        <p:spPr>
          <a:xfrm>
            <a:off x="8714867" y="4502548"/>
            <a:ext cx="730075"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39C8E35-B9FE-4D0E-83BD-5A8626B79D2A}"/>
              </a:ext>
            </a:extLst>
          </p:cNvPr>
          <p:cNvSpPr txBox="1"/>
          <p:nvPr/>
        </p:nvSpPr>
        <p:spPr>
          <a:xfrm>
            <a:off x="9529822" y="4293912"/>
            <a:ext cx="2249538" cy="923330"/>
          </a:xfrm>
          <a:prstGeom prst="rect">
            <a:avLst/>
          </a:prstGeom>
          <a:noFill/>
        </p:spPr>
        <p:txBody>
          <a:bodyPr wrap="square" rtlCol="0">
            <a:spAutoFit/>
          </a:bodyPr>
          <a:lstStyle/>
          <a:p>
            <a:r>
              <a:rPr lang="en-US" dirty="0"/>
              <a:t>Likelihood score of </a:t>
            </a:r>
            <a:r>
              <a:rPr lang="en-US" b="1" dirty="0"/>
              <a:t>cluster 1 </a:t>
            </a:r>
            <a:r>
              <a:rPr lang="en-US" dirty="0"/>
              <a:t>should be mapped to </a:t>
            </a:r>
            <a:r>
              <a:rPr lang="en-US" b="1" dirty="0"/>
              <a:t>B cells</a:t>
            </a:r>
          </a:p>
        </p:txBody>
      </p:sp>
    </p:spTree>
    <p:extLst>
      <p:ext uri="{BB962C8B-B14F-4D97-AF65-F5344CB8AC3E}">
        <p14:creationId xmlns:p14="http://schemas.microsoft.com/office/powerpoint/2010/main" val="3872277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Our solution</a:t>
            </a:r>
          </a:p>
        </p:txBody>
      </p:sp>
      <p:sp>
        <p:nvSpPr>
          <p:cNvPr id="5" name="TextBox 4">
            <a:extLst>
              <a:ext uri="{FF2B5EF4-FFF2-40B4-BE49-F238E27FC236}">
                <a16:creationId xmlns:a16="http://schemas.microsoft.com/office/drawing/2014/main" id="{32A453DA-FA5E-40F3-9253-A2A042310FCD}"/>
              </a:ext>
            </a:extLst>
          </p:cNvPr>
          <p:cNvSpPr txBox="1"/>
          <p:nvPr/>
        </p:nvSpPr>
        <p:spPr>
          <a:xfrm>
            <a:off x="1861514" y="1143000"/>
            <a:ext cx="9377504" cy="2308324"/>
          </a:xfrm>
          <a:prstGeom prst="rect">
            <a:avLst/>
          </a:prstGeom>
          <a:noFill/>
        </p:spPr>
        <p:txBody>
          <a:bodyPr wrap="square" rtlCol="0">
            <a:spAutoFit/>
          </a:bodyPr>
          <a:lstStyle/>
          <a:p>
            <a:r>
              <a:rPr lang="en-US" dirty="0"/>
              <a:t>This is a combinatorial optimization problem. </a:t>
            </a:r>
          </a:p>
          <a:p>
            <a:endParaRPr lang="en-US" dirty="0"/>
          </a:p>
          <a:p>
            <a:endParaRPr lang="en-US" dirty="0"/>
          </a:p>
          <a:p>
            <a:r>
              <a:rPr lang="en-US" dirty="0"/>
              <a:t>Search space can be very large depending on number of cell types and cell clusters.</a:t>
            </a:r>
          </a:p>
          <a:p>
            <a:endParaRPr lang="en-US" dirty="0"/>
          </a:p>
          <a:p>
            <a:endParaRPr lang="en-US" dirty="0"/>
          </a:p>
          <a:p>
            <a:r>
              <a:rPr lang="en-US" dirty="0"/>
              <a:t>One heuristic recipe is:  find a good candidate solution and iteratively improve upon it. </a:t>
            </a:r>
          </a:p>
          <a:p>
            <a:endParaRPr lang="en-US" dirty="0"/>
          </a:p>
        </p:txBody>
      </p:sp>
      <p:grpSp>
        <p:nvGrpSpPr>
          <p:cNvPr id="21" name="Group 20">
            <a:extLst>
              <a:ext uri="{FF2B5EF4-FFF2-40B4-BE49-F238E27FC236}">
                <a16:creationId xmlns:a16="http://schemas.microsoft.com/office/drawing/2014/main" id="{913ECBCE-5D7D-4A1D-B7D4-6A648A65B3A9}"/>
              </a:ext>
            </a:extLst>
          </p:cNvPr>
          <p:cNvGrpSpPr/>
          <p:nvPr/>
        </p:nvGrpSpPr>
        <p:grpSpPr>
          <a:xfrm>
            <a:off x="2159101" y="3818861"/>
            <a:ext cx="2047875" cy="2133600"/>
            <a:chOff x="3532630" y="3903742"/>
            <a:chExt cx="2047875" cy="2133600"/>
          </a:xfrm>
        </p:grpSpPr>
        <p:pic>
          <p:nvPicPr>
            <p:cNvPr id="7" name="Picture 6">
              <a:extLst>
                <a:ext uri="{FF2B5EF4-FFF2-40B4-BE49-F238E27FC236}">
                  <a16:creationId xmlns:a16="http://schemas.microsoft.com/office/drawing/2014/main" id="{67488FE8-9416-4595-86E2-E88016CC9E4A}"/>
                </a:ext>
              </a:extLst>
            </p:cNvPr>
            <p:cNvPicPr>
              <a:picLocks noChangeAspect="1"/>
            </p:cNvPicPr>
            <p:nvPr/>
          </p:nvPicPr>
          <p:blipFill>
            <a:blip r:embed="rId2"/>
            <a:stretch>
              <a:fillRect/>
            </a:stretch>
          </p:blipFill>
          <p:spPr>
            <a:xfrm>
              <a:off x="3532630" y="3903742"/>
              <a:ext cx="2047875" cy="2133600"/>
            </a:xfrm>
            <a:prstGeom prst="rect">
              <a:avLst/>
            </a:prstGeom>
          </p:spPr>
        </p:pic>
        <p:cxnSp>
          <p:nvCxnSpPr>
            <p:cNvPr id="9" name="Straight Connector 8">
              <a:extLst>
                <a:ext uri="{FF2B5EF4-FFF2-40B4-BE49-F238E27FC236}">
                  <a16:creationId xmlns:a16="http://schemas.microsoft.com/office/drawing/2014/main" id="{74A9599A-B392-44AB-A1FA-4049930336F2}"/>
                </a:ext>
              </a:extLst>
            </p:cNvPr>
            <p:cNvCxnSpPr/>
            <p:nvPr/>
          </p:nvCxnSpPr>
          <p:spPr>
            <a:xfrm flipH="1" flipV="1">
              <a:off x="4247909" y="5625296"/>
              <a:ext cx="1000769" cy="277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8079EE-250B-46FD-97DB-C734ED06B420}"/>
                </a:ext>
              </a:extLst>
            </p:cNvPr>
            <p:cNvCxnSpPr>
              <a:cxnSpLocks/>
            </p:cNvCxnSpPr>
            <p:nvPr/>
          </p:nvCxnSpPr>
          <p:spPr>
            <a:xfrm flipH="1" flipV="1">
              <a:off x="4109013" y="4970542"/>
              <a:ext cx="1139666" cy="597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978B01-3138-417E-A8A7-32FE1C954ED8}"/>
                </a:ext>
              </a:extLst>
            </p:cNvPr>
            <p:cNvCxnSpPr>
              <a:cxnSpLocks/>
            </p:cNvCxnSpPr>
            <p:nvPr/>
          </p:nvCxnSpPr>
          <p:spPr>
            <a:xfrm flipH="1" flipV="1">
              <a:off x="3923818" y="4643165"/>
              <a:ext cx="1394308" cy="597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B158CD-49A9-4E1A-9837-D356DDFB0350}"/>
                </a:ext>
              </a:extLst>
            </p:cNvPr>
            <p:cNvCxnSpPr>
              <a:cxnSpLocks/>
            </p:cNvCxnSpPr>
            <p:nvPr/>
          </p:nvCxnSpPr>
          <p:spPr>
            <a:xfrm flipH="1">
              <a:off x="3923818" y="4584292"/>
              <a:ext cx="1394308" cy="58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4C714D-F2D6-4409-9744-576431436BFB}"/>
                </a:ext>
              </a:extLst>
            </p:cNvPr>
            <p:cNvCxnSpPr>
              <a:cxnSpLocks/>
            </p:cNvCxnSpPr>
            <p:nvPr/>
          </p:nvCxnSpPr>
          <p:spPr>
            <a:xfrm flipH="1">
              <a:off x="4409954" y="4970542"/>
              <a:ext cx="908172" cy="29347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CD689BB-0C54-4535-AA96-161AC1EBB543}"/>
              </a:ext>
            </a:extLst>
          </p:cNvPr>
          <p:cNvGrpSpPr/>
          <p:nvPr/>
        </p:nvGrpSpPr>
        <p:grpSpPr>
          <a:xfrm>
            <a:off x="6802819" y="3827221"/>
            <a:ext cx="2047875" cy="2133600"/>
            <a:chOff x="3532630" y="3903742"/>
            <a:chExt cx="2047875" cy="2133600"/>
          </a:xfrm>
        </p:grpSpPr>
        <p:pic>
          <p:nvPicPr>
            <p:cNvPr id="23" name="Picture 22">
              <a:extLst>
                <a:ext uri="{FF2B5EF4-FFF2-40B4-BE49-F238E27FC236}">
                  <a16:creationId xmlns:a16="http://schemas.microsoft.com/office/drawing/2014/main" id="{FEA1EB33-6117-40EF-9F10-0458493C9204}"/>
                </a:ext>
              </a:extLst>
            </p:cNvPr>
            <p:cNvPicPr>
              <a:picLocks noChangeAspect="1"/>
            </p:cNvPicPr>
            <p:nvPr/>
          </p:nvPicPr>
          <p:blipFill>
            <a:blip r:embed="rId2"/>
            <a:stretch>
              <a:fillRect/>
            </a:stretch>
          </p:blipFill>
          <p:spPr>
            <a:xfrm>
              <a:off x="3532630" y="3903742"/>
              <a:ext cx="2047875" cy="2133600"/>
            </a:xfrm>
            <a:prstGeom prst="rect">
              <a:avLst/>
            </a:prstGeom>
          </p:spPr>
        </p:pic>
        <p:cxnSp>
          <p:nvCxnSpPr>
            <p:cNvPr id="24" name="Straight Connector 23">
              <a:extLst>
                <a:ext uri="{FF2B5EF4-FFF2-40B4-BE49-F238E27FC236}">
                  <a16:creationId xmlns:a16="http://schemas.microsoft.com/office/drawing/2014/main" id="{DFB29E1A-1685-435A-B735-57E9D168EFB1}"/>
                </a:ext>
              </a:extLst>
            </p:cNvPr>
            <p:cNvCxnSpPr/>
            <p:nvPr/>
          </p:nvCxnSpPr>
          <p:spPr>
            <a:xfrm flipH="1" flipV="1">
              <a:off x="4247909" y="5625296"/>
              <a:ext cx="1000769" cy="277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BA00BA-DD6B-49D4-AA29-0FDC413376F0}"/>
                </a:ext>
              </a:extLst>
            </p:cNvPr>
            <p:cNvCxnSpPr>
              <a:cxnSpLocks/>
            </p:cNvCxnSpPr>
            <p:nvPr/>
          </p:nvCxnSpPr>
          <p:spPr>
            <a:xfrm flipH="1" flipV="1">
              <a:off x="4109013" y="4970542"/>
              <a:ext cx="1139666" cy="597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43ACF0E-4604-497A-812A-84A5AD2852D5}"/>
                </a:ext>
              </a:extLst>
            </p:cNvPr>
            <p:cNvCxnSpPr>
              <a:cxnSpLocks/>
            </p:cNvCxnSpPr>
            <p:nvPr/>
          </p:nvCxnSpPr>
          <p:spPr>
            <a:xfrm flipH="1" flipV="1">
              <a:off x="3923818" y="4643165"/>
              <a:ext cx="1394308" cy="597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3603845-1335-4DC4-B1BE-7AF632805053}"/>
                </a:ext>
              </a:extLst>
            </p:cNvPr>
            <p:cNvCxnSpPr>
              <a:cxnSpLocks/>
            </p:cNvCxnSpPr>
            <p:nvPr/>
          </p:nvCxnSpPr>
          <p:spPr>
            <a:xfrm flipH="1">
              <a:off x="3923818" y="4584292"/>
              <a:ext cx="1394308" cy="58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5F16C01-FA87-4217-B556-602BCC84A8F8}"/>
                </a:ext>
              </a:extLst>
            </p:cNvPr>
            <p:cNvCxnSpPr>
              <a:cxnSpLocks/>
            </p:cNvCxnSpPr>
            <p:nvPr/>
          </p:nvCxnSpPr>
          <p:spPr>
            <a:xfrm flipH="1" flipV="1">
              <a:off x="4109013" y="4332741"/>
              <a:ext cx="1209113" cy="63780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Arrow: Right 29">
            <a:extLst>
              <a:ext uri="{FF2B5EF4-FFF2-40B4-BE49-F238E27FC236}">
                <a16:creationId xmlns:a16="http://schemas.microsoft.com/office/drawing/2014/main" id="{787AB0A4-8D18-46C9-A0F6-C918066D236A}"/>
              </a:ext>
            </a:extLst>
          </p:cNvPr>
          <p:cNvSpPr/>
          <p:nvPr/>
        </p:nvSpPr>
        <p:spPr>
          <a:xfrm>
            <a:off x="4870170" y="4481511"/>
            <a:ext cx="1269457" cy="1083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BAF848D-BF80-49D1-82D0-290072C3BA6F}"/>
              </a:ext>
            </a:extLst>
          </p:cNvPr>
          <p:cNvSpPr txBox="1"/>
          <p:nvPr/>
        </p:nvSpPr>
        <p:spPr>
          <a:xfrm>
            <a:off x="4806327" y="4704198"/>
            <a:ext cx="1397141" cy="656397"/>
          </a:xfrm>
          <a:prstGeom prst="rect">
            <a:avLst/>
          </a:prstGeom>
          <a:noFill/>
        </p:spPr>
        <p:txBody>
          <a:bodyPr wrap="square" rtlCol="0">
            <a:spAutoFit/>
          </a:bodyPr>
          <a:lstStyle/>
          <a:p>
            <a:r>
              <a:rPr lang="en-US" dirty="0"/>
              <a:t>rewire and evaluate</a:t>
            </a:r>
          </a:p>
        </p:txBody>
      </p:sp>
      <p:cxnSp>
        <p:nvCxnSpPr>
          <p:cNvPr id="20" name="Straight Connector 19">
            <a:extLst>
              <a:ext uri="{FF2B5EF4-FFF2-40B4-BE49-F238E27FC236}">
                <a16:creationId xmlns:a16="http://schemas.microsoft.com/office/drawing/2014/main" id="{826820E1-7969-434E-BDCE-0756684EF0F5}"/>
              </a:ext>
            </a:extLst>
          </p:cNvPr>
          <p:cNvCxnSpPr>
            <a:cxnSpLocks/>
          </p:cNvCxnSpPr>
          <p:nvPr/>
        </p:nvCxnSpPr>
        <p:spPr>
          <a:xfrm>
            <a:off x="7176303" y="3159888"/>
            <a:ext cx="28126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4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524000" y="0"/>
            <a:ext cx="9144000" cy="1143000"/>
          </a:xfrm>
        </p:spPr>
        <p:txBody>
          <a:bodyPr/>
          <a:lstStyle/>
          <a:p>
            <a:pPr eaLnBrk="1" hangingPunct="1"/>
            <a:r>
              <a:rPr lang="en-US" altLang="zh-CN" sz="3200">
                <a:ea typeface="宋体" panose="02010600030101010101" pitchFamily="2" charset="-122"/>
              </a:rPr>
              <a:t>Single-cell RNA-seq</a:t>
            </a:r>
          </a:p>
        </p:txBody>
      </p:sp>
      <p:pic>
        <p:nvPicPr>
          <p:cNvPr id="5123" name="Picture 7" descr="http://hemberg-lab.github.io/scRNA.seq.course/figures/RNA-Seq_workflow-5.p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4" y="1371600"/>
            <a:ext cx="75088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288224" y="2963090"/>
            <a:ext cx="1761361" cy="13345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65591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1382" y="4396890"/>
            <a:ext cx="10210871" cy="1794335"/>
            <a:chOff x="307350" y="984326"/>
            <a:chExt cx="10210871" cy="1794335"/>
          </a:xfrm>
        </p:grpSpPr>
        <p:pic>
          <p:nvPicPr>
            <p:cNvPr id="4" name="Picture 3">
              <a:extLst>
                <a:ext uri="{FF2B5EF4-FFF2-40B4-BE49-F238E27FC236}">
                  <a16:creationId xmlns:a16="http://schemas.microsoft.com/office/drawing/2014/main" id="{047D85A9-9713-447A-83CD-CCE959637252}"/>
                </a:ext>
              </a:extLst>
            </p:cNvPr>
            <p:cNvPicPr>
              <a:picLocks noChangeAspect="1"/>
            </p:cNvPicPr>
            <p:nvPr/>
          </p:nvPicPr>
          <p:blipFill>
            <a:blip r:embed="rId3"/>
            <a:stretch>
              <a:fillRect/>
            </a:stretch>
          </p:blipFill>
          <p:spPr>
            <a:xfrm>
              <a:off x="4862909" y="1002329"/>
              <a:ext cx="2439051" cy="1776332"/>
            </a:xfrm>
            <a:prstGeom prst="rect">
              <a:avLst/>
            </a:prstGeom>
          </p:spPr>
        </p:pic>
        <p:pic>
          <p:nvPicPr>
            <p:cNvPr id="5" name="Picture 4">
              <a:extLst>
                <a:ext uri="{FF2B5EF4-FFF2-40B4-BE49-F238E27FC236}">
                  <a16:creationId xmlns:a16="http://schemas.microsoft.com/office/drawing/2014/main" id="{18F06787-FFC5-4F5E-9DCD-DBEAF2B11F04}"/>
                </a:ext>
              </a:extLst>
            </p:cNvPr>
            <p:cNvPicPr>
              <a:picLocks noChangeAspect="1"/>
            </p:cNvPicPr>
            <p:nvPr/>
          </p:nvPicPr>
          <p:blipFill>
            <a:blip r:embed="rId4"/>
            <a:stretch>
              <a:fillRect/>
            </a:stretch>
          </p:blipFill>
          <p:spPr>
            <a:xfrm>
              <a:off x="7429608" y="984326"/>
              <a:ext cx="3088613" cy="1794335"/>
            </a:xfrm>
            <a:prstGeom prst="rect">
              <a:avLst/>
            </a:prstGeom>
          </p:spPr>
        </p:pic>
        <p:sp>
          <p:nvSpPr>
            <p:cNvPr id="6" name="TextBox 5"/>
            <p:cNvSpPr txBox="1"/>
            <p:nvPr/>
          </p:nvSpPr>
          <p:spPr>
            <a:xfrm>
              <a:off x="307350" y="1062546"/>
              <a:ext cx="4201045" cy="1200329"/>
            </a:xfrm>
            <a:prstGeom prst="rect">
              <a:avLst/>
            </a:prstGeom>
            <a:noFill/>
          </p:spPr>
          <p:txBody>
            <a:bodyPr wrap="square" rtlCol="0">
              <a:spAutoFit/>
            </a:bodyPr>
            <a:lstStyle/>
            <a:p>
              <a:r>
                <a:rPr lang="en-US" dirty="0"/>
                <a:t>Use </a:t>
              </a:r>
              <a:r>
                <a:rPr lang="en-US" i="1" dirty="0" err="1"/>
                <a:t>Smillie</a:t>
              </a:r>
              <a:r>
                <a:rPr lang="en-US" i="1" dirty="0"/>
                <a:t> et al </a:t>
              </a:r>
              <a:r>
                <a:rPr lang="en-US" dirty="0"/>
                <a:t>as an reference atlas (3 general cell types/compartments, or 51 more detailed cell types) to interpret clusters derived from our own data.</a:t>
              </a:r>
            </a:p>
          </p:txBody>
        </p:sp>
      </p:grpSp>
      <p:sp>
        <p:nvSpPr>
          <p:cNvPr id="10"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
        <p:nvSpPr>
          <p:cNvPr id="8" name="TextBox 7"/>
          <p:cNvSpPr txBox="1"/>
          <p:nvPr/>
        </p:nvSpPr>
        <p:spPr>
          <a:xfrm>
            <a:off x="507276" y="1279274"/>
            <a:ext cx="3895391" cy="2215991"/>
          </a:xfrm>
          <a:prstGeom prst="rect">
            <a:avLst/>
          </a:prstGeom>
          <a:noFill/>
        </p:spPr>
        <p:txBody>
          <a:bodyPr wrap="square" rtlCol="0">
            <a:spAutoFit/>
          </a:bodyPr>
          <a:lstStyle/>
          <a:p>
            <a:r>
              <a:rPr lang="en-US" dirty="0"/>
              <a:t>Marker genes for partitioning cells into epithelial, stromal, and immune compartments (</a:t>
            </a:r>
            <a:r>
              <a:rPr lang="en-US" i="1" dirty="0" err="1"/>
              <a:t>Smillie</a:t>
            </a:r>
            <a:r>
              <a:rPr lang="en-US" i="1" dirty="0"/>
              <a:t> et al</a:t>
            </a:r>
            <a:r>
              <a:rPr lang="en-US" dirty="0"/>
              <a:t>)</a:t>
            </a:r>
          </a:p>
          <a:p>
            <a:pPr marL="285750" indent="-285750">
              <a:buFontTx/>
              <a:buChar char="-"/>
            </a:pPr>
            <a:r>
              <a:rPr lang="en-US" sz="1400" dirty="0"/>
              <a:t>Epithelial cells: EPCAM, KRT8, KRT18</a:t>
            </a:r>
          </a:p>
          <a:p>
            <a:pPr marL="285750" indent="-285750">
              <a:buFontTx/>
              <a:buChar char="-"/>
            </a:pPr>
            <a:r>
              <a:rPr lang="en-US" sz="1400" dirty="0"/>
              <a:t>Stromal cells: COL1A1, COL1A2, COL6A1, COL6A2, VWF, PLVAP, CDH5, S100B</a:t>
            </a:r>
          </a:p>
          <a:p>
            <a:pPr marL="285750" indent="-285750">
              <a:buFontTx/>
              <a:buChar char="-"/>
            </a:pPr>
            <a:r>
              <a:rPr lang="en-US" sz="1400" dirty="0"/>
              <a:t>Immune cells: CD52, CD2, CD3D, CD3G, CD3E, CD79A, CD79B, CD14, CD16, CD68, CD83, CSF1R, FCER1G</a:t>
            </a:r>
          </a:p>
        </p:txBody>
      </p:sp>
      <p:sp>
        <p:nvSpPr>
          <p:cNvPr id="20" name="Rounded Rectangular Callout 19"/>
          <p:cNvSpPr/>
          <p:nvPr/>
        </p:nvSpPr>
        <p:spPr>
          <a:xfrm>
            <a:off x="10653801" y="1352563"/>
            <a:ext cx="1464416" cy="1566083"/>
          </a:xfrm>
          <a:prstGeom prst="wedgeRoundRectCallout">
            <a:avLst>
              <a:gd name="adj1" fmla="val -68497"/>
              <a:gd name="adj2" fmla="val 162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endParaRPr lang="en-US" altLang="en-US" sz="1400" dirty="0">
              <a:solidFill>
                <a:srgbClr val="000000"/>
              </a:solidFill>
            </a:endParaRPr>
          </a:p>
          <a:p>
            <a:pPr>
              <a:spcBef>
                <a:spcPct val="0"/>
              </a:spcBef>
              <a:buFontTx/>
              <a:buNone/>
            </a:pPr>
            <a:r>
              <a:rPr lang="en-US" altLang="en-US" sz="1400" dirty="0">
                <a:solidFill>
                  <a:srgbClr val="000000"/>
                </a:solidFill>
              </a:rPr>
              <a:t>We can reliably tell the tissue type of each cell cluster. </a:t>
            </a:r>
          </a:p>
        </p:txBody>
      </p:sp>
      <p:sp>
        <p:nvSpPr>
          <p:cNvPr id="2" name="Rounded Rectangle 1"/>
          <p:cNvSpPr/>
          <p:nvPr/>
        </p:nvSpPr>
        <p:spPr>
          <a:xfrm>
            <a:off x="6568590" y="1575486"/>
            <a:ext cx="3679463" cy="1710681"/>
          </a:xfrm>
          <a:prstGeom prst="roundRect">
            <a:avLst>
              <a:gd name="adj" fmla="val 58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4797847" y="1657981"/>
            <a:ext cx="1725058" cy="1553166"/>
          </a:xfrm>
          <a:prstGeom prst="rect">
            <a:avLst/>
          </a:prstGeom>
        </p:spPr>
      </p:pic>
      <p:pic>
        <p:nvPicPr>
          <p:cNvPr id="30" name="Picture 29"/>
          <p:cNvPicPr>
            <a:picLocks noChangeAspect="1"/>
          </p:cNvPicPr>
          <p:nvPr/>
        </p:nvPicPr>
        <p:blipFill>
          <a:blip r:embed="rId6"/>
          <a:stretch>
            <a:fillRect/>
          </a:stretch>
        </p:blipFill>
        <p:spPr>
          <a:xfrm>
            <a:off x="6622603" y="1657981"/>
            <a:ext cx="1726087" cy="1554093"/>
          </a:xfrm>
          <a:prstGeom prst="rect">
            <a:avLst/>
          </a:prstGeom>
        </p:spPr>
      </p:pic>
      <p:pic>
        <p:nvPicPr>
          <p:cNvPr id="31" name="Picture 30"/>
          <p:cNvPicPr>
            <a:picLocks noChangeAspect="1"/>
          </p:cNvPicPr>
          <p:nvPr/>
        </p:nvPicPr>
        <p:blipFill>
          <a:blip r:embed="rId7"/>
          <a:stretch>
            <a:fillRect/>
          </a:stretch>
        </p:blipFill>
        <p:spPr>
          <a:xfrm>
            <a:off x="8438754" y="1657981"/>
            <a:ext cx="1737098" cy="1564007"/>
          </a:xfrm>
          <a:prstGeom prst="rect">
            <a:avLst/>
          </a:prstGeom>
        </p:spPr>
      </p:pic>
    </p:spTree>
    <p:extLst>
      <p:ext uri="{BB962C8B-B14F-4D97-AF65-F5344CB8AC3E}">
        <p14:creationId xmlns:p14="http://schemas.microsoft.com/office/powerpoint/2010/main" val="224775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17" y="2150379"/>
            <a:ext cx="4723869" cy="35415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823" y="2189937"/>
            <a:ext cx="4723868" cy="3541551"/>
          </a:xfrm>
          <a:prstGeom prst="rect">
            <a:avLst/>
          </a:prstGeom>
        </p:spPr>
      </p:pic>
      <p:sp>
        <p:nvSpPr>
          <p:cNvPr id="27" name="Rectangle 26"/>
          <p:cNvSpPr/>
          <p:nvPr/>
        </p:nvSpPr>
        <p:spPr>
          <a:xfrm>
            <a:off x="1340865" y="5471322"/>
            <a:ext cx="2075505" cy="369332"/>
          </a:xfrm>
          <a:prstGeom prst="rect">
            <a:avLst/>
          </a:prstGeom>
        </p:spPr>
        <p:txBody>
          <a:bodyPr wrap="none">
            <a:spAutoFit/>
          </a:bodyPr>
          <a:lstStyle/>
          <a:p>
            <a:r>
              <a:rPr lang="en-US" dirty="0">
                <a:solidFill>
                  <a:srgbClr val="000000"/>
                </a:solidFill>
              </a:rPr>
              <a:t>Clusters in new data</a:t>
            </a:r>
            <a:endParaRPr lang="en-US" dirty="0"/>
          </a:p>
        </p:txBody>
      </p:sp>
      <p:sp>
        <p:nvSpPr>
          <p:cNvPr id="28" name="Rectangle 27"/>
          <p:cNvSpPr/>
          <p:nvPr/>
        </p:nvSpPr>
        <p:spPr>
          <a:xfrm rot="16200000">
            <a:off x="54297" y="3583361"/>
            <a:ext cx="2099870" cy="369332"/>
          </a:xfrm>
          <a:prstGeom prst="rect">
            <a:avLst/>
          </a:prstGeom>
        </p:spPr>
        <p:txBody>
          <a:bodyPr wrap="none">
            <a:spAutoFit/>
          </a:bodyPr>
          <a:lstStyle/>
          <a:p>
            <a:r>
              <a:rPr lang="en-US" dirty="0">
                <a:solidFill>
                  <a:srgbClr val="000000"/>
                </a:solidFill>
              </a:rPr>
              <a:t>Cell types in ref data</a:t>
            </a:r>
            <a:endParaRPr lang="en-US" dirty="0"/>
          </a:p>
        </p:txBody>
      </p:sp>
      <p:sp>
        <p:nvSpPr>
          <p:cNvPr id="29" name="Rectangle 28"/>
          <p:cNvSpPr/>
          <p:nvPr/>
        </p:nvSpPr>
        <p:spPr>
          <a:xfrm>
            <a:off x="7098321" y="5490486"/>
            <a:ext cx="2075505" cy="369332"/>
          </a:xfrm>
          <a:prstGeom prst="rect">
            <a:avLst/>
          </a:prstGeom>
        </p:spPr>
        <p:txBody>
          <a:bodyPr wrap="none">
            <a:spAutoFit/>
          </a:bodyPr>
          <a:lstStyle/>
          <a:p>
            <a:r>
              <a:rPr lang="en-US" dirty="0">
                <a:solidFill>
                  <a:srgbClr val="000000"/>
                </a:solidFill>
              </a:rPr>
              <a:t>Clusters in new data</a:t>
            </a:r>
            <a:endParaRPr lang="en-US" dirty="0"/>
          </a:p>
        </p:txBody>
      </p:sp>
      <p:sp>
        <p:nvSpPr>
          <p:cNvPr id="30" name="Rectangle 29"/>
          <p:cNvSpPr/>
          <p:nvPr/>
        </p:nvSpPr>
        <p:spPr>
          <a:xfrm rot="16200000">
            <a:off x="5838553" y="3583361"/>
            <a:ext cx="2099870" cy="369332"/>
          </a:xfrm>
          <a:prstGeom prst="rect">
            <a:avLst/>
          </a:prstGeom>
        </p:spPr>
        <p:txBody>
          <a:bodyPr wrap="none">
            <a:spAutoFit/>
          </a:bodyPr>
          <a:lstStyle/>
          <a:p>
            <a:r>
              <a:rPr lang="en-US" dirty="0">
                <a:solidFill>
                  <a:srgbClr val="000000"/>
                </a:solidFill>
              </a:rPr>
              <a:t>Cell types in ref data</a:t>
            </a:r>
            <a:endParaRPr lang="en-US" dirty="0"/>
          </a:p>
        </p:txBody>
      </p:sp>
      <p:sp>
        <p:nvSpPr>
          <p:cNvPr id="7" name="Rectangle 6"/>
          <p:cNvSpPr/>
          <p:nvPr/>
        </p:nvSpPr>
        <p:spPr>
          <a:xfrm>
            <a:off x="1419624" y="1412486"/>
            <a:ext cx="4484376" cy="646331"/>
          </a:xfrm>
          <a:prstGeom prst="rect">
            <a:avLst/>
          </a:prstGeom>
        </p:spPr>
        <p:txBody>
          <a:bodyPr wrap="square">
            <a:spAutoFit/>
          </a:bodyPr>
          <a:lstStyle/>
          <a:p>
            <a:r>
              <a:rPr lang="en-US" dirty="0"/>
              <a:t>Annotate </a:t>
            </a:r>
            <a:r>
              <a:rPr lang="en-US" b="1" dirty="0">
                <a:solidFill>
                  <a:srgbClr val="00B0F0"/>
                </a:solidFill>
              </a:rPr>
              <a:t>Seurat clusters </a:t>
            </a:r>
            <a:r>
              <a:rPr lang="en-US" dirty="0"/>
              <a:t>derived from our data against </a:t>
            </a:r>
            <a:r>
              <a:rPr lang="en-US" b="1" dirty="0">
                <a:solidFill>
                  <a:srgbClr val="00B0F0"/>
                </a:solidFill>
              </a:rPr>
              <a:t>3 tissue compartments in </a:t>
            </a:r>
            <a:r>
              <a:rPr lang="en-US" b="1" dirty="0" err="1">
                <a:solidFill>
                  <a:srgbClr val="00B0F0"/>
                </a:solidFill>
              </a:rPr>
              <a:t>Smillie</a:t>
            </a:r>
            <a:r>
              <a:rPr lang="en-US" b="1" dirty="0">
                <a:solidFill>
                  <a:srgbClr val="00B0F0"/>
                </a:solidFill>
              </a:rPr>
              <a:t> </a:t>
            </a:r>
          </a:p>
        </p:txBody>
      </p:sp>
      <p:sp>
        <p:nvSpPr>
          <p:cNvPr id="31" name="Rectangle 30"/>
          <p:cNvSpPr/>
          <p:nvPr/>
        </p:nvSpPr>
        <p:spPr>
          <a:xfrm>
            <a:off x="6825600" y="1412486"/>
            <a:ext cx="4877041" cy="646331"/>
          </a:xfrm>
          <a:prstGeom prst="rect">
            <a:avLst/>
          </a:prstGeom>
        </p:spPr>
        <p:txBody>
          <a:bodyPr wrap="square">
            <a:spAutoFit/>
          </a:bodyPr>
          <a:lstStyle/>
          <a:p>
            <a:r>
              <a:rPr lang="en-US" dirty="0"/>
              <a:t>Annotate </a:t>
            </a:r>
            <a:r>
              <a:rPr lang="en-US" b="1" dirty="0">
                <a:solidFill>
                  <a:srgbClr val="00B0F0"/>
                </a:solidFill>
              </a:rPr>
              <a:t>co-occurrence clusters </a:t>
            </a:r>
            <a:r>
              <a:rPr lang="en-US" dirty="0"/>
              <a:t>derived from our data against </a:t>
            </a:r>
            <a:r>
              <a:rPr lang="en-US" b="1" dirty="0">
                <a:solidFill>
                  <a:srgbClr val="00B0F0"/>
                </a:solidFill>
              </a:rPr>
              <a:t>3 tissue compartments in </a:t>
            </a:r>
            <a:r>
              <a:rPr lang="en-US" b="1" dirty="0" err="1">
                <a:solidFill>
                  <a:srgbClr val="00B0F0"/>
                </a:solidFill>
              </a:rPr>
              <a:t>Smillie</a:t>
            </a:r>
            <a:endParaRPr lang="en-US" b="1" dirty="0">
              <a:solidFill>
                <a:srgbClr val="00B0F0"/>
              </a:solidFill>
            </a:endParaRPr>
          </a:p>
        </p:txBody>
      </p:sp>
      <p:sp>
        <p:nvSpPr>
          <p:cNvPr id="33" name="Rounded Rectangular Callout 32"/>
          <p:cNvSpPr/>
          <p:nvPr/>
        </p:nvSpPr>
        <p:spPr>
          <a:xfrm>
            <a:off x="3481432" y="5916155"/>
            <a:ext cx="5770568" cy="862271"/>
          </a:xfrm>
          <a:prstGeom prst="wedgeRoundRectCallout">
            <a:avLst>
              <a:gd name="adj1" fmla="val 42909"/>
              <a:gd name="adj2" fmla="val -469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endParaRPr lang="en-US" altLang="en-US" sz="1400" dirty="0">
              <a:solidFill>
                <a:srgbClr val="000000"/>
              </a:solidFill>
            </a:endParaRPr>
          </a:p>
          <a:p>
            <a:pPr>
              <a:spcBef>
                <a:spcPct val="0"/>
              </a:spcBef>
              <a:buFontTx/>
              <a:buNone/>
            </a:pPr>
            <a:r>
              <a:rPr lang="en-US" altLang="en-US" sz="1400" dirty="0">
                <a:solidFill>
                  <a:srgbClr val="000000"/>
                </a:solidFill>
              </a:rPr>
              <a:t>These two mapping results to tissue compartment are almost perfect AUC. </a:t>
            </a:r>
            <a:r>
              <a:rPr lang="en-US" altLang="zh-CN" sz="1400" dirty="0">
                <a:solidFill>
                  <a:srgbClr val="000000"/>
                </a:solidFill>
              </a:rPr>
              <a:t>Most</a:t>
            </a:r>
            <a:r>
              <a:rPr lang="en-US" altLang="en-US" sz="1400" dirty="0">
                <a:solidFill>
                  <a:srgbClr val="000000"/>
                </a:solidFill>
              </a:rPr>
              <a:t> “errors” are annotating clusters as “novel” that do not exist in the reference.  </a:t>
            </a:r>
          </a:p>
        </p:txBody>
      </p:sp>
      <p:sp>
        <p:nvSpPr>
          <p:cNvPr id="12"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Tree>
    <p:extLst>
      <p:ext uri="{BB962C8B-B14F-4D97-AF65-F5344CB8AC3E}">
        <p14:creationId xmlns:p14="http://schemas.microsoft.com/office/powerpoint/2010/main" val="10274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792" y="1542487"/>
            <a:ext cx="4262133" cy="447040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43" y="5852262"/>
            <a:ext cx="3942080" cy="79237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07" y="1591457"/>
            <a:ext cx="4852759" cy="437246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2356" y="5852262"/>
            <a:ext cx="4287297" cy="812799"/>
          </a:xfrm>
          <a:prstGeom prst="rect">
            <a:avLst/>
          </a:prstGeom>
        </p:spPr>
      </p:pic>
      <p:sp>
        <p:nvSpPr>
          <p:cNvPr id="7" name="Rectangle 6"/>
          <p:cNvSpPr/>
          <p:nvPr/>
        </p:nvSpPr>
        <p:spPr>
          <a:xfrm>
            <a:off x="721091" y="945126"/>
            <a:ext cx="4156362" cy="646331"/>
          </a:xfrm>
          <a:prstGeom prst="rect">
            <a:avLst/>
          </a:prstGeom>
        </p:spPr>
        <p:txBody>
          <a:bodyPr wrap="square">
            <a:spAutoFit/>
          </a:bodyPr>
          <a:lstStyle/>
          <a:p>
            <a:r>
              <a:rPr lang="en-US" dirty="0"/>
              <a:t>Annotate </a:t>
            </a:r>
            <a:r>
              <a:rPr lang="en-US" b="1" dirty="0">
                <a:solidFill>
                  <a:srgbClr val="00B0F0"/>
                </a:solidFill>
              </a:rPr>
              <a:t>Seurat clusters </a:t>
            </a:r>
            <a:r>
              <a:rPr lang="en-US" dirty="0"/>
              <a:t>derived from our data against </a:t>
            </a:r>
            <a:r>
              <a:rPr lang="en-US" b="1" dirty="0">
                <a:solidFill>
                  <a:srgbClr val="00B0F0"/>
                </a:solidFill>
              </a:rPr>
              <a:t>51 cell types in </a:t>
            </a:r>
            <a:r>
              <a:rPr lang="en-US" b="1" dirty="0" err="1">
                <a:solidFill>
                  <a:srgbClr val="00B0F0"/>
                </a:solidFill>
              </a:rPr>
              <a:t>Smillie</a:t>
            </a:r>
            <a:endParaRPr lang="en-US" b="1" dirty="0">
              <a:solidFill>
                <a:srgbClr val="00B0F0"/>
              </a:solidFill>
            </a:endParaRPr>
          </a:p>
        </p:txBody>
      </p:sp>
      <p:sp>
        <p:nvSpPr>
          <p:cNvPr id="31" name="Rectangle 30"/>
          <p:cNvSpPr/>
          <p:nvPr/>
        </p:nvSpPr>
        <p:spPr>
          <a:xfrm>
            <a:off x="7367064" y="945126"/>
            <a:ext cx="4755027" cy="646331"/>
          </a:xfrm>
          <a:prstGeom prst="rect">
            <a:avLst/>
          </a:prstGeom>
        </p:spPr>
        <p:txBody>
          <a:bodyPr wrap="square">
            <a:spAutoFit/>
          </a:bodyPr>
          <a:lstStyle/>
          <a:p>
            <a:r>
              <a:rPr lang="en-US" dirty="0"/>
              <a:t>Annotate </a:t>
            </a:r>
            <a:r>
              <a:rPr lang="en-US" b="1" dirty="0">
                <a:solidFill>
                  <a:srgbClr val="00B0F0"/>
                </a:solidFill>
              </a:rPr>
              <a:t>co-occurrence clusters </a:t>
            </a:r>
            <a:r>
              <a:rPr lang="en-US" dirty="0"/>
              <a:t>derived from our data against </a:t>
            </a:r>
            <a:r>
              <a:rPr lang="en-US" b="1" dirty="0">
                <a:solidFill>
                  <a:srgbClr val="00B0F0"/>
                </a:solidFill>
              </a:rPr>
              <a:t>51 cell types in </a:t>
            </a:r>
            <a:r>
              <a:rPr lang="en-US" b="1" dirty="0" err="1">
                <a:solidFill>
                  <a:srgbClr val="00B0F0"/>
                </a:solidFill>
              </a:rPr>
              <a:t>Smillie</a:t>
            </a:r>
            <a:endParaRPr lang="en-US" b="1" dirty="0">
              <a:solidFill>
                <a:srgbClr val="00B0F0"/>
              </a:solidFill>
            </a:endParaRPr>
          </a:p>
        </p:txBody>
      </p:sp>
      <p:sp>
        <p:nvSpPr>
          <p:cNvPr id="19" name="Rectangle 18"/>
          <p:cNvSpPr/>
          <p:nvPr/>
        </p:nvSpPr>
        <p:spPr>
          <a:xfrm>
            <a:off x="9194801" y="4975860"/>
            <a:ext cx="45719" cy="1704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8784668" y="4975860"/>
            <a:ext cx="45719" cy="1704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813559" y="4953102"/>
            <a:ext cx="119653" cy="1798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ular Callout 36"/>
          <p:cNvSpPr/>
          <p:nvPr/>
        </p:nvSpPr>
        <p:spPr>
          <a:xfrm>
            <a:off x="4975951" y="3549732"/>
            <a:ext cx="2650619" cy="2852256"/>
          </a:xfrm>
          <a:prstGeom prst="wedgeRoundRectCallout">
            <a:avLst>
              <a:gd name="adj1" fmla="val 47232"/>
              <a:gd name="adj2" fmla="val -104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endParaRPr lang="en-US" altLang="en-US" sz="1400" dirty="0">
              <a:solidFill>
                <a:srgbClr val="000000"/>
              </a:solidFill>
            </a:endParaRPr>
          </a:p>
          <a:p>
            <a:pPr>
              <a:spcBef>
                <a:spcPct val="0"/>
              </a:spcBef>
              <a:buFontTx/>
              <a:buNone/>
            </a:pPr>
            <a:r>
              <a:rPr lang="en-US" altLang="en-US" sz="1400" dirty="0">
                <a:solidFill>
                  <a:srgbClr val="000000"/>
                </a:solidFill>
              </a:rPr>
              <a:t>Mapping results to detailed cell types are almost perfect in getting the correct tissue compartment:</a:t>
            </a:r>
          </a:p>
          <a:p>
            <a:pPr marL="285750" indent="-285750">
              <a:spcBef>
                <a:spcPct val="0"/>
              </a:spcBef>
              <a:buFontTx/>
              <a:buChar char="-"/>
            </a:pPr>
            <a:r>
              <a:rPr lang="en-US" altLang="en-US" sz="1400" dirty="0">
                <a:solidFill>
                  <a:srgbClr val="000000"/>
                </a:solidFill>
              </a:rPr>
              <a:t>1 or 2 epithelial cell clusters are “incorrectly” mapped as imm_Plasma and imm_MT-hi</a:t>
            </a:r>
          </a:p>
          <a:p>
            <a:pPr marL="285750" indent="-285750">
              <a:spcBef>
                <a:spcPct val="0"/>
              </a:spcBef>
              <a:buFontTx/>
              <a:buChar char="-"/>
            </a:pPr>
            <a:r>
              <a:rPr lang="en-US" altLang="en-US" sz="1400" dirty="0">
                <a:solidFill>
                  <a:srgbClr val="000000"/>
                </a:solidFill>
              </a:rPr>
              <a:t>A few cell clusters (2 or 7) are considered as novel cell types </a:t>
            </a:r>
          </a:p>
        </p:txBody>
      </p:sp>
      <p:sp>
        <p:nvSpPr>
          <p:cNvPr id="15"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Tree>
    <p:extLst>
      <p:ext uri="{BB962C8B-B14F-4D97-AF65-F5344CB8AC3E}">
        <p14:creationId xmlns:p14="http://schemas.microsoft.com/office/powerpoint/2010/main" val="1983625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8612" y="884968"/>
            <a:ext cx="5611976" cy="646331"/>
          </a:xfrm>
          <a:prstGeom prst="rect">
            <a:avLst/>
          </a:prstGeom>
        </p:spPr>
        <p:txBody>
          <a:bodyPr wrap="square">
            <a:spAutoFit/>
          </a:bodyPr>
          <a:lstStyle/>
          <a:p>
            <a:r>
              <a:rPr lang="en-US" sz="1200" dirty="0">
                <a:solidFill>
                  <a:srgbClr val="000000"/>
                </a:solidFill>
                <a:latin typeface="Calibri" panose="020F0502020204030204" pitchFamily="34" charset="0"/>
                <a:ea typeface="Times New Roman" panose="02020603050405020304" pitchFamily="18" charset="0"/>
              </a:rPr>
              <a:t>For each sample, we used signature genes to filter for epithelial cells. The samples are then integrated using Seurat, and clustered. We manually annotated the cell clusters using ~5 gene markers per cell type from the Wang et al paper.</a:t>
            </a:r>
          </a:p>
        </p:txBody>
      </p:sp>
      <p:pic>
        <p:nvPicPr>
          <p:cNvPr id="18" name="Picture 17"/>
          <p:cNvPicPr>
            <a:picLocks noChangeAspect="1"/>
          </p:cNvPicPr>
          <p:nvPr/>
        </p:nvPicPr>
        <p:blipFill>
          <a:blip r:embed="rId2"/>
          <a:stretch>
            <a:fillRect/>
          </a:stretch>
        </p:blipFill>
        <p:spPr>
          <a:xfrm>
            <a:off x="6177684" y="1721223"/>
            <a:ext cx="3052152" cy="2965197"/>
          </a:xfrm>
          <a:prstGeom prst="rect">
            <a:avLst/>
          </a:prstGeom>
        </p:spPr>
      </p:pic>
      <p:pic>
        <p:nvPicPr>
          <p:cNvPr id="6" name="Picture 5"/>
          <p:cNvPicPr>
            <a:picLocks noChangeAspect="1"/>
          </p:cNvPicPr>
          <p:nvPr/>
        </p:nvPicPr>
        <p:blipFill>
          <a:blip r:embed="rId3"/>
          <a:stretch>
            <a:fillRect/>
          </a:stretch>
        </p:blipFill>
        <p:spPr>
          <a:xfrm>
            <a:off x="9357472" y="1522284"/>
            <a:ext cx="2316480" cy="3252225"/>
          </a:xfrm>
          <a:prstGeom prst="rect">
            <a:avLst/>
          </a:prstGeom>
        </p:spPr>
      </p:pic>
      <p:grpSp>
        <p:nvGrpSpPr>
          <p:cNvPr id="42" name="Group 41"/>
          <p:cNvGrpSpPr/>
          <p:nvPr/>
        </p:nvGrpSpPr>
        <p:grpSpPr>
          <a:xfrm>
            <a:off x="298925" y="812968"/>
            <a:ext cx="5757504" cy="5886878"/>
            <a:chOff x="291725" y="794969"/>
            <a:chExt cx="5757504" cy="5904877"/>
          </a:xfrm>
        </p:grpSpPr>
        <p:sp>
          <p:nvSpPr>
            <p:cNvPr id="4" name="Rectangle 3"/>
            <p:cNvSpPr/>
            <p:nvPr/>
          </p:nvSpPr>
          <p:spPr>
            <a:xfrm>
              <a:off x="351947" y="5397896"/>
              <a:ext cx="1362711" cy="646331"/>
            </a:xfrm>
            <a:prstGeom prst="rect">
              <a:avLst/>
            </a:prstGeom>
            <a:solidFill>
              <a:schemeClr val="bg1">
                <a:lumMod val="95000"/>
              </a:schemeClr>
            </a:solidFill>
          </p:spPr>
          <p:txBody>
            <a:bodyPr wrap="square">
              <a:spAutoFit/>
            </a:bodyPr>
            <a:lstStyle/>
            <a:p>
              <a:r>
                <a:rPr lang="en-US" dirty="0">
                  <a:solidFill>
                    <a:srgbClr val="000000"/>
                  </a:solidFill>
                </a:rPr>
                <a:t>Manual annotations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80" y="794969"/>
              <a:ext cx="5629049" cy="4286604"/>
            </a:xfrm>
            <a:prstGeom prst="rect">
              <a:avLst/>
            </a:prstGeom>
          </p:spPr>
        </p:pic>
        <p:sp>
          <p:nvSpPr>
            <p:cNvPr id="16" name="TextBox 15">
              <a:extLst>
                <a:ext uri="{FF2B5EF4-FFF2-40B4-BE49-F238E27FC236}">
                  <a16:creationId xmlns:a16="http://schemas.microsoft.com/office/drawing/2014/main" id="{6CE4B4E3-28ED-462D-81DA-A964EEDDAE6A}"/>
                </a:ext>
              </a:extLst>
            </p:cNvPr>
            <p:cNvSpPr txBox="1"/>
            <p:nvPr/>
          </p:nvSpPr>
          <p:spPr>
            <a:xfrm rot="5400000">
              <a:off x="2868597" y="3988366"/>
              <a:ext cx="1452642" cy="3970318"/>
            </a:xfrm>
            <a:prstGeom prst="rect">
              <a:avLst/>
            </a:prstGeom>
            <a:solidFill>
              <a:schemeClr val="bg1">
                <a:lumMod val="95000"/>
              </a:schemeClr>
            </a:solidFill>
          </p:spPr>
          <p:txBody>
            <a:bodyPr wrap="none" rtlCol="0">
              <a:spAutoFit/>
            </a:bodyPr>
            <a:lstStyle/>
            <a:p>
              <a:pPr fontAlgn="b"/>
              <a:r>
                <a:rPr lang="en-US" sz="900" dirty="0"/>
                <a:t>9 - Enterocyte</a:t>
              </a:r>
            </a:p>
            <a:p>
              <a:pPr fontAlgn="b"/>
              <a:r>
                <a:rPr lang="en-US" sz="900" dirty="0"/>
                <a:t>8 - Stem</a:t>
              </a:r>
            </a:p>
            <a:p>
              <a:pPr fontAlgn="b"/>
              <a:r>
                <a:rPr lang="en-US" sz="900" dirty="0"/>
                <a:t>7 - Enterocyte</a:t>
              </a:r>
            </a:p>
            <a:p>
              <a:pPr fontAlgn="b"/>
              <a:r>
                <a:rPr lang="en-US" sz="900" dirty="0"/>
                <a:t>6 - Progenitor</a:t>
              </a:r>
            </a:p>
            <a:p>
              <a:pPr fontAlgn="b"/>
              <a:r>
                <a:rPr lang="en-US" sz="900" dirty="0"/>
                <a:t>5 - Enterocyte</a:t>
              </a:r>
            </a:p>
            <a:p>
              <a:pPr fontAlgn="b"/>
              <a:r>
                <a:rPr lang="en-US" sz="900" dirty="0"/>
                <a:t>4 - Goblet</a:t>
              </a:r>
            </a:p>
            <a:p>
              <a:pPr fontAlgn="b"/>
              <a:r>
                <a:rPr lang="en-US" sz="900" dirty="0"/>
                <a:t>3 - Progenitor</a:t>
              </a:r>
            </a:p>
            <a:p>
              <a:pPr fontAlgn="b"/>
              <a:r>
                <a:rPr lang="en-US" sz="900" dirty="0"/>
                <a:t>27 – </a:t>
              </a:r>
              <a:r>
                <a:rPr lang="en-US" sz="900" dirty="0" err="1"/>
                <a:t>Paneth</a:t>
              </a:r>
              <a:endParaRPr lang="en-US" sz="900" dirty="0"/>
            </a:p>
            <a:p>
              <a:pPr fontAlgn="b"/>
              <a:r>
                <a:rPr lang="en-US" sz="900" dirty="0"/>
                <a:t>26 - Tuft</a:t>
              </a:r>
            </a:p>
            <a:p>
              <a:pPr fontAlgn="b"/>
              <a:r>
                <a:rPr lang="en-US" sz="900" dirty="0"/>
                <a:t>25 - Goblet, TA</a:t>
              </a:r>
            </a:p>
            <a:p>
              <a:pPr fontAlgn="b"/>
              <a:r>
                <a:rPr lang="en-US" sz="900" dirty="0"/>
                <a:t>24 - Goblet</a:t>
              </a:r>
            </a:p>
            <a:p>
              <a:pPr fontAlgn="b"/>
              <a:r>
                <a:rPr lang="en-US" sz="900" dirty="0"/>
                <a:t>23 - </a:t>
              </a:r>
              <a:r>
                <a:rPr lang="en-US" sz="900" dirty="0" err="1"/>
                <a:t>Paneth</a:t>
              </a:r>
              <a:endParaRPr lang="en-US" sz="900" dirty="0"/>
            </a:p>
            <a:p>
              <a:pPr fontAlgn="b"/>
              <a:r>
                <a:rPr lang="en-US" sz="900" dirty="0"/>
                <a:t>22 - Goblet</a:t>
              </a:r>
            </a:p>
            <a:p>
              <a:pPr fontAlgn="b"/>
              <a:r>
                <a:rPr lang="en-US" sz="900" dirty="0"/>
                <a:t>21 - Enterocyte, Progenitor</a:t>
              </a:r>
            </a:p>
            <a:p>
              <a:pPr fontAlgn="b"/>
              <a:r>
                <a:rPr lang="en-US" sz="900" dirty="0"/>
                <a:t>20 - Enterocyte, Progenitor</a:t>
              </a:r>
            </a:p>
            <a:p>
              <a:pPr fontAlgn="b"/>
              <a:r>
                <a:rPr lang="en-US" sz="900" dirty="0"/>
                <a:t>2 - Goblet</a:t>
              </a:r>
            </a:p>
            <a:p>
              <a:pPr fontAlgn="b"/>
              <a:r>
                <a:rPr lang="en-US" sz="900" dirty="0"/>
                <a:t>19 - Goblet</a:t>
              </a:r>
            </a:p>
            <a:p>
              <a:pPr fontAlgn="b"/>
              <a:r>
                <a:rPr lang="en-US" sz="900" dirty="0"/>
                <a:t>18 - Unclear/B Cell</a:t>
              </a:r>
            </a:p>
            <a:p>
              <a:pPr fontAlgn="b"/>
              <a:r>
                <a:rPr lang="en-US" sz="900" dirty="0"/>
                <a:t>17 - Enterocyte</a:t>
              </a:r>
            </a:p>
            <a:p>
              <a:pPr fontAlgn="b"/>
              <a:r>
                <a:rPr lang="en-US" sz="900" dirty="0"/>
                <a:t>16 - TA</a:t>
              </a:r>
            </a:p>
            <a:p>
              <a:pPr fontAlgn="b"/>
              <a:r>
                <a:rPr lang="en-US" sz="900" dirty="0"/>
                <a:t>15 - TA</a:t>
              </a:r>
            </a:p>
            <a:p>
              <a:pPr fontAlgn="b"/>
              <a:r>
                <a:rPr lang="en-US" sz="900" dirty="0"/>
                <a:t>14 - </a:t>
              </a:r>
              <a:r>
                <a:rPr lang="en-US" sz="900" dirty="0" err="1"/>
                <a:t>Enteroendocrine</a:t>
              </a:r>
              <a:endParaRPr lang="en-US" sz="900" dirty="0"/>
            </a:p>
            <a:p>
              <a:pPr fontAlgn="b"/>
              <a:r>
                <a:rPr lang="en-US" sz="900" dirty="0"/>
                <a:t>13 - Enterocyte</a:t>
              </a:r>
            </a:p>
            <a:p>
              <a:pPr fontAlgn="b"/>
              <a:r>
                <a:rPr lang="en-US" sz="900" dirty="0"/>
                <a:t>12 - Enterocyte</a:t>
              </a:r>
            </a:p>
            <a:p>
              <a:pPr fontAlgn="b"/>
              <a:r>
                <a:rPr lang="en-US" sz="900" dirty="0"/>
                <a:t>11 - Goblet</a:t>
              </a:r>
            </a:p>
            <a:p>
              <a:pPr fontAlgn="b"/>
              <a:r>
                <a:rPr lang="en-US" sz="900" dirty="0"/>
                <a:t>10 - TA</a:t>
              </a:r>
            </a:p>
            <a:p>
              <a:pPr fontAlgn="b"/>
              <a:r>
                <a:rPr lang="en-US" sz="900" dirty="0"/>
                <a:t>1 - Enterocyte</a:t>
              </a:r>
            </a:p>
            <a:p>
              <a:pPr fontAlgn="b"/>
              <a:r>
                <a:rPr lang="en-US" sz="900" dirty="0"/>
                <a:t>0 - Enterocyte</a:t>
              </a:r>
            </a:p>
          </p:txBody>
        </p:sp>
        <p:sp>
          <p:nvSpPr>
            <p:cNvPr id="3" name="Rectangle 2"/>
            <p:cNvSpPr/>
            <p:nvPr/>
          </p:nvSpPr>
          <p:spPr>
            <a:xfrm>
              <a:off x="291725" y="4307923"/>
              <a:ext cx="1660822" cy="646331"/>
            </a:xfrm>
            <a:prstGeom prst="rect">
              <a:avLst/>
            </a:prstGeom>
          </p:spPr>
          <p:txBody>
            <a:bodyPr wrap="square">
              <a:spAutoFit/>
            </a:bodyPr>
            <a:lstStyle/>
            <a:p>
              <a:r>
                <a:rPr lang="en-US" dirty="0">
                  <a:solidFill>
                    <a:srgbClr val="000000"/>
                  </a:solidFill>
                </a:rPr>
                <a:t>Automated annotations</a:t>
              </a:r>
              <a:endParaRPr lang="en-US" dirty="0"/>
            </a:p>
          </p:txBody>
        </p:sp>
        <p:cxnSp>
          <p:nvCxnSpPr>
            <p:cNvPr id="8" name="Straight Arrow Connector 7"/>
            <p:cNvCxnSpPr/>
            <p:nvPr/>
          </p:nvCxnSpPr>
          <p:spPr>
            <a:xfrm>
              <a:off x="2556000" y="4774678"/>
              <a:ext cx="6663" cy="51870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55092" y="5019163"/>
              <a:ext cx="663" cy="267019"/>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932366" y="4962705"/>
              <a:ext cx="6034" cy="330677"/>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221107" y="4843689"/>
              <a:ext cx="331" cy="444452"/>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493221" y="4607890"/>
              <a:ext cx="13979" cy="667845"/>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28455" y="4607890"/>
              <a:ext cx="13979" cy="667845"/>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16942" y="4607890"/>
              <a:ext cx="13979" cy="667845"/>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527894" y="4613683"/>
              <a:ext cx="13979" cy="667845"/>
            </a:xfrm>
            <a:prstGeom prst="straightConnector1">
              <a:avLst/>
            </a:prstGeom>
            <a:ln w="38100">
              <a:solidFill>
                <a:schemeClr val="bg1">
                  <a:lumMod val="8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3" name="Rounded Rectangular Callout 22"/>
          <p:cNvSpPr/>
          <p:nvPr/>
        </p:nvSpPr>
        <p:spPr>
          <a:xfrm>
            <a:off x="5832429" y="4879800"/>
            <a:ext cx="6241971" cy="1848172"/>
          </a:xfrm>
          <a:prstGeom prst="wedgeRoundRectCallout">
            <a:avLst>
              <a:gd name="adj1" fmla="val 36459"/>
              <a:gd name="adj2" fmla="val -4376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ct val="0"/>
              </a:spcBef>
              <a:buFontTx/>
              <a:buNone/>
            </a:pPr>
            <a:r>
              <a:rPr lang="en-US" altLang="en-US" sz="1400" b="1" dirty="0">
                <a:solidFill>
                  <a:srgbClr val="000000"/>
                </a:solidFill>
              </a:rPr>
              <a:t>Good news:</a:t>
            </a:r>
          </a:p>
          <a:p>
            <a:pPr>
              <a:spcBef>
                <a:spcPct val="0"/>
              </a:spcBef>
              <a:buFontTx/>
              <a:buNone/>
            </a:pPr>
            <a:r>
              <a:rPr lang="en-US" altLang="en-US" sz="1400" dirty="0">
                <a:solidFill>
                  <a:srgbClr val="000000"/>
                </a:solidFill>
              </a:rPr>
              <a:t>The mapping result is highly accurate compared to the manual annotation. Among the </a:t>
            </a:r>
            <a:r>
              <a:rPr lang="en-US" altLang="zh-CN" sz="1400" dirty="0">
                <a:solidFill>
                  <a:srgbClr val="000000"/>
                </a:solidFill>
              </a:rPr>
              <a:t>28 </a:t>
            </a:r>
            <a:r>
              <a:rPr lang="en-US" altLang="en-US" sz="1400" dirty="0">
                <a:solidFill>
                  <a:srgbClr val="000000"/>
                </a:solidFill>
              </a:rPr>
              <a:t>automated annotations: </a:t>
            </a:r>
          </a:p>
          <a:p>
            <a:pPr marL="171450" indent="-171450">
              <a:buFontTx/>
              <a:buChar char="-"/>
            </a:pPr>
            <a:r>
              <a:rPr lang="en-US" sz="1400" dirty="0">
                <a:solidFill>
                  <a:srgbClr val="000000"/>
                </a:solidFill>
                <a:latin typeface="Calibri" panose="020F0502020204030204" pitchFamily="34" charset="0"/>
                <a:ea typeface="Times New Roman" panose="02020603050405020304" pitchFamily="18" charset="0"/>
              </a:rPr>
              <a:t>20 agree exactly with manual </a:t>
            </a:r>
          </a:p>
          <a:p>
            <a:pPr marL="171450" indent="-171450">
              <a:buFontTx/>
              <a:buChar char="-"/>
            </a:pPr>
            <a:r>
              <a:rPr lang="en-US" sz="1400" dirty="0">
                <a:solidFill>
                  <a:srgbClr val="000000"/>
                </a:solidFill>
                <a:latin typeface="Calibri" panose="020F0502020204030204" pitchFamily="34" charset="0"/>
                <a:ea typeface="Times New Roman" panose="02020603050405020304" pitchFamily="18" charset="0"/>
              </a:rPr>
              <a:t>4 (gray) close matches: progenitor vs TA subtypes</a:t>
            </a:r>
          </a:p>
          <a:p>
            <a:pPr marL="171450" indent="-171450">
              <a:buFontTx/>
              <a:buChar char="-"/>
            </a:pPr>
            <a:r>
              <a:rPr lang="en-US" altLang="zh-CN" sz="1400" dirty="0">
                <a:solidFill>
                  <a:srgbClr val="000000"/>
                </a:solidFill>
                <a:latin typeface="Calibri" panose="020F0502020204030204" pitchFamily="34" charset="0"/>
                <a:ea typeface="Times New Roman" panose="02020603050405020304" pitchFamily="18" charset="0"/>
              </a:rPr>
              <a:t>4</a:t>
            </a:r>
            <a:r>
              <a:rPr lang="en-US" sz="1400" dirty="0">
                <a:solidFill>
                  <a:srgbClr val="000000"/>
                </a:solidFill>
                <a:latin typeface="Calibri" panose="020F0502020204030204" pitchFamily="34" charset="0"/>
                <a:ea typeface="Times New Roman" panose="02020603050405020304" pitchFamily="18" charset="0"/>
              </a:rPr>
              <a:t> (red) mistakes</a:t>
            </a:r>
            <a:r>
              <a:rPr lang="zh-CN" altLang="en-US" sz="1400" dirty="0">
                <a:solidFill>
                  <a:srgbClr val="000000"/>
                </a:solidFill>
                <a:latin typeface="Calibri" panose="020F0502020204030204" pitchFamily="34" charset="0"/>
                <a:ea typeface="Times New Roman" panose="02020603050405020304" pitchFamily="18" charset="0"/>
              </a:rPr>
              <a:t>：</a:t>
            </a:r>
            <a:endParaRPr lang="en-US" altLang="zh-CN" sz="1400" dirty="0">
              <a:solidFill>
                <a:srgbClr val="000000"/>
              </a:solidFill>
              <a:latin typeface="Calibri" panose="020F0502020204030204" pitchFamily="34" charset="0"/>
              <a:ea typeface="Times New Roman" panose="02020603050405020304" pitchFamily="18" charset="0"/>
            </a:endParaRPr>
          </a:p>
          <a:p>
            <a:pPr marL="628650" lvl="1" indent="-171450">
              <a:buFontTx/>
              <a:buChar char="-"/>
            </a:pPr>
            <a:r>
              <a:rPr lang="en-US" altLang="zh-CN" sz="1400" dirty="0">
                <a:solidFill>
                  <a:srgbClr val="000000"/>
                </a:solidFill>
                <a:latin typeface="Calibri" panose="020F0502020204030204" pitchFamily="34" charset="0"/>
                <a:ea typeface="Times New Roman" panose="02020603050405020304" pitchFamily="18" charset="0"/>
              </a:rPr>
              <a:t>2</a:t>
            </a:r>
            <a:r>
              <a:rPr lang="en-US" sz="1400" dirty="0">
                <a:solidFill>
                  <a:srgbClr val="000000"/>
                </a:solidFill>
                <a:latin typeface="Calibri" panose="020F0502020204030204" pitchFamily="34" charset="0"/>
                <a:ea typeface="Times New Roman" panose="02020603050405020304" pitchFamily="18" charset="0"/>
              </a:rPr>
              <a:t> due to insufficient reference: </a:t>
            </a:r>
            <a:r>
              <a:rPr lang="en-US" sz="1400" dirty="0" err="1">
                <a:solidFill>
                  <a:srgbClr val="000000"/>
                </a:solidFill>
                <a:latin typeface="Calibri" panose="020F0502020204030204" pitchFamily="34" charset="0"/>
                <a:ea typeface="Times New Roman" panose="02020603050405020304" pitchFamily="18" charset="0"/>
              </a:rPr>
              <a:t>Paneth</a:t>
            </a:r>
            <a:r>
              <a:rPr lang="en-US" sz="1400" dirty="0">
                <a:solidFill>
                  <a:srgbClr val="000000"/>
                </a:solidFill>
                <a:latin typeface="Calibri" panose="020F0502020204030204" pitchFamily="34" charset="0"/>
                <a:ea typeface="Times New Roman" panose="02020603050405020304" pitchFamily="18" charset="0"/>
              </a:rPr>
              <a:t> does not exist in ref data</a:t>
            </a:r>
          </a:p>
          <a:p>
            <a:pPr marL="628650" lvl="1" indent="-171450">
              <a:buFontTx/>
              <a:buChar char="-"/>
            </a:pPr>
            <a:r>
              <a:rPr lang="en-US" sz="1400" dirty="0">
                <a:solidFill>
                  <a:srgbClr val="000000"/>
                </a:solidFill>
                <a:latin typeface="Calibri" panose="020F0502020204030204" pitchFamily="34" charset="0"/>
                <a:ea typeface="Times New Roman" panose="02020603050405020304" pitchFamily="18" charset="0"/>
              </a:rPr>
              <a:t>2 are errors: </a:t>
            </a:r>
            <a:r>
              <a:rPr lang="en-US" sz="1400" dirty="0" err="1">
                <a:solidFill>
                  <a:srgbClr val="000000"/>
                </a:solidFill>
                <a:latin typeface="Calibri" panose="020F0502020204030204" pitchFamily="34" charset="0"/>
                <a:ea typeface="Times New Roman" panose="02020603050405020304" pitchFamily="18" charset="0"/>
              </a:rPr>
              <a:t>Entroendocrine</a:t>
            </a:r>
            <a:r>
              <a:rPr lang="en-US" sz="1400" dirty="0">
                <a:solidFill>
                  <a:srgbClr val="000000"/>
                </a:solidFill>
                <a:latin typeface="Calibri" panose="020F0502020204030204" pitchFamily="34" charset="0"/>
                <a:ea typeface="Times New Roman" panose="02020603050405020304" pitchFamily="18" charset="0"/>
              </a:rPr>
              <a:t> vs Plasma, Goblet vs TA1</a:t>
            </a:r>
          </a:p>
        </p:txBody>
      </p:sp>
      <p:sp>
        <p:nvSpPr>
          <p:cNvPr id="21" name="Title 1"/>
          <p:cNvSpPr txBox="1">
            <a:spLocks/>
          </p:cNvSpPr>
          <p:nvPr/>
        </p:nvSpPr>
        <p:spPr>
          <a:xfrm>
            <a:off x="136263" y="0"/>
            <a:ext cx="1196066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t>Results – our pilot data </a:t>
            </a:r>
            <a:r>
              <a:rPr lang="en-US" altLang="zh-CN" sz="2000" dirty="0"/>
              <a:t>(Ileum samples from Crohn’s disease patients)</a:t>
            </a:r>
            <a:endParaRPr lang="en-US" altLang="zh-CN" sz="2000" dirty="0">
              <a:ea typeface="宋体" panose="02010600030101010101" pitchFamily="2" charset="-122"/>
            </a:endParaRPr>
          </a:p>
        </p:txBody>
      </p:sp>
    </p:spTree>
    <p:extLst>
      <p:ext uri="{BB962C8B-B14F-4D97-AF65-F5344CB8AC3E}">
        <p14:creationId xmlns:p14="http://schemas.microsoft.com/office/powerpoint/2010/main" val="4227874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524000" y="0"/>
            <a:ext cx="9144000" cy="1143000"/>
          </a:xfrm>
        </p:spPr>
        <p:txBody>
          <a:bodyPr/>
          <a:lstStyle/>
          <a:p>
            <a:pPr eaLnBrk="1" hangingPunct="1"/>
            <a:r>
              <a:rPr lang="en-US" altLang="zh-CN" sz="3200" dirty="0">
                <a:ea typeface="宋体" panose="02010600030101010101" pitchFamily="2" charset="-122"/>
              </a:rPr>
              <a:t>Take home messages</a:t>
            </a:r>
          </a:p>
        </p:txBody>
      </p:sp>
      <p:sp>
        <p:nvSpPr>
          <p:cNvPr id="8" name="Rectangle 7"/>
          <p:cNvSpPr/>
          <p:nvPr/>
        </p:nvSpPr>
        <p:spPr>
          <a:xfrm>
            <a:off x="1905000" y="1447801"/>
            <a:ext cx="8382000" cy="4832092"/>
          </a:xfrm>
          <a:prstGeom prst="rect">
            <a:avLst/>
          </a:prstGeom>
        </p:spPr>
        <p:txBody>
          <a:bodyPr>
            <a:spAutoFit/>
          </a:bodyPr>
          <a:lstStyle/>
          <a:p>
            <a:pPr marL="285750" indent="-285750">
              <a:buFont typeface="Arial" panose="020B0604020202020204" pitchFamily="34" charset="0"/>
              <a:buChar char="•"/>
              <a:defRPr/>
            </a:pPr>
            <a:r>
              <a:rPr lang="en-US" sz="2200" dirty="0">
                <a:solidFill>
                  <a:srgbClr val="000000"/>
                </a:solidFill>
              </a:rPr>
              <a:t>Automated cell type annotation is very useful tool to assist/expedite biological interpretation of scRNA-seq data</a:t>
            </a: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r>
              <a:rPr lang="en-US" sz="2200" dirty="0">
                <a:solidFill>
                  <a:srgbClr val="000000"/>
                </a:solidFill>
              </a:rPr>
              <a:t>Many algorithms developed and benchmarked</a:t>
            </a: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r>
              <a:rPr lang="en-US" sz="2200" dirty="0">
                <a:solidFill>
                  <a:srgbClr val="000000"/>
                </a:solidFill>
              </a:rPr>
              <a:t>There is still room for algorithmic innovation, such as combining data-driven and knowledge-driven ideas</a:t>
            </a: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endParaRPr lang="en-US" sz="2200" dirty="0">
              <a:solidFill>
                <a:srgbClr val="000000"/>
              </a:solidFill>
            </a:endParaRPr>
          </a:p>
          <a:p>
            <a:pPr marL="285750" indent="-285750">
              <a:buFont typeface="Arial" panose="020B0604020202020204" pitchFamily="34" charset="0"/>
              <a:buChar char="•"/>
              <a:defRPr/>
            </a:pPr>
            <a:r>
              <a:rPr lang="en-US" sz="2200" dirty="0">
                <a:solidFill>
                  <a:srgbClr val="000000"/>
                </a:solidFill>
              </a:rPr>
              <a:t>Several further directions:   </a:t>
            </a:r>
          </a:p>
          <a:p>
            <a:pPr marL="742950" lvl="1" indent="-285750">
              <a:buFont typeface="Calibri" panose="020F0502020204030204" pitchFamily="34" charset="0"/>
              <a:buChar char="-"/>
              <a:defRPr/>
            </a:pPr>
            <a:r>
              <a:rPr lang="en-US" sz="2200" dirty="0">
                <a:solidFill>
                  <a:srgbClr val="000000"/>
                </a:solidFill>
              </a:rPr>
              <a:t>deal with multiple reference datasets</a:t>
            </a:r>
          </a:p>
          <a:p>
            <a:pPr marL="742950" lvl="1" indent="-285750">
              <a:buFont typeface="Calibri" panose="020F0502020204030204" pitchFamily="34" charset="0"/>
              <a:buChar char="-"/>
              <a:defRPr/>
            </a:pPr>
            <a:r>
              <a:rPr lang="en-US" sz="2200" dirty="0">
                <a:solidFill>
                  <a:srgbClr val="000000"/>
                </a:solidFill>
              </a:rPr>
              <a:t>extend to spatial transcriptomics</a:t>
            </a:r>
          </a:p>
        </p:txBody>
      </p:sp>
    </p:spTree>
    <p:extLst>
      <p:ext uri="{BB962C8B-B14F-4D97-AF65-F5344CB8AC3E}">
        <p14:creationId xmlns:p14="http://schemas.microsoft.com/office/powerpoint/2010/main" val="235824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1523999" y="0"/>
            <a:ext cx="10072255"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Cell type interpretation of clusters often done manually</a:t>
            </a:r>
          </a:p>
        </p:txBody>
      </p:sp>
      <p:pic>
        <p:nvPicPr>
          <p:cNvPr id="1026" name="Picture 2" descr="https://satijalab.org/seurat/articles/pbmc3k_tutorial_files/figure-html/tsneplot-1.png">
            <a:extLst>
              <a:ext uri="{FF2B5EF4-FFF2-40B4-BE49-F238E27FC236}">
                <a16:creationId xmlns:a16="http://schemas.microsoft.com/office/drawing/2014/main" id="{4240ED57-FFE1-415B-A4B9-3160F64129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78" y="1774269"/>
            <a:ext cx="3214255" cy="2295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atijalab.org/seurat/articles/pbmc3k_tutorial_files/figure-html/clusterHeatmap-1.png">
            <a:extLst>
              <a:ext uri="{FF2B5EF4-FFF2-40B4-BE49-F238E27FC236}">
                <a16:creationId xmlns:a16="http://schemas.microsoft.com/office/drawing/2014/main" id="{98A4169C-F74B-402E-BE93-2827D2EFA3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786" y="1556268"/>
            <a:ext cx="4480587" cy="22958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atijalab.org/seurat/articles/pbmc3k_tutorial_files/figure-html/markerplots-3.png">
            <a:extLst>
              <a:ext uri="{FF2B5EF4-FFF2-40B4-BE49-F238E27FC236}">
                <a16:creationId xmlns:a16="http://schemas.microsoft.com/office/drawing/2014/main" id="{1CF8D9B1-C9EF-4BC3-8DF9-538B623DC6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824" y="3943372"/>
            <a:ext cx="4107873" cy="2738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848D9F-B65B-4798-B6B8-62A56074BEB6}"/>
              </a:ext>
            </a:extLst>
          </p:cNvPr>
          <p:cNvSpPr txBox="1"/>
          <p:nvPr/>
        </p:nvSpPr>
        <p:spPr>
          <a:xfrm>
            <a:off x="1279443" y="1186936"/>
            <a:ext cx="1710661" cy="369332"/>
          </a:xfrm>
          <a:prstGeom prst="rect">
            <a:avLst/>
          </a:prstGeom>
          <a:noFill/>
        </p:spPr>
        <p:txBody>
          <a:bodyPr wrap="none" rtlCol="0">
            <a:spAutoFit/>
          </a:bodyPr>
          <a:lstStyle/>
          <a:p>
            <a:r>
              <a:rPr lang="en-US" dirty="0"/>
              <a:t>Clustering result</a:t>
            </a:r>
          </a:p>
        </p:txBody>
      </p:sp>
      <p:sp>
        <p:nvSpPr>
          <p:cNvPr id="24" name="TextBox 23">
            <a:extLst>
              <a:ext uri="{FF2B5EF4-FFF2-40B4-BE49-F238E27FC236}">
                <a16:creationId xmlns:a16="http://schemas.microsoft.com/office/drawing/2014/main" id="{EF77AC7C-118D-4CB1-AD51-39A1148EE366}"/>
              </a:ext>
            </a:extLst>
          </p:cNvPr>
          <p:cNvSpPr txBox="1"/>
          <p:nvPr/>
        </p:nvSpPr>
        <p:spPr>
          <a:xfrm>
            <a:off x="4845248" y="1186936"/>
            <a:ext cx="3335785" cy="369332"/>
          </a:xfrm>
          <a:prstGeom prst="rect">
            <a:avLst/>
          </a:prstGeom>
          <a:noFill/>
        </p:spPr>
        <p:txBody>
          <a:bodyPr wrap="none" rtlCol="0">
            <a:spAutoFit/>
          </a:bodyPr>
          <a:lstStyle/>
          <a:p>
            <a:r>
              <a:rPr lang="en-US" dirty="0"/>
              <a:t>Manual interpretation of clusters </a:t>
            </a:r>
          </a:p>
        </p:txBody>
      </p:sp>
      <p:sp>
        <p:nvSpPr>
          <p:cNvPr id="26" name="TextBox 25">
            <a:extLst>
              <a:ext uri="{FF2B5EF4-FFF2-40B4-BE49-F238E27FC236}">
                <a16:creationId xmlns:a16="http://schemas.microsoft.com/office/drawing/2014/main" id="{5C296756-63BB-409E-B2A1-0335554FEBD3}"/>
              </a:ext>
            </a:extLst>
          </p:cNvPr>
          <p:cNvSpPr txBox="1"/>
          <p:nvPr/>
        </p:nvSpPr>
        <p:spPr>
          <a:xfrm>
            <a:off x="9742024" y="3054503"/>
            <a:ext cx="1978921" cy="2031325"/>
          </a:xfrm>
          <a:prstGeom prst="rect">
            <a:avLst/>
          </a:prstGeom>
          <a:noFill/>
        </p:spPr>
        <p:txBody>
          <a:bodyPr wrap="square" rtlCol="0">
            <a:spAutoFit/>
          </a:bodyPr>
          <a:lstStyle/>
          <a:p>
            <a:r>
              <a:rPr lang="en-US" dirty="0"/>
              <a:t>This is subjective, time-consuming, and dependent on prior knowledge. </a:t>
            </a:r>
          </a:p>
          <a:p>
            <a:endParaRPr lang="en-US" dirty="0"/>
          </a:p>
          <a:p>
            <a:r>
              <a:rPr lang="en-US" dirty="0"/>
              <a:t>Can it be automated?</a:t>
            </a:r>
          </a:p>
        </p:txBody>
      </p:sp>
    </p:spTree>
    <p:extLst>
      <p:ext uri="{BB962C8B-B14F-4D97-AF65-F5344CB8AC3E}">
        <p14:creationId xmlns:p14="http://schemas.microsoft.com/office/powerpoint/2010/main" val="393565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543884" cy="369332"/>
          </a:xfrm>
          <a:prstGeom prst="rect">
            <a:avLst/>
          </a:prstGeom>
          <a:noFill/>
        </p:spPr>
        <p:txBody>
          <a:bodyPr wrap="none" rtlCol="0">
            <a:spAutoFit/>
          </a:bodyPr>
          <a:lstStyle/>
          <a:p>
            <a:r>
              <a:rPr lang="en-US" dirty="0"/>
              <a:t>Prior database</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276999"/>
          </a:xfrm>
          <a:prstGeom prst="rect">
            <a:avLst/>
          </a:prstGeom>
          <a:noFill/>
        </p:spPr>
        <p:txBody>
          <a:bodyPr wrap="none" rtlCol="0">
            <a:spAutoFit/>
          </a:bodyPr>
          <a:lstStyle/>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prior database of marker genes</a:t>
            </a:r>
          </a:p>
        </p:txBody>
      </p:sp>
      <p:graphicFrame>
        <p:nvGraphicFramePr>
          <p:cNvPr id="2" name="Table 1">
            <a:extLst>
              <a:ext uri="{FF2B5EF4-FFF2-40B4-BE49-F238E27FC236}">
                <a16:creationId xmlns:a16="http://schemas.microsoft.com/office/drawing/2014/main" id="{A5AAB28B-B6B6-4AE7-ADCE-A4A99CC3727B}"/>
              </a:ext>
            </a:extLst>
          </p:cNvPr>
          <p:cNvGraphicFramePr>
            <a:graphicFrameLocks noGrp="1"/>
          </p:cNvGraphicFramePr>
          <p:nvPr>
            <p:extLst/>
          </p:nvPr>
        </p:nvGraphicFramePr>
        <p:xfrm>
          <a:off x="281272" y="1878810"/>
          <a:ext cx="2241208" cy="1854200"/>
        </p:xfrm>
        <a:graphic>
          <a:graphicData uri="http://schemas.openxmlformats.org/drawingml/2006/table">
            <a:tbl>
              <a:tblPr firstRow="1" bandRow="1">
                <a:tableStyleId>{5C22544A-7EE6-4342-B048-85BDC9FD1C3A}</a:tableStyleId>
              </a:tblPr>
              <a:tblGrid>
                <a:gridCol w="662305">
                  <a:extLst>
                    <a:ext uri="{9D8B030D-6E8A-4147-A177-3AD203B41FA5}">
                      <a16:colId xmlns:a16="http://schemas.microsoft.com/office/drawing/2014/main" val="2912702201"/>
                    </a:ext>
                  </a:extLst>
                </a:gridCol>
                <a:gridCol w="598832">
                  <a:extLst>
                    <a:ext uri="{9D8B030D-6E8A-4147-A177-3AD203B41FA5}">
                      <a16:colId xmlns:a16="http://schemas.microsoft.com/office/drawing/2014/main" val="3787994558"/>
                    </a:ext>
                  </a:extLst>
                </a:gridCol>
                <a:gridCol w="598832">
                  <a:extLst>
                    <a:ext uri="{9D8B030D-6E8A-4147-A177-3AD203B41FA5}">
                      <a16:colId xmlns:a16="http://schemas.microsoft.com/office/drawing/2014/main" val="4077906360"/>
                    </a:ext>
                  </a:extLst>
                </a:gridCol>
                <a:gridCol w="381239">
                  <a:extLst>
                    <a:ext uri="{9D8B030D-6E8A-4147-A177-3AD203B41FA5}">
                      <a16:colId xmlns:a16="http://schemas.microsoft.com/office/drawing/2014/main" val="3791648332"/>
                    </a:ext>
                  </a:extLst>
                </a:gridCol>
              </a:tblGrid>
              <a:tr h="370840">
                <a:tc>
                  <a:txBody>
                    <a:bodyPr/>
                    <a:lstStyle/>
                    <a:p>
                      <a:r>
                        <a:rPr lang="en-US" sz="1200" dirty="0"/>
                        <a:t>B cells</a:t>
                      </a:r>
                    </a:p>
                  </a:txBody>
                  <a:tcPr/>
                </a:tc>
                <a:tc>
                  <a:txBody>
                    <a:bodyPr/>
                    <a:lstStyle/>
                    <a:p>
                      <a:r>
                        <a:rPr lang="en-US" sz="1200" dirty="0"/>
                        <a:t>T cells </a:t>
                      </a:r>
                    </a:p>
                  </a:txBody>
                  <a:tcPr/>
                </a:tc>
                <a:tc>
                  <a:txBody>
                    <a:bodyPr/>
                    <a:lstStyle/>
                    <a:p>
                      <a:r>
                        <a:rPr lang="en-US" sz="1200" dirty="0"/>
                        <a:t>NK</a:t>
                      </a:r>
                    </a:p>
                  </a:txBody>
                  <a:tcPr/>
                </a:tc>
                <a:tc>
                  <a:txBody>
                    <a:bodyPr/>
                    <a:lstStyle/>
                    <a:p>
                      <a:r>
                        <a:rPr lang="en-US" sz="1200" dirty="0"/>
                        <a:t>…</a:t>
                      </a:r>
                    </a:p>
                  </a:txBody>
                  <a:tcPr/>
                </a:tc>
                <a:extLst>
                  <a:ext uri="{0D108BD9-81ED-4DB2-BD59-A6C34878D82A}">
                    <a16:rowId xmlns:a16="http://schemas.microsoft.com/office/drawing/2014/main" val="291701132"/>
                  </a:ext>
                </a:extLst>
              </a:tr>
              <a:tr h="370840">
                <a:tc>
                  <a:txBody>
                    <a:bodyPr/>
                    <a:lstStyle/>
                    <a:p>
                      <a:r>
                        <a:rPr lang="en-US" sz="1200" dirty="0"/>
                        <a:t>CD19</a:t>
                      </a:r>
                    </a:p>
                  </a:txBody>
                  <a:tcPr/>
                </a:tc>
                <a:tc>
                  <a:txBody>
                    <a:bodyPr/>
                    <a:lstStyle/>
                    <a:p>
                      <a:r>
                        <a:rPr lang="en-US" sz="1200" dirty="0"/>
                        <a:t>CD3</a:t>
                      </a:r>
                    </a:p>
                  </a:txBody>
                  <a:tcPr/>
                </a:tc>
                <a:tc>
                  <a:txBody>
                    <a:bodyPr/>
                    <a:lstStyle/>
                    <a:p>
                      <a:r>
                        <a:rPr lang="en-US" sz="1200" dirty="0"/>
                        <a:t>GNLY</a:t>
                      </a:r>
                    </a:p>
                  </a:txBody>
                  <a:tcPr/>
                </a:tc>
                <a:tc>
                  <a:txBody>
                    <a:bodyPr/>
                    <a:lstStyle/>
                    <a:p>
                      <a:r>
                        <a:rPr lang="en-US" sz="1200" dirty="0"/>
                        <a:t>…</a:t>
                      </a:r>
                    </a:p>
                  </a:txBody>
                  <a:tcPr/>
                </a:tc>
                <a:extLst>
                  <a:ext uri="{0D108BD9-81ED-4DB2-BD59-A6C34878D82A}">
                    <a16:rowId xmlns:a16="http://schemas.microsoft.com/office/drawing/2014/main" val="3226676784"/>
                  </a:ext>
                </a:extLst>
              </a:tr>
              <a:tr h="370840">
                <a:tc>
                  <a:txBody>
                    <a:bodyPr/>
                    <a:lstStyle/>
                    <a:p>
                      <a:r>
                        <a:rPr lang="en-US" sz="1200" dirty="0"/>
                        <a:t>CD20</a:t>
                      </a:r>
                    </a:p>
                  </a:txBody>
                  <a:tcPr/>
                </a:tc>
                <a:tc>
                  <a:txBody>
                    <a:bodyPr/>
                    <a:lstStyle/>
                    <a:p>
                      <a:r>
                        <a:rPr lang="en-US" sz="1200" dirty="0"/>
                        <a:t>CD4</a:t>
                      </a:r>
                    </a:p>
                  </a:txBody>
                  <a:tcPr/>
                </a:tc>
                <a:tc>
                  <a:txBody>
                    <a:bodyPr/>
                    <a:lstStyle/>
                    <a:p>
                      <a:r>
                        <a:rPr lang="en-US" sz="1200" dirty="0"/>
                        <a:t>NKG7</a:t>
                      </a:r>
                    </a:p>
                  </a:txBody>
                  <a:tcPr/>
                </a:tc>
                <a:tc>
                  <a:txBody>
                    <a:bodyPr/>
                    <a:lstStyle/>
                    <a:p>
                      <a:r>
                        <a:rPr lang="en-US" sz="1200" dirty="0"/>
                        <a:t>…</a:t>
                      </a:r>
                    </a:p>
                  </a:txBody>
                  <a:tcPr/>
                </a:tc>
                <a:extLst>
                  <a:ext uri="{0D108BD9-81ED-4DB2-BD59-A6C34878D82A}">
                    <a16:rowId xmlns:a16="http://schemas.microsoft.com/office/drawing/2014/main" val="1667783553"/>
                  </a:ext>
                </a:extLst>
              </a:tr>
              <a:tr h="370840">
                <a:tc>
                  <a:txBody>
                    <a:bodyPr/>
                    <a:lstStyle/>
                    <a:p>
                      <a:r>
                        <a:rPr lang="en-US" sz="1200" dirty="0"/>
                        <a:t>MS4A1</a:t>
                      </a:r>
                    </a:p>
                  </a:txBody>
                  <a:tcPr/>
                </a:tc>
                <a:tc>
                  <a:txBody>
                    <a:bodyPr/>
                    <a:lstStyle/>
                    <a:p>
                      <a:r>
                        <a:rPr lang="en-US" sz="1200" dirty="0"/>
                        <a:t>CD8</a:t>
                      </a:r>
                    </a:p>
                  </a:txBody>
                  <a:tcPr/>
                </a:tc>
                <a:tc>
                  <a:txBody>
                    <a:bodyPr/>
                    <a:lstStyle/>
                    <a:p>
                      <a:r>
                        <a:rPr lang="en-US" sz="1200" dirty="0"/>
                        <a:t>CD7</a:t>
                      </a:r>
                    </a:p>
                  </a:txBody>
                  <a:tcPr/>
                </a:tc>
                <a:tc>
                  <a:txBody>
                    <a:bodyPr/>
                    <a:lstStyle/>
                    <a:p>
                      <a:r>
                        <a:rPr lang="en-US" sz="1200" dirty="0"/>
                        <a:t>…</a:t>
                      </a:r>
                    </a:p>
                  </a:txBody>
                  <a:tcPr/>
                </a:tc>
                <a:extLst>
                  <a:ext uri="{0D108BD9-81ED-4DB2-BD59-A6C34878D82A}">
                    <a16:rowId xmlns:a16="http://schemas.microsoft.com/office/drawing/2014/main" val="2955481611"/>
                  </a:ext>
                </a:extLst>
              </a:tr>
              <a:tr h="370840">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3387432617"/>
                  </a:ext>
                </a:extLst>
              </a:tr>
            </a:tbl>
          </a:graphicData>
        </a:graphic>
      </p:graphicFrame>
    </p:spTree>
    <p:extLst>
      <p:ext uri="{BB962C8B-B14F-4D97-AF65-F5344CB8AC3E}">
        <p14:creationId xmlns:p14="http://schemas.microsoft.com/office/powerpoint/2010/main" val="221894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543884" cy="369332"/>
          </a:xfrm>
          <a:prstGeom prst="rect">
            <a:avLst/>
          </a:prstGeom>
          <a:noFill/>
        </p:spPr>
        <p:txBody>
          <a:bodyPr wrap="none" rtlCol="0">
            <a:spAutoFit/>
          </a:bodyPr>
          <a:lstStyle/>
          <a:p>
            <a:r>
              <a:rPr lang="en-US" dirty="0"/>
              <a:t>Prior database</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276999"/>
          </a:xfrm>
          <a:prstGeom prst="rect">
            <a:avLst/>
          </a:prstGeom>
          <a:noFill/>
        </p:spPr>
        <p:txBody>
          <a:bodyPr wrap="none" rtlCol="0">
            <a:spAutoFit/>
          </a:bodyPr>
          <a:lstStyle/>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prior database of marker genes</a:t>
            </a:r>
          </a:p>
        </p:txBody>
      </p:sp>
      <p:graphicFrame>
        <p:nvGraphicFramePr>
          <p:cNvPr id="2" name="Table 1">
            <a:extLst>
              <a:ext uri="{FF2B5EF4-FFF2-40B4-BE49-F238E27FC236}">
                <a16:creationId xmlns:a16="http://schemas.microsoft.com/office/drawing/2014/main" id="{A5AAB28B-B6B6-4AE7-ADCE-A4A99CC3727B}"/>
              </a:ext>
            </a:extLst>
          </p:cNvPr>
          <p:cNvGraphicFramePr>
            <a:graphicFrameLocks noGrp="1"/>
          </p:cNvGraphicFramePr>
          <p:nvPr/>
        </p:nvGraphicFramePr>
        <p:xfrm>
          <a:off x="281272" y="1878810"/>
          <a:ext cx="2241208" cy="1854200"/>
        </p:xfrm>
        <a:graphic>
          <a:graphicData uri="http://schemas.openxmlformats.org/drawingml/2006/table">
            <a:tbl>
              <a:tblPr firstRow="1" bandRow="1">
                <a:tableStyleId>{5C22544A-7EE6-4342-B048-85BDC9FD1C3A}</a:tableStyleId>
              </a:tblPr>
              <a:tblGrid>
                <a:gridCol w="662305">
                  <a:extLst>
                    <a:ext uri="{9D8B030D-6E8A-4147-A177-3AD203B41FA5}">
                      <a16:colId xmlns:a16="http://schemas.microsoft.com/office/drawing/2014/main" val="2912702201"/>
                    </a:ext>
                  </a:extLst>
                </a:gridCol>
                <a:gridCol w="598832">
                  <a:extLst>
                    <a:ext uri="{9D8B030D-6E8A-4147-A177-3AD203B41FA5}">
                      <a16:colId xmlns:a16="http://schemas.microsoft.com/office/drawing/2014/main" val="3787994558"/>
                    </a:ext>
                  </a:extLst>
                </a:gridCol>
                <a:gridCol w="598832">
                  <a:extLst>
                    <a:ext uri="{9D8B030D-6E8A-4147-A177-3AD203B41FA5}">
                      <a16:colId xmlns:a16="http://schemas.microsoft.com/office/drawing/2014/main" val="4077906360"/>
                    </a:ext>
                  </a:extLst>
                </a:gridCol>
                <a:gridCol w="381239">
                  <a:extLst>
                    <a:ext uri="{9D8B030D-6E8A-4147-A177-3AD203B41FA5}">
                      <a16:colId xmlns:a16="http://schemas.microsoft.com/office/drawing/2014/main" val="3791648332"/>
                    </a:ext>
                  </a:extLst>
                </a:gridCol>
              </a:tblGrid>
              <a:tr h="370840">
                <a:tc>
                  <a:txBody>
                    <a:bodyPr/>
                    <a:lstStyle/>
                    <a:p>
                      <a:r>
                        <a:rPr lang="en-US" sz="1200" dirty="0"/>
                        <a:t>B cells</a:t>
                      </a:r>
                    </a:p>
                  </a:txBody>
                  <a:tcPr/>
                </a:tc>
                <a:tc>
                  <a:txBody>
                    <a:bodyPr/>
                    <a:lstStyle/>
                    <a:p>
                      <a:r>
                        <a:rPr lang="en-US" sz="1200" dirty="0"/>
                        <a:t>T cells </a:t>
                      </a:r>
                    </a:p>
                  </a:txBody>
                  <a:tcPr/>
                </a:tc>
                <a:tc>
                  <a:txBody>
                    <a:bodyPr/>
                    <a:lstStyle/>
                    <a:p>
                      <a:r>
                        <a:rPr lang="en-US" sz="1200" dirty="0"/>
                        <a:t>NK</a:t>
                      </a:r>
                    </a:p>
                  </a:txBody>
                  <a:tcPr/>
                </a:tc>
                <a:tc>
                  <a:txBody>
                    <a:bodyPr/>
                    <a:lstStyle/>
                    <a:p>
                      <a:r>
                        <a:rPr lang="en-US" sz="1200" dirty="0"/>
                        <a:t>…</a:t>
                      </a:r>
                    </a:p>
                  </a:txBody>
                  <a:tcPr/>
                </a:tc>
                <a:extLst>
                  <a:ext uri="{0D108BD9-81ED-4DB2-BD59-A6C34878D82A}">
                    <a16:rowId xmlns:a16="http://schemas.microsoft.com/office/drawing/2014/main" val="291701132"/>
                  </a:ext>
                </a:extLst>
              </a:tr>
              <a:tr h="370840">
                <a:tc>
                  <a:txBody>
                    <a:bodyPr/>
                    <a:lstStyle/>
                    <a:p>
                      <a:r>
                        <a:rPr lang="en-US" sz="1200" dirty="0"/>
                        <a:t>CD19</a:t>
                      </a:r>
                    </a:p>
                  </a:txBody>
                  <a:tcPr/>
                </a:tc>
                <a:tc>
                  <a:txBody>
                    <a:bodyPr/>
                    <a:lstStyle/>
                    <a:p>
                      <a:r>
                        <a:rPr lang="en-US" sz="1200" dirty="0"/>
                        <a:t>CD3</a:t>
                      </a:r>
                    </a:p>
                  </a:txBody>
                  <a:tcPr/>
                </a:tc>
                <a:tc>
                  <a:txBody>
                    <a:bodyPr/>
                    <a:lstStyle/>
                    <a:p>
                      <a:r>
                        <a:rPr lang="en-US" sz="1200" dirty="0"/>
                        <a:t>GNLY</a:t>
                      </a:r>
                    </a:p>
                  </a:txBody>
                  <a:tcPr/>
                </a:tc>
                <a:tc>
                  <a:txBody>
                    <a:bodyPr/>
                    <a:lstStyle/>
                    <a:p>
                      <a:r>
                        <a:rPr lang="en-US" sz="1200" dirty="0"/>
                        <a:t>…</a:t>
                      </a:r>
                    </a:p>
                  </a:txBody>
                  <a:tcPr/>
                </a:tc>
                <a:extLst>
                  <a:ext uri="{0D108BD9-81ED-4DB2-BD59-A6C34878D82A}">
                    <a16:rowId xmlns:a16="http://schemas.microsoft.com/office/drawing/2014/main" val="3226676784"/>
                  </a:ext>
                </a:extLst>
              </a:tr>
              <a:tr h="370840">
                <a:tc>
                  <a:txBody>
                    <a:bodyPr/>
                    <a:lstStyle/>
                    <a:p>
                      <a:r>
                        <a:rPr lang="en-US" sz="1200" dirty="0"/>
                        <a:t>CD20</a:t>
                      </a:r>
                    </a:p>
                  </a:txBody>
                  <a:tcPr/>
                </a:tc>
                <a:tc>
                  <a:txBody>
                    <a:bodyPr/>
                    <a:lstStyle/>
                    <a:p>
                      <a:r>
                        <a:rPr lang="en-US" sz="1200" dirty="0"/>
                        <a:t>CD4</a:t>
                      </a:r>
                    </a:p>
                  </a:txBody>
                  <a:tcPr/>
                </a:tc>
                <a:tc>
                  <a:txBody>
                    <a:bodyPr/>
                    <a:lstStyle/>
                    <a:p>
                      <a:r>
                        <a:rPr lang="en-US" sz="1200" dirty="0"/>
                        <a:t>NKG7</a:t>
                      </a:r>
                    </a:p>
                  </a:txBody>
                  <a:tcPr/>
                </a:tc>
                <a:tc>
                  <a:txBody>
                    <a:bodyPr/>
                    <a:lstStyle/>
                    <a:p>
                      <a:r>
                        <a:rPr lang="en-US" sz="1200" dirty="0"/>
                        <a:t>…</a:t>
                      </a:r>
                    </a:p>
                  </a:txBody>
                  <a:tcPr/>
                </a:tc>
                <a:extLst>
                  <a:ext uri="{0D108BD9-81ED-4DB2-BD59-A6C34878D82A}">
                    <a16:rowId xmlns:a16="http://schemas.microsoft.com/office/drawing/2014/main" val="1667783553"/>
                  </a:ext>
                </a:extLst>
              </a:tr>
              <a:tr h="370840">
                <a:tc>
                  <a:txBody>
                    <a:bodyPr/>
                    <a:lstStyle/>
                    <a:p>
                      <a:r>
                        <a:rPr lang="en-US" sz="1200" dirty="0"/>
                        <a:t>MS4A1</a:t>
                      </a:r>
                    </a:p>
                  </a:txBody>
                  <a:tcPr/>
                </a:tc>
                <a:tc>
                  <a:txBody>
                    <a:bodyPr/>
                    <a:lstStyle/>
                    <a:p>
                      <a:r>
                        <a:rPr lang="en-US" sz="1200" dirty="0"/>
                        <a:t>CD8</a:t>
                      </a:r>
                    </a:p>
                  </a:txBody>
                  <a:tcPr/>
                </a:tc>
                <a:tc>
                  <a:txBody>
                    <a:bodyPr/>
                    <a:lstStyle/>
                    <a:p>
                      <a:r>
                        <a:rPr lang="en-US" sz="1200" dirty="0"/>
                        <a:t>CD7</a:t>
                      </a:r>
                    </a:p>
                  </a:txBody>
                  <a:tcPr/>
                </a:tc>
                <a:tc>
                  <a:txBody>
                    <a:bodyPr/>
                    <a:lstStyle/>
                    <a:p>
                      <a:r>
                        <a:rPr lang="en-US" sz="1200" dirty="0"/>
                        <a:t>…</a:t>
                      </a:r>
                    </a:p>
                  </a:txBody>
                  <a:tcPr/>
                </a:tc>
                <a:extLst>
                  <a:ext uri="{0D108BD9-81ED-4DB2-BD59-A6C34878D82A}">
                    <a16:rowId xmlns:a16="http://schemas.microsoft.com/office/drawing/2014/main" val="2955481611"/>
                  </a:ext>
                </a:extLst>
              </a:tr>
              <a:tr h="370840">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3387432617"/>
                  </a:ext>
                </a:extLst>
              </a:tr>
            </a:tbl>
          </a:graphicData>
        </a:graphic>
      </p:graphicFrame>
      <p:sp>
        <p:nvSpPr>
          <p:cNvPr id="13" name="TextBox 12">
            <a:extLst>
              <a:ext uri="{FF2B5EF4-FFF2-40B4-BE49-F238E27FC236}">
                <a16:creationId xmlns:a16="http://schemas.microsoft.com/office/drawing/2014/main" id="{41D1024C-CDCC-44E1-8A5A-15BEA10A852D}"/>
              </a:ext>
            </a:extLst>
          </p:cNvPr>
          <p:cNvSpPr txBox="1"/>
          <p:nvPr/>
        </p:nvSpPr>
        <p:spPr>
          <a:xfrm>
            <a:off x="6002932" y="1550541"/>
            <a:ext cx="6155199" cy="2031325"/>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numbers of established cell-type specific gene markers are often very small for many cell types.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Some cell types (subtypes) are defined by combination of marker genes (A+B+C-…), but such information is often incomplete in the literature.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69820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543884" cy="369332"/>
          </a:xfrm>
          <a:prstGeom prst="rect">
            <a:avLst/>
          </a:prstGeom>
          <a:noFill/>
        </p:spPr>
        <p:txBody>
          <a:bodyPr wrap="none" rtlCol="0">
            <a:spAutoFit/>
          </a:bodyPr>
          <a:lstStyle/>
          <a:p>
            <a:r>
              <a:rPr lang="en-US" dirty="0"/>
              <a:t>Prior database</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276999"/>
          </a:xfrm>
          <a:prstGeom prst="rect">
            <a:avLst/>
          </a:prstGeom>
          <a:noFill/>
        </p:spPr>
        <p:txBody>
          <a:bodyPr wrap="none" rtlCol="0">
            <a:spAutoFit/>
          </a:bodyPr>
          <a:lstStyle/>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prior database of marker genes</a:t>
            </a:r>
          </a:p>
        </p:txBody>
      </p:sp>
      <p:graphicFrame>
        <p:nvGraphicFramePr>
          <p:cNvPr id="2" name="Table 1">
            <a:extLst>
              <a:ext uri="{FF2B5EF4-FFF2-40B4-BE49-F238E27FC236}">
                <a16:creationId xmlns:a16="http://schemas.microsoft.com/office/drawing/2014/main" id="{A5AAB28B-B6B6-4AE7-ADCE-A4A99CC3727B}"/>
              </a:ext>
            </a:extLst>
          </p:cNvPr>
          <p:cNvGraphicFramePr>
            <a:graphicFrameLocks noGrp="1"/>
          </p:cNvGraphicFramePr>
          <p:nvPr/>
        </p:nvGraphicFramePr>
        <p:xfrm>
          <a:off x="281272" y="1878810"/>
          <a:ext cx="2241208" cy="1854200"/>
        </p:xfrm>
        <a:graphic>
          <a:graphicData uri="http://schemas.openxmlformats.org/drawingml/2006/table">
            <a:tbl>
              <a:tblPr firstRow="1" bandRow="1">
                <a:tableStyleId>{5C22544A-7EE6-4342-B048-85BDC9FD1C3A}</a:tableStyleId>
              </a:tblPr>
              <a:tblGrid>
                <a:gridCol w="662305">
                  <a:extLst>
                    <a:ext uri="{9D8B030D-6E8A-4147-A177-3AD203B41FA5}">
                      <a16:colId xmlns:a16="http://schemas.microsoft.com/office/drawing/2014/main" val="2912702201"/>
                    </a:ext>
                  </a:extLst>
                </a:gridCol>
                <a:gridCol w="598832">
                  <a:extLst>
                    <a:ext uri="{9D8B030D-6E8A-4147-A177-3AD203B41FA5}">
                      <a16:colId xmlns:a16="http://schemas.microsoft.com/office/drawing/2014/main" val="3787994558"/>
                    </a:ext>
                  </a:extLst>
                </a:gridCol>
                <a:gridCol w="598832">
                  <a:extLst>
                    <a:ext uri="{9D8B030D-6E8A-4147-A177-3AD203B41FA5}">
                      <a16:colId xmlns:a16="http://schemas.microsoft.com/office/drawing/2014/main" val="4077906360"/>
                    </a:ext>
                  </a:extLst>
                </a:gridCol>
                <a:gridCol w="381239">
                  <a:extLst>
                    <a:ext uri="{9D8B030D-6E8A-4147-A177-3AD203B41FA5}">
                      <a16:colId xmlns:a16="http://schemas.microsoft.com/office/drawing/2014/main" val="3791648332"/>
                    </a:ext>
                  </a:extLst>
                </a:gridCol>
              </a:tblGrid>
              <a:tr h="370840">
                <a:tc>
                  <a:txBody>
                    <a:bodyPr/>
                    <a:lstStyle/>
                    <a:p>
                      <a:r>
                        <a:rPr lang="en-US" sz="1200" dirty="0"/>
                        <a:t>B cells</a:t>
                      </a:r>
                    </a:p>
                  </a:txBody>
                  <a:tcPr/>
                </a:tc>
                <a:tc>
                  <a:txBody>
                    <a:bodyPr/>
                    <a:lstStyle/>
                    <a:p>
                      <a:r>
                        <a:rPr lang="en-US" sz="1200" dirty="0"/>
                        <a:t>T cells </a:t>
                      </a:r>
                    </a:p>
                  </a:txBody>
                  <a:tcPr/>
                </a:tc>
                <a:tc>
                  <a:txBody>
                    <a:bodyPr/>
                    <a:lstStyle/>
                    <a:p>
                      <a:r>
                        <a:rPr lang="en-US" sz="1200" dirty="0"/>
                        <a:t>NK</a:t>
                      </a:r>
                    </a:p>
                  </a:txBody>
                  <a:tcPr/>
                </a:tc>
                <a:tc>
                  <a:txBody>
                    <a:bodyPr/>
                    <a:lstStyle/>
                    <a:p>
                      <a:r>
                        <a:rPr lang="en-US" sz="1200" dirty="0"/>
                        <a:t>…</a:t>
                      </a:r>
                    </a:p>
                  </a:txBody>
                  <a:tcPr/>
                </a:tc>
                <a:extLst>
                  <a:ext uri="{0D108BD9-81ED-4DB2-BD59-A6C34878D82A}">
                    <a16:rowId xmlns:a16="http://schemas.microsoft.com/office/drawing/2014/main" val="291701132"/>
                  </a:ext>
                </a:extLst>
              </a:tr>
              <a:tr h="370840">
                <a:tc>
                  <a:txBody>
                    <a:bodyPr/>
                    <a:lstStyle/>
                    <a:p>
                      <a:r>
                        <a:rPr lang="en-US" sz="1200" dirty="0"/>
                        <a:t>CD19</a:t>
                      </a:r>
                    </a:p>
                  </a:txBody>
                  <a:tcPr/>
                </a:tc>
                <a:tc>
                  <a:txBody>
                    <a:bodyPr/>
                    <a:lstStyle/>
                    <a:p>
                      <a:r>
                        <a:rPr lang="en-US" sz="1200" dirty="0"/>
                        <a:t>CD3</a:t>
                      </a:r>
                    </a:p>
                  </a:txBody>
                  <a:tcPr/>
                </a:tc>
                <a:tc>
                  <a:txBody>
                    <a:bodyPr/>
                    <a:lstStyle/>
                    <a:p>
                      <a:r>
                        <a:rPr lang="en-US" sz="1200" dirty="0"/>
                        <a:t>GNLY</a:t>
                      </a:r>
                    </a:p>
                  </a:txBody>
                  <a:tcPr/>
                </a:tc>
                <a:tc>
                  <a:txBody>
                    <a:bodyPr/>
                    <a:lstStyle/>
                    <a:p>
                      <a:r>
                        <a:rPr lang="en-US" sz="1200" dirty="0"/>
                        <a:t>…</a:t>
                      </a:r>
                    </a:p>
                  </a:txBody>
                  <a:tcPr/>
                </a:tc>
                <a:extLst>
                  <a:ext uri="{0D108BD9-81ED-4DB2-BD59-A6C34878D82A}">
                    <a16:rowId xmlns:a16="http://schemas.microsoft.com/office/drawing/2014/main" val="3226676784"/>
                  </a:ext>
                </a:extLst>
              </a:tr>
              <a:tr h="370840">
                <a:tc>
                  <a:txBody>
                    <a:bodyPr/>
                    <a:lstStyle/>
                    <a:p>
                      <a:r>
                        <a:rPr lang="en-US" sz="1200" dirty="0"/>
                        <a:t>CD20</a:t>
                      </a:r>
                    </a:p>
                  </a:txBody>
                  <a:tcPr/>
                </a:tc>
                <a:tc>
                  <a:txBody>
                    <a:bodyPr/>
                    <a:lstStyle/>
                    <a:p>
                      <a:r>
                        <a:rPr lang="en-US" sz="1200" dirty="0"/>
                        <a:t>CD4</a:t>
                      </a:r>
                    </a:p>
                  </a:txBody>
                  <a:tcPr/>
                </a:tc>
                <a:tc>
                  <a:txBody>
                    <a:bodyPr/>
                    <a:lstStyle/>
                    <a:p>
                      <a:r>
                        <a:rPr lang="en-US" sz="1200" dirty="0"/>
                        <a:t>NKG7</a:t>
                      </a:r>
                    </a:p>
                  </a:txBody>
                  <a:tcPr/>
                </a:tc>
                <a:tc>
                  <a:txBody>
                    <a:bodyPr/>
                    <a:lstStyle/>
                    <a:p>
                      <a:r>
                        <a:rPr lang="en-US" sz="1200" dirty="0"/>
                        <a:t>…</a:t>
                      </a:r>
                    </a:p>
                  </a:txBody>
                  <a:tcPr/>
                </a:tc>
                <a:extLst>
                  <a:ext uri="{0D108BD9-81ED-4DB2-BD59-A6C34878D82A}">
                    <a16:rowId xmlns:a16="http://schemas.microsoft.com/office/drawing/2014/main" val="1667783553"/>
                  </a:ext>
                </a:extLst>
              </a:tr>
              <a:tr h="370840">
                <a:tc>
                  <a:txBody>
                    <a:bodyPr/>
                    <a:lstStyle/>
                    <a:p>
                      <a:r>
                        <a:rPr lang="en-US" sz="1200" dirty="0"/>
                        <a:t>MS4A1</a:t>
                      </a:r>
                    </a:p>
                  </a:txBody>
                  <a:tcPr/>
                </a:tc>
                <a:tc>
                  <a:txBody>
                    <a:bodyPr/>
                    <a:lstStyle/>
                    <a:p>
                      <a:r>
                        <a:rPr lang="en-US" sz="1200" dirty="0"/>
                        <a:t>CD8</a:t>
                      </a:r>
                    </a:p>
                  </a:txBody>
                  <a:tcPr/>
                </a:tc>
                <a:tc>
                  <a:txBody>
                    <a:bodyPr/>
                    <a:lstStyle/>
                    <a:p>
                      <a:r>
                        <a:rPr lang="en-US" sz="1200" dirty="0"/>
                        <a:t>CD7</a:t>
                      </a:r>
                    </a:p>
                  </a:txBody>
                  <a:tcPr/>
                </a:tc>
                <a:tc>
                  <a:txBody>
                    <a:bodyPr/>
                    <a:lstStyle/>
                    <a:p>
                      <a:r>
                        <a:rPr lang="en-US" sz="1200" dirty="0"/>
                        <a:t>…</a:t>
                      </a:r>
                    </a:p>
                  </a:txBody>
                  <a:tcPr/>
                </a:tc>
                <a:extLst>
                  <a:ext uri="{0D108BD9-81ED-4DB2-BD59-A6C34878D82A}">
                    <a16:rowId xmlns:a16="http://schemas.microsoft.com/office/drawing/2014/main" val="2955481611"/>
                  </a:ext>
                </a:extLst>
              </a:tr>
              <a:tr h="370840">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3387432617"/>
                  </a:ext>
                </a:extLst>
              </a:tr>
            </a:tbl>
          </a:graphicData>
        </a:graphic>
      </p:graphicFrame>
      <p:sp>
        <p:nvSpPr>
          <p:cNvPr id="13" name="TextBox 12">
            <a:extLst>
              <a:ext uri="{FF2B5EF4-FFF2-40B4-BE49-F238E27FC236}">
                <a16:creationId xmlns:a16="http://schemas.microsoft.com/office/drawing/2014/main" id="{41D1024C-CDCC-44E1-8A5A-15BEA10A852D}"/>
              </a:ext>
            </a:extLst>
          </p:cNvPr>
          <p:cNvSpPr txBox="1"/>
          <p:nvPr/>
        </p:nvSpPr>
        <p:spPr>
          <a:xfrm>
            <a:off x="6002932" y="1550541"/>
            <a:ext cx="6155199" cy="1815882"/>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numbers of established cell-type specific gene markers are often very small for many cell types.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Some cell types (subtypes) are defined by combination of marker genes (A+B+C-…), but such information is often incomplete in the literature. </a:t>
            </a:r>
          </a:p>
          <a:p>
            <a:pPr marL="285750" indent="-285750">
              <a:buFont typeface="Arial" panose="020B0604020202020204" pitchFamily="34" charset="0"/>
              <a:buChar char="•"/>
            </a:pPr>
            <a:endParaRPr lang="en-US" sz="1400" dirty="0"/>
          </a:p>
        </p:txBody>
      </p:sp>
      <p:sp>
        <p:nvSpPr>
          <p:cNvPr id="14" name="TextBox 13">
            <a:extLst>
              <a:ext uri="{FF2B5EF4-FFF2-40B4-BE49-F238E27FC236}">
                <a16:creationId xmlns:a16="http://schemas.microsoft.com/office/drawing/2014/main" id="{E784211D-C56D-458E-A69E-4999CF1DCEDF}"/>
              </a:ext>
            </a:extLst>
          </p:cNvPr>
          <p:cNvSpPr txBox="1"/>
          <p:nvPr/>
        </p:nvSpPr>
        <p:spPr>
          <a:xfrm>
            <a:off x="6002932" y="3907391"/>
            <a:ext cx="5937608" cy="2462213"/>
          </a:xfrm>
          <a:prstGeom prst="rect">
            <a:avLst/>
          </a:prstGeom>
          <a:noFill/>
        </p:spPr>
        <p:txBody>
          <a:bodyPr wrap="square" rtlCol="0">
            <a:spAutoFit/>
          </a:bodyPr>
          <a:lstStyle/>
          <a:p>
            <a:r>
              <a:rPr lang="en-US" sz="1400" b="1" dirty="0"/>
              <a:t>Strategies to solve this problem:</a:t>
            </a:r>
          </a:p>
          <a:p>
            <a:endParaRPr lang="en-US" sz="1400" dirty="0"/>
          </a:p>
          <a:p>
            <a:pPr marL="285750" indent="-285750">
              <a:buFont typeface="Arial" panose="020B0604020202020204" pitchFamily="34" charset="0"/>
              <a:buChar char="•"/>
            </a:pPr>
            <a:r>
              <a:rPr lang="en-US" sz="1400" dirty="0"/>
              <a:t>Compute single-cell gene set enrichment score associated to each known cell type. Use the score to make predictions of cell type labels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Cluster the data and compute DE genes between clusters. Based on the overlap between the DE genes and known marker genes to make predictions (SCSA, </a:t>
            </a:r>
            <a:r>
              <a:rPr lang="en-US" sz="1400" dirty="0" err="1"/>
              <a:t>scCATCH</a:t>
            </a:r>
            <a:r>
              <a:rPr lang="en-US" sz="1400" dirty="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Use prior knowledge to manually define a decision tree. Use the decision to classify cells into the known cell types (Garnett)</a:t>
            </a:r>
          </a:p>
        </p:txBody>
      </p:sp>
    </p:spTree>
    <p:extLst>
      <p:ext uri="{BB962C8B-B14F-4D97-AF65-F5344CB8AC3E}">
        <p14:creationId xmlns:p14="http://schemas.microsoft.com/office/powerpoint/2010/main" val="399942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618392" cy="369332"/>
          </a:xfrm>
          <a:prstGeom prst="rect">
            <a:avLst/>
          </a:prstGeom>
          <a:noFill/>
        </p:spPr>
        <p:txBody>
          <a:bodyPr wrap="none" rtlCol="0">
            <a:spAutoFit/>
          </a:bodyPr>
          <a:lstStyle/>
          <a:p>
            <a:r>
              <a:rPr lang="en-US" dirty="0"/>
              <a:t>Reference atlas</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0" name="Straight Arrow Connector 9"/>
          <p:cNvCxnSpPr/>
          <p:nvPr/>
        </p:nvCxnSpPr>
        <p:spPr>
          <a:xfrm flipV="1">
            <a:off x="660725"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725" y="1694761"/>
            <a:ext cx="458780" cy="276999"/>
          </a:xfrm>
          <a:prstGeom prst="rect">
            <a:avLst/>
          </a:prstGeom>
          <a:noFill/>
        </p:spPr>
        <p:txBody>
          <a:bodyPr wrap="none" rtlCol="0">
            <a:spAutoFit/>
          </a:bodyPr>
          <a:lstStyle/>
          <a:p>
            <a:r>
              <a:rPr lang="en-US" sz="1200" dirty="0"/>
              <a:t>cells</a:t>
            </a:r>
          </a:p>
        </p:txBody>
      </p:sp>
      <p:cxnSp>
        <p:nvCxnSpPr>
          <p:cNvPr id="12" name="Straight Arrow Connector 11"/>
          <p:cNvCxnSpPr/>
          <p:nvPr/>
        </p:nvCxnSpPr>
        <p:spPr>
          <a:xfrm>
            <a:off x="507393"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425" y="2112067"/>
            <a:ext cx="550472" cy="276999"/>
          </a:xfrm>
          <a:prstGeom prst="rect">
            <a:avLst/>
          </a:prstGeom>
          <a:noFill/>
        </p:spPr>
        <p:txBody>
          <a:bodyPr wrap="none" rtlCol="0">
            <a:spAutoFit/>
          </a:bodyPr>
          <a:lstStyle/>
          <a:p>
            <a:r>
              <a:rPr lang="en-US" sz="1200" dirty="0"/>
              <a:t>genes</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461665"/>
          </a:xfrm>
          <a:prstGeom prst="rect">
            <a:avLst/>
          </a:prstGeom>
          <a:noFill/>
        </p:spPr>
        <p:txBody>
          <a:bodyPr wrap="none" rtlCol="0">
            <a:spAutoFit/>
          </a:bodyPr>
          <a:lstStyle/>
          <a:p>
            <a:r>
              <a:rPr lang="en-US" sz="1200" dirty="0"/>
              <a:t>Same</a:t>
            </a:r>
          </a:p>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55" name="Rounded Rectangle 54"/>
          <p:cNvSpPr/>
          <p:nvPr/>
        </p:nvSpPr>
        <p:spPr>
          <a:xfrm>
            <a:off x="660725" y="2032818"/>
            <a:ext cx="1427284"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85268" y="3804883"/>
            <a:ext cx="1427284"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45386" y="3685213"/>
            <a:ext cx="1993559" cy="461665"/>
          </a:xfrm>
          <a:prstGeom prst="rect">
            <a:avLst/>
          </a:prstGeom>
          <a:noFill/>
        </p:spPr>
        <p:txBody>
          <a:bodyPr wrap="none" rtlCol="0">
            <a:spAutoFit/>
          </a:bodyPr>
          <a:lstStyle/>
          <a:p>
            <a:r>
              <a:rPr lang="en-US" sz="1200" dirty="0"/>
              <a:t>Annotations</a:t>
            </a:r>
          </a:p>
          <a:p>
            <a:r>
              <a:rPr lang="en-US" sz="1200" dirty="0"/>
              <a:t>B/CD4+T/CD8+T/monocytes</a:t>
            </a:r>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reference atlas</a:t>
            </a:r>
          </a:p>
        </p:txBody>
      </p:sp>
    </p:spTree>
    <p:extLst>
      <p:ext uri="{BB962C8B-B14F-4D97-AF65-F5344CB8AC3E}">
        <p14:creationId xmlns:p14="http://schemas.microsoft.com/office/powerpoint/2010/main" val="305490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618392" cy="369332"/>
          </a:xfrm>
          <a:prstGeom prst="rect">
            <a:avLst/>
          </a:prstGeom>
          <a:noFill/>
        </p:spPr>
        <p:txBody>
          <a:bodyPr wrap="none" rtlCol="0">
            <a:spAutoFit/>
          </a:bodyPr>
          <a:lstStyle/>
          <a:p>
            <a:r>
              <a:rPr lang="en-US" dirty="0"/>
              <a:t>Reference atlas</a:t>
            </a:r>
          </a:p>
        </p:txBody>
      </p:sp>
      <p:sp>
        <p:nvSpPr>
          <p:cNvPr id="7" name="TextBox 6"/>
          <p:cNvSpPr txBox="1"/>
          <p:nvPr/>
        </p:nvSpPr>
        <p:spPr>
          <a:xfrm>
            <a:off x="2716453" y="1342247"/>
            <a:ext cx="2336602" cy="369332"/>
          </a:xfrm>
          <a:prstGeom prst="rect">
            <a:avLst/>
          </a:prstGeom>
          <a:noFill/>
        </p:spPr>
        <p:txBody>
          <a:bodyPr wrap="none" rtlCol="0">
            <a:spAutoFit/>
          </a:bodyPr>
          <a:lstStyle/>
          <a:p>
            <a:r>
              <a:rPr lang="en-US" dirty="0"/>
              <a:t>New </a:t>
            </a:r>
            <a:r>
              <a:rPr lang="en-US" dirty="0" err="1"/>
              <a:t>scRNAseq</a:t>
            </a:r>
            <a:r>
              <a:rPr lang="en-US" dirty="0"/>
              <a:t> dataset</a:t>
            </a:r>
          </a:p>
        </p:txBody>
      </p:sp>
      <p:cxnSp>
        <p:nvCxnSpPr>
          <p:cNvPr id="10" name="Straight Arrow Connector 9"/>
          <p:cNvCxnSpPr/>
          <p:nvPr/>
        </p:nvCxnSpPr>
        <p:spPr>
          <a:xfrm flipV="1">
            <a:off x="660725"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725" y="1694761"/>
            <a:ext cx="458780" cy="276999"/>
          </a:xfrm>
          <a:prstGeom prst="rect">
            <a:avLst/>
          </a:prstGeom>
          <a:noFill/>
        </p:spPr>
        <p:txBody>
          <a:bodyPr wrap="none" rtlCol="0">
            <a:spAutoFit/>
          </a:bodyPr>
          <a:lstStyle/>
          <a:p>
            <a:r>
              <a:rPr lang="en-US" sz="1200" dirty="0"/>
              <a:t>cells</a:t>
            </a:r>
          </a:p>
        </p:txBody>
      </p:sp>
      <p:cxnSp>
        <p:nvCxnSpPr>
          <p:cNvPr id="12" name="Straight Arrow Connector 11"/>
          <p:cNvCxnSpPr/>
          <p:nvPr/>
        </p:nvCxnSpPr>
        <p:spPr>
          <a:xfrm>
            <a:off x="507393"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425" y="2112067"/>
            <a:ext cx="550472" cy="276999"/>
          </a:xfrm>
          <a:prstGeom prst="rect">
            <a:avLst/>
          </a:prstGeom>
          <a:noFill/>
        </p:spPr>
        <p:txBody>
          <a:bodyPr wrap="none" rtlCol="0">
            <a:spAutoFit/>
          </a:bodyPr>
          <a:lstStyle/>
          <a:p>
            <a:r>
              <a:rPr lang="en-US" sz="1200" dirty="0"/>
              <a:t>genes</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461665"/>
          </a:xfrm>
          <a:prstGeom prst="rect">
            <a:avLst/>
          </a:prstGeom>
          <a:noFill/>
        </p:spPr>
        <p:txBody>
          <a:bodyPr wrap="none" rtlCol="0">
            <a:spAutoFit/>
          </a:bodyPr>
          <a:lstStyle/>
          <a:p>
            <a:r>
              <a:rPr lang="en-US" sz="1200" dirty="0"/>
              <a:t>Same</a:t>
            </a:r>
          </a:p>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33" name="TextBox 32"/>
          <p:cNvSpPr txBox="1"/>
          <p:nvPr/>
        </p:nvSpPr>
        <p:spPr>
          <a:xfrm>
            <a:off x="6002932" y="1550541"/>
            <a:ext cx="6155199" cy="2677656"/>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two datasets are generated by different single-cell technologies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Mismatch in terms of the biology between the two datasets</a:t>
            </a:r>
          </a:p>
          <a:p>
            <a:pPr marL="742950" lvl="1" indent="-285750">
              <a:buFont typeface="Arial" panose="020B0604020202020204" pitchFamily="34" charset="0"/>
              <a:buChar char="•"/>
            </a:pPr>
            <a:r>
              <a:rPr lang="en-US" sz="1400" dirty="0"/>
              <a:t>Similar cells from different tissue sources (colon vs ileum)</a:t>
            </a:r>
          </a:p>
          <a:p>
            <a:pPr marL="742950" lvl="1" indent="-285750">
              <a:buFont typeface="Arial" panose="020B0604020202020204" pitchFamily="34" charset="0"/>
              <a:buChar char="•"/>
            </a:pPr>
            <a:r>
              <a:rPr lang="en-US" sz="1400" dirty="0"/>
              <a:t>Reference is healthy, while new dataset is disease sample.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the reference datasets, the difference among the annotated reference cell types are small</a:t>
            </a:r>
          </a:p>
          <a:p>
            <a:pPr marL="742950" lvl="1" indent="-285750">
              <a:buFont typeface="Arial" panose="020B0604020202020204" pitchFamily="34" charset="0"/>
              <a:buChar char="•"/>
            </a:pPr>
            <a:r>
              <a:rPr lang="en-US" sz="1400" dirty="0"/>
              <a:t>The scope of the reference dataset is very focused</a:t>
            </a:r>
          </a:p>
          <a:p>
            <a:pPr marL="742950" lvl="1" indent="-285750">
              <a:buFont typeface="Arial" panose="020B0604020202020204" pitchFamily="34" charset="0"/>
              <a:buChar char="•"/>
            </a:pPr>
            <a:r>
              <a:rPr lang="en-US" sz="1400" dirty="0"/>
              <a:t>The level of annotation is too detailed</a:t>
            </a:r>
          </a:p>
        </p:txBody>
      </p:sp>
      <p:sp>
        <p:nvSpPr>
          <p:cNvPr id="55" name="Rounded Rectangle 54"/>
          <p:cNvSpPr/>
          <p:nvPr/>
        </p:nvSpPr>
        <p:spPr>
          <a:xfrm>
            <a:off x="660725" y="2032818"/>
            <a:ext cx="1427284"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85268" y="3804883"/>
            <a:ext cx="1427284"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45386" y="3685213"/>
            <a:ext cx="1993559" cy="461665"/>
          </a:xfrm>
          <a:prstGeom prst="rect">
            <a:avLst/>
          </a:prstGeom>
          <a:noFill/>
        </p:spPr>
        <p:txBody>
          <a:bodyPr wrap="none" rtlCol="0">
            <a:spAutoFit/>
          </a:bodyPr>
          <a:lstStyle/>
          <a:p>
            <a:r>
              <a:rPr lang="en-US" sz="1200" dirty="0"/>
              <a:t>Annotations</a:t>
            </a:r>
          </a:p>
          <a:p>
            <a:r>
              <a:rPr lang="en-US" sz="1200" dirty="0"/>
              <a:t>B/CD4+T/CD8+T/monocytes</a:t>
            </a:r>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reference atlas</a:t>
            </a:r>
          </a:p>
        </p:txBody>
      </p:sp>
    </p:spTree>
    <p:extLst>
      <p:ext uri="{BB962C8B-B14F-4D97-AF65-F5344CB8AC3E}">
        <p14:creationId xmlns:p14="http://schemas.microsoft.com/office/powerpoint/2010/main" val="48263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393" y="1342247"/>
            <a:ext cx="1618392" cy="369332"/>
          </a:xfrm>
          <a:prstGeom prst="rect">
            <a:avLst/>
          </a:prstGeom>
          <a:noFill/>
        </p:spPr>
        <p:txBody>
          <a:bodyPr wrap="none" rtlCol="0">
            <a:spAutoFit/>
          </a:bodyPr>
          <a:lstStyle/>
          <a:p>
            <a:r>
              <a:rPr lang="en-US" dirty="0"/>
              <a:t>Reference atlas</a:t>
            </a:r>
          </a:p>
        </p:txBody>
      </p:sp>
      <p:sp>
        <p:nvSpPr>
          <p:cNvPr id="7" name="TextBox 6"/>
          <p:cNvSpPr txBox="1"/>
          <p:nvPr/>
        </p:nvSpPr>
        <p:spPr>
          <a:xfrm>
            <a:off x="2716453" y="1342247"/>
            <a:ext cx="1959447" cy="369332"/>
          </a:xfrm>
          <a:prstGeom prst="rect">
            <a:avLst/>
          </a:prstGeom>
          <a:noFill/>
        </p:spPr>
        <p:txBody>
          <a:bodyPr wrap="none" rtlCol="0">
            <a:spAutoFit/>
          </a:bodyPr>
          <a:lstStyle/>
          <a:p>
            <a:r>
              <a:rPr lang="en-US" dirty="0"/>
              <a:t>New query dataset</a:t>
            </a:r>
          </a:p>
        </p:txBody>
      </p:sp>
      <p:cxnSp>
        <p:nvCxnSpPr>
          <p:cNvPr id="10" name="Straight Arrow Connector 9"/>
          <p:cNvCxnSpPr/>
          <p:nvPr/>
        </p:nvCxnSpPr>
        <p:spPr>
          <a:xfrm flipV="1">
            <a:off x="660725"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725" y="1694761"/>
            <a:ext cx="458780" cy="276999"/>
          </a:xfrm>
          <a:prstGeom prst="rect">
            <a:avLst/>
          </a:prstGeom>
          <a:noFill/>
        </p:spPr>
        <p:txBody>
          <a:bodyPr wrap="none" rtlCol="0">
            <a:spAutoFit/>
          </a:bodyPr>
          <a:lstStyle/>
          <a:p>
            <a:r>
              <a:rPr lang="en-US" sz="1200" dirty="0"/>
              <a:t>cells</a:t>
            </a:r>
          </a:p>
        </p:txBody>
      </p:sp>
      <p:cxnSp>
        <p:nvCxnSpPr>
          <p:cNvPr id="12" name="Straight Arrow Connector 11"/>
          <p:cNvCxnSpPr/>
          <p:nvPr/>
        </p:nvCxnSpPr>
        <p:spPr>
          <a:xfrm>
            <a:off x="507393"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5425" y="2112067"/>
            <a:ext cx="550472" cy="276999"/>
          </a:xfrm>
          <a:prstGeom prst="rect">
            <a:avLst/>
          </a:prstGeom>
          <a:noFill/>
        </p:spPr>
        <p:txBody>
          <a:bodyPr wrap="none" rtlCol="0">
            <a:spAutoFit/>
          </a:bodyPr>
          <a:lstStyle/>
          <a:p>
            <a:r>
              <a:rPr lang="en-US" sz="1200" dirty="0"/>
              <a:t>genes</a:t>
            </a:r>
          </a:p>
        </p:txBody>
      </p:sp>
      <p:cxnSp>
        <p:nvCxnSpPr>
          <p:cNvPr id="18" name="Straight Arrow Connector 17"/>
          <p:cNvCxnSpPr/>
          <p:nvPr/>
        </p:nvCxnSpPr>
        <p:spPr>
          <a:xfrm flipV="1">
            <a:off x="3171112" y="1930729"/>
            <a:ext cx="627184" cy="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1112" y="1694761"/>
            <a:ext cx="780214" cy="276999"/>
          </a:xfrm>
          <a:prstGeom prst="rect">
            <a:avLst/>
          </a:prstGeom>
          <a:noFill/>
        </p:spPr>
        <p:txBody>
          <a:bodyPr wrap="none" rtlCol="0">
            <a:spAutoFit/>
          </a:bodyPr>
          <a:lstStyle/>
          <a:p>
            <a:r>
              <a:rPr lang="en-US" sz="1200" dirty="0"/>
              <a:t>New cells</a:t>
            </a:r>
          </a:p>
        </p:txBody>
      </p:sp>
      <p:cxnSp>
        <p:nvCxnSpPr>
          <p:cNvPr id="20" name="Straight Arrow Connector 19"/>
          <p:cNvCxnSpPr/>
          <p:nvPr/>
        </p:nvCxnSpPr>
        <p:spPr>
          <a:xfrm>
            <a:off x="3017780" y="2155741"/>
            <a:ext cx="0" cy="46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75812" y="2112067"/>
            <a:ext cx="550472" cy="461665"/>
          </a:xfrm>
          <a:prstGeom prst="rect">
            <a:avLst/>
          </a:prstGeom>
          <a:noFill/>
        </p:spPr>
        <p:txBody>
          <a:bodyPr wrap="none" rtlCol="0">
            <a:spAutoFit/>
          </a:bodyPr>
          <a:lstStyle/>
          <a:p>
            <a:r>
              <a:rPr lang="en-US" sz="1200" dirty="0"/>
              <a:t>Same</a:t>
            </a:r>
          </a:p>
          <a:p>
            <a:r>
              <a:rPr lang="en-US" sz="1200" dirty="0"/>
              <a:t>genes</a:t>
            </a:r>
          </a:p>
        </p:txBody>
      </p:sp>
      <p:sp>
        <p:nvSpPr>
          <p:cNvPr id="31" name="Rounded Rectangle 30"/>
          <p:cNvSpPr/>
          <p:nvPr/>
        </p:nvSpPr>
        <p:spPr>
          <a:xfrm>
            <a:off x="3171112" y="3822883"/>
            <a:ext cx="1034511"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49171" y="3731300"/>
            <a:ext cx="678391" cy="276999"/>
          </a:xfrm>
          <a:prstGeom prst="rect">
            <a:avLst/>
          </a:prstGeom>
          <a:noFill/>
        </p:spPr>
        <p:txBody>
          <a:bodyPr wrap="none" rtlCol="0">
            <a:spAutoFit/>
          </a:bodyPr>
          <a:lstStyle/>
          <a:p>
            <a:r>
              <a:rPr lang="en-US" sz="1200" dirty="0"/>
              <a:t>???????</a:t>
            </a:r>
          </a:p>
        </p:txBody>
      </p:sp>
      <p:sp>
        <p:nvSpPr>
          <p:cNvPr id="33" name="TextBox 32"/>
          <p:cNvSpPr txBox="1"/>
          <p:nvPr/>
        </p:nvSpPr>
        <p:spPr>
          <a:xfrm>
            <a:off x="6002932" y="1550541"/>
            <a:ext cx="6155199" cy="2677656"/>
          </a:xfrm>
          <a:prstGeom prst="rect">
            <a:avLst/>
          </a:prstGeom>
          <a:noFill/>
        </p:spPr>
        <p:txBody>
          <a:bodyPr wrap="square" rtlCol="0">
            <a:spAutoFit/>
          </a:bodyPr>
          <a:lstStyle/>
          <a:p>
            <a:r>
              <a:rPr lang="en-US" sz="1400" b="1" dirty="0"/>
              <a:t>What makes this difficult:</a:t>
            </a:r>
          </a:p>
          <a:p>
            <a:endParaRPr lang="en-US" sz="1400" dirty="0"/>
          </a:p>
          <a:p>
            <a:pPr marL="285750" indent="-285750">
              <a:buFont typeface="Arial" panose="020B0604020202020204" pitchFamily="34" charset="0"/>
              <a:buChar char="•"/>
            </a:pPr>
            <a:r>
              <a:rPr lang="en-US" sz="1400" dirty="0"/>
              <a:t>The two datasets are generated by different single-cell technologies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Mismatch in terms of the biology between the two datasets</a:t>
            </a:r>
          </a:p>
          <a:p>
            <a:pPr marL="742950" lvl="1" indent="-285750">
              <a:buFont typeface="Arial" panose="020B0604020202020204" pitchFamily="34" charset="0"/>
              <a:buChar char="•"/>
            </a:pPr>
            <a:r>
              <a:rPr lang="en-US" sz="1400" dirty="0"/>
              <a:t>Similar cells from different tissue sources (colon vs ileum)</a:t>
            </a:r>
          </a:p>
          <a:p>
            <a:pPr marL="742950" lvl="1" indent="-285750">
              <a:buFont typeface="Arial" panose="020B0604020202020204" pitchFamily="34" charset="0"/>
              <a:buChar char="•"/>
            </a:pPr>
            <a:r>
              <a:rPr lang="en-US" sz="1400" dirty="0"/>
              <a:t>Reference is healthy, while new dataset is disease sample.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the reference datasets, the difference among the annotated reference cell types are small</a:t>
            </a:r>
          </a:p>
          <a:p>
            <a:pPr marL="742950" lvl="1" indent="-285750">
              <a:buFont typeface="Arial" panose="020B0604020202020204" pitchFamily="34" charset="0"/>
              <a:buChar char="•"/>
            </a:pPr>
            <a:r>
              <a:rPr lang="en-US" sz="1400" dirty="0"/>
              <a:t>The scope of the reference dataset is very focused</a:t>
            </a:r>
          </a:p>
          <a:p>
            <a:pPr marL="742950" lvl="1" indent="-285750">
              <a:buFont typeface="Arial" panose="020B0604020202020204" pitchFamily="34" charset="0"/>
              <a:buChar char="•"/>
            </a:pPr>
            <a:r>
              <a:rPr lang="en-US" sz="1400" dirty="0"/>
              <a:t>The level of annotation is too detailed</a:t>
            </a:r>
          </a:p>
        </p:txBody>
      </p:sp>
      <p:sp>
        <p:nvSpPr>
          <p:cNvPr id="55" name="Rounded Rectangle 54"/>
          <p:cNvSpPr/>
          <p:nvPr/>
        </p:nvSpPr>
        <p:spPr>
          <a:xfrm>
            <a:off x="660725" y="2032818"/>
            <a:ext cx="1427284"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85268" y="3804883"/>
            <a:ext cx="1427284" cy="84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171113" y="2032818"/>
            <a:ext cx="1034510" cy="1615513"/>
          </a:xfrm>
          <a:prstGeom prst="roundRect">
            <a:avLst>
              <a:gd name="adj" fmla="val 2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45386" y="3685213"/>
            <a:ext cx="1993559" cy="461665"/>
          </a:xfrm>
          <a:prstGeom prst="rect">
            <a:avLst/>
          </a:prstGeom>
          <a:noFill/>
        </p:spPr>
        <p:txBody>
          <a:bodyPr wrap="none" rtlCol="0">
            <a:spAutoFit/>
          </a:bodyPr>
          <a:lstStyle/>
          <a:p>
            <a:r>
              <a:rPr lang="en-US" sz="1200" dirty="0"/>
              <a:t>Annotations</a:t>
            </a:r>
          </a:p>
          <a:p>
            <a:r>
              <a:rPr lang="en-US" sz="1200" dirty="0"/>
              <a:t>B/CD4+T/CD8+T/monocytes</a:t>
            </a:r>
          </a:p>
        </p:txBody>
      </p:sp>
      <p:sp>
        <p:nvSpPr>
          <p:cNvPr id="22" name="Title 1"/>
          <p:cNvSpPr txBox="1">
            <a:spLocks/>
          </p:cNvSpPr>
          <p:nvPr/>
        </p:nvSpPr>
        <p:spPr>
          <a:xfrm>
            <a:off x="1524000" y="0"/>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ea typeface="宋体" panose="02010600030101010101" pitchFamily="2" charset="-122"/>
              </a:rPr>
              <a:t>Mapping new data to reference atlas</a:t>
            </a:r>
          </a:p>
        </p:txBody>
      </p:sp>
      <p:sp>
        <p:nvSpPr>
          <p:cNvPr id="23" name="TextBox 22"/>
          <p:cNvSpPr txBox="1"/>
          <p:nvPr/>
        </p:nvSpPr>
        <p:spPr>
          <a:xfrm>
            <a:off x="6002933" y="4758561"/>
            <a:ext cx="5937608" cy="1815882"/>
          </a:xfrm>
          <a:prstGeom prst="rect">
            <a:avLst/>
          </a:prstGeom>
          <a:noFill/>
        </p:spPr>
        <p:txBody>
          <a:bodyPr wrap="square" rtlCol="0">
            <a:spAutoFit/>
          </a:bodyPr>
          <a:lstStyle/>
          <a:p>
            <a:r>
              <a:rPr lang="en-US" sz="1400" b="1" dirty="0"/>
              <a:t>Strategies to solve this problem:</a:t>
            </a:r>
          </a:p>
          <a:p>
            <a:endParaRPr lang="en-US" sz="1400" dirty="0"/>
          </a:p>
          <a:p>
            <a:pPr marL="285750" indent="-285750">
              <a:buFont typeface="Arial" panose="020B0604020202020204" pitchFamily="34" charset="0"/>
              <a:buChar char="•"/>
            </a:pPr>
            <a:r>
              <a:rPr lang="en-US" sz="1400" dirty="0"/>
              <a:t>Remove the batch effect between reference and query, so that the classification problem become easier (e.g</a:t>
            </a:r>
            <a:r>
              <a:rPr lang="en-US" sz="1400"/>
              <a:t>., Azimuth-Seurat-RPCA, </a:t>
            </a:r>
            <a:r>
              <a:rPr lang="en-US" sz="1400" dirty="0"/>
              <a:t>MNN,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Find robust similarity metrics that are invariant to batch effect, so that prediction models built on those metrics are immune to the batch effect (e.g., </a:t>
            </a:r>
            <a:r>
              <a:rPr lang="en-US" sz="1400" dirty="0" err="1"/>
              <a:t>scmap</a:t>
            </a:r>
            <a:r>
              <a:rPr lang="en-US" sz="1400" dirty="0"/>
              <a:t> , MNN, deep learning, …)</a:t>
            </a:r>
          </a:p>
        </p:txBody>
      </p:sp>
    </p:spTree>
    <p:extLst>
      <p:ext uri="{BB962C8B-B14F-4D97-AF65-F5344CB8AC3E}">
        <p14:creationId xmlns:p14="http://schemas.microsoft.com/office/powerpoint/2010/main" val="1704839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TotalTime>
  <Words>3896</Words>
  <Application>Microsoft Office PowerPoint</Application>
  <PresentationFormat>Widescreen</PresentationFormat>
  <Paragraphs>521</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宋体</vt:lpstr>
      <vt:lpstr>Arial</vt:lpstr>
      <vt:lpstr>Calibri</vt:lpstr>
      <vt:lpstr>Calibri Light</vt:lpstr>
      <vt:lpstr>Times New Roman</vt:lpstr>
      <vt:lpstr>Office Theme</vt:lpstr>
      <vt:lpstr>Summer Institutes of Statistical Genetics, 2023  SISG Module 6: Gene Expression Profiling </vt:lpstr>
      <vt:lpstr>Single-cell RNA-seq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messages</vt:lpstr>
    </vt:vector>
  </TitlesOfParts>
  <Company>GT - Biomedical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close look at Drop-seq data</dc:title>
  <dc:creator>Qiu, Peng</dc:creator>
  <cp:lastModifiedBy>Qiu, Peng</cp:lastModifiedBy>
  <cp:revision>80</cp:revision>
  <dcterms:created xsi:type="dcterms:W3CDTF">2016-02-12T02:51:30Z</dcterms:created>
  <dcterms:modified xsi:type="dcterms:W3CDTF">2023-07-14T04:46:01Z</dcterms:modified>
</cp:coreProperties>
</file>