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Lst>
  <p:notesMasterIdLst>
    <p:notesMasterId r:id="rId100"/>
  </p:notesMasterIdLst>
  <p:handoutMasterIdLst>
    <p:handoutMasterId r:id="rId101"/>
  </p:handoutMasterIdLst>
  <p:sldIdLst>
    <p:sldId id="2259" r:id="rId2"/>
    <p:sldId id="2022" r:id="rId3"/>
    <p:sldId id="1849" r:id="rId4"/>
    <p:sldId id="2092" r:id="rId5"/>
    <p:sldId id="1850" r:id="rId6"/>
    <p:sldId id="2135" r:id="rId7"/>
    <p:sldId id="1976" r:id="rId8"/>
    <p:sldId id="2189" r:id="rId9"/>
    <p:sldId id="2190" r:id="rId10"/>
    <p:sldId id="1922" r:id="rId11"/>
    <p:sldId id="2115" r:id="rId12"/>
    <p:sldId id="2260" r:id="rId13"/>
    <p:sldId id="2261" r:id="rId14"/>
    <p:sldId id="2262" r:id="rId15"/>
    <p:sldId id="2116" r:id="rId16"/>
    <p:sldId id="2117" r:id="rId17"/>
    <p:sldId id="2143" r:id="rId18"/>
    <p:sldId id="2145" r:id="rId19"/>
    <p:sldId id="2119" r:id="rId20"/>
    <p:sldId id="2120" r:id="rId21"/>
    <p:sldId id="2121" r:id="rId22"/>
    <p:sldId id="2124" r:id="rId23"/>
    <p:sldId id="2125" r:id="rId24"/>
    <p:sldId id="2508" r:id="rId25"/>
    <p:sldId id="2127" r:id="rId26"/>
    <p:sldId id="2128" r:id="rId27"/>
    <p:sldId id="2129" r:id="rId28"/>
    <p:sldId id="775" r:id="rId29"/>
    <p:sldId id="2264" r:id="rId30"/>
    <p:sldId id="2375" r:id="rId31"/>
    <p:sldId id="2161" r:id="rId32"/>
    <p:sldId id="2430" r:id="rId33"/>
    <p:sldId id="2162" r:id="rId34"/>
    <p:sldId id="2191" r:id="rId35"/>
    <p:sldId id="2165" r:id="rId36"/>
    <p:sldId id="2166" r:id="rId37"/>
    <p:sldId id="2192" r:id="rId38"/>
    <p:sldId id="2168" r:id="rId39"/>
    <p:sldId id="2194" r:id="rId40"/>
    <p:sldId id="2195" r:id="rId41"/>
    <p:sldId id="2196" r:id="rId42"/>
    <p:sldId id="2197" r:id="rId43"/>
    <p:sldId id="2198" r:id="rId44"/>
    <p:sldId id="2199" r:id="rId45"/>
    <p:sldId id="2200" r:id="rId46"/>
    <p:sldId id="2263" r:id="rId47"/>
    <p:sldId id="2204" r:id="rId48"/>
    <p:sldId id="2205" r:id="rId49"/>
    <p:sldId id="2257" r:id="rId50"/>
    <p:sldId id="2207" r:id="rId51"/>
    <p:sldId id="2210" r:id="rId52"/>
    <p:sldId id="2212" r:id="rId53"/>
    <p:sldId id="2558" r:id="rId54"/>
    <p:sldId id="2504" r:id="rId55"/>
    <p:sldId id="2507" r:id="rId56"/>
    <p:sldId id="2217" r:id="rId57"/>
    <p:sldId id="2218" r:id="rId58"/>
    <p:sldId id="2556" r:id="rId59"/>
    <p:sldId id="2265" r:id="rId60"/>
    <p:sldId id="2557" r:id="rId61"/>
    <p:sldId id="2498" r:id="rId62"/>
    <p:sldId id="2559" r:id="rId63"/>
    <p:sldId id="2560" r:id="rId64"/>
    <p:sldId id="2561" r:id="rId65"/>
    <p:sldId id="2562" r:id="rId66"/>
    <p:sldId id="2563" r:id="rId67"/>
    <p:sldId id="2225" r:id="rId68"/>
    <p:sldId id="2226" r:id="rId69"/>
    <p:sldId id="2227" r:id="rId70"/>
    <p:sldId id="2228" r:id="rId71"/>
    <p:sldId id="2229" r:id="rId72"/>
    <p:sldId id="2230" r:id="rId73"/>
    <p:sldId id="2231" r:id="rId74"/>
    <p:sldId id="2232" r:id="rId75"/>
    <p:sldId id="2564" r:id="rId76"/>
    <p:sldId id="2234" r:id="rId77"/>
    <p:sldId id="2235" r:id="rId78"/>
    <p:sldId id="2236" r:id="rId79"/>
    <p:sldId id="2237" r:id="rId80"/>
    <p:sldId id="2238" r:id="rId81"/>
    <p:sldId id="2239" r:id="rId82"/>
    <p:sldId id="2241" r:id="rId83"/>
    <p:sldId id="2245" r:id="rId84"/>
    <p:sldId id="2246" r:id="rId85"/>
    <p:sldId id="2211" r:id="rId86"/>
    <p:sldId id="2174" r:id="rId87"/>
    <p:sldId id="2247" r:id="rId88"/>
    <p:sldId id="2176" r:id="rId89"/>
    <p:sldId id="2177" r:id="rId90"/>
    <p:sldId id="2248" r:id="rId91"/>
    <p:sldId id="2179" r:id="rId92"/>
    <p:sldId id="2249" r:id="rId93"/>
    <p:sldId id="2181" r:id="rId94"/>
    <p:sldId id="2184" r:id="rId95"/>
    <p:sldId id="1996" r:id="rId96"/>
    <p:sldId id="2071" r:id="rId97"/>
    <p:sldId id="2072" r:id="rId98"/>
    <p:sldId id="2083" r:id="rId99"/>
  </p:sldIdLst>
  <p:sldSz cx="9144000" cy="6858000" type="screen4x3"/>
  <p:notesSz cx="7010400" cy="9296400"/>
  <p:embeddedFontLst>
    <p:embeddedFont>
      <p:font typeface="MS PGothic" panose="020B0600070205080204" pitchFamily="34" charset="-128"/>
      <p:regular r:id="rId102"/>
    </p:embeddedFont>
    <p:embeddedFont>
      <p:font typeface="Calibri" panose="020F0502020204030204" pitchFamily="34" charset="0"/>
      <p:regular r:id="rId103"/>
      <p:bold r:id="rId104"/>
      <p:italic r:id="rId105"/>
      <p:boldItalic r:id="rId106"/>
    </p:embeddedFont>
    <p:embeddedFont>
      <p:font typeface="Comic Sans MS" panose="030F0702030302020204" pitchFamily="66" charset="0"/>
      <p:regular r:id="rId107"/>
      <p:bold r:id="rId108"/>
      <p:italic r:id="rId109"/>
      <p:boldItalic r:id="rId110"/>
    </p:embeddedFont>
    <p:embeddedFont>
      <p:font typeface="Tahoma" panose="020B0604030504040204" pitchFamily="34" charset="0"/>
      <p:regular r:id="rId111"/>
      <p:bold r:id="rId112"/>
    </p:embeddedFont>
  </p:embeddedFont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pos="2304">
          <p15:clr>
            <a:srgbClr val="A4A3A4"/>
          </p15:clr>
        </p15:guide>
        <p15:guide id="3" pos="3456">
          <p15:clr>
            <a:srgbClr val="A4A3A4"/>
          </p15:clr>
        </p15:guide>
        <p15:guide id="4" pos="3168">
          <p15:clr>
            <a:srgbClr val="A4A3A4"/>
          </p15:clr>
        </p15:guide>
        <p15:guide id="5" pos="2880">
          <p15:clr>
            <a:srgbClr val="A4A3A4"/>
          </p15:clr>
        </p15:guide>
        <p15:guide id="6" pos="2592">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9B03"/>
    <a:srgbClr val="00FF00"/>
    <a:srgbClr val="FFFFFF"/>
    <a:srgbClr val="000000"/>
    <a:srgbClr val="00CC00"/>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422" autoAdjust="0"/>
    <p:restoredTop sz="94660"/>
  </p:normalViewPr>
  <p:slideViewPr>
    <p:cSldViewPr>
      <p:cViewPr varScale="1">
        <p:scale>
          <a:sx n="80" d="100"/>
          <a:sy n="80" d="100"/>
        </p:scale>
        <p:origin x="1196" y="44"/>
      </p:cViewPr>
      <p:guideLst>
        <p:guide orient="horz" pos="480"/>
        <p:guide pos="2304"/>
        <p:guide pos="3456"/>
        <p:guide pos="3168"/>
        <p:guide pos="2880"/>
        <p:guide pos="259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5" d="100"/>
          <a:sy n="55" d="100"/>
        </p:scale>
        <p:origin x="-2856"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1.fntdata"/><Relationship Id="rId16" Type="http://schemas.openxmlformats.org/officeDocument/2006/relationships/slide" Target="slides/slide15.xml"/><Relationship Id="rId107" Type="http://schemas.openxmlformats.org/officeDocument/2006/relationships/font" Target="fonts/font6.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fntdata"/><Relationship Id="rId108" Type="http://schemas.openxmlformats.org/officeDocument/2006/relationships/font" Target="fonts/font7.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5.fntdata"/><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8.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9.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A23336C1-A7D7-45E1-A4F7-4C9632B873A7}"/>
              </a:ext>
            </a:extLst>
          </p:cNvPr>
          <p:cNvSpPr>
            <a:spLocks noGrp="1" noChangeArrowheads="1"/>
          </p:cNvSpPr>
          <p:nvPr>
            <p:ph type="ftr" sz="quarter" idx="2"/>
          </p:nvPr>
        </p:nvSpPr>
        <p:spPr bwMode="auto">
          <a:xfrm>
            <a:off x="0" y="8853488"/>
            <a:ext cx="3054350" cy="457200"/>
          </a:xfrm>
          <a:prstGeom prst="rect">
            <a:avLst/>
          </a:prstGeom>
          <a:noFill/>
          <a:ln w="12700">
            <a:noFill/>
            <a:miter lim="800000"/>
            <a:headEnd type="none" w="sm" len="sm"/>
            <a:tailEnd type="none" w="sm" len="sm"/>
          </a:ln>
          <a:effectLst/>
        </p:spPr>
        <p:txBody>
          <a:bodyPr vert="horz" wrap="square" lIns="91476" tIns="45738" rIns="91476" bIns="45738" numCol="1" anchor="b" anchorCtr="0" compatLnSpc="1">
            <a:prstTxWarp prst="textNoShape">
              <a:avLst/>
            </a:prstTxWarp>
          </a:bodyPr>
          <a:lstStyle>
            <a:lvl1pPr eaLnBrk="1" hangingPunct="1">
              <a:defRPr sz="1200"/>
            </a:lvl1pPr>
          </a:lstStyle>
          <a:p>
            <a:pPr>
              <a:defRPr/>
            </a:pPr>
            <a:endParaRPr lang="en-US"/>
          </a:p>
        </p:txBody>
      </p:sp>
      <p:sp>
        <p:nvSpPr>
          <p:cNvPr id="3076" name="Rectangle 4">
            <a:extLst>
              <a:ext uri="{FF2B5EF4-FFF2-40B4-BE49-F238E27FC236}">
                <a16:creationId xmlns:a16="http://schemas.microsoft.com/office/drawing/2014/main" id="{3B6CDE99-38C6-4C10-BA03-E2B621752D72}"/>
              </a:ext>
            </a:extLst>
          </p:cNvPr>
          <p:cNvSpPr>
            <a:spLocks noGrp="1" noChangeArrowheads="1"/>
          </p:cNvSpPr>
          <p:nvPr>
            <p:ph type="sldNum" sz="quarter" idx="3"/>
          </p:nvPr>
        </p:nvSpPr>
        <p:spPr bwMode="auto">
          <a:xfrm>
            <a:off x="3975100" y="8853488"/>
            <a:ext cx="3054350" cy="457200"/>
          </a:xfrm>
          <a:prstGeom prst="rect">
            <a:avLst/>
          </a:prstGeom>
          <a:noFill/>
          <a:ln w="12700">
            <a:noFill/>
            <a:miter lim="800000"/>
            <a:headEnd type="none" w="sm" len="sm"/>
            <a:tailEnd type="none" w="sm" len="sm"/>
          </a:ln>
          <a:effectLst/>
        </p:spPr>
        <p:txBody>
          <a:bodyPr vert="horz" wrap="square" lIns="91476" tIns="45738" rIns="91476" bIns="45738" numCol="1" anchor="b" anchorCtr="0" compatLnSpc="1">
            <a:prstTxWarp prst="textNoShape">
              <a:avLst/>
            </a:prstTxWarp>
          </a:bodyPr>
          <a:lstStyle>
            <a:lvl1pPr algn="r" eaLnBrk="1" hangingPunct="1">
              <a:defRPr sz="1200"/>
            </a:lvl1pPr>
          </a:lstStyle>
          <a:p>
            <a:fld id="{B47A28F3-63CD-4D83-99B8-F98DE31DF07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D016A8E-C2EE-4755-A704-C3E929D04503}"/>
              </a:ext>
            </a:extLst>
          </p:cNvPr>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2112" tIns="44467" rIns="92112" bIns="444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D223E5A5-FB43-4AE6-B9FB-AB636528F376}"/>
              </a:ext>
            </a:extLst>
          </p:cNvPr>
          <p:cNvSpPr>
            <a:spLocks noChangeArrowheads="1" noTextEdit="1"/>
          </p:cNvSpPr>
          <p:nvPr>
            <p:ph type="sldImg" idx="2"/>
          </p:nvPr>
        </p:nvSpPr>
        <p:spPr bwMode="auto">
          <a:xfrm>
            <a:off x="1181100" y="696913"/>
            <a:ext cx="4649788" cy="34877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EDFC7683-DE1F-4304-91F2-7EBBF94169DA}"/>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id="{BD42B4C8-56D1-4D40-9D3C-AF17C1B8B6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4D86E24-BF20-4D15-9E1B-F7C23CA749E7}"/>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10025149-D3E2-4015-A3C0-687225110B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93DDD95-6FA2-4436-9122-8D0D03DC5B33}"/>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C1028CE4-B59D-4E6A-A04E-2B7F1F99B1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06F6B99-1CB9-4CD2-A48D-688741B13335}"/>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16105248-2C10-41E4-9B44-FA3D5EE53F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C490B20-1C0B-4C84-900C-D147F3559FE6}"/>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5F957FD-44FD-45A1-9319-EF38CE9C7E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DFFF567-D5C1-4CDD-A55B-9B5B6A23C135}"/>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466BE430-F028-4F05-83BE-D8E8A61D04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663ECAF-8649-46A7-BF30-ED7E0C3B8631}"/>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0F058FE6-7974-4C4F-9CB6-99C76EB708A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9BE2623-0B57-49FC-9B61-1E820710C38A}"/>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7A3B1EB4-7771-4D6E-9DF2-5A04A1191D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4B7B7BF-265C-484A-AEE1-2723A3951FD7}"/>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00B5AE32-DAEB-49BB-99BC-5ED3D5E812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51542CA-472E-44E4-B160-3EB001CA10DD}"/>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BB55E4DA-99BE-49EB-BFA3-27141C8DD3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B3956F92-8E4D-4C0A-A737-686B999FC481}"/>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B10BA85E-E177-425C-B07C-093E35C5BF3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CE5CFE60-F9A4-4CB4-8F5D-0A4B376E566C}"/>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9B21A0AA-6C3E-454E-AC14-2768AEADA0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A34DFA2-8EF8-4F11-A032-20E6AD02214C}"/>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770A370A-D0FD-487B-9CFC-8E9F2585D4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0F0F20E-52FA-41F2-9F47-88A11CED497A}"/>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AC4242F8-37F2-465B-81E5-93E20CC456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E54CEC8-E3E2-45EB-9AC7-09DF7600A83A}"/>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57FD2128-61A7-40D2-A036-397286CD3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E81F71B8-E0C3-4914-B47D-1AADD77E07F8}"/>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33989033-FC17-4528-9266-55B9A4D0D4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6619E8AC-A49D-49BC-8A2B-EAB606F54E3B}"/>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A08B3518-1A70-4B1D-80FB-9C09397B30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4B67B787-4600-45DC-BA6F-12612C99D0FF}"/>
              </a:ext>
            </a:extLst>
          </p:cNvPr>
          <p:cNvSpPr>
            <a:spLocks noGrp="1" noRot="1" noChangeAspect="1" noChangeArrowheads="1" noTextEdit="1"/>
          </p:cNvSpPr>
          <p:nvPr>
            <p:ph type="sldImg"/>
          </p:nvPr>
        </p:nvSpPr>
        <p:spPr>
          <a:ln/>
        </p:spPr>
      </p:sp>
      <p:sp>
        <p:nvSpPr>
          <p:cNvPr id="62467" name="Notes Placeholder 2">
            <a:extLst>
              <a:ext uri="{FF2B5EF4-FFF2-40B4-BE49-F238E27FC236}">
                <a16:creationId xmlns:a16="http://schemas.microsoft.com/office/drawing/2014/main" id="{B297EC11-972F-4E8D-816F-B566FCF10A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8D5CBD58-55D2-48B3-97A2-B6137AB3F045}"/>
              </a:ext>
            </a:extLst>
          </p:cNvPr>
          <p:cNvSpPr>
            <a:spLocks noGrp="1" noRot="1" noChangeAspect="1" noChangeArrowheads="1" noTextEdit="1"/>
          </p:cNvSpPr>
          <p:nvPr>
            <p:ph type="sldImg"/>
          </p:nvPr>
        </p:nvSpPr>
        <p:spPr>
          <a:ln/>
        </p:spPr>
      </p:sp>
      <p:sp>
        <p:nvSpPr>
          <p:cNvPr id="64515" name="Notes Placeholder 2">
            <a:extLst>
              <a:ext uri="{FF2B5EF4-FFF2-40B4-BE49-F238E27FC236}">
                <a16:creationId xmlns:a16="http://schemas.microsoft.com/office/drawing/2014/main" id="{BFE5C5ED-92D9-4CBF-9433-3A1CC9719D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26396E7A-A874-4C77-A1CD-EBC19EC4FAB8}"/>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14383286-5BB2-4BB3-AFC0-8E6B0FC140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567F77D6-7CA8-44B9-8D47-F64C0DC71A0C}"/>
              </a:ext>
            </a:extLst>
          </p:cNvPr>
          <p:cNvSpPr>
            <a:spLocks noGrp="1" noRot="1" noChangeAspect="1" noChangeArrowheads="1" noTextEdit="1"/>
          </p:cNvSpPr>
          <p:nvPr>
            <p:ph type="sldImg"/>
          </p:nvPr>
        </p:nvSpPr>
        <p:spPr>
          <a:ln/>
        </p:spPr>
      </p:sp>
      <p:sp>
        <p:nvSpPr>
          <p:cNvPr id="71683" name="Notes Placeholder 2">
            <a:extLst>
              <a:ext uri="{FF2B5EF4-FFF2-40B4-BE49-F238E27FC236}">
                <a16:creationId xmlns:a16="http://schemas.microsoft.com/office/drawing/2014/main" id="{34F27A0F-2E57-4321-B55F-F8A19E4C84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1D93F5D6-CCBD-41A5-85E6-4BB596DF7E7F}"/>
              </a:ext>
            </a:extLst>
          </p:cNvPr>
          <p:cNvSpPr>
            <a:spLocks noGrp="1" noRot="1" noChangeAspect="1" noChangeArrowheads="1" noTextEdit="1"/>
          </p:cNvSpPr>
          <p:nvPr>
            <p:ph type="sldImg"/>
          </p:nvPr>
        </p:nvSpPr>
        <p:spPr>
          <a:ln/>
        </p:spPr>
      </p:sp>
      <p:sp>
        <p:nvSpPr>
          <p:cNvPr id="74755" name="Notes Placeholder 2">
            <a:extLst>
              <a:ext uri="{FF2B5EF4-FFF2-40B4-BE49-F238E27FC236}">
                <a16:creationId xmlns:a16="http://schemas.microsoft.com/office/drawing/2014/main" id="{B2FA81A5-535C-4E83-8258-4713E363EC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2A5EB149-E0BA-4846-B73E-DFA0FCD90A9A}"/>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2C5B40A8-AE68-416E-89AE-C1DA530FB0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68C843E6-CBEC-445D-BD8A-5EF5CE8F2182}"/>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44E46ADC-6FC8-4317-AE1C-226FB6C187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A9F66D7-98A2-4C75-9D11-3B1C6DFE37F0}"/>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E6ABDE05-FB2E-4E14-A1A5-1401D87FE0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10C2785-2608-4E75-A831-9CCC358A8A28}"/>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35FE0154-7B75-4DCD-9FD3-26ACF45550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194B3E1-2B16-41B2-8F6F-33CAA3DE07DC}"/>
              </a:ext>
            </a:extLst>
          </p:cNvPr>
          <p:cNvSpPr>
            <a:spLocks noGrp="1" noRot="1" noChangeAspect="1" noChangeArrowheads="1" noTextEdit="1"/>
          </p:cNvSpPr>
          <p:nvPr>
            <p:ph type="sldImg"/>
          </p:nvPr>
        </p:nvSpPr>
        <p:spPr>
          <a:ln/>
        </p:spPr>
      </p:sp>
      <p:sp>
        <p:nvSpPr>
          <p:cNvPr id="82947" name="Notes Placeholder 2">
            <a:extLst>
              <a:ext uri="{FF2B5EF4-FFF2-40B4-BE49-F238E27FC236}">
                <a16:creationId xmlns:a16="http://schemas.microsoft.com/office/drawing/2014/main" id="{6093CDC2-D0D9-447A-82B7-A042B57282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BADA5128-C281-403C-8CD0-21FC4E2C88DA}"/>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4A9821A4-95D8-45C6-BA78-AB69E29DE7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F301DC16-1B8F-479E-9439-7750D1BC2687}"/>
              </a:ext>
            </a:extLst>
          </p:cNvPr>
          <p:cNvSpPr>
            <a:spLocks noGrp="1" noRot="1" noChangeAspect="1" noChangeArrowheads="1" noTextEdit="1"/>
          </p:cNvSpPr>
          <p:nvPr>
            <p:ph type="sldImg"/>
          </p:nvPr>
        </p:nvSpPr>
        <p:spPr>
          <a:ln/>
        </p:spPr>
      </p:sp>
      <p:sp>
        <p:nvSpPr>
          <p:cNvPr id="87043" name="Notes Placeholder 2">
            <a:extLst>
              <a:ext uri="{FF2B5EF4-FFF2-40B4-BE49-F238E27FC236}">
                <a16:creationId xmlns:a16="http://schemas.microsoft.com/office/drawing/2014/main" id="{994C4D0A-CB8D-4DAE-A534-7F1CC8DD36B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7B639239-AA45-4EEC-83D3-6032AC336B7D}"/>
              </a:ext>
            </a:extLst>
          </p:cNvPr>
          <p:cNvSpPr>
            <a:spLocks noGrp="1" noRot="1" noChangeAspect="1" noChangeArrowheads="1" noTextEdit="1"/>
          </p:cNvSpPr>
          <p:nvPr>
            <p:ph type="sldImg"/>
          </p:nvPr>
        </p:nvSpPr>
        <p:spPr>
          <a:ln/>
        </p:spPr>
      </p:sp>
      <p:sp>
        <p:nvSpPr>
          <p:cNvPr id="89091" name="Notes Placeholder 2">
            <a:extLst>
              <a:ext uri="{FF2B5EF4-FFF2-40B4-BE49-F238E27FC236}">
                <a16:creationId xmlns:a16="http://schemas.microsoft.com/office/drawing/2014/main" id="{AB8FF6EE-AA00-4667-A2BF-352A255442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4FE531C-0329-40AE-8F65-DF136FB58ABA}"/>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5624A5CF-1647-468F-B187-CD3F700269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81F66673-CE0E-44FA-8F78-6B9C73B69C51}"/>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37BE0303-807B-42D9-ACAE-A556E2C357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7213A4E5-1420-41C9-B5BA-7010CA2D2CCD}"/>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EA2CA5B7-6A06-4ADF-AB3E-CFEC020C88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9C76BF4E-4777-4041-ACAC-72AF2B4C9B9E}"/>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F71C5994-078D-4D9E-97CE-8AC32E2082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34D1431-A3B6-4593-BC90-0D5849F158EE}"/>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3C4AEE44-2F2A-49E3-9006-02776E7DF7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0BE22F78-C892-4099-8D24-5C6C93470D3E}"/>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1DF6C39E-28D0-4F1B-80E9-1BA7345CCC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06C91712-6D3D-4B1A-AD91-45E70D229446}"/>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B429EC4B-55C5-45CD-A49D-D3656C849A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F6FA32DC-5302-4F46-B324-4CE70B0A7D22}"/>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CAB0F27D-678A-45DE-A1B3-DDF6316E5B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BCCF7CEA-1273-4811-8AEF-1DBD5C2197A1}"/>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B3CE0817-4B54-4ED0-AB02-9F2BC864EB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2F9A6EC2-E0B5-43E6-8C1F-5719ECDD9EC7}"/>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2076A00F-CB08-4E4F-A389-A06C80D6D0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7A6BAE9C-E4DE-46FE-AF2A-BA3C27BEB52F}"/>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A851B589-E736-44F2-A715-0F76670167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026829F-2050-432F-9961-10E4683F01C2}"/>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10A23F40-0E9A-457B-A4D8-FF96777432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0370A780-39E1-4488-9F6F-195836B7E1B4}"/>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A3AFB41A-4502-4A96-858E-8CF001DD28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EC10A850-5BEA-45D3-802C-D9EF21F3716B}"/>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3AF729C3-6C1F-40FA-867F-3B41145802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5AEBC0D-45CA-4C25-8B88-2A7244A541B1}"/>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4EF24AE6-4611-42EB-AD2E-4AAADBDF41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AD2CC959-2633-4B4B-807D-49425ACDFC56}"/>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119C7C76-E7F6-41A4-8D61-9D81EA1FAC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B4D609B8-0F0E-485C-BEBF-65661F6C85BD}"/>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AD75FF28-B064-4E3F-B0CA-491099B6B1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DE5C50D3-03AF-4C01-9CF2-AE22AE43AD8E}"/>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C927DD0D-4AF8-4AF0-AFD3-6C13224AC2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D576C612-E191-4786-91BA-03614E84C960}"/>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5A8AB9BF-0D27-4DEF-B9F5-6DAE5BD504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FA7C23C7-7A58-485C-8AD1-0BEA6576959F}"/>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CB42DF34-9021-40BC-97FD-DC8D70458E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E0F8DDC4-9541-4D37-99F5-91F3E52A87E7}"/>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655B3884-A643-4049-A636-97CAEF932F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6417699B-7655-40CE-917B-2680F90600D9}"/>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28D2723C-2239-4425-AB76-CCC39D1C7C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A93D306E-DC15-4F57-B827-1307CDF96FC4}"/>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42EEF098-8F9F-4FF5-9099-E07D209F74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EAB5FDE1-B615-49C5-8808-A8EF56B9DA99}"/>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8147064A-6AE3-4585-AEE3-F8EA243FBB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BEB26616-9359-4A1C-B845-3791B2B4E807}"/>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49893B33-DB30-430B-B0FD-1EF511B3F8B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D150368E-0A0F-4FD3-9528-DF9F6A5DF176}"/>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2784C330-C062-4DCB-B4B4-D1F919D6B0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B80AA6A8-44DD-4C82-9E91-A75AB1953BE5}"/>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7F68DDB1-B70A-448F-B7DE-B9D0EE821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94E34F3C-55D0-4DFC-BE12-21AB6B9A7E78}"/>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7B2F3E57-F55E-4025-92DB-23CA002EC5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66F5185E-BCE8-440D-A4C1-B7860E24906E}"/>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CDD6C34B-DE35-45A9-800B-07C055AB039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44F64DD-2D4D-4847-86FF-476224616239}"/>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A3B511C2-6421-429D-9FC1-1A3B952484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01A357EE-409C-4621-BBF3-9763C981AC45}"/>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9B608539-7B5C-49FB-8383-468CE3151B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0001BE5C-92CC-40FD-A697-C7CBA56CB51B}"/>
              </a:ext>
            </a:extLst>
          </p:cNvPr>
          <p:cNvSpPr>
            <a:spLocks noGrp="1" noRot="1" noChangeAspect="1" noChangeArrowheads="1" noTextEdit="1"/>
          </p:cNvSpPr>
          <p:nvPr>
            <p:ph type="sldImg"/>
          </p:nvPr>
        </p:nvSpPr>
        <p:spPr>
          <a:ln/>
        </p:spPr>
      </p:sp>
      <p:sp>
        <p:nvSpPr>
          <p:cNvPr id="149507" name="Notes Placeholder 2">
            <a:extLst>
              <a:ext uri="{FF2B5EF4-FFF2-40B4-BE49-F238E27FC236}">
                <a16:creationId xmlns:a16="http://schemas.microsoft.com/office/drawing/2014/main" id="{1831F7EC-21B0-45EF-A73C-F7E0F5B560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DF84FAC6-277A-44D3-A6C0-AE683E04889F}"/>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00FE8D46-F6B0-488F-8384-9D7C208C1F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CA92DB09-ABFB-4AB7-9063-C0EFC7058C73}"/>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7DBCA2D1-3BCE-4724-81AF-865E15C46AB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C1AC7DFD-67F2-4ECE-9D82-EEA6681A7BFE}"/>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D15F03A1-1E9C-4F6D-AEAD-E296EF5D26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EB2CE4FC-E46D-4439-8882-78D0D83BA4C4}"/>
              </a:ext>
            </a:extLst>
          </p:cNvPr>
          <p:cNvSpPr>
            <a:spLocks noGrp="1" noRot="1" noChangeAspect="1" noChangeArrowheads="1" noTextEdit="1"/>
          </p:cNvSpPr>
          <p:nvPr>
            <p:ph type="sldImg"/>
          </p:nvPr>
        </p:nvSpPr>
        <p:spPr>
          <a:ln/>
        </p:spPr>
      </p:sp>
      <p:sp>
        <p:nvSpPr>
          <p:cNvPr id="157699" name="Notes Placeholder 2">
            <a:extLst>
              <a:ext uri="{FF2B5EF4-FFF2-40B4-BE49-F238E27FC236}">
                <a16:creationId xmlns:a16="http://schemas.microsoft.com/office/drawing/2014/main" id="{996C6238-AAF0-4A6E-8201-3D34BFDF16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DD5F86A-6CA6-4EB8-BEF9-BF18487A4D48}"/>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B9F8E447-B32A-4DD2-B364-048001A4851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3EDCCB75-22AE-4392-926B-56129A61C2C9}"/>
              </a:ext>
            </a:extLst>
          </p:cNvPr>
          <p:cNvSpPr>
            <a:spLocks noGrp="1" noRot="1" noChangeAspect="1" noChangeArrowheads="1" noTextEdit="1"/>
          </p:cNvSpPr>
          <p:nvPr>
            <p:ph type="sldImg"/>
          </p:nvPr>
        </p:nvSpPr>
        <p:spPr>
          <a:ln/>
        </p:spPr>
      </p:sp>
      <p:sp>
        <p:nvSpPr>
          <p:cNvPr id="159747" name="Notes Placeholder 2">
            <a:extLst>
              <a:ext uri="{FF2B5EF4-FFF2-40B4-BE49-F238E27FC236}">
                <a16:creationId xmlns:a16="http://schemas.microsoft.com/office/drawing/2014/main" id="{CAD0BD3A-1D49-4B3E-A4FC-90427741E2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AF10A026-14A8-446B-8EB2-4023FC354691}"/>
              </a:ext>
            </a:extLst>
          </p:cNvPr>
          <p:cNvSpPr>
            <a:spLocks noGrp="1" noRot="1" noChangeAspect="1" noChangeArrowheads="1" noTextEdit="1"/>
          </p:cNvSpPr>
          <p:nvPr>
            <p:ph type="sldImg"/>
          </p:nvPr>
        </p:nvSpPr>
        <p:spPr>
          <a:ln/>
        </p:spPr>
      </p:sp>
      <p:sp>
        <p:nvSpPr>
          <p:cNvPr id="161795" name="Notes Placeholder 2">
            <a:extLst>
              <a:ext uri="{FF2B5EF4-FFF2-40B4-BE49-F238E27FC236}">
                <a16:creationId xmlns:a16="http://schemas.microsoft.com/office/drawing/2014/main" id="{F6A16623-E028-4AA0-AF79-8E870C72F9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61D18F70-3476-44AA-B02A-087D1F07C3A5}"/>
              </a:ext>
            </a:extLst>
          </p:cNvPr>
          <p:cNvSpPr>
            <a:spLocks noGrp="1" noRot="1" noChangeAspect="1" noChangeArrowheads="1" noTextEdit="1"/>
          </p:cNvSpPr>
          <p:nvPr>
            <p:ph type="sldImg"/>
          </p:nvPr>
        </p:nvSpPr>
        <p:spPr>
          <a:ln/>
        </p:spPr>
      </p:sp>
      <p:sp>
        <p:nvSpPr>
          <p:cNvPr id="163843" name="Notes Placeholder 2">
            <a:extLst>
              <a:ext uri="{FF2B5EF4-FFF2-40B4-BE49-F238E27FC236}">
                <a16:creationId xmlns:a16="http://schemas.microsoft.com/office/drawing/2014/main" id="{DA800727-EC37-4EB3-905F-CCA76ECB55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7F2CC53C-0663-4F9E-8833-C663780AB34F}"/>
              </a:ext>
            </a:extLst>
          </p:cNvPr>
          <p:cNvSpPr>
            <a:spLocks noGrp="1" noRot="1" noChangeAspect="1" noChangeArrowheads="1" noTextEdit="1"/>
          </p:cNvSpPr>
          <p:nvPr>
            <p:ph type="sldImg"/>
          </p:nvPr>
        </p:nvSpPr>
        <p:spPr>
          <a:ln/>
        </p:spPr>
      </p:sp>
      <p:sp>
        <p:nvSpPr>
          <p:cNvPr id="165891" name="Notes Placeholder 2">
            <a:extLst>
              <a:ext uri="{FF2B5EF4-FFF2-40B4-BE49-F238E27FC236}">
                <a16:creationId xmlns:a16="http://schemas.microsoft.com/office/drawing/2014/main" id="{598983E3-17A2-49FB-A9CB-A4AF51D304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81D7C824-EB50-4112-A9AA-C23DD3DA7780}"/>
              </a:ext>
            </a:extLst>
          </p:cNvPr>
          <p:cNvSpPr>
            <a:spLocks noGrp="1" noRot="1" noChangeAspect="1" noChangeArrowheads="1" noTextEdit="1"/>
          </p:cNvSpPr>
          <p:nvPr>
            <p:ph type="sldImg"/>
          </p:nvPr>
        </p:nvSpPr>
        <p:spPr>
          <a:ln/>
        </p:spPr>
      </p:sp>
      <p:sp>
        <p:nvSpPr>
          <p:cNvPr id="167939" name="Notes Placeholder 2">
            <a:extLst>
              <a:ext uri="{FF2B5EF4-FFF2-40B4-BE49-F238E27FC236}">
                <a16:creationId xmlns:a16="http://schemas.microsoft.com/office/drawing/2014/main" id="{408ED586-46C3-44D7-A2D7-F1A9BFC33B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0EA1FCC7-BFCD-4DB5-B4EB-9A0AC50FC15F}"/>
              </a:ext>
            </a:extLst>
          </p:cNvPr>
          <p:cNvSpPr>
            <a:spLocks noGrp="1" noRot="1" noChangeAspect="1" noChangeArrowheads="1" noTextEdit="1"/>
          </p:cNvSpPr>
          <p:nvPr>
            <p:ph type="sldImg"/>
          </p:nvPr>
        </p:nvSpPr>
        <p:spPr>
          <a:ln/>
        </p:spPr>
      </p:sp>
      <p:sp>
        <p:nvSpPr>
          <p:cNvPr id="169987" name="Notes Placeholder 2">
            <a:extLst>
              <a:ext uri="{FF2B5EF4-FFF2-40B4-BE49-F238E27FC236}">
                <a16:creationId xmlns:a16="http://schemas.microsoft.com/office/drawing/2014/main" id="{D9528A5C-9B61-4169-ACE8-123950CC90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4B152C86-FC69-4B2F-93B1-693C11D42B74}"/>
              </a:ext>
            </a:extLst>
          </p:cNvPr>
          <p:cNvSpPr>
            <a:spLocks noGrp="1" noRot="1" noChangeAspect="1" noChangeArrowheads="1" noTextEdit="1"/>
          </p:cNvSpPr>
          <p:nvPr>
            <p:ph type="sldImg"/>
          </p:nvPr>
        </p:nvSpPr>
        <p:spPr>
          <a:ln/>
        </p:spPr>
      </p:sp>
      <p:sp>
        <p:nvSpPr>
          <p:cNvPr id="173059" name="Notes Placeholder 2">
            <a:extLst>
              <a:ext uri="{FF2B5EF4-FFF2-40B4-BE49-F238E27FC236}">
                <a16:creationId xmlns:a16="http://schemas.microsoft.com/office/drawing/2014/main" id="{300BA5CB-7170-4903-ACD8-501D6675011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9249BA1D-68A3-404A-ABBC-D713170A346D}"/>
              </a:ext>
            </a:extLst>
          </p:cNvPr>
          <p:cNvSpPr>
            <a:spLocks noGrp="1" noRot="1" noChangeAspect="1" noChangeArrowheads="1" noTextEdit="1"/>
          </p:cNvSpPr>
          <p:nvPr>
            <p:ph type="sldImg"/>
          </p:nvPr>
        </p:nvSpPr>
        <p:spPr>
          <a:ln/>
        </p:spPr>
      </p:sp>
      <p:sp>
        <p:nvSpPr>
          <p:cNvPr id="176131" name="Notes Placeholder 2">
            <a:extLst>
              <a:ext uri="{FF2B5EF4-FFF2-40B4-BE49-F238E27FC236}">
                <a16:creationId xmlns:a16="http://schemas.microsoft.com/office/drawing/2014/main" id="{E1DEB6F2-728C-428C-8036-880991EBB1B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116BEC70-F0CE-4EC2-8A8D-3DF08F9EFDDB}"/>
              </a:ext>
            </a:extLst>
          </p:cNvPr>
          <p:cNvSpPr>
            <a:spLocks noGrp="1" noRot="1" noChangeAspect="1" noChangeArrowheads="1" noTextEdit="1"/>
          </p:cNvSpPr>
          <p:nvPr>
            <p:ph type="sldImg"/>
          </p:nvPr>
        </p:nvSpPr>
        <p:spPr>
          <a:ln/>
        </p:spPr>
      </p:sp>
      <p:sp>
        <p:nvSpPr>
          <p:cNvPr id="178179" name="Notes Placeholder 2">
            <a:extLst>
              <a:ext uri="{FF2B5EF4-FFF2-40B4-BE49-F238E27FC236}">
                <a16:creationId xmlns:a16="http://schemas.microsoft.com/office/drawing/2014/main" id="{4ECD232B-CCA7-4C70-A310-0D97B297B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a:extLst>
              <a:ext uri="{FF2B5EF4-FFF2-40B4-BE49-F238E27FC236}">
                <a16:creationId xmlns:a16="http://schemas.microsoft.com/office/drawing/2014/main" id="{1B1F3F4E-8CBD-4AA2-B331-135758FAE9FB}"/>
              </a:ext>
            </a:extLst>
          </p:cNvPr>
          <p:cNvSpPr>
            <a:spLocks noGrp="1" noRot="1" noChangeAspect="1" noChangeArrowheads="1" noTextEdit="1"/>
          </p:cNvSpPr>
          <p:nvPr>
            <p:ph type="sldImg"/>
          </p:nvPr>
        </p:nvSpPr>
        <p:spPr>
          <a:ln/>
        </p:spPr>
      </p:sp>
      <p:sp>
        <p:nvSpPr>
          <p:cNvPr id="180227" name="Notes Placeholder 2">
            <a:extLst>
              <a:ext uri="{FF2B5EF4-FFF2-40B4-BE49-F238E27FC236}">
                <a16:creationId xmlns:a16="http://schemas.microsoft.com/office/drawing/2014/main" id="{2A256F47-645D-4491-99A6-579897D4CEB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B0916A59-86BD-459A-A494-C7A1FA62D7F0}"/>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C07EC49B-16D7-40F1-8B66-DDDBF995A8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a:extLst>
              <a:ext uri="{FF2B5EF4-FFF2-40B4-BE49-F238E27FC236}">
                <a16:creationId xmlns:a16="http://schemas.microsoft.com/office/drawing/2014/main" id="{08800857-D294-4CD7-B5A1-1F7BEC2C2746}"/>
              </a:ext>
            </a:extLst>
          </p:cNvPr>
          <p:cNvSpPr>
            <a:spLocks noGrp="1" noRot="1" noChangeAspect="1" noChangeArrowheads="1" noTextEdit="1"/>
          </p:cNvSpPr>
          <p:nvPr>
            <p:ph type="sldImg"/>
          </p:nvPr>
        </p:nvSpPr>
        <p:spPr>
          <a:ln/>
        </p:spPr>
      </p:sp>
      <p:sp>
        <p:nvSpPr>
          <p:cNvPr id="183299" name="Notes Placeholder 2">
            <a:extLst>
              <a:ext uri="{FF2B5EF4-FFF2-40B4-BE49-F238E27FC236}">
                <a16:creationId xmlns:a16="http://schemas.microsoft.com/office/drawing/2014/main" id="{6BE5CF62-94F8-4A78-A6A9-B3964DDAF8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a:extLst>
              <a:ext uri="{FF2B5EF4-FFF2-40B4-BE49-F238E27FC236}">
                <a16:creationId xmlns:a16="http://schemas.microsoft.com/office/drawing/2014/main" id="{580C5501-DDE1-46B1-BFD5-411CA0107819}"/>
              </a:ext>
            </a:extLst>
          </p:cNvPr>
          <p:cNvSpPr>
            <a:spLocks noGrp="1" noRot="1" noChangeAspect="1" noChangeArrowheads="1" noTextEdit="1"/>
          </p:cNvSpPr>
          <p:nvPr>
            <p:ph type="sldImg"/>
          </p:nvPr>
        </p:nvSpPr>
        <p:spPr>
          <a:ln/>
        </p:spPr>
      </p:sp>
      <p:sp>
        <p:nvSpPr>
          <p:cNvPr id="185347" name="Notes Placeholder 2">
            <a:extLst>
              <a:ext uri="{FF2B5EF4-FFF2-40B4-BE49-F238E27FC236}">
                <a16:creationId xmlns:a16="http://schemas.microsoft.com/office/drawing/2014/main" id="{9F74ADEC-0C08-411A-92E0-69DBFB6B78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a:extLst>
              <a:ext uri="{FF2B5EF4-FFF2-40B4-BE49-F238E27FC236}">
                <a16:creationId xmlns:a16="http://schemas.microsoft.com/office/drawing/2014/main" id="{E0F01DA6-A1FE-4D52-9257-06707C40368B}"/>
              </a:ext>
            </a:extLst>
          </p:cNvPr>
          <p:cNvSpPr>
            <a:spLocks noGrp="1" noRot="1" noChangeAspect="1" noChangeArrowheads="1" noTextEdit="1"/>
          </p:cNvSpPr>
          <p:nvPr>
            <p:ph type="sldImg"/>
          </p:nvPr>
        </p:nvSpPr>
        <p:spPr>
          <a:ln/>
        </p:spPr>
      </p:sp>
      <p:sp>
        <p:nvSpPr>
          <p:cNvPr id="187395" name="Notes Placeholder 2">
            <a:extLst>
              <a:ext uri="{FF2B5EF4-FFF2-40B4-BE49-F238E27FC236}">
                <a16:creationId xmlns:a16="http://schemas.microsoft.com/office/drawing/2014/main" id="{BDB80023-548F-4D2F-9DB6-C046AEA767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3D5DC40-FD2A-4187-956C-EBE3E3DB9345}"/>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2B0C53F6-8B5E-4E9F-88D4-25EA73FF14A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025109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2029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7443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2945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32160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1246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60226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51293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192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68196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91952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21245"/>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EFD6389-FCA3-4223-ADF3-F8FCB4AC4EC6}"/>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6025680-1E1E-4042-98D7-41422431104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5325DDC-9710-45D6-A55A-E4CFD7B0EEE5}"/>
              </a:ext>
            </a:extLst>
          </p:cNvPr>
          <p:cNvSpPr>
            <a:spLocks noChangeArrowheads="1"/>
          </p:cNvSpPr>
          <p:nvPr/>
        </p:nvSpPr>
        <p:spPr bwMode="auto">
          <a:xfrm>
            <a:off x="0" y="20638"/>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ea typeface="MS PGothic" panose="020B0600070205080204" pitchFamily="34" charset="-128"/>
              </a:rPr>
              <a:t>Summer Institute in Statistics for Clinical Research</a:t>
            </a:r>
          </a:p>
          <a:p>
            <a:pPr algn="ctr" eaLnBrk="1" hangingPunct="1">
              <a:spcBef>
                <a:spcPct val="0"/>
              </a:spcBef>
              <a:buFontTx/>
              <a:buNone/>
            </a:pPr>
            <a:endParaRPr lang="en-US" altLang="en-US" sz="3600">
              <a:solidFill>
                <a:schemeClr val="tx2"/>
              </a:solidFill>
            </a:endParaRPr>
          </a:p>
        </p:txBody>
      </p:sp>
      <p:sp>
        <p:nvSpPr>
          <p:cNvPr id="4099" name="Rectangle 3">
            <a:extLst>
              <a:ext uri="{FF2B5EF4-FFF2-40B4-BE49-F238E27FC236}">
                <a16:creationId xmlns:a16="http://schemas.microsoft.com/office/drawing/2014/main" id="{1F44D5AD-6220-4ED8-B725-9BF5656D57E3}"/>
              </a:ext>
            </a:extLst>
          </p:cNvPr>
          <p:cNvSpPr>
            <a:spLocks noChangeArrowheads="1"/>
          </p:cNvSpPr>
          <p:nvPr/>
        </p:nvSpPr>
        <p:spPr bwMode="auto">
          <a:xfrm>
            <a:off x="457200" y="8382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endParaRPr lang="en-US" altLang="en-US" sz="3600" b="1">
              <a:solidFill>
                <a:schemeClr val="tx2"/>
              </a:solidFill>
            </a:endParaRPr>
          </a:p>
          <a:p>
            <a:pPr algn="ctr" eaLnBrk="1" hangingPunct="1">
              <a:lnSpc>
                <a:spcPct val="90000"/>
              </a:lnSpc>
              <a:buFontTx/>
              <a:buNone/>
            </a:pPr>
            <a:r>
              <a:rPr lang="en-US" altLang="en-US" sz="3600" b="1">
                <a:solidFill>
                  <a:schemeClr val="tx2"/>
                </a:solidFill>
              </a:rPr>
              <a:t>Data Monitoring Committees</a:t>
            </a:r>
          </a:p>
          <a:p>
            <a:pPr algn="ctr" eaLnBrk="1" hangingPunct="1">
              <a:lnSpc>
                <a:spcPct val="60000"/>
              </a:lnSpc>
              <a:buFontTx/>
              <a:buNone/>
            </a:pPr>
            <a:endParaRPr lang="en-US" altLang="en-US" sz="1400" b="1"/>
          </a:p>
          <a:p>
            <a:pPr algn="ctr" eaLnBrk="1" hangingPunct="1">
              <a:lnSpc>
                <a:spcPct val="90000"/>
              </a:lnSpc>
              <a:buFontTx/>
              <a:buNone/>
            </a:pPr>
            <a:r>
              <a:rPr lang="en-US" altLang="en-US" sz="2400" b="1">
                <a:solidFill>
                  <a:schemeClr val="tx2"/>
                </a:solidFill>
              </a:rPr>
              <a:t>July 29, 2020</a:t>
            </a:r>
          </a:p>
          <a:p>
            <a:pPr algn="ctr" eaLnBrk="1" hangingPunct="1">
              <a:lnSpc>
                <a:spcPct val="90000"/>
              </a:lnSpc>
              <a:buFontTx/>
              <a:buNone/>
            </a:pPr>
            <a:endParaRPr lang="en-US" altLang="en-US" sz="1800" i="1">
              <a:solidFill>
                <a:schemeClr val="tx2"/>
              </a:solidFill>
            </a:endParaRPr>
          </a:p>
          <a:p>
            <a:pPr algn="ctr" eaLnBrk="1" hangingPunct="1">
              <a:lnSpc>
                <a:spcPct val="90000"/>
              </a:lnSpc>
              <a:buFontTx/>
              <a:buNone/>
            </a:pPr>
            <a:r>
              <a:rPr lang="en-US" altLang="en-US" sz="2400" b="1">
                <a:solidFill>
                  <a:schemeClr val="tx2"/>
                </a:solidFill>
              </a:rPr>
              <a:t>Thomas R. Fleming, Ph.D.</a:t>
            </a:r>
          </a:p>
          <a:p>
            <a:pPr algn="ctr" eaLnBrk="1" hangingPunct="1">
              <a:lnSpc>
                <a:spcPct val="90000"/>
              </a:lnSpc>
              <a:buFontTx/>
              <a:buNone/>
            </a:pPr>
            <a:r>
              <a:rPr lang="en-US" altLang="en-US" sz="2400" b="1" i="1">
                <a:solidFill>
                  <a:schemeClr val="tx2"/>
                </a:solidFill>
              </a:rPr>
              <a:t>Professor,  Dept. of Biostatistics</a:t>
            </a:r>
          </a:p>
          <a:p>
            <a:pPr algn="ctr" eaLnBrk="1" hangingPunct="1">
              <a:lnSpc>
                <a:spcPct val="90000"/>
              </a:lnSpc>
              <a:buFontTx/>
              <a:buNone/>
            </a:pPr>
            <a:r>
              <a:rPr lang="en-US" altLang="en-US" sz="2400" b="1" i="1">
                <a:solidFill>
                  <a:schemeClr val="tx2"/>
                </a:solidFill>
              </a:rPr>
              <a:t>University of Washington</a:t>
            </a:r>
            <a:endParaRPr lang="en-US" altLang="en-US" sz="2400" b="1">
              <a:solidFill>
                <a:schemeClr val="tx2"/>
              </a:solidFill>
            </a:endParaRPr>
          </a:p>
        </p:txBody>
      </p:sp>
      <p:sp>
        <p:nvSpPr>
          <p:cNvPr id="4100" name="Line 4">
            <a:extLst>
              <a:ext uri="{FF2B5EF4-FFF2-40B4-BE49-F238E27FC236}">
                <a16:creationId xmlns:a16="http://schemas.microsoft.com/office/drawing/2014/main" id="{FC27A73F-FD92-4D57-AD3F-A83E65AE9A22}"/>
              </a:ext>
            </a:extLst>
          </p:cNvPr>
          <p:cNvSpPr>
            <a:spLocks noChangeShapeType="1"/>
          </p:cNvSpPr>
          <p:nvPr/>
        </p:nvSpPr>
        <p:spPr bwMode="auto">
          <a:xfrm>
            <a:off x="304800" y="11430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01" name="Text Box 5">
            <a:extLst>
              <a:ext uri="{FF2B5EF4-FFF2-40B4-BE49-F238E27FC236}">
                <a16:creationId xmlns:a16="http://schemas.microsoft.com/office/drawing/2014/main" id="{09B0F8F3-BDD3-4CFC-8784-6C8CCCDD3D18}"/>
              </a:ext>
            </a:extLst>
          </p:cNvPr>
          <p:cNvSpPr txBox="1">
            <a:spLocks noChangeArrowheads="1"/>
          </p:cNvSpPr>
          <p:nvPr/>
        </p:nvSpPr>
        <p:spPr bwMode="auto">
          <a:xfrm>
            <a:off x="457200" y="4572000"/>
            <a:ext cx="841375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en-US" altLang="en-US" sz="2000"/>
              <a:t>* </a:t>
            </a:r>
            <a:r>
              <a:rPr lang="en-US" altLang="en-US" sz="2000">
                <a:solidFill>
                  <a:schemeClr val="tx2"/>
                </a:solidFill>
              </a:rPr>
              <a:t>Ellenberg SS, Fleming TR, and DeMets DL:  </a:t>
            </a:r>
            <a:r>
              <a:rPr lang="en-US" altLang="en-US" sz="2000" i="1">
                <a:solidFill>
                  <a:schemeClr val="tx2"/>
                </a:solidFill>
              </a:rPr>
              <a:t>“Data Monitoring Committees: </a:t>
            </a:r>
          </a:p>
          <a:p>
            <a:pPr eaLnBrk="1" hangingPunct="1">
              <a:lnSpc>
                <a:spcPct val="90000"/>
              </a:lnSpc>
              <a:buFontTx/>
              <a:buNone/>
            </a:pPr>
            <a:r>
              <a:rPr lang="en-US" altLang="en-US" sz="2000" i="1">
                <a:solidFill>
                  <a:schemeClr val="tx2"/>
                </a:solidFill>
              </a:rPr>
              <a:t>       A Practical Approach”, </a:t>
            </a:r>
            <a:r>
              <a:rPr lang="en-US" altLang="en-US" sz="2000" b="1" i="1">
                <a:solidFill>
                  <a:schemeClr val="tx2"/>
                </a:solidFill>
              </a:rPr>
              <a:t>Second Edition</a:t>
            </a:r>
            <a:r>
              <a:rPr lang="en-US" altLang="en-US" sz="2000" i="1">
                <a:solidFill>
                  <a:schemeClr val="tx2"/>
                </a:solidFill>
              </a:rPr>
              <a:t>, </a:t>
            </a:r>
            <a:r>
              <a:rPr lang="en-US" altLang="en-US" sz="2000">
                <a:solidFill>
                  <a:schemeClr val="tx2"/>
                </a:solidFill>
              </a:rPr>
              <a:t>John Wiley &amp; Sons, 2019</a:t>
            </a:r>
          </a:p>
          <a:p>
            <a:pPr eaLnBrk="1" hangingPunct="1">
              <a:lnSpc>
                <a:spcPct val="90000"/>
              </a:lnSpc>
              <a:buFontTx/>
              <a:buNone/>
            </a:pPr>
            <a:r>
              <a:rPr lang="en-US" altLang="en-US" sz="2000"/>
              <a:t>* </a:t>
            </a:r>
            <a:r>
              <a:rPr lang="en-US" altLang="en-US" sz="2000">
                <a:solidFill>
                  <a:schemeClr val="tx2"/>
                </a:solidFill>
              </a:rPr>
              <a:t>Fleming TR et al.  “Maintaining Confidentiality of Interim Data to Enhance </a:t>
            </a:r>
          </a:p>
          <a:p>
            <a:pPr eaLnBrk="1" hangingPunct="1">
              <a:lnSpc>
                <a:spcPct val="90000"/>
              </a:lnSpc>
              <a:buFontTx/>
              <a:buNone/>
            </a:pPr>
            <a:r>
              <a:rPr lang="en-US" altLang="en-US" sz="2000">
                <a:solidFill>
                  <a:schemeClr val="tx2"/>
                </a:solidFill>
              </a:rPr>
              <a:t>       Trial Integrity &amp; Credibility”. </a:t>
            </a:r>
            <a:r>
              <a:rPr lang="en-US" altLang="en-US" sz="2000" i="1">
                <a:solidFill>
                  <a:schemeClr val="tx2"/>
                </a:solidFill>
              </a:rPr>
              <a:t>Clinical Trials </a:t>
            </a:r>
            <a:r>
              <a:rPr lang="en-US" altLang="en-US" sz="2000">
                <a:solidFill>
                  <a:schemeClr val="tx2"/>
                </a:solidFill>
              </a:rPr>
              <a:t>2008; 5: 157-167</a:t>
            </a:r>
          </a:p>
          <a:p>
            <a:pPr eaLnBrk="1" hangingPunct="1">
              <a:lnSpc>
                <a:spcPct val="90000"/>
              </a:lnSpc>
              <a:buFontTx/>
              <a:buNone/>
            </a:pPr>
            <a:r>
              <a:rPr lang="en-US" altLang="en-US" sz="2000"/>
              <a:t>* </a:t>
            </a:r>
            <a:r>
              <a:rPr lang="en-US" altLang="en-US" sz="2000">
                <a:solidFill>
                  <a:schemeClr val="tx2"/>
                </a:solidFill>
              </a:rPr>
              <a:t>Fleming TR et al.  “Data monitoring committees</a:t>
            </a:r>
            <a:r>
              <a:rPr lang="en-US" altLang="en-US" sz="2000">
                <a:solidFill>
                  <a:schemeClr val="tx2"/>
                </a:solidFill>
                <a:cs typeface="Calibri" panose="020F0502020204030204" pitchFamily="34" charset="0"/>
              </a:rPr>
              <a:t>: Promoting B</a:t>
            </a:r>
            <a:r>
              <a:rPr lang="en-US" altLang="en-US" sz="2000">
                <a:solidFill>
                  <a:schemeClr val="tx2"/>
                </a:solidFill>
              </a:rPr>
              <a:t>est Practices </a:t>
            </a:r>
          </a:p>
          <a:p>
            <a:pPr eaLnBrk="1" hangingPunct="1">
              <a:lnSpc>
                <a:spcPct val="90000"/>
              </a:lnSpc>
              <a:buFontTx/>
              <a:buNone/>
            </a:pPr>
            <a:r>
              <a:rPr lang="en-US" altLang="en-US" sz="2000">
                <a:solidFill>
                  <a:schemeClr val="tx2"/>
                </a:solidFill>
              </a:rPr>
              <a:t>        To Address Emerging Challenges”. </a:t>
            </a:r>
            <a:r>
              <a:rPr lang="en-US" altLang="en-US" sz="2000" i="1">
                <a:solidFill>
                  <a:schemeClr val="tx2"/>
                </a:solidFill>
              </a:rPr>
              <a:t>Clinical Trials </a:t>
            </a:r>
            <a:r>
              <a:rPr lang="en-US" altLang="en-US" sz="2000">
                <a:solidFill>
                  <a:schemeClr val="tx2"/>
                </a:solidFill>
              </a:rPr>
              <a:t>2017; 14: 115-123</a:t>
            </a:r>
          </a:p>
          <a:p>
            <a:pPr eaLnBrk="1" hangingPunct="1">
              <a:spcBef>
                <a:spcPct val="0"/>
              </a:spcBef>
              <a:buFontTx/>
              <a:buNone/>
            </a:pPr>
            <a:endParaRPr lang="en-US" altLang="en-US" sz="2400">
              <a:solidFill>
                <a:schemeClr val="tx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3D6C9630-8F48-455C-862B-BAC27E34201E}"/>
              </a:ext>
            </a:extLst>
          </p:cNvPr>
          <p:cNvSpPr txBox="1">
            <a:spLocks noChangeArrowheads="1"/>
          </p:cNvSpPr>
          <p:nvPr/>
        </p:nvSpPr>
        <p:spPr bwMode="auto">
          <a:xfrm>
            <a:off x="1643063" y="152400"/>
            <a:ext cx="5837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Evolution of DMCs: Brief History</a:t>
            </a:r>
          </a:p>
        </p:txBody>
      </p:sp>
      <p:sp>
        <p:nvSpPr>
          <p:cNvPr id="21507" name="Text Box 3">
            <a:extLst>
              <a:ext uri="{FF2B5EF4-FFF2-40B4-BE49-F238E27FC236}">
                <a16:creationId xmlns:a16="http://schemas.microsoft.com/office/drawing/2014/main" id="{314AE5B1-FC40-4F9C-A317-D6DE01711389}"/>
              </a:ext>
            </a:extLst>
          </p:cNvPr>
          <p:cNvSpPr txBox="1">
            <a:spLocks noChangeArrowheads="1"/>
          </p:cNvSpPr>
          <p:nvPr/>
        </p:nvSpPr>
        <p:spPr bwMode="auto">
          <a:xfrm>
            <a:off x="476250" y="914400"/>
            <a:ext cx="859155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a:t>
            </a:r>
            <a:r>
              <a:rPr lang="en-US" altLang="en-US" sz="2800">
                <a:solidFill>
                  <a:schemeClr val="tx2"/>
                </a:solidFill>
              </a:rPr>
              <a:t>  Greenberg Report to NIH in 1967  (Ref: </a:t>
            </a:r>
            <a:r>
              <a:rPr lang="en-US" altLang="en-US" sz="2800" i="1">
                <a:solidFill>
                  <a:schemeClr val="tx2"/>
                </a:solidFill>
              </a:rPr>
              <a:t>CCT</a:t>
            </a:r>
            <a:r>
              <a:rPr lang="en-US" altLang="en-US" sz="2800">
                <a:solidFill>
                  <a:schemeClr val="tx2"/>
                </a:solidFill>
              </a:rPr>
              <a:t> 1988) </a:t>
            </a:r>
          </a:p>
          <a:p>
            <a:pPr eaLnBrk="1" hangingPunct="1">
              <a:spcBef>
                <a:spcPct val="0"/>
              </a:spcBef>
              <a:buFontTx/>
              <a:buNone/>
            </a:pPr>
            <a:r>
              <a:rPr lang="en-US" altLang="en-US"/>
              <a:t>    </a:t>
            </a:r>
            <a:r>
              <a:rPr lang="en-US" altLang="en-US">
                <a:solidFill>
                  <a:schemeClr val="tx2"/>
                </a:solidFill>
              </a:rPr>
              <a:t>…</a:t>
            </a:r>
            <a:r>
              <a:rPr lang="en-US" altLang="en-US" sz="2800">
                <a:solidFill>
                  <a:schemeClr val="tx2"/>
                </a:solidFill>
              </a:rPr>
              <a:t>Develop a mechanism to terminate early if:</a:t>
            </a:r>
            <a:r>
              <a:rPr lang="en-US" altLang="en-US" sz="2800"/>
              <a:t> </a:t>
            </a:r>
            <a:endParaRPr lang="en-US" altLang="en-US" sz="2800">
              <a:solidFill>
                <a:schemeClr val="tx2"/>
              </a:solidFill>
            </a:endParaRPr>
          </a:p>
          <a:p>
            <a:pPr lvl="1" eaLnBrk="1" hangingPunct="1">
              <a:spcBef>
                <a:spcPct val="0"/>
              </a:spcBef>
              <a:buFont typeface="Wingdings" panose="05000000000000000000" pitchFamily="2" charset="2"/>
              <a:buChar char="ü"/>
            </a:pPr>
            <a:r>
              <a:rPr lang="en-US" altLang="en-US"/>
              <a:t> </a:t>
            </a:r>
            <a:r>
              <a:rPr lang="en-US" altLang="en-US">
                <a:solidFill>
                  <a:schemeClr val="tx2"/>
                </a:solidFill>
              </a:rPr>
              <a:t>Question has been answered</a:t>
            </a:r>
          </a:p>
          <a:p>
            <a:pPr lvl="1" eaLnBrk="1" hangingPunct="1">
              <a:spcBef>
                <a:spcPct val="0"/>
              </a:spcBef>
              <a:buFont typeface="Wingdings" panose="05000000000000000000" pitchFamily="2" charset="2"/>
              <a:buChar char="ü"/>
            </a:pPr>
            <a:r>
              <a:rPr lang="en-US" altLang="en-US"/>
              <a:t> </a:t>
            </a:r>
            <a:r>
              <a:rPr lang="en-US" altLang="en-US">
                <a:solidFill>
                  <a:schemeClr val="tx2"/>
                </a:solidFill>
              </a:rPr>
              <a:t>Trial can’t achieve its goals</a:t>
            </a:r>
          </a:p>
          <a:p>
            <a:pPr eaLnBrk="1" hangingPunct="1">
              <a:spcBef>
                <a:spcPct val="0"/>
              </a:spcBef>
              <a:buFontTx/>
              <a:buNone/>
            </a:pPr>
            <a:r>
              <a:rPr lang="en-US" altLang="en-US" sz="2800"/>
              <a:t>   </a:t>
            </a:r>
            <a:r>
              <a:rPr lang="en-US" altLang="en-US">
                <a:solidFill>
                  <a:schemeClr val="tx2"/>
                </a:solidFill>
              </a:rPr>
              <a:t>…</a:t>
            </a:r>
            <a:r>
              <a:rPr lang="en-US" altLang="en-US" sz="2800">
                <a:solidFill>
                  <a:schemeClr val="tx2"/>
                </a:solidFill>
              </a:rPr>
              <a:t>Guided by </a:t>
            </a:r>
            <a:r>
              <a:rPr lang="en-US" altLang="en-US" sz="2800" i="1">
                <a:solidFill>
                  <a:schemeClr val="tx2"/>
                </a:solidFill>
              </a:rPr>
              <a:t>recommendations of outside consultants</a:t>
            </a:r>
          </a:p>
          <a:p>
            <a:pPr eaLnBrk="1" hangingPunct="1">
              <a:spcBef>
                <a:spcPct val="0"/>
              </a:spcBef>
              <a:buFontTx/>
              <a:buNone/>
            </a:pPr>
            <a:endParaRPr lang="en-US" altLang="en-US" sz="800" i="1">
              <a:solidFill>
                <a:schemeClr val="tx2"/>
              </a:solidFill>
            </a:endParaRPr>
          </a:p>
          <a:p>
            <a:pPr eaLnBrk="1" hangingPunct="1">
              <a:spcBef>
                <a:spcPct val="0"/>
              </a:spcBef>
              <a:buFontTx/>
              <a:buNone/>
            </a:pPr>
            <a:r>
              <a:rPr lang="en-US" altLang="en-US">
                <a:solidFill>
                  <a:schemeClr val="tx2"/>
                </a:solidFill>
              </a:rPr>
              <a:t>    …</a:t>
            </a:r>
            <a:r>
              <a:rPr lang="en-US" altLang="en-US" sz="2800">
                <a:solidFill>
                  <a:schemeClr val="tx2"/>
                </a:solidFill>
              </a:rPr>
              <a:t>Motivated development of statistical guidelines…</a:t>
            </a:r>
          </a:p>
          <a:p>
            <a:pPr eaLnBrk="1" hangingPunct="1">
              <a:spcBef>
                <a:spcPct val="0"/>
              </a:spcBef>
              <a:buFontTx/>
              <a:buNone/>
            </a:pPr>
            <a:endParaRPr lang="en-US" altLang="en-US" sz="1600">
              <a:solidFill>
                <a:schemeClr val="tx2"/>
              </a:solidFill>
            </a:endParaRPr>
          </a:p>
          <a:p>
            <a:pPr eaLnBrk="1" hangingPunct="1">
              <a:spcBef>
                <a:spcPct val="0"/>
              </a:spcBef>
              <a:buFontTx/>
              <a:buNone/>
            </a:pPr>
            <a:r>
              <a:rPr lang="en-US" altLang="en-US" sz="2800"/>
              <a:t>•</a:t>
            </a:r>
            <a:r>
              <a:rPr lang="en-US" altLang="en-US" sz="2800">
                <a:solidFill>
                  <a:schemeClr val="tx2"/>
                </a:solidFill>
              </a:rPr>
              <a:t>  Use in NIH-sponsor Cancer trials in late 70’s-early 80’s</a:t>
            </a:r>
          </a:p>
          <a:p>
            <a:pPr eaLnBrk="1" hangingPunct="1">
              <a:spcBef>
                <a:spcPct val="0"/>
              </a:spcBef>
              <a:buFontTx/>
              <a:buNone/>
            </a:pPr>
            <a:r>
              <a:rPr lang="en-US" altLang="en-US" sz="1600"/>
              <a:t> </a:t>
            </a:r>
            <a:endParaRPr lang="en-US" altLang="en-US" sz="1600">
              <a:solidFill>
                <a:schemeClr val="tx2"/>
              </a:solidFill>
            </a:endParaRPr>
          </a:p>
          <a:p>
            <a:pPr eaLnBrk="1" hangingPunct="1">
              <a:spcBef>
                <a:spcPct val="0"/>
              </a:spcBef>
              <a:buFontTx/>
              <a:buNone/>
            </a:pPr>
            <a:r>
              <a:rPr lang="en-US" altLang="en-US" sz="2800"/>
              <a:t>•</a:t>
            </a:r>
            <a:r>
              <a:rPr lang="en-US" altLang="en-US" sz="2800">
                <a:solidFill>
                  <a:schemeClr val="tx2"/>
                </a:solidFill>
              </a:rPr>
              <a:t>  Increased use in Industry Trials since 1990</a:t>
            </a:r>
          </a:p>
          <a:p>
            <a:pPr lvl="1" eaLnBrk="1" hangingPunct="1">
              <a:spcBef>
                <a:spcPct val="0"/>
              </a:spcBef>
              <a:buFont typeface="Wingdings" panose="05000000000000000000" pitchFamily="2" charset="2"/>
              <a:buChar char="ü"/>
            </a:pPr>
            <a:r>
              <a:rPr lang="en-US" altLang="en-US"/>
              <a:t> </a:t>
            </a:r>
            <a:r>
              <a:rPr lang="en-US" altLang="en-US">
                <a:solidFill>
                  <a:schemeClr val="tx2"/>
                </a:solidFill>
              </a:rPr>
              <a:t>Value of </a:t>
            </a:r>
            <a:r>
              <a:rPr lang="en-US" altLang="en-US" i="1">
                <a:solidFill>
                  <a:schemeClr val="tx2"/>
                </a:solidFill>
              </a:rPr>
              <a:t>independent monitoring </a:t>
            </a:r>
            <a:r>
              <a:rPr lang="en-US" altLang="en-US">
                <a:solidFill>
                  <a:schemeClr val="tx2"/>
                </a:solidFill>
              </a:rPr>
              <a:t>is recognized</a:t>
            </a:r>
          </a:p>
          <a:p>
            <a:pPr lvl="1" eaLnBrk="1" hangingPunct="1">
              <a:spcBef>
                <a:spcPct val="0"/>
              </a:spcBef>
              <a:buFont typeface="Wingdings" panose="05000000000000000000" pitchFamily="2" charset="2"/>
              <a:buChar char="ü"/>
            </a:pPr>
            <a:r>
              <a:rPr lang="en-US" altLang="en-US"/>
              <a:t> </a:t>
            </a:r>
            <a:r>
              <a:rPr lang="en-US" altLang="en-US">
                <a:solidFill>
                  <a:schemeClr val="tx2"/>
                </a:solidFill>
              </a:rPr>
              <a:t>Creation of NIH &amp; Regulatory DMC Guidelines</a:t>
            </a:r>
          </a:p>
          <a:p>
            <a:pPr eaLnBrk="1" hangingPunct="1">
              <a:spcBef>
                <a:spcPct val="0"/>
              </a:spcBef>
              <a:buFontTx/>
              <a:buNone/>
            </a:pPr>
            <a:endParaRPr lang="en-US" altLang="en-US" sz="2800">
              <a:solidFill>
                <a:schemeClr val="tx2"/>
              </a:solidFill>
            </a:endParaRPr>
          </a:p>
          <a:p>
            <a:pPr eaLnBrk="1" hangingPunct="1">
              <a:spcBef>
                <a:spcPct val="0"/>
              </a:spcBef>
              <a:buFontTx/>
              <a:buNone/>
            </a:pPr>
            <a:endParaRPr lang="en-US" altLang="en-US" sz="2800">
              <a:solidFill>
                <a:schemeClr val="tx2"/>
              </a:solidFill>
            </a:endParaRPr>
          </a:p>
        </p:txBody>
      </p:sp>
      <p:sp>
        <p:nvSpPr>
          <p:cNvPr id="21508" name="Line 4">
            <a:extLst>
              <a:ext uri="{FF2B5EF4-FFF2-40B4-BE49-F238E27FC236}">
                <a16:creationId xmlns:a16="http://schemas.microsoft.com/office/drawing/2014/main" id="{7A04ABDC-67FB-4F19-87A8-E7AA78264EEB}"/>
              </a:ext>
            </a:extLst>
          </p:cNvPr>
          <p:cNvSpPr>
            <a:spLocks noChangeShapeType="1"/>
          </p:cNvSpPr>
          <p:nvPr/>
        </p:nvSpPr>
        <p:spPr bwMode="auto">
          <a:xfrm>
            <a:off x="261938" y="7874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66F80845-520A-422A-A10A-C6D3E04252D5}"/>
              </a:ext>
            </a:extLst>
          </p:cNvPr>
          <p:cNvSpPr txBox="1">
            <a:spLocks noChangeArrowheads="1"/>
          </p:cNvSpPr>
          <p:nvPr/>
        </p:nvSpPr>
        <p:spPr bwMode="auto">
          <a:xfrm>
            <a:off x="2071688" y="2562225"/>
            <a:ext cx="4556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R</a:t>
            </a:r>
            <a:endParaRPr lang="en-US" altLang="en-US" sz="3600"/>
          </a:p>
        </p:txBody>
      </p:sp>
      <p:sp>
        <p:nvSpPr>
          <p:cNvPr id="23555" name="Text Box 3">
            <a:extLst>
              <a:ext uri="{FF2B5EF4-FFF2-40B4-BE49-F238E27FC236}">
                <a16:creationId xmlns:a16="http://schemas.microsoft.com/office/drawing/2014/main" id="{35524201-5EBA-49B9-9232-4F5EB3B5E84F}"/>
              </a:ext>
            </a:extLst>
          </p:cNvPr>
          <p:cNvSpPr txBox="1">
            <a:spLocks noChangeArrowheads="1"/>
          </p:cNvSpPr>
          <p:nvPr/>
        </p:nvSpPr>
        <p:spPr bwMode="auto">
          <a:xfrm>
            <a:off x="3443288" y="2003425"/>
            <a:ext cx="47212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Observation		(327)</a:t>
            </a:r>
          </a:p>
          <a:p>
            <a:pPr eaLnBrk="1" hangingPunct="1">
              <a:spcBef>
                <a:spcPct val="0"/>
              </a:spcBef>
              <a:buFontTx/>
              <a:buNone/>
            </a:pPr>
            <a:r>
              <a:rPr lang="en-US" altLang="en-US"/>
              <a:t>Levamisole		(328)</a:t>
            </a:r>
          </a:p>
          <a:p>
            <a:pPr eaLnBrk="1" hangingPunct="1">
              <a:spcBef>
                <a:spcPct val="0"/>
              </a:spcBef>
              <a:buFontTx/>
              <a:buNone/>
            </a:pPr>
            <a:r>
              <a:rPr lang="en-US" altLang="en-US"/>
              <a:t>5-FU + Levamisole	(316)</a:t>
            </a:r>
          </a:p>
        </p:txBody>
      </p:sp>
      <p:sp>
        <p:nvSpPr>
          <p:cNvPr id="23556" name="Oval 4">
            <a:extLst>
              <a:ext uri="{FF2B5EF4-FFF2-40B4-BE49-F238E27FC236}">
                <a16:creationId xmlns:a16="http://schemas.microsoft.com/office/drawing/2014/main" id="{11815207-C4DE-4F7E-AC99-7DF0040BE3FE}"/>
              </a:ext>
            </a:extLst>
          </p:cNvPr>
          <p:cNvSpPr>
            <a:spLocks noChangeArrowheads="1"/>
          </p:cNvSpPr>
          <p:nvPr/>
        </p:nvSpPr>
        <p:spPr bwMode="auto">
          <a:xfrm>
            <a:off x="1995488" y="2562225"/>
            <a:ext cx="609600" cy="609600"/>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23557" name="Line 5">
            <a:extLst>
              <a:ext uri="{FF2B5EF4-FFF2-40B4-BE49-F238E27FC236}">
                <a16:creationId xmlns:a16="http://schemas.microsoft.com/office/drawing/2014/main" id="{06C91D54-F5F8-44EA-994F-080CD934B8F0}"/>
              </a:ext>
            </a:extLst>
          </p:cNvPr>
          <p:cNvSpPr>
            <a:spLocks noChangeShapeType="1"/>
          </p:cNvSpPr>
          <p:nvPr/>
        </p:nvSpPr>
        <p:spPr bwMode="auto">
          <a:xfrm flipV="1">
            <a:off x="2681288" y="2409825"/>
            <a:ext cx="6096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6">
            <a:extLst>
              <a:ext uri="{FF2B5EF4-FFF2-40B4-BE49-F238E27FC236}">
                <a16:creationId xmlns:a16="http://schemas.microsoft.com/office/drawing/2014/main" id="{358FA5F9-8283-42D3-AE22-53914D171F23}"/>
              </a:ext>
            </a:extLst>
          </p:cNvPr>
          <p:cNvSpPr>
            <a:spLocks noChangeShapeType="1"/>
          </p:cNvSpPr>
          <p:nvPr/>
        </p:nvSpPr>
        <p:spPr bwMode="auto">
          <a:xfrm>
            <a:off x="2681288" y="3019425"/>
            <a:ext cx="609600" cy="3048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59" name="Text Box 7">
            <a:extLst>
              <a:ext uri="{FF2B5EF4-FFF2-40B4-BE49-F238E27FC236}">
                <a16:creationId xmlns:a16="http://schemas.microsoft.com/office/drawing/2014/main" id="{31C3FF6D-1ED9-4AEF-9E4E-BBD74DD28787}"/>
              </a:ext>
            </a:extLst>
          </p:cNvPr>
          <p:cNvSpPr txBox="1">
            <a:spLocks noChangeArrowheads="1"/>
          </p:cNvSpPr>
          <p:nvPr/>
        </p:nvSpPr>
        <p:spPr bwMode="auto">
          <a:xfrm>
            <a:off x="776288" y="1698625"/>
            <a:ext cx="17319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Duke’s C</a:t>
            </a:r>
          </a:p>
        </p:txBody>
      </p:sp>
      <p:sp>
        <p:nvSpPr>
          <p:cNvPr id="23560" name="Line 8">
            <a:extLst>
              <a:ext uri="{FF2B5EF4-FFF2-40B4-BE49-F238E27FC236}">
                <a16:creationId xmlns:a16="http://schemas.microsoft.com/office/drawing/2014/main" id="{C8FD7D6D-915B-434E-A7AE-49FCAC8C0C43}"/>
              </a:ext>
            </a:extLst>
          </p:cNvPr>
          <p:cNvSpPr>
            <a:spLocks noChangeShapeType="1"/>
          </p:cNvSpPr>
          <p:nvPr/>
        </p:nvSpPr>
        <p:spPr bwMode="auto">
          <a:xfrm>
            <a:off x="2681288" y="2867025"/>
            <a:ext cx="60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9">
            <a:extLst>
              <a:ext uri="{FF2B5EF4-FFF2-40B4-BE49-F238E27FC236}">
                <a16:creationId xmlns:a16="http://schemas.microsoft.com/office/drawing/2014/main" id="{02D585E1-994A-4F7D-8AC5-0CE3D8AC1A84}"/>
              </a:ext>
            </a:extLst>
          </p:cNvPr>
          <p:cNvSpPr txBox="1">
            <a:spLocks noChangeArrowheads="1"/>
          </p:cNvSpPr>
          <p:nvPr/>
        </p:nvSpPr>
        <p:spPr bwMode="auto">
          <a:xfrm>
            <a:off x="623888" y="3679825"/>
            <a:ext cx="805338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a:solidFill>
                  <a:schemeClr val="tx2"/>
                </a:solidFill>
              </a:rPr>
              <a:t>Outcome:</a:t>
            </a:r>
          </a:p>
          <a:p>
            <a:pPr eaLnBrk="1" hangingPunct="1">
              <a:lnSpc>
                <a:spcPct val="90000"/>
              </a:lnSpc>
              <a:spcBef>
                <a:spcPct val="0"/>
              </a:spcBef>
              <a:buFontTx/>
              <a:buNone/>
            </a:pPr>
            <a:r>
              <a:rPr lang="en-US" altLang="en-US">
                <a:solidFill>
                  <a:schemeClr val="tx2"/>
                </a:solidFill>
              </a:rPr>
              <a:t>     Survival Time, Time to Recurrence</a:t>
            </a:r>
          </a:p>
          <a:p>
            <a:pPr eaLnBrk="1" hangingPunct="1">
              <a:lnSpc>
                <a:spcPct val="90000"/>
              </a:lnSpc>
              <a:spcBef>
                <a:spcPct val="0"/>
              </a:spcBef>
              <a:buFontTx/>
              <a:buNone/>
            </a:pPr>
            <a:endParaRPr lang="en-US" altLang="en-US">
              <a:solidFill>
                <a:schemeClr val="tx2"/>
              </a:solidFill>
            </a:endParaRPr>
          </a:p>
          <a:p>
            <a:pPr eaLnBrk="1" hangingPunct="1">
              <a:lnSpc>
                <a:spcPct val="90000"/>
              </a:lnSpc>
              <a:spcBef>
                <a:spcPct val="0"/>
              </a:spcBef>
              <a:buFontTx/>
              <a:buNone/>
            </a:pPr>
            <a:r>
              <a:rPr lang="en-US" altLang="en-US">
                <a:solidFill>
                  <a:schemeClr val="tx2"/>
                </a:solidFill>
              </a:rPr>
              <a:t>Follow-up to 500 deaths</a:t>
            </a:r>
          </a:p>
          <a:p>
            <a:pPr eaLnBrk="1" hangingPunct="1">
              <a:lnSpc>
                <a:spcPct val="90000"/>
              </a:lnSpc>
              <a:spcBef>
                <a:spcPct val="0"/>
              </a:spcBef>
              <a:buFontTx/>
              <a:buNone/>
            </a:pPr>
            <a:r>
              <a:rPr lang="en-US" altLang="en-US">
                <a:solidFill>
                  <a:schemeClr val="tx2"/>
                </a:solidFill>
              </a:rPr>
              <a:t>     </a:t>
            </a:r>
            <a:r>
              <a:rPr lang="en-US" altLang="en-US" b="1">
                <a:solidFill>
                  <a:schemeClr val="tx2"/>
                </a:solidFill>
              </a:rPr>
              <a:t>Four look O’Brien-Fleming design</a:t>
            </a:r>
          </a:p>
          <a:p>
            <a:pPr eaLnBrk="1" hangingPunct="1">
              <a:lnSpc>
                <a:spcPct val="90000"/>
              </a:lnSpc>
              <a:spcBef>
                <a:spcPct val="0"/>
              </a:spcBef>
              <a:buFontTx/>
              <a:buNone/>
            </a:pPr>
            <a:r>
              <a:rPr lang="en-US" altLang="en-US" b="1">
                <a:solidFill>
                  <a:schemeClr val="tx2"/>
                </a:solidFill>
              </a:rPr>
              <a:t>				 … one </a:t>
            </a:r>
            <a:r>
              <a:rPr lang="en-US" altLang="en-US" b="1">
                <a:solidFill>
                  <a:schemeClr val="tx2"/>
                </a:solidFill>
                <a:sym typeface="Symbol" panose="05050102010706020507" pitchFamily="18" charset="2"/>
              </a:rPr>
              <a:t>every 125 deaths</a:t>
            </a:r>
            <a:endParaRPr lang="en-US" altLang="en-US">
              <a:solidFill>
                <a:schemeClr val="tx2"/>
              </a:solidFill>
            </a:endParaRPr>
          </a:p>
        </p:txBody>
      </p:sp>
      <p:sp>
        <p:nvSpPr>
          <p:cNvPr id="23562" name="Text Box 10">
            <a:extLst>
              <a:ext uri="{FF2B5EF4-FFF2-40B4-BE49-F238E27FC236}">
                <a16:creationId xmlns:a16="http://schemas.microsoft.com/office/drawing/2014/main" id="{9775A93D-1669-4CED-BBF5-FA19489364CB}"/>
              </a:ext>
            </a:extLst>
          </p:cNvPr>
          <p:cNvSpPr txBox="1">
            <a:spLocks noChangeArrowheads="1"/>
          </p:cNvSpPr>
          <p:nvPr/>
        </p:nvSpPr>
        <p:spPr bwMode="auto">
          <a:xfrm>
            <a:off x="623888" y="174625"/>
            <a:ext cx="80533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An Illustrative Experience:</a:t>
            </a:r>
          </a:p>
          <a:p>
            <a:pPr eaLnBrk="1" hangingPunct="1">
              <a:spcBef>
                <a:spcPct val="0"/>
              </a:spcBef>
              <a:buFontTx/>
              <a:buNone/>
            </a:pPr>
            <a:r>
              <a:rPr lang="en-US" altLang="en-US"/>
              <a:t>        Cancer Intergroup #0035 Colon Adjuvant</a:t>
            </a:r>
          </a:p>
        </p:txBody>
      </p:sp>
      <p:sp>
        <p:nvSpPr>
          <p:cNvPr id="23563" name="Line 11">
            <a:extLst>
              <a:ext uri="{FF2B5EF4-FFF2-40B4-BE49-F238E27FC236}">
                <a16:creationId xmlns:a16="http://schemas.microsoft.com/office/drawing/2014/main" id="{191086A5-A0D8-4EF1-B601-4496E6A74C67}"/>
              </a:ext>
            </a:extLst>
          </p:cNvPr>
          <p:cNvSpPr>
            <a:spLocks noChangeShapeType="1"/>
          </p:cNvSpPr>
          <p:nvPr/>
        </p:nvSpPr>
        <p:spPr bwMode="auto">
          <a:xfrm>
            <a:off x="234950" y="13716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4B0F5D60-B497-4A86-B39E-BF8770CD036A}"/>
              </a:ext>
            </a:extLst>
          </p:cNvPr>
          <p:cNvSpPr txBox="1">
            <a:spLocks noChangeArrowheads="1"/>
          </p:cNvSpPr>
          <p:nvPr/>
        </p:nvSpPr>
        <p:spPr bwMode="auto">
          <a:xfrm>
            <a:off x="1924050" y="152400"/>
            <a:ext cx="527685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10000"/>
              </a:lnSpc>
              <a:spcBef>
                <a:spcPct val="0"/>
              </a:spcBef>
              <a:buFontTx/>
              <a:buNone/>
            </a:pPr>
            <a:r>
              <a:rPr lang="en-US" altLang="en-US" sz="3600"/>
              <a:t>O’Brien-Fleming Boundary</a:t>
            </a:r>
          </a:p>
        </p:txBody>
      </p:sp>
      <p:sp>
        <p:nvSpPr>
          <p:cNvPr id="25603" name="Freeform 3">
            <a:extLst>
              <a:ext uri="{FF2B5EF4-FFF2-40B4-BE49-F238E27FC236}">
                <a16:creationId xmlns:a16="http://schemas.microsoft.com/office/drawing/2014/main" id="{FDDEBC53-B53A-46B5-BB84-47848D008E71}"/>
              </a:ext>
            </a:extLst>
          </p:cNvPr>
          <p:cNvSpPr>
            <a:spLocks/>
          </p:cNvSpPr>
          <p:nvPr/>
        </p:nvSpPr>
        <p:spPr bwMode="auto">
          <a:xfrm>
            <a:off x="2133600" y="3124200"/>
            <a:ext cx="4495800" cy="2743200"/>
          </a:xfrm>
          <a:custGeom>
            <a:avLst/>
            <a:gdLst>
              <a:gd name="T0" fmla="*/ 0 w 2496"/>
              <a:gd name="T1" fmla="*/ 0 h 1584"/>
              <a:gd name="T2" fmla="*/ 0 w 2496"/>
              <a:gd name="T3" fmla="*/ 2147483646 h 1584"/>
              <a:gd name="T4" fmla="*/ 2147483646 w 2496"/>
              <a:gd name="T5" fmla="*/ 2147483646 h 1584"/>
              <a:gd name="T6" fmla="*/ 0 60000 65536"/>
              <a:gd name="T7" fmla="*/ 0 60000 65536"/>
              <a:gd name="T8" fmla="*/ 0 60000 65536"/>
              <a:gd name="T9" fmla="*/ 0 w 2496"/>
              <a:gd name="T10" fmla="*/ 0 h 1584"/>
              <a:gd name="T11" fmla="*/ 2496 w 2496"/>
              <a:gd name="T12" fmla="*/ 1584 h 1584"/>
            </a:gdLst>
            <a:ahLst/>
            <a:cxnLst>
              <a:cxn ang="T6">
                <a:pos x="T0" y="T1"/>
              </a:cxn>
              <a:cxn ang="T7">
                <a:pos x="T2" y="T3"/>
              </a:cxn>
              <a:cxn ang="T8">
                <a:pos x="T4" y="T5"/>
              </a:cxn>
            </a:cxnLst>
            <a:rect l="T9" t="T10" r="T11" b="T12"/>
            <a:pathLst>
              <a:path w="2496" h="1584">
                <a:moveTo>
                  <a:pt x="0" y="0"/>
                </a:moveTo>
                <a:lnTo>
                  <a:pt x="0" y="1584"/>
                </a:lnTo>
                <a:lnTo>
                  <a:pt x="2496" y="1584"/>
                </a:lnTo>
              </a:path>
            </a:pathLst>
          </a:custGeom>
          <a:noFill/>
          <a:ln w="317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4" name="Text Box 4">
            <a:extLst>
              <a:ext uri="{FF2B5EF4-FFF2-40B4-BE49-F238E27FC236}">
                <a16:creationId xmlns:a16="http://schemas.microsoft.com/office/drawing/2014/main" id="{119C8681-7A3F-47CD-A702-21064232D14E}"/>
              </a:ext>
            </a:extLst>
          </p:cNvPr>
          <p:cNvSpPr txBox="1">
            <a:spLocks noChangeArrowheads="1"/>
          </p:cNvSpPr>
          <p:nvPr/>
        </p:nvSpPr>
        <p:spPr bwMode="auto">
          <a:xfrm>
            <a:off x="1143000" y="53340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FF00"/>
                </a:solidFill>
              </a:rPr>
              <a:t>0.025</a:t>
            </a:r>
          </a:p>
        </p:txBody>
      </p:sp>
      <p:sp>
        <p:nvSpPr>
          <p:cNvPr id="25605" name="Line 5">
            <a:extLst>
              <a:ext uri="{FF2B5EF4-FFF2-40B4-BE49-F238E27FC236}">
                <a16:creationId xmlns:a16="http://schemas.microsoft.com/office/drawing/2014/main" id="{84BBFCEF-ECA6-406D-90C6-8D8BB54FD822}"/>
              </a:ext>
            </a:extLst>
          </p:cNvPr>
          <p:cNvSpPr>
            <a:spLocks noChangeShapeType="1"/>
          </p:cNvSpPr>
          <p:nvPr/>
        </p:nvSpPr>
        <p:spPr bwMode="auto">
          <a:xfrm>
            <a:off x="2133600" y="5562600"/>
            <a:ext cx="4648200" cy="0"/>
          </a:xfrm>
          <a:prstGeom prst="line">
            <a:avLst/>
          </a:prstGeom>
          <a:noFill/>
          <a:ln w="47625">
            <a:solidFill>
              <a:srgbClr val="00FF0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6" name="Text Box 6">
            <a:extLst>
              <a:ext uri="{FF2B5EF4-FFF2-40B4-BE49-F238E27FC236}">
                <a16:creationId xmlns:a16="http://schemas.microsoft.com/office/drawing/2014/main" id="{432558A9-DC6F-41B0-A1A5-7734602A46D9}"/>
              </a:ext>
            </a:extLst>
          </p:cNvPr>
          <p:cNvSpPr txBox="1">
            <a:spLocks noChangeArrowheads="1"/>
          </p:cNvSpPr>
          <p:nvPr/>
        </p:nvSpPr>
        <p:spPr bwMode="auto">
          <a:xfrm>
            <a:off x="1905000" y="5943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  </a:t>
            </a:r>
            <a:r>
              <a:rPr lang="en-US" altLang="en-US" sz="2400" i="1">
                <a:solidFill>
                  <a:schemeClr val="tx2"/>
                </a:solidFill>
              </a:rPr>
              <a:t>L</a:t>
            </a:r>
            <a:r>
              <a:rPr lang="en-US" altLang="en-US" sz="2400">
                <a:solidFill>
                  <a:schemeClr val="tx2"/>
                </a:solidFill>
              </a:rPr>
              <a:t> =  125        250        375        500</a:t>
            </a:r>
          </a:p>
        </p:txBody>
      </p:sp>
      <p:sp>
        <p:nvSpPr>
          <p:cNvPr id="25607" name="Text Box 7">
            <a:extLst>
              <a:ext uri="{FF2B5EF4-FFF2-40B4-BE49-F238E27FC236}">
                <a16:creationId xmlns:a16="http://schemas.microsoft.com/office/drawing/2014/main" id="{316C9E76-E2A5-4542-9BC5-30A39D9CA244}"/>
              </a:ext>
            </a:extLst>
          </p:cNvPr>
          <p:cNvSpPr txBox="1">
            <a:spLocks noChangeArrowheads="1"/>
          </p:cNvSpPr>
          <p:nvPr/>
        </p:nvSpPr>
        <p:spPr bwMode="auto">
          <a:xfrm>
            <a:off x="2286000" y="2590800"/>
            <a:ext cx="437515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t>  .00001 </a:t>
            </a:r>
          </a:p>
          <a:p>
            <a:pPr>
              <a:spcBef>
                <a:spcPct val="0"/>
              </a:spcBef>
              <a:buFontTx/>
              <a:buNone/>
            </a:pPr>
            <a:endParaRPr lang="en-US" altLang="en-US" sz="2400" b="1"/>
          </a:p>
          <a:p>
            <a:pPr>
              <a:spcBef>
                <a:spcPct val="0"/>
              </a:spcBef>
              <a:buFontTx/>
              <a:buNone/>
            </a:pPr>
            <a:endParaRPr lang="en-US" altLang="en-US" sz="1000" b="1"/>
          </a:p>
          <a:p>
            <a:pPr>
              <a:spcBef>
                <a:spcPct val="0"/>
              </a:spcBef>
              <a:buFontTx/>
              <a:buNone/>
            </a:pPr>
            <a:endParaRPr lang="en-US" altLang="en-US" sz="1600" b="1"/>
          </a:p>
          <a:p>
            <a:pPr>
              <a:spcBef>
                <a:spcPct val="0"/>
              </a:spcBef>
              <a:buFontTx/>
              <a:buNone/>
            </a:pPr>
            <a:r>
              <a:rPr lang="en-US" altLang="en-US" sz="2400" b="1"/>
              <a:t>                </a:t>
            </a:r>
          </a:p>
          <a:p>
            <a:pPr>
              <a:spcBef>
                <a:spcPct val="0"/>
              </a:spcBef>
              <a:buFontTx/>
              <a:buNone/>
            </a:pPr>
            <a:r>
              <a:rPr lang="en-US" altLang="en-US" sz="2400" b="1"/>
              <a:t>	     .0015</a:t>
            </a:r>
          </a:p>
          <a:p>
            <a:pPr>
              <a:spcBef>
                <a:spcPct val="0"/>
              </a:spcBef>
              <a:buFontTx/>
              <a:buNone/>
            </a:pPr>
            <a:r>
              <a:rPr lang="en-US" altLang="en-US" sz="2400" b="1">
                <a:solidFill>
                  <a:srgbClr val="FE9B03"/>
                </a:solidFill>
              </a:rPr>
              <a:t>		</a:t>
            </a:r>
          </a:p>
          <a:p>
            <a:pPr>
              <a:spcBef>
                <a:spcPct val="0"/>
              </a:spcBef>
              <a:buFontTx/>
              <a:buNone/>
            </a:pPr>
            <a:r>
              <a:rPr lang="en-US" altLang="en-US" sz="2400" b="1"/>
              <a:t>	                    .009</a:t>
            </a:r>
          </a:p>
          <a:p>
            <a:pPr>
              <a:lnSpc>
                <a:spcPct val="70000"/>
              </a:lnSpc>
              <a:spcBef>
                <a:spcPct val="0"/>
              </a:spcBef>
              <a:buFontTx/>
              <a:buNone/>
            </a:pPr>
            <a:r>
              <a:rPr lang="en-US" altLang="en-US" sz="2400" b="1"/>
              <a:t>			          .022</a:t>
            </a:r>
          </a:p>
        </p:txBody>
      </p:sp>
      <p:sp>
        <p:nvSpPr>
          <p:cNvPr id="25608" name="Line 8">
            <a:extLst>
              <a:ext uri="{FF2B5EF4-FFF2-40B4-BE49-F238E27FC236}">
                <a16:creationId xmlns:a16="http://schemas.microsoft.com/office/drawing/2014/main" id="{F3974E8C-5296-4553-837D-B5FB494875F7}"/>
              </a:ext>
            </a:extLst>
          </p:cNvPr>
          <p:cNvSpPr>
            <a:spLocks noChangeShapeType="1"/>
          </p:cNvSpPr>
          <p:nvPr/>
        </p:nvSpPr>
        <p:spPr bwMode="auto">
          <a:xfrm flipV="1">
            <a:off x="29718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9">
            <a:extLst>
              <a:ext uri="{FF2B5EF4-FFF2-40B4-BE49-F238E27FC236}">
                <a16:creationId xmlns:a16="http://schemas.microsoft.com/office/drawing/2014/main" id="{476381E0-14D7-4EFC-9A43-D58DE8E2926C}"/>
              </a:ext>
            </a:extLst>
          </p:cNvPr>
          <p:cNvSpPr>
            <a:spLocks noChangeShapeType="1"/>
          </p:cNvSpPr>
          <p:nvPr/>
        </p:nvSpPr>
        <p:spPr bwMode="auto">
          <a:xfrm flipV="1">
            <a:off x="40386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0" name="Line 10">
            <a:extLst>
              <a:ext uri="{FF2B5EF4-FFF2-40B4-BE49-F238E27FC236}">
                <a16:creationId xmlns:a16="http://schemas.microsoft.com/office/drawing/2014/main" id="{7EE26DB7-D2BE-485D-904F-79A1A210DA1D}"/>
              </a:ext>
            </a:extLst>
          </p:cNvPr>
          <p:cNvSpPr>
            <a:spLocks noChangeShapeType="1"/>
          </p:cNvSpPr>
          <p:nvPr/>
        </p:nvSpPr>
        <p:spPr bwMode="auto">
          <a:xfrm flipV="1">
            <a:off x="51054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1" name="Line 11">
            <a:extLst>
              <a:ext uri="{FF2B5EF4-FFF2-40B4-BE49-F238E27FC236}">
                <a16:creationId xmlns:a16="http://schemas.microsoft.com/office/drawing/2014/main" id="{0BDFDB7C-780E-425A-992E-11988F21A044}"/>
              </a:ext>
            </a:extLst>
          </p:cNvPr>
          <p:cNvSpPr>
            <a:spLocks noChangeShapeType="1"/>
          </p:cNvSpPr>
          <p:nvPr/>
        </p:nvSpPr>
        <p:spPr bwMode="auto">
          <a:xfrm flipV="1">
            <a:off x="61722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2" name="Text Box 12">
            <a:extLst>
              <a:ext uri="{FF2B5EF4-FFF2-40B4-BE49-F238E27FC236}">
                <a16:creationId xmlns:a16="http://schemas.microsoft.com/office/drawing/2014/main" id="{546E66E5-59E0-41DC-99E5-26D3D95CA573}"/>
              </a:ext>
            </a:extLst>
          </p:cNvPr>
          <p:cNvSpPr txBox="1">
            <a:spLocks noChangeArrowheads="1"/>
          </p:cNvSpPr>
          <p:nvPr/>
        </p:nvSpPr>
        <p:spPr bwMode="auto">
          <a:xfrm>
            <a:off x="4953000" y="3363913"/>
            <a:ext cx="2697163"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spcBef>
                <a:spcPct val="0"/>
              </a:spcBef>
              <a:buFontTx/>
              <a:buNone/>
            </a:pPr>
            <a:r>
              <a:rPr lang="en-US" altLang="en-US" sz="2400"/>
              <a:t>O’Brien-Fleming</a:t>
            </a:r>
          </a:p>
          <a:p>
            <a:pPr>
              <a:spcBef>
                <a:spcPct val="0"/>
              </a:spcBef>
              <a:buFontTx/>
              <a:buNone/>
            </a:pPr>
            <a:r>
              <a:rPr lang="en-US" altLang="en-US" sz="2400"/>
              <a:t>    </a:t>
            </a:r>
            <a:r>
              <a:rPr lang="en-US" altLang="en-US" sz="2400" i="1"/>
              <a:t>Biometrics</a:t>
            </a:r>
            <a:r>
              <a:rPr lang="en-US" altLang="en-US" sz="2400"/>
              <a:t> (1979)</a:t>
            </a:r>
          </a:p>
        </p:txBody>
      </p:sp>
      <p:sp>
        <p:nvSpPr>
          <p:cNvPr id="25613" name="Line 13">
            <a:extLst>
              <a:ext uri="{FF2B5EF4-FFF2-40B4-BE49-F238E27FC236}">
                <a16:creationId xmlns:a16="http://schemas.microsoft.com/office/drawing/2014/main" id="{5A851E0E-F4B9-47A3-9C77-F55AED8743BF}"/>
              </a:ext>
            </a:extLst>
          </p:cNvPr>
          <p:cNvSpPr>
            <a:spLocks noChangeShapeType="1"/>
          </p:cNvSpPr>
          <p:nvPr/>
        </p:nvSpPr>
        <p:spPr bwMode="auto">
          <a:xfrm>
            <a:off x="381000" y="914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5614" name="Text Box 14">
            <a:extLst>
              <a:ext uri="{FF2B5EF4-FFF2-40B4-BE49-F238E27FC236}">
                <a16:creationId xmlns:a16="http://schemas.microsoft.com/office/drawing/2014/main" id="{FF47C6F0-5734-42C8-995A-19C43D20FC1D}"/>
              </a:ext>
            </a:extLst>
          </p:cNvPr>
          <p:cNvSpPr txBox="1">
            <a:spLocks noChangeArrowheads="1"/>
          </p:cNvSpPr>
          <p:nvPr/>
        </p:nvSpPr>
        <p:spPr bwMode="auto">
          <a:xfrm>
            <a:off x="1641475" y="1219200"/>
            <a:ext cx="59182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10000"/>
              </a:lnSpc>
              <a:spcBef>
                <a:spcPct val="0"/>
              </a:spcBef>
              <a:buFontTx/>
              <a:buNone/>
            </a:pPr>
            <a:r>
              <a:rPr lang="en-US" altLang="en-US" sz="2800">
                <a:solidFill>
                  <a:schemeClr val="tx2"/>
                </a:solidFill>
              </a:rPr>
              <a:t>Goal:   With 4 analyses, preserve the</a:t>
            </a:r>
          </a:p>
          <a:p>
            <a:pPr algn="ctr">
              <a:lnSpc>
                <a:spcPct val="110000"/>
              </a:lnSpc>
              <a:spcBef>
                <a:spcPct val="0"/>
              </a:spcBef>
              <a:buFontTx/>
              <a:buNone/>
            </a:pPr>
            <a:r>
              <a:rPr lang="en-US" altLang="en-US" sz="2800">
                <a:solidFill>
                  <a:schemeClr val="tx2"/>
                </a:solidFill>
              </a:rPr>
              <a:t>(1-sided) false positive error rate:  0.025</a:t>
            </a:r>
          </a:p>
          <a:p>
            <a:pPr algn="ctr">
              <a:lnSpc>
                <a:spcPct val="150000"/>
              </a:lnSpc>
              <a:spcBef>
                <a:spcPct val="0"/>
              </a:spcBef>
              <a:buFontTx/>
              <a:buNone/>
            </a:pPr>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D12B06C-F5F9-4D81-ABD9-1F56CB8E3103}"/>
              </a:ext>
            </a:extLst>
          </p:cNvPr>
          <p:cNvSpPr>
            <a:spLocks noChangeArrowheads="1"/>
          </p:cNvSpPr>
          <p:nvPr/>
        </p:nvSpPr>
        <p:spPr bwMode="auto">
          <a:xfrm>
            <a:off x="457200" y="609600"/>
            <a:ext cx="8077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t> Monitoring Clinical Trials</a:t>
            </a:r>
            <a:endParaRPr lang="en-US" altLang="en-US" sz="4000">
              <a:solidFill>
                <a:schemeClr val="tx2"/>
              </a:solidFill>
              <a:latin typeface="Tahoma" panose="020B0604030504040204" pitchFamily="34" charset="0"/>
            </a:endParaRPr>
          </a:p>
        </p:txBody>
      </p:sp>
      <p:sp>
        <p:nvSpPr>
          <p:cNvPr id="27651" name="Line 3">
            <a:extLst>
              <a:ext uri="{FF2B5EF4-FFF2-40B4-BE49-F238E27FC236}">
                <a16:creationId xmlns:a16="http://schemas.microsoft.com/office/drawing/2014/main" id="{D9634A16-8BF3-4E31-93C6-ED90ED6B939A}"/>
              </a:ext>
            </a:extLst>
          </p:cNvPr>
          <p:cNvSpPr>
            <a:spLocks noChangeShapeType="1"/>
          </p:cNvSpPr>
          <p:nvPr/>
        </p:nvSpPr>
        <p:spPr bwMode="auto">
          <a:xfrm>
            <a:off x="228600" y="15240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7652" name="Text Box 4">
            <a:extLst>
              <a:ext uri="{FF2B5EF4-FFF2-40B4-BE49-F238E27FC236}">
                <a16:creationId xmlns:a16="http://schemas.microsoft.com/office/drawing/2014/main" id="{9F5B3B38-ACD3-4E1F-B53F-86CD7AACC9B9}"/>
              </a:ext>
            </a:extLst>
          </p:cNvPr>
          <p:cNvSpPr txBox="1">
            <a:spLocks noChangeArrowheads="1"/>
          </p:cNvSpPr>
          <p:nvPr/>
        </p:nvSpPr>
        <p:spPr bwMode="auto">
          <a:xfrm>
            <a:off x="152400" y="1600200"/>
            <a:ext cx="86106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   </a:t>
            </a:r>
            <a:endParaRPr lang="en-US" altLang="en-US">
              <a:solidFill>
                <a:schemeClr val="tx2"/>
              </a:solidFill>
            </a:endParaRPr>
          </a:p>
          <a:p>
            <a:pPr lvl="1" eaLnBrk="1" hangingPunct="1">
              <a:spcBef>
                <a:spcPct val="0"/>
              </a:spcBef>
              <a:buFontTx/>
              <a:buNone/>
            </a:pPr>
            <a:endParaRPr lang="en-US" altLang="en-US" sz="1200">
              <a:solidFill>
                <a:srgbClr val="FAFD00"/>
              </a:solidFill>
            </a:endParaRPr>
          </a:p>
          <a:p>
            <a:pPr lvl="1" eaLnBrk="1" hangingPunct="1">
              <a:spcBef>
                <a:spcPct val="0"/>
              </a:spcBef>
              <a:buFontTx/>
              <a:buChar char="•"/>
            </a:pPr>
            <a:r>
              <a:rPr lang="en-US" altLang="en-US" sz="3200"/>
              <a:t>  </a:t>
            </a:r>
            <a:r>
              <a:rPr lang="en-US" altLang="en-US" sz="3200">
                <a:solidFill>
                  <a:schemeClr val="tx2"/>
                </a:solidFill>
              </a:rPr>
              <a:t>How the O'Brien-Fleming guideline works:</a:t>
            </a:r>
          </a:p>
          <a:p>
            <a:pPr lvl="1" eaLnBrk="1" hangingPunct="1">
              <a:spcBef>
                <a:spcPct val="0"/>
              </a:spcBef>
              <a:buFontTx/>
              <a:buNone/>
            </a:pPr>
            <a:r>
              <a:rPr lang="en-US" altLang="en-US" sz="3200">
                <a:solidFill>
                  <a:schemeClr val="tx2"/>
                </a:solidFill>
              </a:rPr>
              <a:t>	   Arriving at recommendations about</a:t>
            </a:r>
          </a:p>
          <a:p>
            <a:pPr lvl="1" eaLnBrk="1" hangingPunct="1">
              <a:spcBef>
                <a:spcPct val="0"/>
              </a:spcBef>
              <a:buFontTx/>
              <a:buNone/>
            </a:pPr>
            <a:r>
              <a:rPr lang="en-US" altLang="en-US" sz="3200">
                <a:solidFill>
                  <a:schemeClr val="tx2"/>
                </a:solidFill>
              </a:rPr>
              <a:t>           early termination of clinical trials</a:t>
            </a:r>
          </a:p>
          <a:p>
            <a:pPr lvl="1" eaLnBrk="1" hangingPunct="1">
              <a:spcBef>
                <a:spcPct val="0"/>
              </a:spcBef>
              <a:buFontTx/>
              <a:buNone/>
            </a:pPr>
            <a:r>
              <a:rPr lang="en-US" altLang="en-US" sz="1400" b="1">
                <a:solidFill>
                  <a:schemeClr val="tx2"/>
                </a:solidFill>
              </a:rPr>
              <a:t> </a:t>
            </a:r>
          </a:p>
          <a:p>
            <a:pPr lvl="1" eaLnBrk="1" hangingPunct="1">
              <a:spcBef>
                <a:spcPct val="0"/>
              </a:spcBef>
              <a:buFontTx/>
              <a:buNone/>
            </a:pPr>
            <a:r>
              <a:rPr lang="en-US" altLang="en-US" sz="3200" b="1">
                <a:solidFill>
                  <a:schemeClr val="tx2"/>
                </a:solidFill>
              </a:rPr>
              <a:t>		   </a:t>
            </a:r>
            <a:r>
              <a:rPr lang="en-US" altLang="en-US" sz="4400" b="1"/>
              <a:t>~ </a:t>
            </a:r>
            <a:r>
              <a:rPr lang="en-US" altLang="en-US" sz="3200">
                <a:solidFill>
                  <a:schemeClr val="tx2"/>
                </a:solidFill>
              </a:rPr>
              <a:t>that establish benefit</a:t>
            </a:r>
          </a:p>
          <a:p>
            <a:pPr lvl="1" eaLnBrk="1" hangingPunct="1">
              <a:spcBef>
                <a:spcPct val="0"/>
              </a:spcBef>
              <a:buFontTx/>
              <a:buNone/>
            </a:pPr>
            <a:r>
              <a:rPr lang="en-US" altLang="en-US" sz="3200" b="1">
                <a:solidFill>
                  <a:schemeClr val="tx2"/>
                </a:solidFill>
              </a:rPr>
              <a:t>		   </a:t>
            </a:r>
            <a:r>
              <a:rPr lang="en-US" altLang="en-US" sz="4400" b="1"/>
              <a:t>~</a:t>
            </a:r>
            <a:r>
              <a:rPr lang="en-US" altLang="en-US" sz="3200" b="1"/>
              <a:t> </a:t>
            </a:r>
            <a:r>
              <a:rPr lang="en-US" altLang="en-US" sz="3200">
                <a:solidFill>
                  <a:srgbClr val="FAFD00"/>
                </a:solidFill>
              </a:rPr>
              <a:t>that rule out benefit</a:t>
            </a:r>
            <a:r>
              <a:rPr lang="en-US" altLang="en-US" sz="3200" b="1">
                <a:solidFill>
                  <a:schemeClr val="tx2"/>
                </a:solidFill>
              </a:rPr>
              <a:t> </a:t>
            </a:r>
            <a:endParaRPr lang="en-US" altLang="en-US" sz="3200">
              <a:solidFill>
                <a:schemeClr val="tx2"/>
              </a:solidFill>
            </a:endParaRPr>
          </a:p>
          <a:p>
            <a:pPr lvl="1" eaLnBrk="1" hangingPunct="1">
              <a:spcBef>
                <a:spcPct val="0"/>
              </a:spcBef>
              <a:buFontTx/>
              <a:buNone/>
            </a:pPr>
            <a:r>
              <a:rPr lang="en-US" altLang="en-US" sz="3200" b="1">
                <a:solidFill>
                  <a:schemeClr val="tx2"/>
                </a:solidFill>
              </a:rPr>
              <a:t>		   </a:t>
            </a:r>
            <a:r>
              <a:rPr lang="en-US" altLang="en-US" sz="4400" b="1"/>
              <a:t>~</a:t>
            </a:r>
            <a:r>
              <a:rPr lang="en-US" altLang="en-US" sz="3200" b="1"/>
              <a:t> </a:t>
            </a:r>
            <a:r>
              <a:rPr lang="en-US" altLang="en-US" sz="3200">
                <a:solidFill>
                  <a:srgbClr val="FE9B03"/>
                </a:solidFill>
              </a:rPr>
              <a:t>that establish harm</a:t>
            </a:r>
            <a:r>
              <a:rPr lang="en-US" altLang="en-US" sz="3200" b="1">
                <a:solidFill>
                  <a:schemeClr val="tx2"/>
                </a:solidFill>
              </a:rPr>
              <a:t> </a:t>
            </a:r>
            <a:endParaRPr lang="en-US" altLang="en-US" sz="320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8709E219-CA8F-4216-9996-41879210446C}"/>
              </a:ext>
            </a:extLst>
          </p:cNvPr>
          <p:cNvSpPr txBox="1">
            <a:spLocks noChangeArrowheads="1"/>
          </p:cNvSpPr>
          <p:nvPr/>
        </p:nvSpPr>
        <p:spPr bwMode="auto">
          <a:xfrm>
            <a:off x="685800" y="152400"/>
            <a:ext cx="772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tx2"/>
                </a:solidFill>
              </a:rPr>
              <a:t>Symmetric O’Brien-Fleming Group Sequential Boundaries </a:t>
            </a:r>
          </a:p>
        </p:txBody>
      </p:sp>
      <p:sp>
        <p:nvSpPr>
          <p:cNvPr id="29699" name="Line 3">
            <a:extLst>
              <a:ext uri="{FF2B5EF4-FFF2-40B4-BE49-F238E27FC236}">
                <a16:creationId xmlns:a16="http://schemas.microsoft.com/office/drawing/2014/main" id="{E1A08A5D-5BF4-4F61-8556-CCE2E722F2C7}"/>
              </a:ext>
            </a:extLst>
          </p:cNvPr>
          <p:cNvSpPr>
            <a:spLocks noChangeShapeType="1"/>
          </p:cNvSpPr>
          <p:nvPr/>
        </p:nvSpPr>
        <p:spPr bwMode="auto">
          <a:xfrm>
            <a:off x="3276600" y="4038600"/>
            <a:ext cx="304800" cy="0"/>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0" name="Line 4">
            <a:extLst>
              <a:ext uri="{FF2B5EF4-FFF2-40B4-BE49-F238E27FC236}">
                <a16:creationId xmlns:a16="http://schemas.microsoft.com/office/drawing/2014/main" id="{92170617-DF94-4005-8819-8535875B7B45}"/>
              </a:ext>
            </a:extLst>
          </p:cNvPr>
          <p:cNvSpPr>
            <a:spLocks noChangeShapeType="1"/>
          </p:cNvSpPr>
          <p:nvPr/>
        </p:nvSpPr>
        <p:spPr bwMode="auto">
          <a:xfrm flipV="1">
            <a:off x="2971800" y="4038600"/>
            <a:ext cx="3048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1" name="Line 5">
            <a:extLst>
              <a:ext uri="{FF2B5EF4-FFF2-40B4-BE49-F238E27FC236}">
                <a16:creationId xmlns:a16="http://schemas.microsoft.com/office/drawing/2014/main" id="{FDFC938D-8139-44D2-9BFB-EC4F2B698C63}"/>
              </a:ext>
            </a:extLst>
          </p:cNvPr>
          <p:cNvSpPr>
            <a:spLocks noChangeShapeType="1"/>
          </p:cNvSpPr>
          <p:nvPr/>
        </p:nvSpPr>
        <p:spPr bwMode="auto">
          <a:xfrm>
            <a:off x="2971800" y="23622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2" name="Text Box 6">
            <a:extLst>
              <a:ext uri="{FF2B5EF4-FFF2-40B4-BE49-F238E27FC236}">
                <a16:creationId xmlns:a16="http://schemas.microsoft.com/office/drawing/2014/main" id="{DF0C2415-B0C3-4E24-AD40-626DE87D8C7D}"/>
              </a:ext>
            </a:extLst>
          </p:cNvPr>
          <p:cNvSpPr txBox="1">
            <a:spLocks noChangeArrowheads="1"/>
          </p:cNvSpPr>
          <p:nvPr/>
        </p:nvSpPr>
        <p:spPr bwMode="auto">
          <a:xfrm>
            <a:off x="1524000" y="3810000"/>
            <a:ext cx="132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solidFill>
                  <a:schemeClr val="tx2"/>
                </a:solidFill>
                <a:sym typeface="Symbol" panose="05050102010706020507" pitchFamily="18" charset="2"/>
              </a:rPr>
              <a:t>ln</a:t>
            </a:r>
            <a:r>
              <a:rPr lang="en-US" altLang="en-US" sz="2400">
                <a:solidFill>
                  <a:schemeClr val="tx2"/>
                </a:solidFill>
                <a:sym typeface="Symbol" panose="05050102010706020507" pitchFamily="18" charset="2"/>
              </a:rPr>
              <a:t> 1  </a:t>
            </a:r>
            <a:r>
              <a:rPr lang="en-US" altLang="en-US" sz="2400" b="1">
                <a:solidFill>
                  <a:srgbClr val="FE9B03"/>
                </a:solidFill>
                <a:sym typeface="Symbol" panose="05050102010706020507" pitchFamily="18" charset="2"/>
              </a:rPr>
              <a:t>=  0</a:t>
            </a:r>
            <a:r>
              <a:rPr lang="en-US" altLang="en-US" sz="2400" baseline="-25000">
                <a:sym typeface="WP Greek Century"/>
              </a:rPr>
              <a:t> </a:t>
            </a:r>
          </a:p>
        </p:txBody>
      </p:sp>
      <p:grpSp>
        <p:nvGrpSpPr>
          <p:cNvPr id="29703" name="Group 7">
            <a:extLst>
              <a:ext uri="{FF2B5EF4-FFF2-40B4-BE49-F238E27FC236}">
                <a16:creationId xmlns:a16="http://schemas.microsoft.com/office/drawing/2014/main" id="{D8821AE6-CF81-4396-8399-D6718B6AC18C}"/>
              </a:ext>
            </a:extLst>
          </p:cNvPr>
          <p:cNvGrpSpPr>
            <a:grpSpLocks/>
          </p:cNvGrpSpPr>
          <p:nvPr/>
        </p:nvGrpSpPr>
        <p:grpSpPr bwMode="auto">
          <a:xfrm>
            <a:off x="2057400" y="762000"/>
            <a:ext cx="363538" cy="588963"/>
            <a:chOff x="672" y="727"/>
            <a:chExt cx="117" cy="371"/>
          </a:xfrm>
        </p:grpSpPr>
        <p:sp>
          <p:nvSpPr>
            <p:cNvPr id="29725" name="Text Box 8">
              <a:extLst>
                <a:ext uri="{FF2B5EF4-FFF2-40B4-BE49-F238E27FC236}">
                  <a16:creationId xmlns:a16="http://schemas.microsoft.com/office/drawing/2014/main" id="{7DB65C51-0C14-4E51-BA67-0C59A80F86D7}"/>
                </a:ext>
              </a:extLst>
            </p:cNvPr>
            <p:cNvSpPr txBox="1">
              <a:spLocks noChangeArrowheads="1"/>
            </p:cNvSpPr>
            <p:nvPr/>
          </p:nvSpPr>
          <p:spPr bwMode="auto">
            <a:xfrm>
              <a:off x="672" y="810"/>
              <a:ext cx="1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FF00"/>
                  </a:solidFill>
                  <a:sym typeface="Symbol" panose="05050102010706020507" pitchFamily="18" charset="2"/>
                </a:rPr>
                <a:t></a:t>
              </a:r>
              <a:endParaRPr lang="en-US" altLang="en-US" sz="2400">
                <a:solidFill>
                  <a:srgbClr val="00FF00"/>
                </a:solidFill>
                <a:sym typeface="WP Greek Century"/>
              </a:endParaRPr>
            </a:p>
          </p:txBody>
        </p:sp>
        <p:sp>
          <p:nvSpPr>
            <p:cNvPr id="29726" name="Text Box 9">
              <a:extLst>
                <a:ext uri="{FF2B5EF4-FFF2-40B4-BE49-F238E27FC236}">
                  <a16:creationId xmlns:a16="http://schemas.microsoft.com/office/drawing/2014/main" id="{3D7FDAEE-974F-4AF8-9C33-121F2F626484}"/>
                </a:ext>
              </a:extLst>
            </p:cNvPr>
            <p:cNvSpPr txBox="1">
              <a:spLocks noChangeArrowheads="1"/>
            </p:cNvSpPr>
            <p:nvPr/>
          </p:nvSpPr>
          <p:spPr bwMode="auto">
            <a:xfrm>
              <a:off x="691" y="727"/>
              <a:ext cx="9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ˆ</a:t>
              </a:r>
              <a:endParaRPr lang="en-US" altLang="en-US" sz="2400"/>
            </a:p>
          </p:txBody>
        </p:sp>
      </p:grpSp>
      <p:sp>
        <p:nvSpPr>
          <p:cNvPr id="29704" name="Line 10">
            <a:extLst>
              <a:ext uri="{FF2B5EF4-FFF2-40B4-BE49-F238E27FC236}">
                <a16:creationId xmlns:a16="http://schemas.microsoft.com/office/drawing/2014/main" id="{E3C0E509-83F1-4B53-95AA-1D99E3CC96BB}"/>
              </a:ext>
            </a:extLst>
          </p:cNvPr>
          <p:cNvSpPr>
            <a:spLocks noChangeShapeType="1"/>
          </p:cNvSpPr>
          <p:nvPr/>
        </p:nvSpPr>
        <p:spPr bwMode="auto">
          <a:xfrm flipV="1">
            <a:off x="4495800" y="609600"/>
            <a:ext cx="0" cy="4572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5" name="Line 11">
            <a:extLst>
              <a:ext uri="{FF2B5EF4-FFF2-40B4-BE49-F238E27FC236}">
                <a16:creationId xmlns:a16="http://schemas.microsoft.com/office/drawing/2014/main" id="{31B66E55-E380-441D-816E-DD2B7AA082B7}"/>
              </a:ext>
            </a:extLst>
          </p:cNvPr>
          <p:cNvSpPr>
            <a:spLocks noChangeShapeType="1"/>
          </p:cNvSpPr>
          <p:nvPr/>
        </p:nvSpPr>
        <p:spPr bwMode="auto">
          <a:xfrm flipV="1">
            <a:off x="6934200" y="2362200"/>
            <a:ext cx="0" cy="6096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6" name="Text Box 12">
            <a:extLst>
              <a:ext uri="{FF2B5EF4-FFF2-40B4-BE49-F238E27FC236}">
                <a16:creationId xmlns:a16="http://schemas.microsoft.com/office/drawing/2014/main" id="{453A9E21-7059-4400-B7E7-28F04633C026}"/>
              </a:ext>
            </a:extLst>
          </p:cNvPr>
          <p:cNvSpPr txBox="1">
            <a:spLocks noChangeArrowheads="1"/>
          </p:cNvSpPr>
          <p:nvPr/>
        </p:nvSpPr>
        <p:spPr bwMode="auto">
          <a:xfrm>
            <a:off x="304800" y="5441950"/>
            <a:ext cx="2012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		</a:t>
            </a:r>
          </a:p>
        </p:txBody>
      </p:sp>
      <p:sp>
        <p:nvSpPr>
          <p:cNvPr id="29707" name="Line 13">
            <a:extLst>
              <a:ext uri="{FF2B5EF4-FFF2-40B4-BE49-F238E27FC236}">
                <a16:creationId xmlns:a16="http://schemas.microsoft.com/office/drawing/2014/main" id="{7F64FA71-7CA6-4783-84A8-BC567C3A29EF}"/>
              </a:ext>
            </a:extLst>
          </p:cNvPr>
          <p:cNvSpPr>
            <a:spLocks noChangeShapeType="1"/>
          </p:cNvSpPr>
          <p:nvPr/>
        </p:nvSpPr>
        <p:spPr bwMode="auto">
          <a:xfrm>
            <a:off x="6934200" y="35052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8" name="Line 14">
            <a:extLst>
              <a:ext uri="{FF2B5EF4-FFF2-40B4-BE49-F238E27FC236}">
                <a16:creationId xmlns:a16="http://schemas.microsoft.com/office/drawing/2014/main" id="{786ECB8E-27F5-4FD9-8141-D9C71BAB58CD}"/>
              </a:ext>
            </a:extLst>
          </p:cNvPr>
          <p:cNvSpPr>
            <a:spLocks noChangeShapeType="1"/>
          </p:cNvSpPr>
          <p:nvPr/>
        </p:nvSpPr>
        <p:spPr bwMode="auto">
          <a:xfrm>
            <a:off x="6934200" y="5181600"/>
            <a:ext cx="0" cy="609600"/>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9" name="Line 15">
            <a:extLst>
              <a:ext uri="{FF2B5EF4-FFF2-40B4-BE49-F238E27FC236}">
                <a16:creationId xmlns:a16="http://schemas.microsoft.com/office/drawing/2014/main" id="{AF8D5890-321B-453E-90B6-5DE72B665E02}"/>
              </a:ext>
            </a:extLst>
          </p:cNvPr>
          <p:cNvSpPr>
            <a:spLocks noChangeShapeType="1"/>
          </p:cNvSpPr>
          <p:nvPr/>
        </p:nvSpPr>
        <p:spPr bwMode="auto">
          <a:xfrm>
            <a:off x="5715000" y="39624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0" name="Line 16">
            <a:extLst>
              <a:ext uri="{FF2B5EF4-FFF2-40B4-BE49-F238E27FC236}">
                <a16:creationId xmlns:a16="http://schemas.microsoft.com/office/drawing/2014/main" id="{BA652553-467B-4DA7-A53C-900082DEC49C}"/>
              </a:ext>
            </a:extLst>
          </p:cNvPr>
          <p:cNvSpPr>
            <a:spLocks noChangeShapeType="1"/>
          </p:cNvSpPr>
          <p:nvPr/>
        </p:nvSpPr>
        <p:spPr bwMode="auto">
          <a:xfrm>
            <a:off x="5715000" y="5638800"/>
            <a:ext cx="0" cy="609600"/>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9711" name="Group 17">
            <a:extLst>
              <a:ext uri="{FF2B5EF4-FFF2-40B4-BE49-F238E27FC236}">
                <a16:creationId xmlns:a16="http://schemas.microsoft.com/office/drawing/2014/main" id="{ED1768F8-F33E-4AED-A4F8-D66077D3D762}"/>
              </a:ext>
            </a:extLst>
          </p:cNvPr>
          <p:cNvGrpSpPr>
            <a:grpSpLocks/>
          </p:cNvGrpSpPr>
          <p:nvPr/>
        </p:nvGrpSpPr>
        <p:grpSpPr bwMode="auto">
          <a:xfrm>
            <a:off x="533400" y="4724400"/>
            <a:ext cx="2055813" cy="1508125"/>
            <a:chOff x="4704" y="3140"/>
            <a:chExt cx="1295" cy="950"/>
          </a:xfrm>
        </p:grpSpPr>
        <p:sp>
          <p:nvSpPr>
            <p:cNvPr id="29721" name="Text Box 18">
              <a:extLst>
                <a:ext uri="{FF2B5EF4-FFF2-40B4-BE49-F238E27FC236}">
                  <a16:creationId xmlns:a16="http://schemas.microsoft.com/office/drawing/2014/main" id="{E0C0B9CF-ED26-4365-99A8-1AE3310032C1}"/>
                </a:ext>
              </a:extLst>
            </p:cNvPr>
            <p:cNvSpPr txBox="1">
              <a:spLocks noChangeArrowheads="1"/>
            </p:cNvSpPr>
            <p:nvPr/>
          </p:nvSpPr>
          <p:spPr bwMode="auto">
            <a:xfrm>
              <a:off x="4742" y="3140"/>
              <a:ext cx="1257"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tx2"/>
                  </a:solidFill>
                </a:rPr>
                <a:t>REJECT</a:t>
              </a:r>
            </a:p>
            <a:p>
              <a:pPr eaLnBrk="1" hangingPunct="1">
                <a:spcBef>
                  <a:spcPct val="0"/>
                </a:spcBef>
                <a:buFontTx/>
                <a:buNone/>
              </a:pPr>
              <a:r>
                <a:rPr lang="en-US" altLang="en-US" sz="2400">
                  <a:solidFill>
                    <a:schemeClr val="tx2"/>
                  </a:solidFill>
                </a:rPr>
                <a:t>H : </a:t>
              </a:r>
              <a:r>
                <a:rPr lang="en-US" altLang="en-US" sz="2400">
                  <a:solidFill>
                    <a:schemeClr val="tx2"/>
                  </a:solidFill>
                  <a:sym typeface="Symbol" panose="05050102010706020507" pitchFamily="18" charset="2"/>
                </a:rPr>
                <a:t></a:t>
              </a:r>
              <a:r>
                <a:rPr lang="en-US" altLang="en-US" sz="2400">
                  <a:solidFill>
                    <a:schemeClr val="tx2"/>
                  </a:solidFill>
                  <a:sym typeface="WP MathA"/>
                </a:rPr>
                <a:t> </a:t>
              </a:r>
              <a:r>
                <a:rPr lang="en-US" altLang="en-US" sz="2400" u="sng">
                  <a:solidFill>
                    <a:srgbClr val="FAFD00"/>
                  </a:solidFill>
                  <a:cs typeface="Times New Roman" panose="02020603050405020304" pitchFamily="18" charset="0"/>
                  <a:sym typeface="WP Greek Century"/>
                </a:rPr>
                <a:t>≥</a:t>
              </a:r>
              <a:r>
                <a:rPr lang="en-US" altLang="en-US" sz="2400">
                  <a:sym typeface="WP MathA"/>
                </a:rPr>
                <a:t> </a:t>
              </a:r>
              <a:r>
                <a:rPr lang="en-US" altLang="en-US" sz="2400" i="1">
                  <a:solidFill>
                    <a:schemeClr val="tx2"/>
                  </a:solidFill>
                  <a:sym typeface="WP MathA"/>
                </a:rPr>
                <a:t> </a:t>
              </a:r>
              <a:r>
                <a:rPr lang="en-US" altLang="en-US" sz="2400">
                  <a:solidFill>
                    <a:schemeClr val="tx2"/>
                  </a:solidFill>
                  <a:sym typeface="WP MathA"/>
                </a:rPr>
                <a:t>0</a:t>
              </a:r>
            </a:p>
            <a:p>
              <a:pPr eaLnBrk="1" hangingPunct="1">
                <a:spcBef>
                  <a:spcPct val="0"/>
                </a:spcBef>
                <a:buFontTx/>
                <a:buNone/>
              </a:pPr>
              <a:r>
                <a:rPr lang="en-US" altLang="en-US" sz="2400"/>
                <a:t>H : </a:t>
              </a:r>
              <a:r>
                <a:rPr lang="en-US" altLang="en-US" sz="2400">
                  <a:sym typeface="Symbol" panose="05050102010706020507" pitchFamily="18" charset="2"/>
                </a:rPr>
                <a:t></a:t>
              </a:r>
              <a:r>
                <a:rPr lang="en-US" altLang="en-US" sz="2400">
                  <a:sym typeface="WP Greek Century"/>
                </a:rPr>
                <a:t> </a:t>
              </a:r>
              <a:r>
                <a:rPr lang="en-US" altLang="en-US" sz="2400" u="sng">
                  <a:solidFill>
                    <a:srgbClr val="FAFD00"/>
                  </a:solidFill>
                  <a:sym typeface="WP Greek Century"/>
                </a:rPr>
                <a:t>&lt;</a:t>
              </a:r>
              <a:r>
                <a:rPr lang="en-US" altLang="en-US" sz="2400" b="1">
                  <a:sym typeface="WP Greek Century"/>
                </a:rPr>
                <a:t> </a:t>
              </a:r>
              <a:r>
                <a:rPr lang="en-US" altLang="en-US" sz="2400" i="1">
                  <a:sym typeface="WP MathA"/>
                </a:rPr>
                <a:t>ln</a:t>
              </a:r>
              <a:r>
                <a:rPr lang="en-US" altLang="en-US" sz="2400">
                  <a:sym typeface="WP MathA"/>
                </a:rPr>
                <a:t> 0.65</a:t>
              </a:r>
            </a:p>
            <a:p>
              <a:pPr eaLnBrk="1" hangingPunct="1">
                <a:spcBef>
                  <a:spcPct val="0"/>
                </a:spcBef>
                <a:buFontTx/>
                <a:buNone/>
              </a:pPr>
              <a:r>
                <a:rPr lang="en-US" altLang="en-US" sz="2400">
                  <a:solidFill>
                    <a:srgbClr val="FF6600"/>
                  </a:solidFill>
                </a:rPr>
                <a:t>H : </a:t>
              </a:r>
              <a:r>
                <a:rPr lang="en-US" altLang="en-US" sz="2400">
                  <a:solidFill>
                    <a:srgbClr val="FF6600"/>
                  </a:solidFill>
                  <a:sym typeface="Symbol" panose="05050102010706020507" pitchFamily="18" charset="2"/>
                </a:rPr>
                <a:t></a:t>
              </a:r>
              <a:r>
                <a:rPr lang="en-US" altLang="en-US" sz="2400">
                  <a:solidFill>
                    <a:srgbClr val="FF6600"/>
                  </a:solidFill>
                  <a:sym typeface="WP Greek Century"/>
                </a:rPr>
                <a:t> </a:t>
              </a:r>
              <a:r>
                <a:rPr lang="en-US" altLang="en-US" sz="2400" u="sng">
                  <a:solidFill>
                    <a:srgbClr val="FE9B03"/>
                  </a:solidFill>
                  <a:sym typeface="WP Greek Century"/>
                </a:rPr>
                <a:t>&lt;</a:t>
              </a:r>
              <a:r>
                <a:rPr lang="en-US" altLang="en-US" sz="2400" b="1">
                  <a:sym typeface="WP Greek Century"/>
                </a:rPr>
                <a:t> </a:t>
              </a:r>
              <a:r>
                <a:rPr lang="en-US" altLang="en-US" sz="2400">
                  <a:solidFill>
                    <a:srgbClr val="FF6600"/>
                  </a:solidFill>
                  <a:sym typeface="WP MathA"/>
                </a:rPr>
                <a:t> 0</a:t>
              </a:r>
            </a:p>
          </p:txBody>
        </p:sp>
        <p:sp>
          <p:nvSpPr>
            <p:cNvPr id="29722" name="Line 19">
              <a:extLst>
                <a:ext uri="{FF2B5EF4-FFF2-40B4-BE49-F238E27FC236}">
                  <a16:creationId xmlns:a16="http://schemas.microsoft.com/office/drawing/2014/main" id="{2C7D3761-6ECA-4CAF-B63F-AF4ED25EB8F4}"/>
                </a:ext>
              </a:extLst>
            </p:cNvPr>
            <p:cNvSpPr>
              <a:spLocks noChangeShapeType="1"/>
            </p:cNvSpPr>
            <p:nvPr/>
          </p:nvSpPr>
          <p:spPr bwMode="auto">
            <a:xfrm rot="10800000" flipV="1">
              <a:off x="4704" y="3648"/>
              <a:ext cx="0" cy="144"/>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23" name="Line 20">
              <a:extLst>
                <a:ext uri="{FF2B5EF4-FFF2-40B4-BE49-F238E27FC236}">
                  <a16:creationId xmlns:a16="http://schemas.microsoft.com/office/drawing/2014/main" id="{578F7B7D-B339-46AE-A33F-3EA4C77750CB}"/>
                </a:ext>
              </a:extLst>
            </p:cNvPr>
            <p:cNvSpPr>
              <a:spLocks noChangeShapeType="1"/>
            </p:cNvSpPr>
            <p:nvPr/>
          </p:nvSpPr>
          <p:spPr bwMode="auto">
            <a:xfrm rot="10800000" flipV="1">
              <a:off x="4704" y="3888"/>
              <a:ext cx="0" cy="144"/>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24" name="Line 21">
              <a:extLst>
                <a:ext uri="{FF2B5EF4-FFF2-40B4-BE49-F238E27FC236}">
                  <a16:creationId xmlns:a16="http://schemas.microsoft.com/office/drawing/2014/main" id="{438A0201-EF5B-4CE3-8144-C7C2F3450915}"/>
                </a:ext>
              </a:extLst>
            </p:cNvPr>
            <p:cNvSpPr>
              <a:spLocks noChangeShapeType="1"/>
            </p:cNvSpPr>
            <p:nvPr/>
          </p:nvSpPr>
          <p:spPr bwMode="auto">
            <a:xfrm rot="10800000">
              <a:off x="4704" y="3408"/>
              <a:ext cx="0" cy="144"/>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29712" name="Line 22">
            <a:extLst>
              <a:ext uri="{FF2B5EF4-FFF2-40B4-BE49-F238E27FC236}">
                <a16:creationId xmlns:a16="http://schemas.microsoft.com/office/drawing/2014/main" id="{25946641-646B-4A6F-964E-5FD0FC8E0DF4}"/>
              </a:ext>
            </a:extLst>
          </p:cNvPr>
          <p:cNvSpPr>
            <a:spLocks noChangeShapeType="1"/>
          </p:cNvSpPr>
          <p:nvPr/>
        </p:nvSpPr>
        <p:spPr bwMode="auto">
          <a:xfrm>
            <a:off x="3276600" y="1295400"/>
            <a:ext cx="0" cy="48768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3" name="Line 23">
            <a:extLst>
              <a:ext uri="{FF2B5EF4-FFF2-40B4-BE49-F238E27FC236}">
                <a16:creationId xmlns:a16="http://schemas.microsoft.com/office/drawing/2014/main" id="{D6F49C1F-841B-4A2F-90FF-F3ED3823AA90}"/>
              </a:ext>
            </a:extLst>
          </p:cNvPr>
          <p:cNvSpPr>
            <a:spLocks noChangeShapeType="1"/>
          </p:cNvSpPr>
          <p:nvPr/>
        </p:nvSpPr>
        <p:spPr bwMode="auto">
          <a:xfrm flipV="1">
            <a:off x="5715000" y="1828800"/>
            <a:ext cx="0" cy="6096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4" name="Line 24">
            <a:extLst>
              <a:ext uri="{FF2B5EF4-FFF2-40B4-BE49-F238E27FC236}">
                <a16:creationId xmlns:a16="http://schemas.microsoft.com/office/drawing/2014/main" id="{145B58CF-0B9C-4C04-8A41-F4F7C57C6850}"/>
              </a:ext>
            </a:extLst>
          </p:cNvPr>
          <p:cNvSpPr>
            <a:spLocks noChangeShapeType="1"/>
          </p:cNvSpPr>
          <p:nvPr/>
        </p:nvSpPr>
        <p:spPr bwMode="auto">
          <a:xfrm>
            <a:off x="8153400" y="4953000"/>
            <a:ext cx="0" cy="609600"/>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5" name="Rectangle 25">
            <a:extLst>
              <a:ext uri="{FF2B5EF4-FFF2-40B4-BE49-F238E27FC236}">
                <a16:creationId xmlns:a16="http://schemas.microsoft.com/office/drawing/2014/main" id="{5568C787-6165-463D-8B7E-D2FE7AA7BE12}"/>
              </a:ext>
            </a:extLst>
          </p:cNvPr>
          <p:cNvSpPr>
            <a:spLocks noChangeArrowheads="1"/>
          </p:cNvSpPr>
          <p:nvPr/>
        </p:nvSpPr>
        <p:spPr bwMode="auto">
          <a:xfrm>
            <a:off x="1447800" y="2133600"/>
            <a:ext cx="11922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ym typeface="Symbol" panose="05050102010706020507" pitchFamily="18" charset="2"/>
              </a:rPr>
              <a:t> </a:t>
            </a:r>
            <a:r>
              <a:rPr lang="en-US" altLang="en-US" sz="2400">
                <a:solidFill>
                  <a:schemeClr val="tx2"/>
                </a:solidFill>
                <a:cs typeface="Times New Roman" panose="02020603050405020304" pitchFamily="18" charset="0"/>
                <a:sym typeface="Symbol" panose="05050102010706020507" pitchFamily="18" charset="2"/>
              </a:rPr>
              <a:t> </a:t>
            </a:r>
            <a:r>
              <a:rPr lang="en-US" altLang="en-US" sz="2400" i="1">
                <a:solidFill>
                  <a:srgbClr val="FAFD00"/>
                </a:solidFill>
                <a:sym typeface="Symbol" panose="05050102010706020507" pitchFamily="18" charset="2"/>
              </a:rPr>
              <a:t>ln</a:t>
            </a:r>
            <a:r>
              <a:rPr lang="en-US" altLang="en-US" sz="2400">
                <a:solidFill>
                  <a:srgbClr val="FAFD00"/>
                </a:solidFill>
                <a:sym typeface="Symbol" panose="05050102010706020507" pitchFamily="18" charset="2"/>
              </a:rPr>
              <a:t> 0.65</a:t>
            </a:r>
          </a:p>
        </p:txBody>
      </p:sp>
      <p:sp>
        <p:nvSpPr>
          <p:cNvPr id="29716" name="Line 26">
            <a:extLst>
              <a:ext uri="{FF2B5EF4-FFF2-40B4-BE49-F238E27FC236}">
                <a16:creationId xmlns:a16="http://schemas.microsoft.com/office/drawing/2014/main" id="{6205932B-FC7C-49B3-9794-6587D8458057}"/>
              </a:ext>
            </a:extLst>
          </p:cNvPr>
          <p:cNvSpPr>
            <a:spLocks noChangeShapeType="1"/>
          </p:cNvSpPr>
          <p:nvPr/>
        </p:nvSpPr>
        <p:spPr bwMode="auto">
          <a:xfrm flipV="1">
            <a:off x="2971800" y="3200400"/>
            <a:ext cx="304800"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7" name="Rectangle 27">
            <a:extLst>
              <a:ext uri="{FF2B5EF4-FFF2-40B4-BE49-F238E27FC236}">
                <a16:creationId xmlns:a16="http://schemas.microsoft.com/office/drawing/2014/main" id="{89714A71-A4E6-4451-91D0-1DEC08ACC7C4}"/>
              </a:ext>
            </a:extLst>
          </p:cNvPr>
          <p:cNvSpPr>
            <a:spLocks noChangeArrowheads="1"/>
          </p:cNvSpPr>
          <p:nvPr/>
        </p:nvSpPr>
        <p:spPr bwMode="auto">
          <a:xfrm>
            <a:off x="1524000" y="2895600"/>
            <a:ext cx="120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FF00"/>
                </a:solidFill>
                <a:sym typeface="Symbol" panose="05050102010706020507" pitchFamily="18" charset="2"/>
              </a:rPr>
              <a:t> </a:t>
            </a:r>
            <a:r>
              <a:rPr lang="en-US" altLang="en-US" sz="2400" i="1">
                <a:solidFill>
                  <a:schemeClr val="folHlink"/>
                </a:solidFill>
                <a:sym typeface="Symbol" panose="05050102010706020507" pitchFamily="18" charset="2"/>
              </a:rPr>
              <a:t>ln</a:t>
            </a:r>
            <a:r>
              <a:rPr lang="en-US" altLang="en-US" sz="2400">
                <a:solidFill>
                  <a:schemeClr val="folHlink"/>
                </a:solidFill>
                <a:sym typeface="Symbol" panose="05050102010706020507" pitchFamily="18" charset="2"/>
              </a:rPr>
              <a:t> 0.80</a:t>
            </a:r>
            <a:r>
              <a:rPr lang="en-US" altLang="en-US" sz="2800">
                <a:sym typeface="Symbol" panose="05050102010706020507" pitchFamily="18" charset="2"/>
              </a:rPr>
              <a:t> </a:t>
            </a:r>
            <a:endParaRPr lang="en-US" altLang="en-US" sz="2400">
              <a:solidFill>
                <a:schemeClr val="folHlink"/>
              </a:solidFill>
              <a:sym typeface="Symbol" panose="05050102010706020507" pitchFamily="18" charset="2"/>
            </a:endParaRPr>
          </a:p>
        </p:txBody>
      </p:sp>
      <p:sp>
        <p:nvSpPr>
          <p:cNvPr id="29718" name="Line 28">
            <a:extLst>
              <a:ext uri="{FF2B5EF4-FFF2-40B4-BE49-F238E27FC236}">
                <a16:creationId xmlns:a16="http://schemas.microsoft.com/office/drawing/2014/main" id="{C1221FFB-231A-47C9-A03F-C11ABA15A8CE}"/>
              </a:ext>
            </a:extLst>
          </p:cNvPr>
          <p:cNvSpPr>
            <a:spLocks noChangeShapeType="1"/>
          </p:cNvSpPr>
          <p:nvPr/>
        </p:nvSpPr>
        <p:spPr bwMode="auto">
          <a:xfrm>
            <a:off x="8153400" y="32766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19" name="Line 29">
            <a:extLst>
              <a:ext uri="{FF2B5EF4-FFF2-40B4-BE49-F238E27FC236}">
                <a16:creationId xmlns:a16="http://schemas.microsoft.com/office/drawing/2014/main" id="{90A223A0-2CE0-4963-B7E9-300947DBCB5E}"/>
              </a:ext>
            </a:extLst>
          </p:cNvPr>
          <p:cNvSpPr>
            <a:spLocks noChangeShapeType="1"/>
          </p:cNvSpPr>
          <p:nvPr/>
        </p:nvSpPr>
        <p:spPr bwMode="auto">
          <a:xfrm>
            <a:off x="4495800" y="53340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20" name="Line 30">
            <a:extLst>
              <a:ext uri="{FF2B5EF4-FFF2-40B4-BE49-F238E27FC236}">
                <a16:creationId xmlns:a16="http://schemas.microsoft.com/office/drawing/2014/main" id="{39F6BBDA-6CA3-47D2-80B0-A249088F0ADC}"/>
              </a:ext>
            </a:extLst>
          </p:cNvPr>
          <p:cNvSpPr>
            <a:spLocks noChangeShapeType="1"/>
          </p:cNvSpPr>
          <p:nvPr/>
        </p:nvSpPr>
        <p:spPr bwMode="auto">
          <a:xfrm flipV="1">
            <a:off x="8153400" y="2590800"/>
            <a:ext cx="0" cy="6096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B1418AD5-14E1-4441-B749-9C6D9FBB165D}"/>
              </a:ext>
            </a:extLst>
          </p:cNvPr>
          <p:cNvSpPr txBox="1">
            <a:spLocks noChangeArrowheads="1"/>
          </p:cNvSpPr>
          <p:nvPr/>
        </p:nvSpPr>
        <p:spPr bwMode="auto">
          <a:xfrm>
            <a:off x="609600" y="1733550"/>
            <a:ext cx="6342063"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200" b="1">
                <a:solidFill>
                  <a:srgbClr val="FE9B03"/>
                </a:solidFill>
              </a:rPr>
              <a:t>Spring ‘88</a:t>
            </a:r>
          </a:p>
          <a:p>
            <a:pPr eaLnBrk="1" hangingPunct="1">
              <a:lnSpc>
                <a:spcPct val="90000"/>
              </a:lnSpc>
              <a:spcBef>
                <a:spcPct val="0"/>
              </a:spcBef>
              <a:buFontTx/>
              <a:buNone/>
            </a:pPr>
            <a:r>
              <a:rPr lang="en-US" altLang="en-US" sz="2200">
                <a:solidFill>
                  <a:schemeClr val="tx2"/>
                </a:solidFill>
              </a:rPr>
              <a:t>Survival: &lt;18 mo med f.u.</a:t>
            </a:r>
          </a:p>
          <a:p>
            <a:pPr eaLnBrk="1" hangingPunct="1">
              <a:lnSpc>
                <a:spcPct val="90000"/>
              </a:lnSpc>
              <a:spcBef>
                <a:spcPct val="0"/>
              </a:spcBef>
              <a:buFontTx/>
              <a:buNone/>
            </a:pPr>
            <a:r>
              <a:rPr lang="en-US" altLang="en-US" sz="2200">
                <a:solidFill>
                  <a:schemeClr val="tx2"/>
                </a:solidFill>
              </a:rPr>
              <a:t>Recurrence: Strong trends</a:t>
            </a:r>
          </a:p>
          <a:p>
            <a:pPr eaLnBrk="1" hangingPunct="1">
              <a:lnSpc>
                <a:spcPct val="60000"/>
              </a:lnSpc>
              <a:spcBef>
                <a:spcPct val="0"/>
              </a:spcBef>
              <a:buFontTx/>
              <a:buNone/>
            </a:pPr>
            <a:endParaRPr lang="en-US" altLang="en-US" sz="2200">
              <a:solidFill>
                <a:schemeClr val="tx2"/>
              </a:solidFill>
            </a:endParaRPr>
          </a:p>
          <a:p>
            <a:pPr eaLnBrk="1" hangingPunct="1">
              <a:lnSpc>
                <a:spcPct val="90000"/>
              </a:lnSpc>
              <a:spcBef>
                <a:spcPct val="0"/>
              </a:spcBef>
              <a:buFontTx/>
              <a:buNone/>
            </a:pPr>
            <a:r>
              <a:rPr lang="en-US" altLang="en-US" sz="2200">
                <a:solidFill>
                  <a:schemeClr val="tx2"/>
                </a:solidFill>
              </a:rPr>
              <a:t>	</a:t>
            </a:r>
            <a:r>
              <a:rPr lang="en-US" altLang="en-US" sz="2200" b="1">
                <a:solidFill>
                  <a:srgbClr val="FE9B03"/>
                </a:solidFill>
              </a:rPr>
              <a:t>Summer ‘88</a:t>
            </a:r>
          </a:p>
          <a:p>
            <a:pPr eaLnBrk="1" hangingPunct="1">
              <a:lnSpc>
                <a:spcPct val="90000"/>
              </a:lnSpc>
              <a:spcBef>
                <a:spcPct val="0"/>
              </a:spcBef>
              <a:buFontTx/>
              <a:buNone/>
            </a:pPr>
            <a:r>
              <a:rPr lang="en-US" altLang="en-US" sz="2200">
                <a:solidFill>
                  <a:schemeClr val="tx2"/>
                </a:solidFill>
              </a:rPr>
              <a:t>	FDA/NCI Confidential Review</a:t>
            </a:r>
          </a:p>
          <a:p>
            <a:pPr eaLnBrk="1" hangingPunct="1">
              <a:lnSpc>
                <a:spcPct val="90000"/>
              </a:lnSpc>
              <a:spcBef>
                <a:spcPct val="0"/>
              </a:spcBef>
              <a:buFontTx/>
              <a:buNone/>
            </a:pPr>
            <a:r>
              <a:rPr lang="en-US" altLang="en-US" sz="2200">
                <a:solidFill>
                  <a:schemeClr val="tx2"/>
                </a:solidFill>
              </a:rPr>
              <a:t>	… 1 day later, results publicly revealed</a:t>
            </a:r>
          </a:p>
          <a:p>
            <a:pPr eaLnBrk="1" hangingPunct="1">
              <a:lnSpc>
                <a:spcPct val="60000"/>
              </a:lnSpc>
              <a:spcBef>
                <a:spcPct val="0"/>
              </a:spcBef>
              <a:buFontTx/>
              <a:buNone/>
            </a:pPr>
            <a:endParaRPr lang="en-US" altLang="en-US" sz="2200">
              <a:solidFill>
                <a:schemeClr val="tx2"/>
              </a:solidFill>
            </a:endParaRPr>
          </a:p>
          <a:p>
            <a:pPr eaLnBrk="1" hangingPunct="1">
              <a:lnSpc>
                <a:spcPct val="90000"/>
              </a:lnSpc>
              <a:spcBef>
                <a:spcPct val="0"/>
              </a:spcBef>
              <a:buFontTx/>
              <a:buNone/>
            </a:pPr>
            <a:r>
              <a:rPr lang="en-US" altLang="en-US" sz="2200">
                <a:solidFill>
                  <a:schemeClr val="tx2"/>
                </a:solidFill>
              </a:rPr>
              <a:t>		</a:t>
            </a:r>
            <a:r>
              <a:rPr lang="en-US" altLang="en-US" sz="2200" b="1">
                <a:solidFill>
                  <a:srgbClr val="FE9B03"/>
                </a:solidFill>
              </a:rPr>
              <a:t>Summer ‘89</a:t>
            </a:r>
          </a:p>
          <a:p>
            <a:pPr eaLnBrk="1" hangingPunct="1">
              <a:lnSpc>
                <a:spcPct val="90000"/>
              </a:lnSpc>
              <a:spcBef>
                <a:spcPct val="0"/>
              </a:spcBef>
              <a:buFontTx/>
              <a:buNone/>
            </a:pPr>
            <a:r>
              <a:rPr lang="en-US" altLang="en-US" sz="2200">
                <a:solidFill>
                  <a:schemeClr val="tx2"/>
                </a:solidFill>
              </a:rPr>
              <a:t>		Article in Science, Vince DeVita</a:t>
            </a:r>
          </a:p>
          <a:p>
            <a:pPr eaLnBrk="1" hangingPunct="1">
              <a:lnSpc>
                <a:spcPct val="90000"/>
              </a:lnSpc>
              <a:spcBef>
                <a:spcPct val="0"/>
              </a:spcBef>
              <a:buFontTx/>
              <a:buNone/>
            </a:pPr>
            <a:r>
              <a:rPr lang="en-US" altLang="en-US" sz="2200">
                <a:solidFill>
                  <a:schemeClr val="tx2"/>
                </a:solidFill>
              </a:rPr>
              <a:t>		Former NCI Director challenges DMC</a:t>
            </a:r>
          </a:p>
        </p:txBody>
      </p:sp>
      <p:sp>
        <p:nvSpPr>
          <p:cNvPr id="30723" name="Text Box 3">
            <a:extLst>
              <a:ext uri="{FF2B5EF4-FFF2-40B4-BE49-F238E27FC236}">
                <a16:creationId xmlns:a16="http://schemas.microsoft.com/office/drawing/2014/main" id="{578A5646-2213-4360-8EF3-202573450B3D}"/>
              </a:ext>
            </a:extLst>
          </p:cNvPr>
          <p:cNvSpPr txBox="1">
            <a:spLocks noChangeArrowheads="1"/>
          </p:cNvSpPr>
          <p:nvPr/>
        </p:nvSpPr>
        <p:spPr bwMode="auto">
          <a:xfrm>
            <a:off x="1154113" y="127000"/>
            <a:ext cx="7008812"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Cancer Intergroup # 0035:  Colon Adjuvant</a:t>
            </a:r>
          </a:p>
          <a:p>
            <a:pPr algn="ctr" eaLnBrk="1" hangingPunct="1">
              <a:spcBef>
                <a:spcPct val="0"/>
              </a:spcBef>
              <a:buFontTx/>
              <a:buNone/>
            </a:pPr>
            <a:r>
              <a:rPr lang="en-US" altLang="en-US" sz="2400">
                <a:solidFill>
                  <a:schemeClr val="tx2"/>
                </a:solidFill>
              </a:rPr>
              <a:t>(1-sided)</a:t>
            </a:r>
            <a:r>
              <a:rPr lang="en-US" altLang="en-US" sz="2400" b="1">
                <a:solidFill>
                  <a:srgbClr val="FAFD00"/>
                </a:solidFill>
              </a:rPr>
              <a:t>  O’Brien-Fleming Guideline</a:t>
            </a:r>
            <a:r>
              <a:rPr lang="en-US" altLang="en-US" sz="2400"/>
              <a:t>:   </a:t>
            </a:r>
            <a:r>
              <a:rPr lang="en-US" altLang="en-US" sz="2400">
                <a:solidFill>
                  <a:schemeClr val="tx2"/>
                </a:solidFill>
              </a:rPr>
              <a:t>Survival Data</a:t>
            </a:r>
          </a:p>
        </p:txBody>
      </p:sp>
      <p:grpSp>
        <p:nvGrpSpPr>
          <p:cNvPr id="30724" name="Group 4">
            <a:extLst>
              <a:ext uri="{FF2B5EF4-FFF2-40B4-BE49-F238E27FC236}">
                <a16:creationId xmlns:a16="http://schemas.microsoft.com/office/drawing/2014/main" id="{967E3769-6ABD-4176-B43F-0390061C338C}"/>
              </a:ext>
            </a:extLst>
          </p:cNvPr>
          <p:cNvGrpSpPr>
            <a:grpSpLocks/>
          </p:cNvGrpSpPr>
          <p:nvPr/>
        </p:nvGrpSpPr>
        <p:grpSpPr bwMode="auto">
          <a:xfrm>
            <a:off x="228600" y="5208588"/>
            <a:ext cx="8685213" cy="1344612"/>
            <a:chOff x="144" y="2957"/>
            <a:chExt cx="5471" cy="847"/>
          </a:xfrm>
        </p:grpSpPr>
        <p:sp>
          <p:nvSpPr>
            <p:cNvPr id="30732" name="Line 5">
              <a:extLst>
                <a:ext uri="{FF2B5EF4-FFF2-40B4-BE49-F238E27FC236}">
                  <a16:creationId xmlns:a16="http://schemas.microsoft.com/office/drawing/2014/main" id="{E3744B5A-4018-47F4-ACA1-D19F3FA2DFB2}"/>
                </a:ext>
              </a:extLst>
            </p:cNvPr>
            <p:cNvSpPr>
              <a:spLocks noChangeShapeType="1"/>
            </p:cNvSpPr>
            <p:nvPr/>
          </p:nvSpPr>
          <p:spPr bwMode="auto">
            <a:xfrm>
              <a:off x="271" y="2965"/>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3" name="Line 6">
              <a:extLst>
                <a:ext uri="{FF2B5EF4-FFF2-40B4-BE49-F238E27FC236}">
                  <a16:creationId xmlns:a16="http://schemas.microsoft.com/office/drawing/2014/main" id="{06B0E514-953F-4A64-B9CB-0D4483343DBD}"/>
                </a:ext>
              </a:extLst>
            </p:cNvPr>
            <p:cNvSpPr>
              <a:spLocks noChangeShapeType="1"/>
            </p:cNvSpPr>
            <p:nvPr/>
          </p:nvSpPr>
          <p:spPr bwMode="auto">
            <a:xfrm>
              <a:off x="2873" y="2979"/>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4" name="Line 7">
              <a:extLst>
                <a:ext uri="{FF2B5EF4-FFF2-40B4-BE49-F238E27FC236}">
                  <a16:creationId xmlns:a16="http://schemas.microsoft.com/office/drawing/2014/main" id="{75C41DE0-1D69-498B-8902-F4752A947F11}"/>
                </a:ext>
              </a:extLst>
            </p:cNvPr>
            <p:cNvSpPr>
              <a:spLocks noChangeShapeType="1"/>
            </p:cNvSpPr>
            <p:nvPr/>
          </p:nvSpPr>
          <p:spPr bwMode="auto">
            <a:xfrm>
              <a:off x="1567" y="2957"/>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5" name="Line 8">
              <a:extLst>
                <a:ext uri="{FF2B5EF4-FFF2-40B4-BE49-F238E27FC236}">
                  <a16:creationId xmlns:a16="http://schemas.microsoft.com/office/drawing/2014/main" id="{5088A309-66AD-451B-8A99-2DC860B2B2FD}"/>
                </a:ext>
              </a:extLst>
            </p:cNvPr>
            <p:cNvSpPr>
              <a:spLocks noChangeShapeType="1"/>
            </p:cNvSpPr>
            <p:nvPr/>
          </p:nvSpPr>
          <p:spPr bwMode="auto">
            <a:xfrm>
              <a:off x="4159" y="2957"/>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6" name="Line 9">
              <a:extLst>
                <a:ext uri="{FF2B5EF4-FFF2-40B4-BE49-F238E27FC236}">
                  <a16:creationId xmlns:a16="http://schemas.microsoft.com/office/drawing/2014/main" id="{E41217D5-077B-4832-8D29-560E7F505ED1}"/>
                </a:ext>
              </a:extLst>
            </p:cNvPr>
            <p:cNvSpPr>
              <a:spLocks noChangeShapeType="1"/>
            </p:cNvSpPr>
            <p:nvPr/>
          </p:nvSpPr>
          <p:spPr bwMode="auto">
            <a:xfrm>
              <a:off x="5455" y="2957"/>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7" name="Text Box 10">
              <a:extLst>
                <a:ext uri="{FF2B5EF4-FFF2-40B4-BE49-F238E27FC236}">
                  <a16:creationId xmlns:a16="http://schemas.microsoft.com/office/drawing/2014/main" id="{7765332C-B68B-4618-B3B7-062B688A5866}"/>
                </a:ext>
              </a:extLst>
            </p:cNvPr>
            <p:cNvSpPr txBox="1">
              <a:spLocks noChangeArrowheads="1"/>
            </p:cNvSpPr>
            <p:nvPr/>
          </p:nvSpPr>
          <p:spPr bwMode="auto">
            <a:xfrm>
              <a:off x="175" y="3212"/>
              <a:ext cx="54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a:solidFill>
                    <a:schemeClr val="tx2"/>
                  </a:solidFill>
                </a:rPr>
                <a:t>0                         125                        250                       375                       500</a:t>
              </a:r>
            </a:p>
          </p:txBody>
        </p:sp>
        <p:sp>
          <p:nvSpPr>
            <p:cNvPr id="30738" name="Text Box 11">
              <a:extLst>
                <a:ext uri="{FF2B5EF4-FFF2-40B4-BE49-F238E27FC236}">
                  <a16:creationId xmlns:a16="http://schemas.microsoft.com/office/drawing/2014/main" id="{F45C311C-A4EA-4536-80A4-1B4F4B4AC976}"/>
                </a:ext>
              </a:extLst>
            </p:cNvPr>
            <p:cNvSpPr txBox="1">
              <a:spLocks noChangeArrowheads="1"/>
            </p:cNvSpPr>
            <p:nvPr/>
          </p:nvSpPr>
          <p:spPr bwMode="auto">
            <a:xfrm>
              <a:off x="144" y="3408"/>
              <a:ext cx="3569"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sz="2200"/>
                <a:t>					   </a:t>
              </a:r>
              <a:r>
                <a:rPr lang="en-US" altLang="en-US" sz="2200">
                  <a:solidFill>
                    <a:schemeClr val="tx2"/>
                  </a:solidFill>
                </a:rPr>
                <a:t>301</a:t>
              </a:r>
            </a:p>
            <a:p>
              <a:pPr eaLnBrk="1" hangingPunct="1">
                <a:lnSpc>
                  <a:spcPct val="80000"/>
                </a:lnSpc>
                <a:spcBef>
                  <a:spcPct val="0"/>
                </a:spcBef>
                <a:buFontTx/>
                <a:buNone/>
              </a:pPr>
              <a:r>
                <a:rPr lang="en-US" altLang="en-US" sz="2200" b="1">
                  <a:solidFill>
                    <a:srgbClr val="FE9B03"/>
                  </a:solidFill>
                </a:rPr>
                <a:t>Fall ‘84          Spring ‘88		Fall ‘89</a:t>
              </a:r>
            </a:p>
          </p:txBody>
        </p:sp>
        <p:sp>
          <p:nvSpPr>
            <p:cNvPr id="30739" name="Line 12">
              <a:extLst>
                <a:ext uri="{FF2B5EF4-FFF2-40B4-BE49-F238E27FC236}">
                  <a16:creationId xmlns:a16="http://schemas.microsoft.com/office/drawing/2014/main" id="{4C8B1AD4-5D65-4394-A3C7-C405768C5A4C}"/>
                </a:ext>
              </a:extLst>
            </p:cNvPr>
            <p:cNvSpPr>
              <a:spLocks noChangeShapeType="1"/>
            </p:cNvSpPr>
            <p:nvPr/>
          </p:nvSpPr>
          <p:spPr bwMode="auto">
            <a:xfrm>
              <a:off x="271" y="3077"/>
              <a:ext cx="5184"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40" name="Line 13">
              <a:extLst>
                <a:ext uri="{FF2B5EF4-FFF2-40B4-BE49-F238E27FC236}">
                  <a16:creationId xmlns:a16="http://schemas.microsoft.com/office/drawing/2014/main" id="{9238E936-61AC-48CC-950B-13190E5AA26C}"/>
                </a:ext>
              </a:extLst>
            </p:cNvPr>
            <p:cNvSpPr>
              <a:spLocks noChangeShapeType="1"/>
            </p:cNvSpPr>
            <p:nvPr/>
          </p:nvSpPr>
          <p:spPr bwMode="auto">
            <a:xfrm>
              <a:off x="3295" y="3005"/>
              <a:ext cx="0" cy="144"/>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41" name="Line 14">
              <a:extLst>
                <a:ext uri="{FF2B5EF4-FFF2-40B4-BE49-F238E27FC236}">
                  <a16:creationId xmlns:a16="http://schemas.microsoft.com/office/drawing/2014/main" id="{5DEF5794-4A02-4A71-AD11-CF07913BE768}"/>
                </a:ext>
              </a:extLst>
            </p:cNvPr>
            <p:cNvSpPr>
              <a:spLocks noChangeShapeType="1"/>
            </p:cNvSpPr>
            <p:nvPr/>
          </p:nvSpPr>
          <p:spPr bwMode="auto">
            <a:xfrm>
              <a:off x="3295" y="3149"/>
              <a:ext cx="0" cy="240"/>
            </a:xfrm>
            <a:prstGeom prst="line">
              <a:avLst/>
            </a:prstGeom>
            <a:noFill/>
            <a:ln w="25400">
              <a:solidFill>
                <a:schemeClr val="tx2"/>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0725" name="Text Box 15">
            <a:extLst>
              <a:ext uri="{FF2B5EF4-FFF2-40B4-BE49-F238E27FC236}">
                <a16:creationId xmlns:a16="http://schemas.microsoft.com/office/drawing/2014/main" id="{BEF3F1F8-6D5E-43E4-B170-6FBAFAB3CAE5}"/>
              </a:ext>
            </a:extLst>
          </p:cNvPr>
          <p:cNvSpPr txBox="1">
            <a:spLocks noChangeArrowheads="1"/>
          </p:cNvSpPr>
          <p:nvPr/>
        </p:nvSpPr>
        <p:spPr bwMode="auto">
          <a:xfrm>
            <a:off x="5943600" y="1504950"/>
            <a:ext cx="299085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sz="2200" b="1">
                <a:solidFill>
                  <a:srgbClr val="FE9B03"/>
                </a:solidFill>
              </a:rPr>
              <a:t>Fall ‘89</a:t>
            </a:r>
          </a:p>
          <a:p>
            <a:pPr eaLnBrk="1" hangingPunct="1">
              <a:lnSpc>
                <a:spcPct val="80000"/>
              </a:lnSpc>
              <a:spcBef>
                <a:spcPct val="0"/>
              </a:spcBef>
              <a:buFontTx/>
              <a:buNone/>
            </a:pPr>
            <a:r>
              <a:rPr lang="en-US" altLang="en-US" sz="2200">
                <a:solidFill>
                  <a:schemeClr val="tx2"/>
                </a:solidFill>
              </a:rPr>
              <a:t>Survival: p = .003 &lt; .005</a:t>
            </a:r>
          </a:p>
          <a:p>
            <a:pPr eaLnBrk="1" hangingPunct="1">
              <a:lnSpc>
                <a:spcPct val="80000"/>
              </a:lnSpc>
              <a:spcBef>
                <a:spcPct val="0"/>
              </a:spcBef>
              <a:buFontTx/>
              <a:buNone/>
            </a:pPr>
            <a:r>
              <a:rPr lang="en-US" altLang="en-US" sz="2200">
                <a:solidFill>
                  <a:schemeClr val="tx2"/>
                </a:solidFill>
              </a:rPr>
              <a:t>Recurrence: p = .0001</a:t>
            </a:r>
          </a:p>
        </p:txBody>
      </p:sp>
      <p:sp>
        <p:nvSpPr>
          <p:cNvPr id="30726" name="Text Box 16">
            <a:extLst>
              <a:ext uri="{FF2B5EF4-FFF2-40B4-BE49-F238E27FC236}">
                <a16:creationId xmlns:a16="http://schemas.microsoft.com/office/drawing/2014/main" id="{8AFF856D-01AA-4C7E-874C-1D2351C77CB1}"/>
              </a:ext>
            </a:extLst>
          </p:cNvPr>
          <p:cNvSpPr txBox="1">
            <a:spLocks noChangeArrowheads="1"/>
          </p:cNvSpPr>
          <p:nvPr/>
        </p:nvSpPr>
        <p:spPr bwMode="auto">
          <a:xfrm>
            <a:off x="1828800" y="1371600"/>
            <a:ext cx="11112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a:solidFill>
                  <a:srgbClr val="FAFD00"/>
                </a:solidFill>
              </a:rPr>
              <a:t>&lt;.00001</a:t>
            </a:r>
            <a:endParaRPr lang="en-US" altLang="en-US" sz="2200">
              <a:solidFill>
                <a:srgbClr val="FAFD00"/>
              </a:solidFill>
            </a:endParaRPr>
          </a:p>
        </p:txBody>
      </p:sp>
      <p:sp>
        <p:nvSpPr>
          <p:cNvPr id="30727" name="Text Box 17">
            <a:extLst>
              <a:ext uri="{FF2B5EF4-FFF2-40B4-BE49-F238E27FC236}">
                <a16:creationId xmlns:a16="http://schemas.microsoft.com/office/drawing/2014/main" id="{3D650AAC-F350-4FC1-8178-6E91EA7213B8}"/>
              </a:ext>
            </a:extLst>
          </p:cNvPr>
          <p:cNvSpPr txBox="1">
            <a:spLocks noChangeArrowheads="1"/>
          </p:cNvSpPr>
          <p:nvPr/>
        </p:nvSpPr>
        <p:spPr bwMode="auto">
          <a:xfrm>
            <a:off x="4038600" y="1676400"/>
            <a:ext cx="812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a:t>.0015</a:t>
            </a:r>
            <a:endParaRPr lang="en-US" altLang="en-US" sz="2200"/>
          </a:p>
        </p:txBody>
      </p:sp>
      <p:sp>
        <p:nvSpPr>
          <p:cNvPr id="30728" name="Text Box 18">
            <a:extLst>
              <a:ext uri="{FF2B5EF4-FFF2-40B4-BE49-F238E27FC236}">
                <a16:creationId xmlns:a16="http://schemas.microsoft.com/office/drawing/2014/main" id="{2BA3B629-390A-4D52-BC50-F78466289B9B}"/>
              </a:ext>
            </a:extLst>
          </p:cNvPr>
          <p:cNvSpPr txBox="1">
            <a:spLocks noChangeArrowheads="1"/>
          </p:cNvSpPr>
          <p:nvPr/>
        </p:nvSpPr>
        <p:spPr bwMode="auto">
          <a:xfrm>
            <a:off x="4889500" y="2087563"/>
            <a:ext cx="673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a:t>.005</a:t>
            </a:r>
            <a:endParaRPr lang="en-US" altLang="en-US" sz="2200"/>
          </a:p>
        </p:txBody>
      </p:sp>
      <p:sp>
        <p:nvSpPr>
          <p:cNvPr id="30729" name="Line 19">
            <a:extLst>
              <a:ext uri="{FF2B5EF4-FFF2-40B4-BE49-F238E27FC236}">
                <a16:creationId xmlns:a16="http://schemas.microsoft.com/office/drawing/2014/main" id="{F7AD334B-2C5B-453F-94EC-31993F6552CB}"/>
              </a:ext>
            </a:extLst>
          </p:cNvPr>
          <p:cNvSpPr>
            <a:spLocks noChangeShapeType="1"/>
          </p:cNvSpPr>
          <p:nvPr/>
        </p:nvSpPr>
        <p:spPr bwMode="auto">
          <a:xfrm>
            <a:off x="228600" y="10668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730" name="Text Box 20">
            <a:extLst>
              <a:ext uri="{FF2B5EF4-FFF2-40B4-BE49-F238E27FC236}">
                <a16:creationId xmlns:a16="http://schemas.microsoft.com/office/drawing/2014/main" id="{8D495759-03F8-4405-8152-FAF9B25AB315}"/>
              </a:ext>
            </a:extLst>
          </p:cNvPr>
          <p:cNvSpPr txBox="1">
            <a:spLocks noChangeArrowheads="1"/>
          </p:cNvSpPr>
          <p:nvPr/>
        </p:nvSpPr>
        <p:spPr bwMode="auto">
          <a:xfrm>
            <a:off x="8305800" y="4754563"/>
            <a:ext cx="673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a:solidFill>
                  <a:srgbClr val="FAFD00"/>
                </a:solidFill>
              </a:rPr>
              <a:t>.022</a:t>
            </a:r>
            <a:endParaRPr lang="en-US" altLang="en-US" sz="2200">
              <a:solidFill>
                <a:srgbClr val="FAFD00"/>
              </a:solidFill>
            </a:endParaRPr>
          </a:p>
        </p:txBody>
      </p:sp>
      <p:sp>
        <p:nvSpPr>
          <p:cNvPr id="30731" name="Text Box 21">
            <a:extLst>
              <a:ext uri="{FF2B5EF4-FFF2-40B4-BE49-F238E27FC236}">
                <a16:creationId xmlns:a16="http://schemas.microsoft.com/office/drawing/2014/main" id="{10901632-016D-402A-8FAB-3CD30E577888}"/>
              </a:ext>
            </a:extLst>
          </p:cNvPr>
          <p:cNvSpPr txBox="1">
            <a:spLocks noChangeArrowheads="1"/>
          </p:cNvSpPr>
          <p:nvPr/>
        </p:nvSpPr>
        <p:spPr bwMode="auto">
          <a:xfrm>
            <a:off x="6248400" y="2849563"/>
            <a:ext cx="673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a:t>.009</a:t>
            </a:r>
            <a:endParaRPr lang="en-US" altLang="en-US" sz="220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7E034AEB-02A0-4D83-B377-3313D92F6343}"/>
              </a:ext>
            </a:extLst>
          </p:cNvPr>
          <p:cNvSpPr txBox="1">
            <a:spLocks noChangeArrowheads="1"/>
          </p:cNvSpPr>
          <p:nvPr/>
        </p:nvSpPr>
        <p:spPr bwMode="auto">
          <a:xfrm>
            <a:off x="2233613" y="196850"/>
            <a:ext cx="46450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n-US" altLang="en-US"/>
              <a:t>Consequences of Fall 1989</a:t>
            </a:r>
          </a:p>
          <a:p>
            <a:pPr algn="ctr" eaLnBrk="1" hangingPunct="1">
              <a:lnSpc>
                <a:spcPct val="90000"/>
              </a:lnSpc>
              <a:spcBef>
                <a:spcPct val="0"/>
              </a:spcBef>
              <a:buFontTx/>
              <a:buNone/>
            </a:pPr>
            <a:r>
              <a:rPr lang="en-US" altLang="en-US"/>
              <a:t>Release of Results:</a:t>
            </a:r>
          </a:p>
        </p:txBody>
      </p:sp>
      <p:sp>
        <p:nvSpPr>
          <p:cNvPr id="31747" name="Line 3">
            <a:extLst>
              <a:ext uri="{FF2B5EF4-FFF2-40B4-BE49-F238E27FC236}">
                <a16:creationId xmlns:a16="http://schemas.microsoft.com/office/drawing/2014/main" id="{E6B913A9-0E16-4B61-8BEA-FF5B249469A2}"/>
              </a:ext>
            </a:extLst>
          </p:cNvPr>
          <p:cNvSpPr>
            <a:spLocks noChangeShapeType="1"/>
          </p:cNvSpPr>
          <p:nvPr/>
        </p:nvSpPr>
        <p:spPr bwMode="auto">
          <a:xfrm>
            <a:off x="381000" y="13716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1748" name="Text Box 4">
            <a:extLst>
              <a:ext uri="{FF2B5EF4-FFF2-40B4-BE49-F238E27FC236}">
                <a16:creationId xmlns:a16="http://schemas.microsoft.com/office/drawing/2014/main" id="{D4C37DEB-D877-4FD4-A44A-7DC9A95274A3}"/>
              </a:ext>
            </a:extLst>
          </p:cNvPr>
          <p:cNvSpPr txBox="1">
            <a:spLocks noChangeArrowheads="1"/>
          </p:cNvSpPr>
          <p:nvPr/>
        </p:nvSpPr>
        <p:spPr bwMode="auto">
          <a:xfrm>
            <a:off x="1524000" y="1689100"/>
            <a:ext cx="59991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t>•</a:t>
            </a:r>
            <a:r>
              <a:rPr lang="en-US" altLang="en-US" sz="2800">
                <a:solidFill>
                  <a:schemeClr val="tx2"/>
                </a:solidFill>
              </a:rPr>
              <a:t> Immediate re-design of next generation</a:t>
            </a:r>
          </a:p>
          <a:p>
            <a:pPr eaLnBrk="1" hangingPunct="1">
              <a:lnSpc>
                <a:spcPct val="90000"/>
              </a:lnSpc>
              <a:spcBef>
                <a:spcPct val="0"/>
              </a:spcBef>
              <a:buFontTx/>
              <a:buNone/>
            </a:pPr>
            <a:r>
              <a:rPr lang="en-US" altLang="en-US" sz="2800">
                <a:solidFill>
                  <a:schemeClr val="tx2"/>
                </a:solidFill>
              </a:rPr>
              <a:t>   Colon Adjuvant Trial</a:t>
            </a:r>
          </a:p>
        </p:txBody>
      </p:sp>
      <p:sp>
        <p:nvSpPr>
          <p:cNvPr id="31749" name="Text Box 5">
            <a:extLst>
              <a:ext uri="{FF2B5EF4-FFF2-40B4-BE49-F238E27FC236}">
                <a16:creationId xmlns:a16="http://schemas.microsoft.com/office/drawing/2014/main" id="{ED2334C0-4B8A-47CC-8302-F1577243A19C}"/>
              </a:ext>
            </a:extLst>
          </p:cNvPr>
          <p:cNvSpPr txBox="1">
            <a:spLocks noChangeArrowheads="1"/>
          </p:cNvSpPr>
          <p:nvPr/>
        </p:nvSpPr>
        <p:spPr bwMode="auto">
          <a:xfrm>
            <a:off x="1447800" y="4397375"/>
            <a:ext cx="6345238"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t>•</a:t>
            </a:r>
            <a:r>
              <a:rPr lang="en-US" altLang="en-US" sz="2800">
                <a:solidFill>
                  <a:schemeClr val="tx2"/>
                </a:solidFill>
              </a:rPr>
              <a:t> 1990 FDA Approval of Levamisole NDA</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Follow-up continued through March, 1993</a:t>
            </a:r>
          </a:p>
          <a:p>
            <a:pPr eaLnBrk="1" hangingPunct="1">
              <a:lnSpc>
                <a:spcPct val="90000"/>
              </a:lnSpc>
              <a:spcBef>
                <a:spcPct val="0"/>
              </a:spcBef>
              <a:buFontTx/>
              <a:buNone/>
            </a:pPr>
            <a:r>
              <a:rPr lang="en-US" altLang="en-US" sz="2800">
                <a:solidFill>
                  <a:schemeClr val="tx2"/>
                </a:solidFill>
              </a:rPr>
              <a:t>   Median follow-up increased</a:t>
            </a:r>
          </a:p>
          <a:p>
            <a:pPr eaLnBrk="1" hangingPunct="1">
              <a:lnSpc>
                <a:spcPct val="90000"/>
              </a:lnSpc>
              <a:spcBef>
                <a:spcPct val="0"/>
              </a:spcBef>
              <a:buFontTx/>
              <a:buNone/>
            </a:pPr>
            <a:r>
              <a:rPr lang="en-US" altLang="en-US" sz="2800">
                <a:solidFill>
                  <a:schemeClr val="tx2"/>
                </a:solidFill>
              </a:rPr>
              <a:t>		    from 3 years to &gt; 6 years</a:t>
            </a:r>
          </a:p>
        </p:txBody>
      </p:sp>
      <p:sp>
        <p:nvSpPr>
          <p:cNvPr id="31750" name="Text Box 6">
            <a:extLst>
              <a:ext uri="{FF2B5EF4-FFF2-40B4-BE49-F238E27FC236}">
                <a16:creationId xmlns:a16="http://schemas.microsoft.com/office/drawing/2014/main" id="{D4B606FA-8551-4146-95AF-71935E463ED2}"/>
              </a:ext>
            </a:extLst>
          </p:cNvPr>
          <p:cNvSpPr txBox="1">
            <a:spLocks noChangeArrowheads="1"/>
          </p:cNvSpPr>
          <p:nvPr/>
        </p:nvSpPr>
        <p:spPr bwMode="auto">
          <a:xfrm>
            <a:off x="1371600" y="3178175"/>
            <a:ext cx="2952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5-FU + Leucovorin</a:t>
            </a:r>
          </a:p>
          <a:p>
            <a:pPr eaLnBrk="1" hangingPunct="1">
              <a:spcBef>
                <a:spcPct val="0"/>
              </a:spcBef>
              <a:buFontTx/>
              <a:buNone/>
            </a:pPr>
            <a:r>
              <a:rPr lang="en-US" altLang="en-US" sz="2800">
                <a:solidFill>
                  <a:srgbClr val="00FF00"/>
                </a:solidFill>
              </a:rPr>
              <a:t>No treatment</a:t>
            </a:r>
          </a:p>
        </p:txBody>
      </p:sp>
      <p:sp>
        <p:nvSpPr>
          <p:cNvPr id="31751" name="Freeform 7">
            <a:extLst>
              <a:ext uri="{FF2B5EF4-FFF2-40B4-BE49-F238E27FC236}">
                <a16:creationId xmlns:a16="http://schemas.microsoft.com/office/drawing/2014/main" id="{B8969599-9F4E-498A-B12B-C5C5F8301CEC}"/>
              </a:ext>
            </a:extLst>
          </p:cNvPr>
          <p:cNvSpPr>
            <a:spLocks/>
          </p:cNvSpPr>
          <p:nvPr/>
        </p:nvSpPr>
        <p:spPr bwMode="auto">
          <a:xfrm>
            <a:off x="990600" y="3559175"/>
            <a:ext cx="381000" cy="304800"/>
          </a:xfrm>
          <a:custGeom>
            <a:avLst/>
            <a:gdLst>
              <a:gd name="T0" fmla="*/ 2147483646 w 192"/>
              <a:gd name="T1" fmla="*/ 0 h 240"/>
              <a:gd name="T2" fmla="*/ 0 w 192"/>
              <a:gd name="T3" fmla="*/ 2147483646 h 240"/>
              <a:gd name="T4" fmla="*/ 2147483646 w 192"/>
              <a:gd name="T5" fmla="*/ 2147483646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192" y="0"/>
                </a:moveTo>
                <a:lnTo>
                  <a:pt x="0" y="144"/>
                </a:lnTo>
                <a:lnTo>
                  <a:pt x="192" y="240"/>
                </a:lnTo>
              </a:path>
            </a:pathLst>
          </a:custGeom>
          <a:noFill/>
          <a:ln w="254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2" name="Text Box 8">
            <a:extLst>
              <a:ext uri="{FF2B5EF4-FFF2-40B4-BE49-F238E27FC236}">
                <a16:creationId xmlns:a16="http://schemas.microsoft.com/office/drawing/2014/main" id="{198335BB-AC45-43F0-A64A-2CFC03DF56C3}"/>
              </a:ext>
            </a:extLst>
          </p:cNvPr>
          <p:cNvSpPr txBox="1">
            <a:spLocks noChangeArrowheads="1"/>
          </p:cNvSpPr>
          <p:nvPr/>
        </p:nvSpPr>
        <p:spPr bwMode="auto">
          <a:xfrm>
            <a:off x="457200" y="3482975"/>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R</a:t>
            </a:r>
          </a:p>
        </p:txBody>
      </p:sp>
      <p:sp>
        <p:nvSpPr>
          <p:cNvPr id="31753" name="Oval 9">
            <a:extLst>
              <a:ext uri="{FF2B5EF4-FFF2-40B4-BE49-F238E27FC236}">
                <a16:creationId xmlns:a16="http://schemas.microsoft.com/office/drawing/2014/main" id="{45C10B8F-1260-416F-AFC5-E3A763E7CBE1}"/>
              </a:ext>
            </a:extLst>
          </p:cNvPr>
          <p:cNvSpPr>
            <a:spLocks noChangeArrowheads="1"/>
          </p:cNvSpPr>
          <p:nvPr/>
        </p:nvSpPr>
        <p:spPr bwMode="auto">
          <a:xfrm>
            <a:off x="381000" y="3482975"/>
            <a:ext cx="533400" cy="533400"/>
          </a:xfrm>
          <a:prstGeom prst="ellipse">
            <a:avLst/>
          </a:prstGeom>
          <a:noFill/>
          <a:ln w="254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31754" name="Text Box 10">
            <a:extLst>
              <a:ext uri="{FF2B5EF4-FFF2-40B4-BE49-F238E27FC236}">
                <a16:creationId xmlns:a16="http://schemas.microsoft.com/office/drawing/2014/main" id="{17852E23-5A69-49AD-B21C-BA7B6C0E4DE7}"/>
              </a:ext>
            </a:extLst>
          </p:cNvPr>
          <p:cNvSpPr txBox="1">
            <a:spLocks noChangeArrowheads="1"/>
          </p:cNvSpPr>
          <p:nvPr/>
        </p:nvSpPr>
        <p:spPr bwMode="auto">
          <a:xfrm>
            <a:off x="5638800" y="3178175"/>
            <a:ext cx="29702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5-FU + Leucovorin</a:t>
            </a:r>
          </a:p>
          <a:p>
            <a:pPr eaLnBrk="1" hangingPunct="1">
              <a:spcBef>
                <a:spcPct val="0"/>
              </a:spcBef>
              <a:buFontTx/>
              <a:buNone/>
            </a:pPr>
            <a:r>
              <a:rPr lang="en-US" altLang="en-US" sz="2800">
                <a:solidFill>
                  <a:srgbClr val="00FF00"/>
                </a:solidFill>
              </a:rPr>
              <a:t>5-FU + Levamisole</a:t>
            </a:r>
          </a:p>
        </p:txBody>
      </p:sp>
      <p:sp>
        <p:nvSpPr>
          <p:cNvPr id="31755" name="Freeform 11">
            <a:extLst>
              <a:ext uri="{FF2B5EF4-FFF2-40B4-BE49-F238E27FC236}">
                <a16:creationId xmlns:a16="http://schemas.microsoft.com/office/drawing/2014/main" id="{64F19CE9-BCDA-4972-A739-496B080F8C79}"/>
              </a:ext>
            </a:extLst>
          </p:cNvPr>
          <p:cNvSpPr>
            <a:spLocks/>
          </p:cNvSpPr>
          <p:nvPr/>
        </p:nvSpPr>
        <p:spPr bwMode="auto">
          <a:xfrm>
            <a:off x="5257800" y="3559175"/>
            <a:ext cx="381000" cy="304800"/>
          </a:xfrm>
          <a:custGeom>
            <a:avLst/>
            <a:gdLst>
              <a:gd name="T0" fmla="*/ 2147483646 w 192"/>
              <a:gd name="T1" fmla="*/ 0 h 240"/>
              <a:gd name="T2" fmla="*/ 0 w 192"/>
              <a:gd name="T3" fmla="*/ 2147483646 h 240"/>
              <a:gd name="T4" fmla="*/ 2147483646 w 192"/>
              <a:gd name="T5" fmla="*/ 2147483646 h 240"/>
              <a:gd name="T6" fmla="*/ 0 60000 65536"/>
              <a:gd name="T7" fmla="*/ 0 60000 65536"/>
              <a:gd name="T8" fmla="*/ 0 60000 65536"/>
              <a:gd name="T9" fmla="*/ 0 w 192"/>
              <a:gd name="T10" fmla="*/ 0 h 240"/>
              <a:gd name="T11" fmla="*/ 192 w 192"/>
              <a:gd name="T12" fmla="*/ 240 h 240"/>
            </a:gdLst>
            <a:ahLst/>
            <a:cxnLst>
              <a:cxn ang="T6">
                <a:pos x="T0" y="T1"/>
              </a:cxn>
              <a:cxn ang="T7">
                <a:pos x="T2" y="T3"/>
              </a:cxn>
              <a:cxn ang="T8">
                <a:pos x="T4" y="T5"/>
              </a:cxn>
            </a:cxnLst>
            <a:rect l="T9" t="T10" r="T11" b="T12"/>
            <a:pathLst>
              <a:path w="192" h="240">
                <a:moveTo>
                  <a:pt x="192" y="0"/>
                </a:moveTo>
                <a:lnTo>
                  <a:pt x="0" y="144"/>
                </a:lnTo>
                <a:lnTo>
                  <a:pt x="192" y="240"/>
                </a:lnTo>
              </a:path>
            </a:pathLst>
          </a:custGeom>
          <a:noFill/>
          <a:ln w="254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756" name="Text Box 12">
            <a:extLst>
              <a:ext uri="{FF2B5EF4-FFF2-40B4-BE49-F238E27FC236}">
                <a16:creationId xmlns:a16="http://schemas.microsoft.com/office/drawing/2014/main" id="{D42CC452-B98A-4AC2-8176-81334C3D9CA4}"/>
              </a:ext>
            </a:extLst>
          </p:cNvPr>
          <p:cNvSpPr txBox="1">
            <a:spLocks noChangeArrowheads="1"/>
          </p:cNvSpPr>
          <p:nvPr/>
        </p:nvSpPr>
        <p:spPr bwMode="auto">
          <a:xfrm>
            <a:off x="4724400" y="3482975"/>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R</a:t>
            </a:r>
          </a:p>
        </p:txBody>
      </p:sp>
      <p:sp>
        <p:nvSpPr>
          <p:cNvPr id="31757" name="Oval 13">
            <a:extLst>
              <a:ext uri="{FF2B5EF4-FFF2-40B4-BE49-F238E27FC236}">
                <a16:creationId xmlns:a16="http://schemas.microsoft.com/office/drawing/2014/main" id="{DA07687D-9FDF-4105-8C87-FA7F8F883342}"/>
              </a:ext>
            </a:extLst>
          </p:cNvPr>
          <p:cNvSpPr>
            <a:spLocks noChangeArrowheads="1"/>
          </p:cNvSpPr>
          <p:nvPr/>
        </p:nvSpPr>
        <p:spPr bwMode="auto">
          <a:xfrm>
            <a:off x="4648200" y="3482975"/>
            <a:ext cx="533400" cy="533400"/>
          </a:xfrm>
          <a:prstGeom prst="ellipse">
            <a:avLst/>
          </a:prstGeom>
          <a:noFill/>
          <a:ln w="254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31758" name="Text Box 14">
            <a:extLst>
              <a:ext uri="{FF2B5EF4-FFF2-40B4-BE49-F238E27FC236}">
                <a16:creationId xmlns:a16="http://schemas.microsoft.com/office/drawing/2014/main" id="{8D807460-FDC4-4C9E-909C-3F91A5FE1D95}"/>
              </a:ext>
            </a:extLst>
          </p:cNvPr>
          <p:cNvSpPr txBox="1">
            <a:spLocks noChangeArrowheads="1"/>
          </p:cNvSpPr>
          <p:nvPr/>
        </p:nvSpPr>
        <p:spPr bwMode="auto">
          <a:xfrm>
            <a:off x="746125" y="2762250"/>
            <a:ext cx="5340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BEFORE			       AFTER</a:t>
            </a:r>
            <a:endParaRPr lang="en-US" altLang="en-US" sz="2800">
              <a:solidFill>
                <a:schemeClr val="tx2"/>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28376523-F6EB-4900-962D-0EA887AEB7F7}"/>
              </a:ext>
            </a:extLst>
          </p:cNvPr>
          <p:cNvSpPr txBox="1">
            <a:spLocks noChangeArrowheads="1"/>
          </p:cNvSpPr>
          <p:nvPr/>
        </p:nvSpPr>
        <p:spPr bwMode="auto">
          <a:xfrm>
            <a:off x="2514600" y="152400"/>
            <a:ext cx="4081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Duke’s C Colon Cancer</a:t>
            </a:r>
          </a:p>
          <a:p>
            <a:pPr algn="ctr">
              <a:spcBef>
                <a:spcPct val="0"/>
              </a:spcBef>
              <a:buFontTx/>
              <a:buNone/>
            </a:pPr>
            <a:r>
              <a:rPr lang="en-US" altLang="en-US"/>
              <a:t>Overall Survival</a:t>
            </a:r>
          </a:p>
        </p:txBody>
      </p:sp>
      <p:sp>
        <p:nvSpPr>
          <p:cNvPr id="33795" name="Text Box 3">
            <a:extLst>
              <a:ext uri="{FF2B5EF4-FFF2-40B4-BE49-F238E27FC236}">
                <a16:creationId xmlns:a16="http://schemas.microsoft.com/office/drawing/2014/main" id="{E1ABCCE6-2F42-4619-A6F3-3F1D8E27AAEC}"/>
              </a:ext>
            </a:extLst>
          </p:cNvPr>
          <p:cNvSpPr txBox="1">
            <a:spLocks noChangeArrowheads="1"/>
          </p:cNvSpPr>
          <p:nvPr/>
        </p:nvSpPr>
        <p:spPr bwMode="auto">
          <a:xfrm>
            <a:off x="533400" y="1066800"/>
            <a:ext cx="641350" cy="4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120000"/>
              </a:lnSpc>
              <a:spcBef>
                <a:spcPct val="0"/>
              </a:spcBef>
              <a:buFontTx/>
              <a:buNone/>
            </a:pPr>
            <a:r>
              <a:rPr lang="en-US" altLang="en-US" sz="2400">
                <a:solidFill>
                  <a:schemeClr val="tx2"/>
                </a:solidFill>
              </a:rPr>
              <a:t>100</a:t>
            </a:r>
          </a:p>
          <a:p>
            <a:pPr algn="r">
              <a:lnSpc>
                <a:spcPct val="13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80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60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40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20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0</a:t>
            </a:r>
          </a:p>
        </p:txBody>
      </p:sp>
      <p:sp>
        <p:nvSpPr>
          <p:cNvPr id="33796" name="Text Box 4">
            <a:extLst>
              <a:ext uri="{FF2B5EF4-FFF2-40B4-BE49-F238E27FC236}">
                <a16:creationId xmlns:a16="http://schemas.microsoft.com/office/drawing/2014/main" id="{2F65FA11-E3E3-4C1B-9D98-E7B46F9378D0}"/>
              </a:ext>
            </a:extLst>
          </p:cNvPr>
          <p:cNvSpPr txBox="1">
            <a:spLocks noChangeArrowheads="1"/>
          </p:cNvSpPr>
          <p:nvPr/>
        </p:nvSpPr>
        <p:spPr bwMode="auto">
          <a:xfrm>
            <a:off x="3087688" y="6153150"/>
            <a:ext cx="36179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chemeClr val="tx2"/>
                </a:solidFill>
              </a:rPr>
              <a:t>Years from Registration</a:t>
            </a:r>
          </a:p>
        </p:txBody>
      </p:sp>
      <p:sp>
        <p:nvSpPr>
          <p:cNvPr id="33797" name="Text Box 5">
            <a:extLst>
              <a:ext uri="{FF2B5EF4-FFF2-40B4-BE49-F238E27FC236}">
                <a16:creationId xmlns:a16="http://schemas.microsoft.com/office/drawing/2014/main" id="{D09C9BB6-F082-4B12-A6FC-89F532E7C072}"/>
              </a:ext>
            </a:extLst>
          </p:cNvPr>
          <p:cNvSpPr txBox="1">
            <a:spLocks noChangeArrowheads="1"/>
          </p:cNvSpPr>
          <p:nvPr/>
        </p:nvSpPr>
        <p:spPr bwMode="auto">
          <a:xfrm rot="-5385019">
            <a:off x="-211138" y="3254376"/>
            <a:ext cx="1249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chemeClr val="tx2"/>
                </a:solidFill>
              </a:rPr>
              <a:t>Percent</a:t>
            </a:r>
          </a:p>
        </p:txBody>
      </p:sp>
      <p:sp>
        <p:nvSpPr>
          <p:cNvPr id="33798" name="Line 6">
            <a:extLst>
              <a:ext uri="{FF2B5EF4-FFF2-40B4-BE49-F238E27FC236}">
                <a16:creationId xmlns:a16="http://schemas.microsoft.com/office/drawing/2014/main" id="{7F15B90D-B243-4AE1-A702-B81935840379}"/>
              </a:ext>
            </a:extLst>
          </p:cNvPr>
          <p:cNvSpPr>
            <a:spLocks noChangeShapeType="1"/>
          </p:cNvSpPr>
          <p:nvPr/>
        </p:nvSpPr>
        <p:spPr bwMode="auto">
          <a:xfrm>
            <a:off x="1296988" y="1389063"/>
            <a:ext cx="0" cy="44958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9" name="Line 7">
            <a:extLst>
              <a:ext uri="{FF2B5EF4-FFF2-40B4-BE49-F238E27FC236}">
                <a16:creationId xmlns:a16="http://schemas.microsoft.com/office/drawing/2014/main" id="{F71F5677-33DA-48DB-8F3A-F9FFD8DB1779}"/>
              </a:ext>
            </a:extLst>
          </p:cNvPr>
          <p:cNvSpPr>
            <a:spLocks noChangeShapeType="1"/>
          </p:cNvSpPr>
          <p:nvPr/>
        </p:nvSpPr>
        <p:spPr bwMode="auto">
          <a:xfrm flipH="1">
            <a:off x="1143000" y="1389063"/>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0" name="Line 8">
            <a:extLst>
              <a:ext uri="{FF2B5EF4-FFF2-40B4-BE49-F238E27FC236}">
                <a16:creationId xmlns:a16="http://schemas.microsoft.com/office/drawing/2014/main" id="{BFF19145-B514-4222-A418-52807A79389F}"/>
              </a:ext>
            </a:extLst>
          </p:cNvPr>
          <p:cNvSpPr>
            <a:spLocks noChangeShapeType="1"/>
          </p:cNvSpPr>
          <p:nvPr/>
        </p:nvSpPr>
        <p:spPr bwMode="auto">
          <a:xfrm flipH="1">
            <a:off x="1143000" y="2301875"/>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1" name="Line 9">
            <a:extLst>
              <a:ext uri="{FF2B5EF4-FFF2-40B4-BE49-F238E27FC236}">
                <a16:creationId xmlns:a16="http://schemas.microsoft.com/office/drawing/2014/main" id="{88B5A559-6B67-4621-8195-E18E5737B44C}"/>
              </a:ext>
            </a:extLst>
          </p:cNvPr>
          <p:cNvSpPr>
            <a:spLocks noChangeShapeType="1"/>
          </p:cNvSpPr>
          <p:nvPr/>
        </p:nvSpPr>
        <p:spPr bwMode="auto">
          <a:xfrm flipH="1">
            <a:off x="1143000" y="3135313"/>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2" name="Line 10">
            <a:extLst>
              <a:ext uri="{FF2B5EF4-FFF2-40B4-BE49-F238E27FC236}">
                <a16:creationId xmlns:a16="http://schemas.microsoft.com/office/drawing/2014/main" id="{09F46ACD-F73A-4A80-8AD5-83CE5833F4AE}"/>
              </a:ext>
            </a:extLst>
          </p:cNvPr>
          <p:cNvSpPr>
            <a:spLocks noChangeShapeType="1"/>
          </p:cNvSpPr>
          <p:nvPr/>
        </p:nvSpPr>
        <p:spPr bwMode="auto">
          <a:xfrm flipH="1">
            <a:off x="1143000" y="3962400"/>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3" name="Line 11">
            <a:extLst>
              <a:ext uri="{FF2B5EF4-FFF2-40B4-BE49-F238E27FC236}">
                <a16:creationId xmlns:a16="http://schemas.microsoft.com/office/drawing/2014/main" id="{7753B258-D943-44D0-BDA4-F214884B6B2D}"/>
              </a:ext>
            </a:extLst>
          </p:cNvPr>
          <p:cNvSpPr>
            <a:spLocks noChangeShapeType="1"/>
          </p:cNvSpPr>
          <p:nvPr/>
        </p:nvSpPr>
        <p:spPr bwMode="auto">
          <a:xfrm flipH="1">
            <a:off x="1143000" y="4881563"/>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4" name="Text Box 12">
            <a:extLst>
              <a:ext uri="{FF2B5EF4-FFF2-40B4-BE49-F238E27FC236}">
                <a16:creationId xmlns:a16="http://schemas.microsoft.com/office/drawing/2014/main" id="{9CDF7765-9E53-4B5A-9C4D-2283DDF06528}"/>
              </a:ext>
            </a:extLst>
          </p:cNvPr>
          <p:cNvSpPr txBox="1">
            <a:spLocks noChangeArrowheads="1"/>
          </p:cNvSpPr>
          <p:nvPr/>
        </p:nvSpPr>
        <p:spPr bwMode="auto">
          <a:xfrm>
            <a:off x="2470150" y="4427538"/>
            <a:ext cx="450215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en-US" sz="2400">
                <a:solidFill>
                  <a:schemeClr val="tx2"/>
                </a:solidFill>
              </a:rPr>
              <a:t>		</a:t>
            </a:r>
            <a:r>
              <a:rPr lang="en-US" altLang="en-US" sz="2400" u="sng"/>
              <a:t>At risk</a:t>
            </a:r>
            <a:r>
              <a:rPr lang="en-US" altLang="en-US" sz="2400"/>
              <a:t>          </a:t>
            </a:r>
            <a:r>
              <a:rPr lang="en-US" altLang="en-US" sz="2400" u="sng"/>
              <a:t>Deaths</a:t>
            </a:r>
            <a:endParaRPr lang="en-US" altLang="en-US" sz="2400"/>
          </a:p>
          <a:p>
            <a:pPr>
              <a:lnSpc>
                <a:spcPct val="80000"/>
              </a:lnSpc>
              <a:spcBef>
                <a:spcPct val="0"/>
              </a:spcBef>
              <a:buFontTx/>
              <a:buNone/>
            </a:pPr>
            <a:r>
              <a:rPr lang="en-US" altLang="en-US" sz="2400">
                <a:solidFill>
                  <a:schemeClr val="tx2"/>
                </a:solidFill>
              </a:rPr>
              <a:t>5-FU+LEV	  304		  78</a:t>
            </a:r>
          </a:p>
          <a:p>
            <a:pPr>
              <a:lnSpc>
                <a:spcPct val="80000"/>
              </a:lnSpc>
              <a:spcBef>
                <a:spcPct val="0"/>
              </a:spcBef>
              <a:buFontTx/>
              <a:buNone/>
            </a:pPr>
            <a:r>
              <a:rPr lang="en-US" altLang="en-US" sz="2400">
                <a:solidFill>
                  <a:schemeClr val="tx2"/>
                </a:solidFill>
              </a:rPr>
              <a:t>Observation	  315		114</a:t>
            </a:r>
          </a:p>
        </p:txBody>
      </p:sp>
      <p:sp>
        <p:nvSpPr>
          <p:cNvPr id="33805" name="Line 13">
            <a:extLst>
              <a:ext uri="{FF2B5EF4-FFF2-40B4-BE49-F238E27FC236}">
                <a16:creationId xmlns:a16="http://schemas.microsoft.com/office/drawing/2014/main" id="{CD26E918-8B5C-4C7A-A554-505C8C848D62}"/>
              </a:ext>
            </a:extLst>
          </p:cNvPr>
          <p:cNvSpPr>
            <a:spLocks noChangeShapeType="1"/>
          </p:cNvSpPr>
          <p:nvPr/>
        </p:nvSpPr>
        <p:spPr bwMode="auto">
          <a:xfrm flipH="1">
            <a:off x="1676400" y="4881563"/>
            <a:ext cx="685800" cy="0"/>
          </a:xfrm>
          <a:prstGeom prst="line">
            <a:avLst/>
          </a:prstGeom>
          <a:noFill/>
          <a:ln w="381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6" name="Line 14">
            <a:extLst>
              <a:ext uri="{FF2B5EF4-FFF2-40B4-BE49-F238E27FC236}">
                <a16:creationId xmlns:a16="http://schemas.microsoft.com/office/drawing/2014/main" id="{3F801919-C815-4924-B0E2-F212387DEFF2}"/>
              </a:ext>
            </a:extLst>
          </p:cNvPr>
          <p:cNvSpPr>
            <a:spLocks noChangeShapeType="1"/>
          </p:cNvSpPr>
          <p:nvPr/>
        </p:nvSpPr>
        <p:spPr bwMode="auto">
          <a:xfrm flipH="1">
            <a:off x="1676400" y="5181600"/>
            <a:ext cx="685800"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7" name="Text Box 15">
            <a:extLst>
              <a:ext uri="{FF2B5EF4-FFF2-40B4-BE49-F238E27FC236}">
                <a16:creationId xmlns:a16="http://schemas.microsoft.com/office/drawing/2014/main" id="{3166C476-EA15-49DA-9F80-215DF19A6C60}"/>
              </a:ext>
            </a:extLst>
          </p:cNvPr>
          <p:cNvSpPr txBox="1">
            <a:spLocks noChangeArrowheads="1"/>
          </p:cNvSpPr>
          <p:nvPr/>
        </p:nvSpPr>
        <p:spPr bwMode="auto">
          <a:xfrm>
            <a:off x="5318125" y="1565275"/>
            <a:ext cx="135731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1p=0.003</a:t>
            </a:r>
          </a:p>
        </p:txBody>
      </p:sp>
      <p:sp>
        <p:nvSpPr>
          <p:cNvPr id="33808" name="Line 16">
            <a:extLst>
              <a:ext uri="{FF2B5EF4-FFF2-40B4-BE49-F238E27FC236}">
                <a16:creationId xmlns:a16="http://schemas.microsoft.com/office/drawing/2014/main" id="{57F22D81-0BC4-452C-B894-DE6E041DFBAE}"/>
              </a:ext>
            </a:extLst>
          </p:cNvPr>
          <p:cNvSpPr>
            <a:spLocks noChangeShapeType="1"/>
          </p:cNvSpPr>
          <p:nvPr/>
        </p:nvSpPr>
        <p:spPr bwMode="auto">
          <a:xfrm>
            <a:off x="1143000" y="5732463"/>
            <a:ext cx="74676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9" name="Text Box 17">
            <a:extLst>
              <a:ext uri="{FF2B5EF4-FFF2-40B4-BE49-F238E27FC236}">
                <a16:creationId xmlns:a16="http://schemas.microsoft.com/office/drawing/2014/main" id="{76199105-32F8-4DE2-BB84-8264B245BB0E}"/>
              </a:ext>
            </a:extLst>
          </p:cNvPr>
          <p:cNvSpPr txBox="1">
            <a:spLocks noChangeArrowheads="1"/>
          </p:cNvSpPr>
          <p:nvPr/>
        </p:nvSpPr>
        <p:spPr bwMode="auto">
          <a:xfrm>
            <a:off x="1128713" y="5808663"/>
            <a:ext cx="704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0                    1                    2                    3                    4</a:t>
            </a:r>
          </a:p>
        </p:txBody>
      </p:sp>
      <p:sp>
        <p:nvSpPr>
          <p:cNvPr id="33810" name="Line 18">
            <a:extLst>
              <a:ext uri="{FF2B5EF4-FFF2-40B4-BE49-F238E27FC236}">
                <a16:creationId xmlns:a16="http://schemas.microsoft.com/office/drawing/2014/main" id="{CA823394-D6A5-4294-8EDF-EAE99B5F035E}"/>
              </a:ext>
            </a:extLst>
          </p:cNvPr>
          <p:cNvSpPr>
            <a:spLocks noChangeShapeType="1"/>
          </p:cNvSpPr>
          <p:nvPr/>
        </p:nvSpPr>
        <p:spPr bwMode="auto">
          <a:xfrm>
            <a:off x="29718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1" name="Line 19">
            <a:extLst>
              <a:ext uri="{FF2B5EF4-FFF2-40B4-BE49-F238E27FC236}">
                <a16:creationId xmlns:a16="http://schemas.microsoft.com/office/drawing/2014/main" id="{8B38A79E-3C3C-46C2-A40E-C515F67677C5}"/>
              </a:ext>
            </a:extLst>
          </p:cNvPr>
          <p:cNvSpPr>
            <a:spLocks noChangeShapeType="1"/>
          </p:cNvSpPr>
          <p:nvPr/>
        </p:nvSpPr>
        <p:spPr bwMode="auto">
          <a:xfrm>
            <a:off x="46482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2" name="Line 20">
            <a:extLst>
              <a:ext uri="{FF2B5EF4-FFF2-40B4-BE49-F238E27FC236}">
                <a16:creationId xmlns:a16="http://schemas.microsoft.com/office/drawing/2014/main" id="{A6941952-3DC9-47AC-978D-CAE019FA78B0}"/>
              </a:ext>
            </a:extLst>
          </p:cNvPr>
          <p:cNvSpPr>
            <a:spLocks noChangeShapeType="1"/>
          </p:cNvSpPr>
          <p:nvPr/>
        </p:nvSpPr>
        <p:spPr bwMode="auto">
          <a:xfrm>
            <a:off x="63246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3" name="Line 21">
            <a:extLst>
              <a:ext uri="{FF2B5EF4-FFF2-40B4-BE49-F238E27FC236}">
                <a16:creationId xmlns:a16="http://schemas.microsoft.com/office/drawing/2014/main" id="{51584AF8-2DB3-4AE8-9ED8-B64844BF246E}"/>
              </a:ext>
            </a:extLst>
          </p:cNvPr>
          <p:cNvSpPr>
            <a:spLocks noChangeShapeType="1"/>
          </p:cNvSpPr>
          <p:nvPr/>
        </p:nvSpPr>
        <p:spPr bwMode="auto">
          <a:xfrm>
            <a:off x="80010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4" name="Freeform 22">
            <a:extLst>
              <a:ext uri="{FF2B5EF4-FFF2-40B4-BE49-F238E27FC236}">
                <a16:creationId xmlns:a16="http://schemas.microsoft.com/office/drawing/2014/main" id="{F6B26DD9-33C8-4477-9094-5AFECC063EB6}"/>
              </a:ext>
            </a:extLst>
          </p:cNvPr>
          <p:cNvSpPr>
            <a:spLocks/>
          </p:cNvSpPr>
          <p:nvPr/>
        </p:nvSpPr>
        <p:spPr bwMode="auto">
          <a:xfrm>
            <a:off x="1309688" y="1390650"/>
            <a:ext cx="7242175" cy="1558925"/>
          </a:xfrm>
          <a:custGeom>
            <a:avLst/>
            <a:gdLst>
              <a:gd name="T0" fmla="*/ 0 w 4562"/>
              <a:gd name="T1" fmla="*/ 0 h 982"/>
              <a:gd name="T2" fmla="*/ 2147483646 w 4562"/>
              <a:gd name="T3" fmla="*/ 2147483646 h 982"/>
              <a:gd name="T4" fmla="*/ 2147483646 w 4562"/>
              <a:gd name="T5" fmla="*/ 2147483646 h 982"/>
              <a:gd name="T6" fmla="*/ 2147483646 w 4562"/>
              <a:gd name="T7" fmla="*/ 2147483646 h 982"/>
              <a:gd name="T8" fmla="*/ 2147483646 w 4562"/>
              <a:gd name="T9" fmla="*/ 2147483646 h 982"/>
              <a:gd name="T10" fmla="*/ 2147483646 w 4562"/>
              <a:gd name="T11" fmla="*/ 2147483646 h 982"/>
              <a:gd name="T12" fmla="*/ 2147483646 w 4562"/>
              <a:gd name="T13" fmla="*/ 2147483646 h 982"/>
              <a:gd name="T14" fmla="*/ 2147483646 w 4562"/>
              <a:gd name="T15" fmla="*/ 2147483646 h 982"/>
              <a:gd name="T16" fmla="*/ 2147483646 w 4562"/>
              <a:gd name="T17" fmla="*/ 2147483646 h 982"/>
              <a:gd name="T18" fmla="*/ 2147483646 w 4562"/>
              <a:gd name="T19" fmla="*/ 2147483646 h 982"/>
              <a:gd name="T20" fmla="*/ 2147483646 w 4562"/>
              <a:gd name="T21" fmla="*/ 2147483646 h 982"/>
              <a:gd name="T22" fmla="*/ 2147483646 w 4562"/>
              <a:gd name="T23" fmla="*/ 2147483646 h 982"/>
              <a:gd name="T24" fmla="*/ 2147483646 w 4562"/>
              <a:gd name="T25" fmla="*/ 2147483646 h 982"/>
              <a:gd name="T26" fmla="*/ 2147483646 w 4562"/>
              <a:gd name="T27" fmla="*/ 2147483646 h 982"/>
              <a:gd name="T28" fmla="*/ 2147483646 w 4562"/>
              <a:gd name="T29" fmla="*/ 2147483646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562" h="982">
                <a:moveTo>
                  <a:pt x="0" y="0"/>
                </a:moveTo>
                <a:lnTo>
                  <a:pt x="929" y="222"/>
                </a:lnTo>
                <a:lnTo>
                  <a:pt x="1487" y="390"/>
                </a:lnTo>
                <a:lnTo>
                  <a:pt x="1780" y="434"/>
                </a:lnTo>
                <a:lnTo>
                  <a:pt x="2098" y="529"/>
                </a:lnTo>
                <a:lnTo>
                  <a:pt x="2545" y="640"/>
                </a:lnTo>
                <a:lnTo>
                  <a:pt x="2631" y="683"/>
                </a:lnTo>
                <a:lnTo>
                  <a:pt x="2821" y="744"/>
                </a:lnTo>
                <a:lnTo>
                  <a:pt x="3605" y="738"/>
                </a:lnTo>
                <a:lnTo>
                  <a:pt x="3661" y="828"/>
                </a:lnTo>
                <a:lnTo>
                  <a:pt x="3897" y="828"/>
                </a:lnTo>
                <a:lnTo>
                  <a:pt x="3897" y="909"/>
                </a:lnTo>
                <a:lnTo>
                  <a:pt x="4221" y="909"/>
                </a:lnTo>
                <a:lnTo>
                  <a:pt x="4221" y="982"/>
                </a:lnTo>
                <a:lnTo>
                  <a:pt x="4562" y="982"/>
                </a:lnTo>
              </a:path>
            </a:pathLst>
          </a:custGeom>
          <a:noFill/>
          <a:ln w="38100" cap="rnd" cmpd="sng">
            <a:solidFill>
              <a:schemeClr val="tx1"/>
            </a:solidFill>
            <a:prstDash val="sysDot"/>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15" name="Freeform 23">
            <a:extLst>
              <a:ext uri="{FF2B5EF4-FFF2-40B4-BE49-F238E27FC236}">
                <a16:creationId xmlns:a16="http://schemas.microsoft.com/office/drawing/2014/main" id="{CE9B582F-2949-4D36-9818-7F20BC6E0972}"/>
              </a:ext>
            </a:extLst>
          </p:cNvPr>
          <p:cNvSpPr>
            <a:spLocks/>
          </p:cNvSpPr>
          <p:nvPr/>
        </p:nvSpPr>
        <p:spPr bwMode="auto">
          <a:xfrm>
            <a:off x="1300163" y="1385888"/>
            <a:ext cx="7239000" cy="2638425"/>
          </a:xfrm>
          <a:custGeom>
            <a:avLst/>
            <a:gdLst>
              <a:gd name="T0" fmla="*/ 0 w 4560"/>
              <a:gd name="T1" fmla="*/ 0 h 1662"/>
              <a:gd name="T2" fmla="*/ 2147483646 w 4560"/>
              <a:gd name="T3" fmla="*/ 2147483646 h 1662"/>
              <a:gd name="T4" fmla="*/ 2147483646 w 4560"/>
              <a:gd name="T5" fmla="*/ 2147483646 h 1662"/>
              <a:gd name="T6" fmla="*/ 2147483646 w 4560"/>
              <a:gd name="T7" fmla="*/ 2147483646 h 1662"/>
              <a:gd name="T8" fmla="*/ 2147483646 w 4560"/>
              <a:gd name="T9" fmla="*/ 2147483646 h 1662"/>
              <a:gd name="T10" fmla="*/ 2147483646 w 4560"/>
              <a:gd name="T11" fmla="*/ 2147483646 h 1662"/>
              <a:gd name="T12" fmla="*/ 2147483646 w 4560"/>
              <a:gd name="T13" fmla="*/ 2147483646 h 1662"/>
              <a:gd name="T14" fmla="*/ 2147483646 w 4560"/>
              <a:gd name="T15" fmla="*/ 2147483646 h 1662"/>
              <a:gd name="T16" fmla="*/ 2147483646 w 4560"/>
              <a:gd name="T17" fmla="*/ 2147483646 h 1662"/>
              <a:gd name="T18" fmla="*/ 2147483646 w 4560"/>
              <a:gd name="T19" fmla="*/ 2147483646 h 1662"/>
              <a:gd name="T20" fmla="*/ 2147483646 w 4560"/>
              <a:gd name="T21" fmla="*/ 2147483646 h 1662"/>
              <a:gd name="T22" fmla="*/ 2147483646 w 4560"/>
              <a:gd name="T23" fmla="*/ 2147483646 h 1662"/>
              <a:gd name="T24" fmla="*/ 2147483646 w 4560"/>
              <a:gd name="T25" fmla="*/ 2147483646 h 1662"/>
              <a:gd name="T26" fmla="*/ 2147483646 w 4560"/>
              <a:gd name="T27" fmla="*/ 2147483646 h 1662"/>
              <a:gd name="T28" fmla="*/ 2147483646 w 4560"/>
              <a:gd name="T29" fmla="*/ 2147483646 h 1662"/>
              <a:gd name="T30" fmla="*/ 2147483646 w 4560"/>
              <a:gd name="T31" fmla="*/ 2147483646 h 1662"/>
              <a:gd name="T32" fmla="*/ 2147483646 w 4560"/>
              <a:gd name="T33" fmla="*/ 2147483646 h 1662"/>
              <a:gd name="T34" fmla="*/ 2147483646 w 4560"/>
              <a:gd name="T35" fmla="*/ 2147483646 h 1662"/>
              <a:gd name="T36" fmla="*/ 2147483646 w 4560"/>
              <a:gd name="T37" fmla="*/ 2147483646 h 1662"/>
              <a:gd name="T38" fmla="*/ 2147483646 w 4560"/>
              <a:gd name="T39" fmla="*/ 2147483646 h 1662"/>
              <a:gd name="T40" fmla="*/ 2147483646 w 4560"/>
              <a:gd name="T41" fmla="*/ 2147483646 h 1662"/>
              <a:gd name="T42" fmla="*/ 2147483646 w 4560"/>
              <a:gd name="T43" fmla="*/ 2147483646 h 16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60" h="1662">
                <a:moveTo>
                  <a:pt x="0" y="0"/>
                </a:moveTo>
                <a:lnTo>
                  <a:pt x="974" y="286"/>
                </a:lnTo>
                <a:lnTo>
                  <a:pt x="1034" y="374"/>
                </a:lnTo>
                <a:lnTo>
                  <a:pt x="1291" y="412"/>
                </a:lnTo>
                <a:lnTo>
                  <a:pt x="1453" y="509"/>
                </a:lnTo>
                <a:lnTo>
                  <a:pt x="2109" y="754"/>
                </a:lnTo>
                <a:lnTo>
                  <a:pt x="2109" y="810"/>
                </a:lnTo>
                <a:lnTo>
                  <a:pt x="2230" y="828"/>
                </a:lnTo>
                <a:lnTo>
                  <a:pt x="2230" y="892"/>
                </a:lnTo>
                <a:lnTo>
                  <a:pt x="2642" y="965"/>
                </a:lnTo>
                <a:lnTo>
                  <a:pt x="2650" y="1057"/>
                </a:lnTo>
                <a:lnTo>
                  <a:pt x="3184" y="1121"/>
                </a:lnTo>
                <a:lnTo>
                  <a:pt x="3200" y="1213"/>
                </a:lnTo>
                <a:lnTo>
                  <a:pt x="3345" y="1222"/>
                </a:lnTo>
                <a:lnTo>
                  <a:pt x="3345" y="1295"/>
                </a:lnTo>
                <a:lnTo>
                  <a:pt x="3604" y="1295"/>
                </a:lnTo>
                <a:lnTo>
                  <a:pt x="3604" y="1415"/>
                </a:lnTo>
                <a:lnTo>
                  <a:pt x="3724" y="1424"/>
                </a:lnTo>
                <a:lnTo>
                  <a:pt x="3732" y="1542"/>
                </a:lnTo>
                <a:lnTo>
                  <a:pt x="3814" y="1542"/>
                </a:lnTo>
                <a:lnTo>
                  <a:pt x="3814" y="1662"/>
                </a:lnTo>
                <a:lnTo>
                  <a:pt x="4560" y="1650"/>
                </a:lnTo>
              </a:path>
            </a:pathLst>
          </a:custGeom>
          <a:noFill/>
          <a:ln w="25400" cap="flat" cmpd="sng">
            <a:solidFill>
              <a:srgbClr val="00FF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6828A4C4-DBF5-4040-A849-2CAF5AEA092A}"/>
              </a:ext>
            </a:extLst>
          </p:cNvPr>
          <p:cNvSpPr txBox="1">
            <a:spLocks noChangeArrowheads="1"/>
          </p:cNvSpPr>
          <p:nvPr/>
        </p:nvSpPr>
        <p:spPr bwMode="auto">
          <a:xfrm>
            <a:off x="2514600" y="152400"/>
            <a:ext cx="40814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Duke’s C Colon Cancer</a:t>
            </a:r>
          </a:p>
          <a:p>
            <a:pPr algn="ctr">
              <a:spcBef>
                <a:spcPct val="0"/>
              </a:spcBef>
              <a:buFontTx/>
              <a:buNone/>
            </a:pPr>
            <a:r>
              <a:rPr lang="en-US" altLang="en-US"/>
              <a:t>Overall Survival</a:t>
            </a:r>
          </a:p>
        </p:txBody>
      </p:sp>
      <p:sp>
        <p:nvSpPr>
          <p:cNvPr id="34819" name="Line 3">
            <a:extLst>
              <a:ext uri="{FF2B5EF4-FFF2-40B4-BE49-F238E27FC236}">
                <a16:creationId xmlns:a16="http://schemas.microsoft.com/office/drawing/2014/main" id="{95175A19-F9FB-47FB-A939-CC65DECB0D8D}"/>
              </a:ext>
            </a:extLst>
          </p:cNvPr>
          <p:cNvSpPr>
            <a:spLocks noChangeShapeType="1"/>
          </p:cNvSpPr>
          <p:nvPr/>
        </p:nvSpPr>
        <p:spPr bwMode="auto">
          <a:xfrm>
            <a:off x="1143000" y="5732463"/>
            <a:ext cx="74676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0" name="Text Box 4">
            <a:extLst>
              <a:ext uri="{FF2B5EF4-FFF2-40B4-BE49-F238E27FC236}">
                <a16:creationId xmlns:a16="http://schemas.microsoft.com/office/drawing/2014/main" id="{67D5401E-5414-4F5C-A55B-4A01C2CCE086}"/>
              </a:ext>
            </a:extLst>
          </p:cNvPr>
          <p:cNvSpPr txBox="1">
            <a:spLocks noChangeArrowheads="1"/>
          </p:cNvSpPr>
          <p:nvPr/>
        </p:nvSpPr>
        <p:spPr bwMode="auto">
          <a:xfrm>
            <a:off x="533400" y="1066800"/>
            <a:ext cx="641350" cy="494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120000"/>
              </a:lnSpc>
              <a:spcBef>
                <a:spcPct val="0"/>
              </a:spcBef>
              <a:buFontTx/>
              <a:buNone/>
            </a:pPr>
            <a:r>
              <a:rPr lang="en-US" altLang="en-US" sz="2400">
                <a:solidFill>
                  <a:schemeClr val="tx2"/>
                </a:solidFill>
              </a:rPr>
              <a:t>100</a:t>
            </a:r>
          </a:p>
          <a:p>
            <a:pPr algn="r">
              <a:lnSpc>
                <a:spcPct val="13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80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60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40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20</a:t>
            </a:r>
          </a:p>
          <a:p>
            <a:pPr algn="r">
              <a:lnSpc>
                <a:spcPct val="120000"/>
              </a:lnSpc>
              <a:spcBef>
                <a:spcPct val="0"/>
              </a:spcBef>
              <a:buFontTx/>
              <a:buNone/>
            </a:pPr>
            <a:endParaRPr lang="en-US" altLang="en-US" sz="2400">
              <a:solidFill>
                <a:schemeClr val="tx2"/>
              </a:solidFill>
            </a:endParaRPr>
          </a:p>
          <a:p>
            <a:pPr algn="r">
              <a:lnSpc>
                <a:spcPct val="120000"/>
              </a:lnSpc>
              <a:spcBef>
                <a:spcPct val="0"/>
              </a:spcBef>
              <a:buFontTx/>
              <a:buNone/>
            </a:pPr>
            <a:r>
              <a:rPr lang="en-US" altLang="en-US" sz="2400">
                <a:solidFill>
                  <a:schemeClr val="tx2"/>
                </a:solidFill>
              </a:rPr>
              <a:t>0</a:t>
            </a:r>
          </a:p>
        </p:txBody>
      </p:sp>
      <p:sp>
        <p:nvSpPr>
          <p:cNvPr id="34821" name="Text Box 5">
            <a:extLst>
              <a:ext uri="{FF2B5EF4-FFF2-40B4-BE49-F238E27FC236}">
                <a16:creationId xmlns:a16="http://schemas.microsoft.com/office/drawing/2014/main" id="{7A898234-16F4-476E-8F31-F66CAC3E9528}"/>
              </a:ext>
            </a:extLst>
          </p:cNvPr>
          <p:cNvSpPr txBox="1">
            <a:spLocks noChangeArrowheads="1"/>
          </p:cNvSpPr>
          <p:nvPr/>
        </p:nvSpPr>
        <p:spPr bwMode="auto">
          <a:xfrm>
            <a:off x="1128713" y="5808663"/>
            <a:ext cx="704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0                    2                    4                    6                    8</a:t>
            </a:r>
          </a:p>
        </p:txBody>
      </p:sp>
      <p:sp>
        <p:nvSpPr>
          <p:cNvPr id="34822" name="Text Box 6">
            <a:extLst>
              <a:ext uri="{FF2B5EF4-FFF2-40B4-BE49-F238E27FC236}">
                <a16:creationId xmlns:a16="http://schemas.microsoft.com/office/drawing/2014/main" id="{8B17163F-FA5F-4D86-83D6-59845CF68019}"/>
              </a:ext>
            </a:extLst>
          </p:cNvPr>
          <p:cNvSpPr txBox="1">
            <a:spLocks noChangeArrowheads="1"/>
          </p:cNvSpPr>
          <p:nvPr/>
        </p:nvSpPr>
        <p:spPr bwMode="auto">
          <a:xfrm>
            <a:off x="3087688" y="6153150"/>
            <a:ext cx="36179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chemeClr val="tx2"/>
                </a:solidFill>
              </a:rPr>
              <a:t>Years from Registration</a:t>
            </a:r>
          </a:p>
        </p:txBody>
      </p:sp>
      <p:sp>
        <p:nvSpPr>
          <p:cNvPr id="34823" name="Text Box 7">
            <a:extLst>
              <a:ext uri="{FF2B5EF4-FFF2-40B4-BE49-F238E27FC236}">
                <a16:creationId xmlns:a16="http://schemas.microsoft.com/office/drawing/2014/main" id="{ABA03D6D-4D98-4683-9439-BAA5C80E69FA}"/>
              </a:ext>
            </a:extLst>
          </p:cNvPr>
          <p:cNvSpPr txBox="1">
            <a:spLocks noChangeArrowheads="1"/>
          </p:cNvSpPr>
          <p:nvPr/>
        </p:nvSpPr>
        <p:spPr bwMode="auto">
          <a:xfrm rot="-5385019">
            <a:off x="-211138" y="3254376"/>
            <a:ext cx="1249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solidFill>
                  <a:schemeClr val="tx2"/>
                </a:solidFill>
              </a:rPr>
              <a:t>Percent</a:t>
            </a:r>
          </a:p>
        </p:txBody>
      </p:sp>
      <p:sp>
        <p:nvSpPr>
          <p:cNvPr id="34824" name="Line 8">
            <a:extLst>
              <a:ext uri="{FF2B5EF4-FFF2-40B4-BE49-F238E27FC236}">
                <a16:creationId xmlns:a16="http://schemas.microsoft.com/office/drawing/2014/main" id="{ADAC89F5-757E-47B4-9F8E-827D951EF0F2}"/>
              </a:ext>
            </a:extLst>
          </p:cNvPr>
          <p:cNvSpPr>
            <a:spLocks noChangeShapeType="1"/>
          </p:cNvSpPr>
          <p:nvPr/>
        </p:nvSpPr>
        <p:spPr bwMode="auto">
          <a:xfrm>
            <a:off x="1296988" y="1389063"/>
            <a:ext cx="0" cy="44958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9">
            <a:extLst>
              <a:ext uri="{FF2B5EF4-FFF2-40B4-BE49-F238E27FC236}">
                <a16:creationId xmlns:a16="http://schemas.microsoft.com/office/drawing/2014/main" id="{B42EBD42-6742-4363-921F-EF84695624EB}"/>
              </a:ext>
            </a:extLst>
          </p:cNvPr>
          <p:cNvSpPr>
            <a:spLocks noChangeShapeType="1"/>
          </p:cNvSpPr>
          <p:nvPr/>
        </p:nvSpPr>
        <p:spPr bwMode="auto">
          <a:xfrm flipH="1">
            <a:off x="1143000" y="1389063"/>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Line 10">
            <a:extLst>
              <a:ext uri="{FF2B5EF4-FFF2-40B4-BE49-F238E27FC236}">
                <a16:creationId xmlns:a16="http://schemas.microsoft.com/office/drawing/2014/main" id="{70293AC3-7E53-49C8-98C4-E1E3953274E4}"/>
              </a:ext>
            </a:extLst>
          </p:cNvPr>
          <p:cNvSpPr>
            <a:spLocks noChangeShapeType="1"/>
          </p:cNvSpPr>
          <p:nvPr/>
        </p:nvSpPr>
        <p:spPr bwMode="auto">
          <a:xfrm flipH="1">
            <a:off x="1143000" y="2301875"/>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1">
            <a:extLst>
              <a:ext uri="{FF2B5EF4-FFF2-40B4-BE49-F238E27FC236}">
                <a16:creationId xmlns:a16="http://schemas.microsoft.com/office/drawing/2014/main" id="{79F841B0-8F7D-4202-ADED-35A41717575F}"/>
              </a:ext>
            </a:extLst>
          </p:cNvPr>
          <p:cNvSpPr>
            <a:spLocks noChangeShapeType="1"/>
          </p:cNvSpPr>
          <p:nvPr/>
        </p:nvSpPr>
        <p:spPr bwMode="auto">
          <a:xfrm flipH="1">
            <a:off x="1143000" y="3135313"/>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2">
            <a:extLst>
              <a:ext uri="{FF2B5EF4-FFF2-40B4-BE49-F238E27FC236}">
                <a16:creationId xmlns:a16="http://schemas.microsoft.com/office/drawing/2014/main" id="{C8E7D23D-E8A1-4493-A5B5-94D243B9771A}"/>
              </a:ext>
            </a:extLst>
          </p:cNvPr>
          <p:cNvSpPr>
            <a:spLocks noChangeShapeType="1"/>
          </p:cNvSpPr>
          <p:nvPr/>
        </p:nvSpPr>
        <p:spPr bwMode="auto">
          <a:xfrm flipH="1">
            <a:off x="1143000" y="3962400"/>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Line 13">
            <a:extLst>
              <a:ext uri="{FF2B5EF4-FFF2-40B4-BE49-F238E27FC236}">
                <a16:creationId xmlns:a16="http://schemas.microsoft.com/office/drawing/2014/main" id="{BBDB4136-6166-490D-9FFE-7E338ECB5B55}"/>
              </a:ext>
            </a:extLst>
          </p:cNvPr>
          <p:cNvSpPr>
            <a:spLocks noChangeShapeType="1"/>
          </p:cNvSpPr>
          <p:nvPr/>
        </p:nvSpPr>
        <p:spPr bwMode="auto">
          <a:xfrm flipH="1">
            <a:off x="1143000" y="4881563"/>
            <a:ext cx="152400" cy="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4">
            <a:extLst>
              <a:ext uri="{FF2B5EF4-FFF2-40B4-BE49-F238E27FC236}">
                <a16:creationId xmlns:a16="http://schemas.microsoft.com/office/drawing/2014/main" id="{56653139-8E7B-42DC-B10C-5EACC6021545}"/>
              </a:ext>
            </a:extLst>
          </p:cNvPr>
          <p:cNvSpPr>
            <a:spLocks noChangeShapeType="1"/>
          </p:cNvSpPr>
          <p:nvPr/>
        </p:nvSpPr>
        <p:spPr bwMode="auto">
          <a:xfrm>
            <a:off x="29718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5">
            <a:extLst>
              <a:ext uri="{FF2B5EF4-FFF2-40B4-BE49-F238E27FC236}">
                <a16:creationId xmlns:a16="http://schemas.microsoft.com/office/drawing/2014/main" id="{B23B5461-177C-48C5-A3DF-BF08DBB65955}"/>
              </a:ext>
            </a:extLst>
          </p:cNvPr>
          <p:cNvSpPr>
            <a:spLocks noChangeShapeType="1"/>
          </p:cNvSpPr>
          <p:nvPr/>
        </p:nvSpPr>
        <p:spPr bwMode="auto">
          <a:xfrm>
            <a:off x="46482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6">
            <a:extLst>
              <a:ext uri="{FF2B5EF4-FFF2-40B4-BE49-F238E27FC236}">
                <a16:creationId xmlns:a16="http://schemas.microsoft.com/office/drawing/2014/main" id="{53F52310-F45A-42AD-BDDC-D6907BE214A6}"/>
              </a:ext>
            </a:extLst>
          </p:cNvPr>
          <p:cNvSpPr>
            <a:spLocks noChangeShapeType="1"/>
          </p:cNvSpPr>
          <p:nvPr/>
        </p:nvSpPr>
        <p:spPr bwMode="auto">
          <a:xfrm>
            <a:off x="63246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7">
            <a:extLst>
              <a:ext uri="{FF2B5EF4-FFF2-40B4-BE49-F238E27FC236}">
                <a16:creationId xmlns:a16="http://schemas.microsoft.com/office/drawing/2014/main" id="{C88CD60E-4CBB-4202-94B0-133FF4D36E4A}"/>
              </a:ext>
            </a:extLst>
          </p:cNvPr>
          <p:cNvSpPr>
            <a:spLocks noChangeShapeType="1"/>
          </p:cNvSpPr>
          <p:nvPr/>
        </p:nvSpPr>
        <p:spPr bwMode="auto">
          <a:xfrm>
            <a:off x="8001000" y="5715000"/>
            <a:ext cx="0" cy="152400"/>
          </a:xfrm>
          <a:prstGeom prst="line">
            <a:avLst/>
          </a:prstGeom>
          <a:noFill/>
          <a:ln w="254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Text Box 18">
            <a:extLst>
              <a:ext uri="{FF2B5EF4-FFF2-40B4-BE49-F238E27FC236}">
                <a16:creationId xmlns:a16="http://schemas.microsoft.com/office/drawing/2014/main" id="{C45EEBFF-17F7-4557-91E3-98EC49844D90}"/>
              </a:ext>
            </a:extLst>
          </p:cNvPr>
          <p:cNvSpPr txBox="1">
            <a:spLocks noChangeArrowheads="1"/>
          </p:cNvSpPr>
          <p:nvPr/>
        </p:nvSpPr>
        <p:spPr bwMode="auto">
          <a:xfrm>
            <a:off x="2425700" y="4378325"/>
            <a:ext cx="637857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en-US" sz="2400"/>
              <a:t>					         7-year</a:t>
            </a:r>
          </a:p>
          <a:p>
            <a:pPr>
              <a:lnSpc>
                <a:spcPct val="80000"/>
              </a:lnSpc>
              <a:spcBef>
                <a:spcPct val="0"/>
              </a:spcBef>
              <a:buFontTx/>
              <a:buNone/>
            </a:pPr>
            <a:r>
              <a:rPr lang="en-US" altLang="en-US" sz="2400"/>
              <a:t>		</a:t>
            </a:r>
            <a:r>
              <a:rPr lang="en-US" altLang="en-US" sz="2400" u="sng"/>
              <a:t>At risk</a:t>
            </a:r>
            <a:r>
              <a:rPr lang="en-US" altLang="en-US" sz="2400"/>
              <a:t>          </a:t>
            </a:r>
            <a:r>
              <a:rPr lang="en-US" altLang="en-US" sz="2400" u="sng"/>
              <a:t>Deaths</a:t>
            </a:r>
            <a:r>
              <a:rPr lang="en-US" altLang="en-US" sz="2400"/>
              <a:t> 	        </a:t>
            </a:r>
            <a:r>
              <a:rPr lang="en-US" altLang="en-US" sz="2400" u="sng"/>
              <a:t>estimate</a:t>
            </a:r>
          </a:p>
          <a:p>
            <a:pPr>
              <a:lnSpc>
                <a:spcPct val="80000"/>
              </a:lnSpc>
              <a:spcBef>
                <a:spcPct val="0"/>
              </a:spcBef>
              <a:buFontTx/>
              <a:buNone/>
            </a:pPr>
            <a:r>
              <a:rPr lang="en-US" altLang="en-US" sz="2400">
                <a:solidFill>
                  <a:schemeClr val="tx2"/>
                </a:solidFill>
              </a:rPr>
              <a:t>5-FU+LEV	  304		121		56%</a:t>
            </a:r>
          </a:p>
          <a:p>
            <a:pPr>
              <a:lnSpc>
                <a:spcPct val="80000"/>
              </a:lnSpc>
              <a:spcBef>
                <a:spcPct val="0"/>
              </a:spcBef>
              <a:buFontTx/>
              <a:buNone/>
            </a:pPr>
            <a:r>
              <a:rPr lang="en-US" altLang="en-US" sz="2400">
                <a:solidFill>
                  <a:schemeClr val="tx2"/>
                </a:solidFill>
              </a:rPr>
              <a:t>Observation	  315		166		43%</a:t>
            </a:r>
          </a:p>
        </p:txBody>
      </p:sp>
      <p:sp>
        <p:nvSpPr>
          <p:cNvPr id="34835" name="Line 19">
            <a:extLst>
              <a:ext uri="{FF2B5EF4-FFF2-40B4-BE49-F238E27FC236}">
                <a16:creationId xmlns:a16="http://schemas.microsoft.com/office/drawing/2014/main" id="{45D7DA23-EAF9-4334-80F1-77EA4FA04AD0}"/>
              </a:ext>
            </a:extLst>
          </p:cNvPr>
          <p:cNvSpPr>
            <a:spLocks noChangeShapeType="1"/>
          </p:cNvSpPr>
          <p:nvPr/>
        </p:nvSpPr>
        <p:spPr bwMode="auto">
          <a:xfrm flipH="1">
            <a:off x="1676400" y="5457825"/>
            <a:ext cx="685800" cy="0"/>
          </a:xfrm>
          <a:prstGeom prst="line">
            <a:avLst/>
          </a:prstGeom>
          <a:noFill/>
          <a:ln w="25400">
            <a:solidFill>
              <a:srgbClr val="00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6" name="Line 21">
            <a:extLst>
              <a:ext uri="{FF2B5EF4-FFF2-40B4-BE49-F238E27FC236}">
                <a16:creationId xmlns:a16="http://schemas.microsoft.com/office/drawing/2014/main" id="{9F878C6F-DDC6-4F9A-A9D3-91E205BEB4E8}"/>
              </a:ext>
            </a:extLst>
          </p:cNvPr>
          <p:cNvSpPr>
            <a:spLocks noChangeShapeType="1"/>
          </p:cNvSpPr>
          <p:nvPr/>
        </p:nvSpPr>
        <p:spPr bwMode="auto">
          <a:xfrm flipH="1">
            <a:off x="1676400" y="5105400"/>
            <a:ext cx="685800" cy="0"/>
          </a:xfrm>
          <a:prstGeom prst="line">
            <a:avLst/>
          </a:prstGeom>
          <a:noFill/>
          <a:ln w="38100" cap="rnd">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7" name="Freeform 22">
            <a:extLst>
              <a:ext uri="{FF2B5EF4-FFF2-40B4-BE49-F238E27FC236}">
                <a16:creationId xmlns:a16="http://schemas.microsoft.com/office/drawing/2014/main" id="{23150B45-13A5-411F-A209-122DE62C79BC}"/>
              </a:ext>
            </a:extLst>
          </p:cNvPr>
          <p:cNvSpPr>
            <a:spLocks/>
          </p:cNvSpPr>
          <p:nvPr/>
        </p:nvSpPr>
        <p:spPr bwMode="auto">
          <a:xfrm>
            <a:off x="1309688" y="1395413"/>
            <a:ext cx="6996112" cy="1728787"/>
          </a:xfrm>
          <a:custGeom>
            <a:avLst/>
            <a:gdLst>
              <a:gd name="T0" fmla="*/ 0 w 4376"/>
              <a:gd name="T1" fmla="*/ 0 h 1181"/>
              <a:gd name="T2" fmla="*/ 2147483646 w 4376"/>
              <a:gd name="T3" fmla="*/ 2147483646 h 1181"/>
              <a:gd name="T4" fmla="*/ 2147483646 w 4376"/>
              <a:gd name="T5" fmla="*/ 2147483646 h 1181"/>
              <a:gd name="T6" fmla="*/ 2147483646 w 4376"/>
              <a:gd name="T7" fmla="*/ 2147483646 h 1181"/>
              <a:gd name="T8" fmla="*/ 2147483646 w 4376"/>
              <a:gd name="T9" fmla="*/ 2147483646 h 1181"/>
              <a:gd name="T10" fmla="*/ 2147483646 w 4376"/>
              <a:gd name="T11" fmla="*/ 2147483646 h 1181"/>
              <a:gd name="T12" fmla="*/ 2147483646 w 4376"/>
              <a:gd name="T13" fmla="*/ 2147483646 h 1181"/>
              <a:gd name="T14" fmla="*/ 2147483646 w 4376"/>
              <a:gd name="T15" fmla="*/ 2147483646 h 1181"/>
              <a:gd name="T16" fmla="*/ 2147483646 w 4376"/>
              <a:gd name="T17" fmla="*/ 2147483646 h 1181"/>
              <a:gd name="T18" fmla="*/ 2147483646 w 4376"/>
              <a:gd name="T19" fmla="*/ 2147483646 h 1181"/>
              <a:gd name="T20" fmla="*/ 2147483646 w 4376"/>
              <a:gd name="T21" fmla="*/ 2147483646 h 1181"/>
              <a:gd name="T22" fmla="*/ 2147483646 w 4376"/>
              <a:gd name="T23" fmla="*/ 2147483646 h 1181"/>
              <a:gd name="T24" fmla="*/ 2147483646 w 4376"/>
              <a:gd name="T25" fmla="*/ 2147483646 h 1181"/>
              <a:gd name="T26" fmla="*/ 2147483646 w 4376"/>
              <a:gd name="T27" fmla="*/ 2147483646 h 1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76" h="1181">
                <a:moveTo>
                  <a:pt x="0" y="0"/>
                </a:moveTo>
                <a:lnTo>
                  <a:pt x="465" y="161"/>
                </a:lnTo>
                <a:lnTo>
                  <a:pt x="1058" y="505"/>
                </a:lnTo>
                <a:lnTo>
                  <a:pt x="1264" y="582"/>
                </a:lnTo>
                <a:lnTo>
                  <a:pt x="1324" y="643"/>
                </a:lnTo>
                <a:lnTo>
                  <a:pt x="1780" y="694"/>
                </a:lnTo>
                <a:lnTo>
                  <a:pt x="1917" y="797"/>
                </a:lnTo>
                <a:lnTo>
                  <a:pt x="2115" y="840"/>
                </a:lnTo>
                <a:lnTo>
                  <a:pt x="3379" y="1055"/>
                </a:lnTo>
                <a:lnTo>
                  <a:pt x="3671" y="1052"/>
                </a:lnTo>
                <a:lnTo>
                  <a:pt x="3671" y="1112"/>
                </a:lnTo>
                <a:lnTo>
                  <a:pt x="3731" y="1112"/>
                </a:lnTo>
                <a:lnTo>
                  <a:pt x="3731" y="1172"/>
                </a:lnTo>
                <a:lnTo>
                  <a:pt x="4376" y="1181"/>
                </a:lnTo>
              </a:path>
            </a:pathLst>
          </a:custGeom>
          <a:noFill/>
          <a:ln w="38100" cap="rnd" cmpd="sng">
            <a:solidFill>
              <a:schemeClr val="tx1"/>
            </a:solidFill>
            <a:prstDash val="sysDot"/>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8" name="Freeform 23">
            <a:extLst>
              <a:ext uri="{FF2B5EF4-FFF2-40B4-BE49-F238E27FC236}">
                <a16:creationId xmlns:a16="http://schemas.microsoft.com/office/drawing/2014/main" id="{4A7B0837-784F-4DD0-B60D-BF00E12BC984}"/>
              </a:ext>
            </a:extLst>
          </p:cNvPr>
          <p:cNvSpPr>
            <a:spLocks/>
          </p:cNvSpPr>
          <p:nvPr/>
        </p:nvSpPr>
        <p:spPr bwMode="auto">
          <a:xfrm>
            <a:off x="1304925" y="1393825"/>
            <a:ext cx="7153275" cy="2797175"/>
          </a:xfrm>
          <a:custGeom>
            <a:avLst/>
            <a:gdLst>
              <a:gd name="T0" fmla="*/ 0 w 4503"/>
              <a:gd name="T1" fmla="*/ 0 h 1699"/>
              <a:gd name="T2" fmla="*/ 2147483646 w 4503"/>
              <a:gd name="T3" fmla="*/ 2147483646 h 1699"/>
              <a:gd name="T4" fmla="*/ 2147483646 w 4503"/>
              <a:gd name="T5" fmla="*/ 2147483646 h 1699"/>
              <a:gd name="T6" fmla="*/ 2147483646 w 4503"/>
              <a:gd name="T7" fmla="*/ 2147483646 h 1699"/>
              <a:gd name="T8" fmla="*/ 2147483646 w 4503"/>
              <a:gd name="T9" fmla="*/ 2147483646 h 1699"/>
              <a:gd name="T10" fmla="*/ 2147483646 w 4503"/>
              <a:gd name="T11" fmla="*/ 2147483646 h 1699"/>
              <a:gd name="T12" fmla="*/ 2147483646 w 4503"/>
              <a:gd name="T13" fmla="*/ 2147483646 h 1699"/>
              <a:gd name="T14" fmla="*/ 2147483646 w 4503"/>
              <a:gd name="T15" fmla="*/ 2147483646 h 1699"/>
              <a:gd name="T16" fmla="*/ 2147483646 w 4503"/>
              <a:gd name="T17" fmla="*/ 2147483646 h 1699"/>
              <a:gd name="T18" fmla="*/ 2147483646 w 4503"/>
              <a:gd name="T19" fmla="*/ 2147483646 h 1699"/>
              <a:gd name="T20" fmla="*/ 2147483646 w 4503"/>
              <a:gd name="T21" fmla="*/ 2147483646 h 1699"/>
              <a:gd name="T22" fmla="*/ 2147483646 w 4503"/>
              <a:gd name="T23" fmla="*/ 2147483646 h 1699"/>
              <a:gd name="T24" fmla="*/ 2147483646 w 4503"/>
              <a:gd name="T25" fmla="*/ 2147483646 h 1699"/>
              <a:gd name="T26" fmla="*/ 2147483646 w 4503"/>
              <a:gd name="T27" fmla="*/ 2147483646 h 1699"/>
              <a:gd name="T28" fmla="*/ 2147483646 w 4503"/>
              <a:gd name="T29" fmla="*/ 2147483646 h 1699"/>
              <a:gd name="T30" fmla="*/ 2147483646 w 4503"/>
              <a:gd name="T31" fmla="*/ 2147483646 h 1699"/>
              <a:gd name="T32" fmla="*/ 2147483646 w 4503"/>
              <a:gd name="T33" fmla="*/ 2147483646 h 1699"/>
              <a:gd name="T34" fmla="*/ 2147483646 w 4503"/>
              <a:gd name="T35" fmla="*/ 2147483646 h 1699"/>
              <a:gd name="T36" fmla="*/ 2147483646 w 4503"/>
              <a:gd name="T37" fmla="*/ 2147483646 h 1699"/>
              <a:gd name="T38" fmla="*/ 2147483646 w 4503"/>
              <a:gd name="T39" fmla="*/ 2147483646 h 1699"/>
              <a:gd name="T40" fmla="*/ 2147483646 w 4503"/>
              <a:gd name="T41" fmla="*/ 2147483646 h 1699"/>
              <a:gd name="T42" fmla="*/ 2147483646 w 4503"/>
              <a:gd name="T43" fmla="*/ 2147483646 h 16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03" h="1699">
                <a:moveTo>
                  <a:pt x="0" y="0"/>
                </a:moveTo>
                <a:lnTo>
                  <a:pt x="246" y="40"/>
                </a:lnTo>
                <a:lnTo>
                  <a:pt x="513" y="223"/>
                </a:lnTo>
                <a:lnTo>
                  <a:pt x="1049" y="550"/>
                </a:lnTo>
                <a:lnTo>
                  <a:pt x="1324" y="782"/>
                </a:lnTo>
                <a:lnTo>
                  <a:pt x="1771" y="997"/>
                </a:lnTo>
                <a:lnTo>
                  <a:pt x="2107" y="1169"/>
                </a:lnTo>
                <a:lnTo>
                  <a:pt x="2425" y="1169"/>
                </a:lnTo>
                <a:lnTo>
                  <a:pt x="2726" y="1255"/>
                </a:lnTo>
                <a:lnTo>
                  <a:pt x="2889" y="1333"/>
                </a:lnTo>
                <a:lnTo>
                  <a:pt x="3027" y="1333"/>
                </a:lnTo>
                <a:lnTo>
                  <a:pt x="3069" y="1358"/>
                </a:lnTo>
                <a:lnTo>
                  <a:pt x="3164" y="1358"/>
                </a:lnTo>
                <a:lnTo>
                  <a:pt x="3319" y="1358"/>
                </a:lnTo>
                <a:lnTo>
                  <a:pt x="3362" y="1401"/>
                </a:lnTo>
                <a:lnTo>
                  <a:pt x="3645" y="1402"/>
                </a:lnTo>
                <a:lnTo>
                  <a:pt x="3645" y="1474"/>
                </a:lnTo>
                <a:lnTo>
                  <a:pt x="3726" y="1474"/>
                </a:lnTo>
                <a:lnTo>
                  <a:pt x="3726" y="1558"/>
                </a:lnTo>
                <a:lnTo>
                  <a:pt x="4068" y="1558"/>
                </a:lnTo>
                <a:lnTo>
                  <a:pt x="4068" y="1699"/>
                </a:lnTo>
                <a:lnTo>
                  <a:pt x="4503" y="1698"/>
                </a:lnTo>
              </a:path>
            </a:pathLst>
          </a:custGeom>
          <a:noFill/>
          <a:ln w="25400" cap="flat" cmpd="sng">
            <a:solidFill>
              <a:srgbClr val="00FF00"/>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D58F99D3-99D4-48BB-A044-728F6FB84E9D}"/>
              </a:ext>
            </a:extLst>
          </p:cNvPr>
          <p:cNvSpPr txBox="1">
            <a:spLocks noChangeArrowheads="1"/>
          </p:cNvSpPr>
          <p:nvPr/>
        </p:nvSpPr>
        <p:spPr bwMode="auto">
          <a:xfrm>
            <a:off x="1066800" y="82550"/>
            <a:ext cx="7334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Types of Meetings of the</a:t>
            </a:r>
          </a:p>
          <a:p>
            <a:pPr eaLnBrk="1" hangingPunct="1">
              <a:lnSpc>
                <a:spcPct val="90000"/>
              </a:lnSpc>
              <a:spcBef>
                <a:spcPct val="0"/>
              </a:spcBef>
              <a:buFontTx/>
              <a:buNone/>
            </a:pPr>
            <a:r>
              <a:rPr lang="en-US" altLang="en-US" sz="3600"/>
              <a:t>	       Data Monitoring Committee</a:t>
            </a:r>
          </a:p>
        </p:txBody>
      </p:sp>
      <p:sp>
        <p:nvSpPr>
          <p:cNvPr id="35843" name="Line 3">
            <a:extLst>
              <a:ext uri="{FF2B5EF4-FFF2-40B4-BE49-F238E27FC236}">
                <a16:creationId xmlns:a16="http://schemas.microsoft.com/office/drawing/2014/main" id="{DE841E4F-A1E0-4DB7-9067-37102BAED283}"/>
              </a:ext>
            </a:extLst>
          </p:cNvPr>
          <p:cNvSpPr>
            <a:spLocks noChangeShapeType="1"/>
          </p:cNvSpPr>
          <p:nvPr/>
        </p:nvSpPr>
        <p:spPr bwMode="auto">
          <a:xfrm>
            <a:off x="228600" y="1195388"/>
            <a:ext cx="86868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844" name="Text Box 4">
            <a:extLst>
              <a:ext uri="{FF2B5EF4-FFF2-40B4-BE49-F238E27FC236}">
                <a16:creationId xmlns:a16="http://schemas.microsoft.com/office/drawing/2014/main" id="{0BFE1779-4056-449C-92CC-D564D89C9008}"/>
              </a:ext>
            </a:extLst>
          </p:cNvPr>
          <p:cNvSpPr txBox="1">
            <a:spLocks noChangeArrowheads="1"/>
          </p:cNvSpPr>
          <p:nvPr/>
        </p:nvSpPr>
        <p:spPr bwMode="auto">
          <a:xfrm>
            <a:off x="533400" y="1905000"/>
            <a:ext cx="8153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60000"/>
              </a:lnSpc>
              <a:spcBef>
                <a:spcPct val="0"/>
              </a:spcBef>
              <a:buFontTx/>
              <a:buNone/>
            </a:pPr>
            <a:endParaRPr lang="en-US" altLang="en-US" sz="2800"/>
          </a:p>
          <a:p>
            <a:pPr eaLnBrk="1" hangingPunct="1">
              <a:lnSpc>
                <a:spcPct val="80000"/>
              </a:lnSpc>
              <a:spcBef>
                <a:spcPct val="0"/>
              </a:spcBef>
              <a:buFontTx/>
              <a:buNone/>
            </a:pPr>
            <a:r>
              <a:rPr lang="en-US" altLang="en-US" sz="2800"/>
              <a:t>  </a:t>
            </a:r>
            <a:r>
              <a:rPr lang="en-US" altLang="en-US" sz="3600"/>
              <a:t>•  </a:t>
            </a:r>
            <a:r>
              <a:rPr lang="en-US" altLang="en-US" sz="3600" b="1">
                <a:solidFill>
                  <a:srgbClr val="FE9B03"/>
                </a:solidFill>
              </a:rPr>
              <a:t>Organizational Meeting</a:t>
            </a:r>
            <a:endParaRPr lang="en-US" altLang="en-US" sz="3600">
              <a:solidFill>
                <a:schemeClr val="tx2"/>
              </a:solidFill>
            </a:endParaRPr>
          </a:p>
          <a:p>
            <a:pPr eaLnBrk="1" hangingPunct="1">
              <a:lnSpc>
                <a:spcPct val="80000"/>
              </a:lnSpc>
              <a:spcBef>
                <a:spcPct val="0"/>
              </a:spcBef>
              <a:buFontTx/>
              <a:buNone/>
            </a:pPr>
            <a:r>
              <a:rPr lang="en-US" altLang="en-US" sz="3600">
                <a:solidFill>
                  <a:schemeClr val="tx2"/>
                </a:solidFill>
              </a:rPr>
              <a:t>	</a:t>
            </a:r>
            <a:endParaRPr lang="en-US" altLang="en-US" sz="2800">
              <a:solidFill>
                <a:schemeClr val="tx2"/>
              </a:solidFill>
            </a:endParaRPr>
          </a:p>
          <a:p>
            <a:pPr eaLnBrk="1" hangingPunct="1">
              <a:lnSpc>
                <a:spcPct val="6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3600">
                <a:solidFill>
                  <a:schemeClr val="tx2"/>
                </a:solidFill>
              </a:rPr>
              <a:t>  </a:t>
            </a:r>
            <a:r>
              <a:rPr lang="en-US" altLang="en-US" sz="3600"/>
              <a:t>•</a:t>
            </a:r>
            <a:r>
              <a:rPr lang="en-US" altLang="en-US" sz="3600">
                <a:solidFill>
                  <a:schemeClr val="tx2"/>
                </a:solidFill>
              </a:rPr>
              <a:t>  Early Safety/Trial Integrity Reviews</a:t>
            </a:r>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3600">
                <a:solidFill>
                  <a:schemeClr val="tx2"/>
                </a:solidFill>
              </a:rPr>
              <a:t>  </a:t>
            </a:r>
            <a:r>
              <a:rPr lang="en-US" altLang="en-US" sz="3600"/>
              <a:t>•</a:t>
            </a:r>
            <a:r>
              <a:rPr lang="en-US" altLang="en-US" sz="3600">
                <a:solidFill>
                  <a:schemeClr val="tx2"/>
                </a:solidFill>
              </a:rPr>
              <a:t>  Formal Interim Analyses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AF9CC7D0-43A9-4070-B21E-0FBDC07767C1}"/>
              </a:ext>
            </a:extLst>
          </p:cNvPr>
          <p:cNvSpPr txBox="1">
            <a:spLocks noChangeArrowheads="1"/>
          </p:cNvSpPr>
          <p:nvPr/>
        </p:nvSpPr>
        <p:spPr bwMode="auto">
          <a:xfrm>
            <a:off x="2722563" y="381000"/>
            <a:ext cx="369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Mission of the DMC </a:t>
            </a:r>
          </a:p>
        </p:txBody>
      </p:sp>
      <p:sp>
        <p:nvSpPr>
          <p:cNvPr id="6147" name="Line 4">
            <a:extLst>
              <a:ext uri="{FF2B5EF4-FFF2-40B4-BE49-F238E27FC236}">
                <a16:creationId xmlns:a16="http://schemas.microsoft.com/office/drawing/2014/main" id="{B55AD416-B3F2-4A4E-B043-4B1538C5DCC3}"/>
              </a:ext>
            </a:extLst>
          </p:cNvPr>
          <p:cNvSpPr>
            <a:spLocks noChangeShapeType="1"/>
          </p:cNvSpPr>
          <p:nvPr/>
        </p:nvSpPr>
        <p:spPr bwMode="auto">
          <a:xfrm>
            <a:off x="381000" y="1108075"/>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D91076BD-1D31-4F70-9288-D0B22A3F583A}"/>
              </a:ext>
            </a:extLst>
          </p:cNvPr>
          <p:cNvSpPr txBox="1">
            <a:spLocks noChangeArrowheads="1"/>
          </p:cNvSpPr>
          <p:nvPr/>
        </p:nvSpPr>
        <p:spPr bwMode="auto">
          <a:xfrm>
            <a:off x="914400" y="457200"/>
            <a:ext cx="7410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         Organizational Meeting</a:t>
            </a:r>
          </a:p>
        </p:txBody>
      </p:sp>
      <p:sp>
        <p:nvSpPr>
          <p:cNvPr id="37891" name="Line 3">
            <a:extLst>
              <a:ext uri="{FF2B5EF4-FFF2-40B4-BE49-F238E27FC236}">
                <a16:creationId xmlns:a16="http://schemas.microsoft.com/office/drawing/2014/main" id="{070ED68D-CDCB-45A2-AE16-34CF39D00053}"/>
              </a:ext>
            </a:extLst>
          </p:cNvPr>
          <p:cNvSpPr>
            <a:spLocks noChangeShapeType="1"/>
          </p:cNvSpPr>
          <p:nvPr/>
        </p:nvSpPr>
        <p:spPr bwMode="auto">
          <a:xfrm>
            <a:off x="228600" y="1195388"/>
            <a:ext cx="86868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7892" name="Text Box 4">
            <a:extLst>
              <a:ext uri="{FF2B5EF4-FFF2-40B4-BE49-F238E27FC236}">
                <a16:creationId xmlns:a16="http://schemas.microsoft.com/office/drawing/2014/main" id="{C9D1A615-E593-4592-84F1-8954A0DC9ACD}"/>
              </a:ext>
            </a:extLst>
          </p:cNvPr>
          <p:cNvSpPr txBox="1">
            <a:spLocks noChangeArrowheads="1"/>
          </p:cNvSpPr>
          <p:nvPr/>
        </p:nvSpPr>
        <p:spPr bwMode="auto">
          <a:xfrm>
            <a:off x="228600" y="1635125"/>
            <a:ext cx="8864600" cy="512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sz="2800">
                <a:solidFill>
                  <a:schemeClr val="tx2"/>
                </a:solidFill>
              </a:rPr>
              <a:t>Data Monitoring Committee:</a:t>
            </a:r>
          </a:p>
          <a:p>
            <a:pPr eaLnBrk="1" hangingPunct="1">
              <a:lnSpc>
                <a:spcPct val="60000"/>
              </a:lnSpc>
              <a:spcBef>
                <a:spcPct val="0"/>
              </a:spcBef>
              <a:buFontTx/>
              <a:buNone/>
            </a:pPr>
            <a:endParaRPr lang="en-US" altLang="en-US" sz="2800"/>
          </a:p>
          <a:p>
            <a:pPr eaLnBrk="1" hangingPunct="1">
              <a:lnSpc>
                <a:spcPct val="80000"/>
              </a:lnSpc>
              <a:spcBef>
                <a:spcPct val="0"/>
              </a:spcBef>
              <a:buFontTx/>
              <a:buNone/>
            </a:pPr>
            <a:r>
              <a:rPr lang="en-US" altLang="en-US" sz="2800"/>
              <a:t>  •  </a:t>
            </a:r>
            <a:r>
              <a:rPr lang="en-US" altLang="en-US" sz="2800" b="1">
                <a:solidFill>
                  <a:srgbClr val="FE9B03"/>
                </a:solidFill>
              </a:rPr>
              <a:t>Ethically &amp; Scientifically Supportive of:</a:t>
            </a:r>
          </a:p>
          <a:p>
            <a:pPr eaLnBrk="1" hangingPunct="1">
              <a:lnSpc>
                <a:spcPct val="80000"/>
              </a:lnSpc>
              <a:spcBef>
                <a:spcPct val="0"/>
              </a:spcBef>
              <a:buFontTx/>
              <a:buNone/>
            </a:pPr>
            <a:r>
              <a:rPr lang="en-US" altLang="en-US" sz="2800" b="1">
                <a:solidFill>
                  <a:srgbClr val="FE9B03"/>
                </a:solidFill>
              </a:rPr>
              <a:t>	- Study Objectives &amp; Design</a:t>
            </a:r>
          </a:p>
          <a:p>
            <a:pPr eaLnBrk="1" hangingPunct="1">
              <a:lnSpc>
                <a:spcPct val="80000"/>
              </a:lnSpc>
              <a:spcBef>
                <a:spcPct val="0"/>
              </a:spcBef>
              <a:buFontTx/>
              <a:buNone/>
            </a:pPr>
            <a:r>
              <a:rPr lang="en-US" altLang="en-US" sz="2800" b="1">
                <a:solidFill>
                  <a:srgbClr val="FE9B03"/>
                </a:solidFill>
              </a:rPr>
              <a:t>	    incl. specified endpoints &amp; monitoring guidelines</a:t>
            </a:r>
            <a:endParaRPr lang="en-US" altLang="en-US" sz="2800" b="1">
              <a:solidFill>
                <a:schemeClr val="tx2"/>
              </a:solidFill>
            </a:endParaRPr>
          </a:p>
          <a:p>
            <a:pPr eaLnBrk="1" hangingPunct="1">
              <a:lnSpc>
                <a:spcPct val="80000"/>
              </a:lnSpc>
              <a:spcBef>
                <a:spcPct val="0"/>
              </a:spcBef>
              <a:buFontTx/>
              <a:buNone/>
            </a:pPr>
            <a:endParaRPr lang="en-US" altLang="en-US" sz="2800" b="1">
              <a:solidFill>
                <a:schemeClr val="tx2"/>
              </a:solidFill>
            </a:endParaRPr>
          </a:p>
          <a:p>
            <a:pPr eaLnBrk="1" hangingPunct="1">
              <a:lnSpc>
                <a:spcPct val="80000"/>
              </a:lnSpc>
              <a:spcBef>
                <a:spcPct val="0"/>
              </a:spcBef>
              <a:buFontTx/>
              <a:buNone/>
            </a:pPr>
            <a:r>
              <a:rPr lang="en-US" altLang="en-US" sz="2800"/>
              <a:t>  •  </a:t>
            </a:r>
            <a:r>
              <a:rPr lang="en-US" altLang="en-US" sz="2800">
                <a:solidFill>
                  <a:schemeClr val="tx2"/>
                </a:solidFill>
              </a:rPr>
              <a:t>Refine the draft of the DMC Charter</a:t>
            </a:r>
          </a:p>
          <a:p>
            <a:pPr eaLnBrk="1" hangingPunct="1">
              <a:lnSpc>
                <a:spcPct val="80000"/>
              </a:lnSpc>
              <a:spcBef>
                <a:spcPct val="0"/>
              </a:spcBef>
              <a:buFontTx/>
              <a:buNone/>
            </a:pPr>
            <a:endParaRPr lang="en-US" altLang="en-US" sz="2800"/>
          </a:p>
          <a:p>
            <a:pPr eaLnBrk="1" hangingPunct="1">
              <a:lnSpc>
                <a:spcPct val="80000"/>
              </a:lnSpc>
              <a:spcBef>
                <a:spcPct val="0"/>
              </a:spcBef>
              <a:buFontTx/>
              <a:buNone/>
            </a:pPr>
            <a:r>
              <a:rPr lang="en-US" altLang="en-US" sz="2800"/>
              <a:t>  •  </a:t>
            </a:r>
            <a:r>
              <a:rPr lang="en-US" altLang="en-US" sz="2800">
                <a:solidFill>
                  <a:schemeClr val="tx2"/>
                </a:solidFill>
              </a:rPr>
              <a:t>Endorse &amp; Refine the Content and Format </a:t>
            </a:r>
          </a:p>
          <a:p>
            <a:pPr eaLnBrk="1" hangingPunct="1">
              <a:lnSpc>
                <a:spcPct val="80000"/>
              </a:lnSpc>
              <a:spcBef>
                <a:spcPct val="0"/>
              </a:spcBef>
              <a:buFontTx/>
              <a:buNone/>
            </a:pPr>
            <a:r>
              <a:rPr lang="en-US" altLang="en-US" sz="2800">
                <a:solidFill>
                  <a:schemeClr val="tx2"/>
                </a:solidFill>
              </a:rPr>
              <a:t>	                     for Open and Closed Reports</a:t>
            </a:r>
            <a:endParaRPr lang="en-US" altLang="en-US" sz="2800"/>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2800"/>
              <a:t>  •  </a:t>
            </a:r>
            <a:r>
              <a:rPr lang="en-US" altLang="en-US" sz="2800">
                <a:solidFill>
                  <a:schemeClr val="tx2"/>
                </a:solidFill>
              </a:rPr>
              <a:t>Confidence in Procedures for</a:t>
            </a:r>
          </a:p>
          <a:p>
            <a:pPr eaLnBrk="1" hangingPunct="1">
              <a:lnSpc>
                <a:spcPct val="80000"/>
              </a:lnSpc>
              <a:spcBef>
                <a:spcPct val="0"/>
              </a:spcBef>
              <a:buFontTx/>
              <a:buNone/>
            </a:pPr>
            <a:r>
              <a:rPr lang="en-US" altLang="en-US" sz="2800">
                <a:solidFill>
                  <a:schemeClr val="tx2"/>
                </a:solidFill>
              </a:rPr>
              <a:t>	       Capturing Relevant Information</a:t>
            </a:r>
          </a:p>
          <a:p>
            <a:pPr eaLnBrk="1" hangingPunct="1">
              <a:lnSpc>
                <a:spcPct val="80000"/>
              </a:lnSpc>
              <a:spcBef>
                <a:spcPct val="0"/>
              </a:spcBef>
              <a:buFontTx/>
              <a:buNone/>
            </a:pPr>
            <a:r>
              <a:rPr lang="en-US" altLang="en-US" sz="2800">
                <a:solidFill>
                  <a:schemeClr val="tx2"/>
                </a:solidFill>
              </a:rPr>
              <a:t>				                  of High Quality</a:t>
            </a:r>
          </a:p>
          <a:p>
            <a:pPr eaLnBrk="1" hangingPunct="1">
              <a:lnSpc>
                <a:spcPct val="80000"/>
              </a:lnSpc>
              <a:spcBef>
                <a:spcPct val="0"/>
              </a:spcBef>
              <a:buFontTx/>
              <a:buNone/>
            </a:pPr>
            <a:r>
              <a:rPr lang="en-US" altLang="en-US" sz="2800">
                <a:solidFill>
                  <a:schemeClr val="tx2"/>
                </a:solidFill>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B0D1EC4E-582D-4A28-AE62-40E95AF5EA08}"/>
              </a:ext>
            </a:extLst>
          </p:cNvPr>
          <p:cNvSpPr txBox="1">
            <a:spLocks noChangeArrowheads="1"/>
          </p:cNvSpPr>
          <p:nvPr/>
        </p:nvSpPr>
        <p:spPr bwMode="auto">
          <a:xfrm>
            <a:off x="825500" y="228600"/>
            <a:ext cx="7578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Supportive of Study Design</a:t>
            </a:r>
          </a:p>
          <a:p>
            <a:pPr algn="ctr" eaLnBrk="1" hangingPunct="1">
              <a:spcBef>
                <a:spcPct val="0"/>
              </a:spcBef>
              <a:buFontTx/>
              <a:buNone/>
            </a:pPr>
            <a:r>
              <a:rPr lang="en-US" altLang="en-US"/>
              <a:t>(Advisory Capacity to Sponsor/Investigators)</a:t>
            </a:r>
            <a:endParaRPr lang="en-US" altLang="en-US" sz="3600"/>
          </a:p>
        </p:txBody>
      </p:sp>
      <p:sp>
        <p:nvSpPr>
          <p:cNvPr id="39939" name="Text Box 3">
            <a:extLst>
              <a:ext uri="{FF2B5EF4-FFF2-40B4-BE49-F238E27FC236}">
                <a16:creationId xmlns:a16="http://schemas.microsoft.com/office/drawing/2014/main" id="{DB23C700-780F-4E40-8C50-EF724C5FCB93}"/>
              </a:ext>
            </a:extLst>
          </p:cNvPr>
          <p:cNvSpPr txBox="1">
            <a:spLocks noChangeArrowheads="1"/>
          </p:cNvSpPr>
          <p:nvPr/>
        </p:nvSpPr>
        <p:spPr bwMode="auto">
          <a:xfrm>
            <a:off x="533400" y="1600200"/>
            <a:ext cx="81629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a:solidFill>
                  <a:schemeClr val="tx2"/>
                </a:solidFill>
              </a:rPr>
              <a:t>Illustrations:</a:t>
            </a:r>
          </a:p>
          <a:p>
            <a:pPr eaLnBrk="1" hangingPunct="1">
              <a:lnSpc>
                <a:spcPct val="70000"/>
              </a:lnSpc>
              <a:spcBef>
                <a:spcPct val="0"/>
              </a:spcBef>
              <a:buFontTx/>
              <a:buNone/>
            </a:pPr>
            <a:endParaRPr lang="en-US" altLang="en-US">
              <a:solidFill>
                <a:schemeClr val="tx2"/>
              </a:solidFill>
            </a:endParaRPr>
          </a:p>
          <a:p>
            <a:pPr eaLnBrk="1" hangingPunct="1">
              <a:lnSpc>
                <a:spcPct val="90000"/>
              </a:lnSpc>
              <a:spcBef>
                <a:spcPct val="0"/>
              </a:spcBef>
              <a:buFontTx/>
              <a:buNone/>
            </a:pPr>
            <a:r>
              <a:rPr lang="en-US" altLang="en-US" sz="2800">
                <a:solidFill>
                  <a:schemeClr val="tx2"/>
                </a:solidFill>
              </a:rPr>
              <a:t>1991 NIMH:</a:t>
            </a:r>
          </a:p>
          <a:p>
            <a:pPr eaLnBrk="1" hangingPunct="1">
              <a:lnSpc>
                <a:spcPct val="90000"/>
              </a:lnSpc>
              <a:spcBef>
                <a:spcPct val="0"/>
              </a:spcBef>
              <a:buFontTx/>
              <a:buNone/>
            </a:pPr>
            <a:r>
              <a:rPr lang="en-US" altLang="en-US" sz="2800">
                <a:solidFill>
                  <a:schemeClr val="tx2"/>
                </a:solidFill>
              </a:rPr>
              <a:t>	HIV-infected Patients with Cognitive Impairment</a:t>
            </a:r>
            <a:endParaRPr lang="en-US" altLang="en-US">
              <a:solidFill>
                <a:schemeClr val="tx2"/>
              </a:solidFill>
            </a:endParaRPr>
          </a:p>
        </p:txBody>
      </p:sp>
      <p:grpSp>
        <p:nvGrpSpPr>
          <p:cNvPr id="39940" name="Group 4">
            <a:extLst>
              <a:ext uri="{FF2B5EF4-FFF2-40B4-BE49-F238E27FC236}">
                <a16:creationId xmlns:a16="http://schemas.microsoft.com/office/drawing/2014/main" id="{C179C5B2-04C4-4FC3-996D-B4826C92CEC5}"/>
              </a:ext>
            </a:extLst>
          </p:cNvPr>
          <p:cNvGrpSpPr>
            <a:grpSpLocks/>
          </p:cNvGrpSpPr>
          <p:nvPr/>
        </p:nvGrpSpPr>
        <p:grpSpPr bwMode="auto">
          <a:xfrm>
            <a:off x="2895600" y="3352800"/>
            <a:ext cx="2576513" cy="946150"/>
            <a:chOff x="1720" y="2064"/>
            <a:chExt cx="1623" cy="596"/>
          </a:xfrm>
        </p:grpSpPr>
        <p:sp>
          <p:nvSpPr>
            <p:cNvPr id="39943" name="Text Box 5">
              <a:extLst>
                <a:ext uri="{FF2B5EF4-FFF2-40B4-BE49-F238E27FC236}">
                  <a16:creationId xmlns:a16="http://schemas.microsoft.com/office/drawing/2014/main" id="{D3B6AD6E-28B4-48EA-9F07-B602B05B1BCC}"/>
                </a:ext>
              </a:extLst>
            </p:cNvPr>
            <p:cNvSpPr txBox="1">
              <a:spLocks noChangeArrowheads="1"/>
            </p:cNvSpPr>
            <p:nvPr/>
          </p:nvSpPr>
          <p:spPr bwMode="auto">
            <a:xfrm>
              <a:off x="1768" y="2208"/>
              <a:ext cx="26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R</a:t>
              </a:r>
            </a:p>
          </p:txBody>
        </p:sp>
        <p:sp>
          <p:nvSpPr>
            <p:cNvPr id="39944" name="Text Box 6">
              <a:extLst>
                <a:ext uri="{FF2B5EF4-FFF2-40B4-BE49-F238E27FC236}">
                  <a16:creationId xmlns:a16="http://schemas.microsoft.com/office/drawing/2014/main" id="{D177126F-4548-42BB-AAB5-0E1835A114A1}"/>
                </a:ext>
              </a:extLst>
            </p:cNvPr>
            <p:cNvSpPr txBox="1">
              <a:spLocks noChangeArrowheads="1"/>
            </p:cNvSpPr>
            <p:nvPr/>
          </p:nvSpPr>
          <p:spPr bwMode="auto">
            <a:xfrm>
              <a:off x="2344" y="2064"/>
              <a:ext cx="999"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Peptide-T</a:t>
              </a:r>
            </a:p>
            <a:p>
              <a:pPr eaLnBrk="1" hangingPunct="1">
                <a:spcBef>
                  <a:spcPct val="0"/>
                </a:spcBef>
                <a:buFontTx/>
                <a:buNone/>
              </a:pPr>
              <a:r>
                <a:rPr lang="en-US" altLang="en-US" sz="2800"/>
                <a:t>Control</a:t>
              </a:r>
            </a:p>
          </p:txBody>
        </p:sp>
        <p:sp>
          <p:nvSpPr>
            <p:cNvPr id="39945" name="Oval 7">
              <a:extLst>
                <a:ext uri="{FF2B5EF4-FFF2-40B4-BE49-F238E27FC236}">
                  <a16:creationId xmlns:a16="http://schemas.microsoft.com/office/drawing/2014/main" id="{92A2A071-7A2B-4A9D-8C11-C8FFA781D651}"/>
                </a:ext>
              </a:extLst>
            </p:cNvPr>
            <p:cNvSpPr>
              <a:spLocks noChangeArrowheads="1"/>
            </p:cNvSpPr>
            <p:nvPr/>
          </p:nvSpPr>
          <p:spPr bwMode="auto">
            <a:xfrm>
              <a:off x="1720" y="2208"/>
              <a:ext cx="336" cy="336"/>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39946" name="Line 8">
              <a:extLst>
                <a:ext uri="{FF2B5EF4-FFF2-40B4-BE49-F238E27FC236}">
                  <a16:creationId xmlns:a16="http://schemas.microsoft.com/office/drawing/2014/main" id="{6E288D8A-381D-4946-AB35-51BA3A0FB162}"/>
                </a:ext>
              </a:extLst>
            </p:cNvPr>
            <p:cNvSpPr>
              <a:spLocks noChangeShapeType="1"/>
            </p:cNvSpPr>
            <p:nvPr/>
          </p:nvSpPr>
          <p:spPr bwMode="auto">
            <a:xfrm flipV="1">
              <a:off x="2104" y="2256"/>
              <a:ext cx="240"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9947" name="Line 9">
              <a:extLst>
                <a:ext uri="{FF2B5EF4-FFF2-40B4-BE49-F238E27FC236}">
                  <a16:creationId xmlns:a16="http://schemas.microsoft.com/office/drawing/2014/main" id="{B733D408-39C2-4FDB-9D1F-9E864ADFB1C8}"/>
                </a:ext>
              </a:extLst>
            </p:cNvPr>
            <p:cNvSpPr>
              <a:spLocks noChangeShapeType="1"/>
            </p:cNvSpPr>
            <p:nvPr/>
          </p:nvSpPr>
          <p:spPr bwMode="auto">
            <a:xfrm>
              <a:off x="2104" y="2400"/>
              <a:ext cx="240" cy="96"/>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39941" name="Text Box 10">
            <a:extLst>
              <a:ext uri="{FF2B5EF4-FFF2-40B4-BE49-F238E27FC236}">
                <a16:creationId xmlns:a16="http://schemas.microsoft.com/office/drawing/2014/main" id="{C760A0B1-AC3F-4BF6-B787-D04429DC3890}"/>
              </a:ext>
            </a:extLst>
          </p:cNvPr>
          <p:cNvSpPr txBox="1">
            <a:spLocks noChangeArrowheads="1"/>
          </p:cNvSpPr>
          <p:nvPr/>
        </p:nvSpPr>
        <p:spPr bwMode="auto">
          <a:xfrm>
            <a:off x="990600" y="4468813"/>
            <a:ext cx="69754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a:t>
            </a:r>
            <a:r>
              <a:rPr lang="en-US" altLang="en-US" sz="2800">
                <a:solidFill>
                  <a:schemeClr val="tx2"/>
                </a:solidFill>
              </a:rPr>
              <a:t>  X-over at 6 mo.	      . . . .   Longer term f.u.</a:t>
            </a:r>
          </a:p>
          <a:p>
            <a:pPr eaLnBrk="1" hangingPunct="1">
              <a:spcBef>
                <a:spcPct val="0"/>
              </a:spcBef>
              <a:buFontTx/>
              <a:buNone/>
            </a:pPr>
            <a:r>
              <a:rPr lang="en-US" altLang="en-US" sz="2800"/>
              <a:t>•</a:t>
            </a:r>
            <a:r>
              <a:rPr lang="en-US" altLang="en-US" sz="2800">
                <a:solidFill>
                  <a:schemeClr val="tx2"/>
                </a:solidFill>
              </a:rPr>
              <a:t>  Exclude “dropouts”  . . . .   Intent to treat</a:t>
            </a:r>
          </a:p>
          <a:p>
            <a:pPr eaLnBrk="1" hangingPunct="1">
              <a:spcBef>
                <a:spcPct val="0"/>
              </a:spcBef>
              <a:buFontTx/>
              <a:buNone/>
            </a:pPr>
            <a:r>
              <a:rPr lang="en-US" altLang="en-US" sz="2800"/>
              <a:t>•</a:t>
            </a:r>
            <a:r>
              <a:rPr lang="en-US" altLang="en-US" sz="2800">
                <a:solidFill>
                  <a:schemeClr val="tx2"/>
                </a:solidFill>
              </a:rPr>
              <a:t>  Safety only	      . . . .   Safety &amp; Efficacy</a:t>
            </a:r>
          </a:p>
        </p:txBody>
      </p:sp>
      <p:sp>
        <p:nvSpPr>
          <p:cNvPr id="39942" name="Line 11">
            <a:extLst>
              <a:ext uri="{FF2B5EF4-FFF2-40B4-BE49-F238E27FC236}">
                <a16:creationId xmlns:a16="http://schemas.microsoft.com/office/drawing/2014/main" id="{7615BD0F-46F0-4929-B01D-9DB1A5AEDD5C}"/>
              </a:ext>
            </a:extLst>
          </p:cNvPr>
          <p:cNvSpPr>
            <a:spLocks noChangeShapeType="1"/>
          </p:cNvSpPr>
          <p:nvPr/>
        </p:nvSpPr>
        <p:spPr bwMode="auto">
          <a:xfrm>
            <a:off x="228600" y="1371600"/>
            <a:ext cx="86868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D55ED47B-10C1-4AF9-BDF0-B1886F96ED52}"/>
              </a:ext>
            </a:extLst>
          </p:cNvPr>
          <p:cNvSpPr txBox="1">
            <a:spLocks noChangeArrowheads="1"/>
          </p:cNvSpPr>
          <p:nvPr/>
        </p:nvSpPr>
        <p:spPr bwMode="auto">
          <a:xfrm>
            <a:off x="914400" y="457200"/>
            <a:ext cx="7410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         Organizational Meeting</a:t>
            </a:r>
          </a:p>
        </p:txBody>
      </p:sp>
      <p:sp>
        <p:nvSpPr>
          <p:cNvPr id="40963" name="Line 3">
            <a:extLst>
              <a:ext uri="{FF2B5EF4-FFF2-40B4-BE49-F238E27FC236}">
                <a16:creationId xmlns:a16="http://schemas.microsoft.com/office/drawing/2014/main" id="{5A702C07-0E0F-4775-A0BF-D97CB76C5258}"/>
              </a:ext>
            </a:extLst>
          </p:cNvPr>
          <p:cNvSpPr>
            <a:spLocks noChangeShapeType="1"/>
          </p:cNvSpPr>
          <p:nvPr/>
        </p:nvSpPr>
        <p:spPr bwMode="auto">
          <a:xfrm>
            <a:off x="228600" y="1195388"/>
            <a:ext cx="86868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64" name="Text Box 4">
            <a:extLst>
              <a:ext uri="{FF2B5EF4-FFF2-40B4-BE49-F238E27FC236}">
                <a16:creationId xmlns:a16="http://schemas.microsoft.com/office/drawing/2014/main" id="{4C4C533B-85C4-4E12-B6EE-BFFD8BCD9921}"/>
              </a:ext>
            </a:extLst>
          </p:cNvPr>
          <p:cNvSpPr txBox="1">
            <a:spLocks noChangeArrowheads="1"/>
          </p:cNvSpPr>
          <p:nvPr/>
        </p:nvSpPr>
        <p:spPr bwMode="auto">
          <a:xfrm>
            <a:off x="228600" y="1635125"/>
            <a:ext cx="884713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sz="2800">
                <a:solidFill>
                  <a:schemeClr val="tx2"/>
                </a:solidFill>
              </a:rPr>
              <a:t>Data Monitoring Committee:</a:t>
            </a:r>
          </a:p>
          <a:p>
            <a:pPr eaLnBrk="1" hangingPunct="1">
              <a:lnSpc>
                <a:spcPct val="60000"/>
              </a:lnSpc>
              <a:spcBef>
                <a:spcPct val="0"/>
              </a:spcBef>
              <a:buFontTx/>
              <a:buNone/>
            </a:pPr>
            <a:endParaRPr lang="en-US" altLang="en-US" sz="2800"/>
          </a:p>
          <a:p>
            <a:pPr eaLnBrk="1" hangingPunct="1">
              <a:lnSpc>
                <a:spcPct val="80000"/>
              </a:lnSpc>
              <a:spcBef>
                <a:spcPct val="0"/>
              </a:spcBef>
              <a:buFontTx/>
              <a:buNone/>
            </a:pPr>
            <a:r>
              <a:rPr lang="en-US" altLang="en-US" sz="2800"/>
              <a:t>  •  </a:t>
            </a:r>
            <a:r>
              <a:rPr lang="en-US" altLang="en-US" sz="2800">
                <a:solidFill>
                  <a:schemeClr val="tx2"/>
                </a:solidFill>
              </a:rPr>
              <a:t>Ethically &amp; Scientifically Supportive of:</a:t>
            </a:r>
          </a:p>
          <a:p>
            <a:pPr eaLnBrk="1" hangingPunct="1">
              <a:lnSpc>
                <a:spcPct val="80000"/>
              </a:lnSpc>
              <a:spcBef>
                <a:spcPct val="0"/>
              </a:spcBef>
              <a:buFontTx/>
              <a:buNone/>
            </a:pPr>
            <a:r>
              <a:rPr lang="en-US" altLang="en-US" sz="2800">
                <a:solidFill>
                  <a:schemeClr val="tx2"/>
                </a:solidFill>
              </a:rPr>
              <a:t>	- Study Objectives &amp; Design</a:t>
            </a:r>
          </a:p>
          <a:p>
            <a:pPr eaLnBrk="1" hangingPunct="1">
              <a:lnSpc>
                <a:spcPct val="80000"/>
              </a:lnSpc>
              <a:spcBef>
                <a:spcPct val="0"/>
              </a:spcBef>
              <a:buFontTx/>
              <a:buNone/>
            </a:pPr>
            <a:r>
              <a:rPr lang="en-US" altLang="en-US" sz="2800">
                <a:solidFill>
                  <a:schemeClr val="tx2"/>
                </a:solidFill>
              </a:rPr>
              <a:t>	       incl. specified endpoints &amp; monitoring guidelines</a:t>
            </a:r>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2800"/>
              <a:t>  </a:t>
            </a:r>
            <a:r>
              <a:rPr lang="en-US" altLang="en-US" sz="2800" b="1"/>
              <a:t>•</a:t>
            </a:r>
            <a:r>
              <a:rPr lang="en-US" altLang="en-US" sz="2800"/>
              <a:t>  </a:t>
            </a:r>
            <a:r>
              <a:rPr lang="en-US" altLang="en-US" sz="2800" b="1">
                <a:solidFill>
                  <a:srgbClr val="FE9B03"/>
                </a:solidFill>
              </a:rPr>
              <a:t>Refine the draft of the DMC Charter</a:t>
            </a:r>
          </a:p>
          <a:p>
            <a:pPr eaLnBrk="1" hangingPunct="1">
              <a:lnSpc>
                <a:spcPct val="80000"/>
              </a:lnSpc>
              <a:spcBef>
                <a:spcPct val="0"/>
              </a:spcBef>
              <a:buFontTx/>
              <a:buNone/>
            </a:pPr>
            <a:endParaRPr lang="en-US" altLang="en-US" sz="2800" b="1"/>
          </a:p>
          <a:p>
            <a:pPr eaLnBrk="1" hangingPunct="1">
              <a:lnSpc>
                <a:spcPct val="80000"/>
              </a:lnSpc>
              <a:spcBef>
                <a:spcPct val="0"/>
              </a:spcBef>
              <a:buFontTx/>
              <a:buNone/>
            </a:pPr>
            <a:r>
              <a:rPr lang="en-US" altLang="en-US" sz="2800" b="1"/>
              <a:t>  •  </a:t>
            </a:r>
            <a:r>
              <a:rPr lang="en-US" altLang="en-US" sz="2800" b="1">
                <a:solidFill>
                  <a:srgbClr val="FE9B03"/>
                </a:solidFill>
              </a:rPr>
              <a:t>Endorse &amp; Refine the Content and Format </a:t>
            </a:r>
          </a:p>
          <a:p>
            <a:pPr eaLnBrk="1" hangingPunct="1">
              <a:lnSpc>
                <a:spcPct val="80000"/>
              </a:lnSpc>
              <a:spcBef>
                <a:spcPct val="0"/>
              </a:spcBef>
              <a:buFontTx/>
              <a:buNone/>
            </a:pPr>
            <a:r>
              <a:rPr lang="en-US" altLang="en-US" sz="2800" b="1">
                <a:solidFill>
                  <a:srgbClr val="FE9B03"/>
                </a:solidFill>
              </a:rPr>
              <a:t>	                             for Open and Closed Reports</a:t>
            </a:r>
            <a:endParaRPr lang="en-US" altLang="en-US" sz="2800" b="1"/>
          </a:p>
          <a:p>
            <a:pPr eaLnBrk="1" hangingPunct="1">
              <a:lnSpc>
                <a:spcPct val="80000"/>
              </a:lnSpc>
              <a:spcBef>
                <a:spcPct val="0"/>
              </a:spcBef>
              <a:buFontTx/>
              <a:buNone/>
            </a:pPr>
            <a:endParaRPr lang="en-US" altLang="en-US" sz="2800" b="1">
              <a:solidFill>
                <a:schemeClr val="tx2"/>
              </a:solidFill>
            </a:endParaRPr>
          </a:p>
          <a:p>
            <a:pPr eaLnBrk="1" hangingPunct="1">
              <a:lnSpc>
                <a:spcPct val="80000"/>
              </a:lnSpc>
              <a:spcBef>
                <a:spcPct val="0"/>
              </a:spcBef>
              <a:buFontTx/>
              <a:buNone/>
            </a:pPr>
            <a:r>
              <a:rPr lang="en-US" altLang="en-US" sz="2800" b="1"/>
              <a:t>  •  </a:t>
            </a:r>
            <a:r>
              <a:rPr lang="en-US" altLang="en-US" sz="2800" b="1">
                <a:solidFill>
                  <a:srgbClr val="FE9B03"/>
                </a:solidFill>
              </a:rPr>
              <a:t>Confidence in Procedures for</a:t>
            </a:r>
          </a:p>
          <a:p>
            <a:pPr eaLnBrk="1" hangingPunct="1">
              <a:lnSpc>
                <a:spcPct val="80000"/>
              </a:lnSpc>
              <a:spcBef>
                <a:spcPct val="0"/>
              </a:spcBef>
              <a:buFontTx/>
              <a:buNone/>
            </a:pPr>
            <a:r>
              <a:rPr lang="en-US" altLang="en-US" sz="2800" b="1">
                <a:solidFill>
                  <a:srgbClr val="FE9B03"/>
                </a:solidFill>
              </a:rPr>
              <a:t>	                   Capturing Relevant Information</a:t>
            </a:r>
          </a:p>
          <a:p>
            <a:pPr eaLnBrk="1" hangingPunct="1">
              <a:lnSpc>
                <a:spcPct val="80000"/>
              </a:lnSpc>
              <a:spcBef>
                <a:spcPct val="0"/>
              </a:spcBef>
              <a:buFontTx/>
              <a:buNone/>
            </a:pPr>
            <a:r>
              <a:rPr lang="en-US" altLang="en-US" sz="2800" b="1">
                <a:solidFill>
                  <a:srgbClr val="FE9B03"/>
                </a:solidFill>
              </a:rPr>
              <a:t>				                         of High Quality</a:t>
            </a:r>
            <a:endParaRPr lang="en-US" altLang="en-US" sz="2800" b="1">
              <a:solidFill>
                <a:schemeClr val="tx2"/>
              </a:solidFill>
            </a:endParaRPr>
          </a:p>
          <a:p>
            <a:pPr eaLnBrk="1" hangingPunct="1">
              <a:lnSpc>
                <a:spcPct val="80000"/>
              </a:lnSpc>
              <a:spcBef>
                <a:spcPct val="0"/>
              </a:spcBef>
              <a:buFontTx/>
              <a:buNone/>
            </a:pPr>
            <a:r>
              <a:rPr lang="en-US" altLang="en-US" sz="2800">
                <a:solidFill>
                  <a:schemeClr val="tx2"/>
                </a:solidFill>
              </a:rPr>
              <a:t>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92BAF6AC-AEFA-448E-97EB-B5A9BEA2761E}"/>
              </a:ext>
            </a:extLst>
          </p:cNvPr>
          <p:cNvSpPr txBox="1">
            <a:spLocks noChangeArrowheads="1"/>
          </p:cNvSpPr>
          <p:nvPr/>
        </p:nvSpPr>
        <p:spPr bwMode="auto">
          <a:xfrm>
            <a:off x="1066800" y="82550"/>
            <a:ext cx="7334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Types of Meetings of the</a:t>
            </a:r>
          </a:p>
          <a:p>
            <a:pPr eaLnBrk="1" hangingPunct="1">
              <a:lnSpc>
                <a:spcPct val="90000"/>
              </a:lnSpc>
              <a:spcBef>
                <a:spcPct val="0"/>
              </a:spcBef>
              <a:buFontTx/>
              <a:buNone/>
            </a:pPr>
            <a:r>
              <a:rPr lang="en-US" altLang="en-US" sz="3600"/>
              <a:t>	       Data Monitoring Committee</a:t>
            </a:r>
          </a:p>
        </p:txBody>
      </p:sp>
      <p:sp>
        <p:nvSpPr>
          <p:cNvPr id="43011" name="Line 3">
            <a:extLst>
              <a:ext uri="{FF2B5EF4-FFF2-40B4-BE49-F238E27FC236}">
                <a16:creationId xmlns:a16="http://schemas.microsoft.com/office/drawing/2014/main" id="{9457AC03-9D43-43EF-AAD0-92C364E16800}"/>
              </a:ext>
            </a:extLst>
          </p:cNvPr>
          <p:cNvSpPr>
            <a:spLocks noChangeShapeType="1"/>
          </p:cNvSpPr>
          <p:nvPr/>
        </p:nvSpPr>
        <p:spPr bwMode="auto">
          <a:xfrm>
            <a:off x="228600" y="1195388"/>
            <a:ext cx="86868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2" name="Text Box 4">
            <a:extLst>
              <a:ext uri="{FF2B5EF4-FFF2-40B4-BE49-F238E27FC236}">
                <a16:creationId xmlns:a16="http://schemas.microsoft.com/office/drawing/2014/main" id="{D13990F3-63D2-410D-99E1-D6563F6575A7}"/>
              </a:ext>
            </a:extLst>
          </p:cNvPr>
          <p:cNvSpPr txBox="1">
            <a:spLocks noChangeArrowheads="1"/>
          </p:cNvSpPr>
          <p:nvPr/>
        </p:nvSpPr>
        <p:spPr bwMode="auto">
          <a:xfrm>
            <a:off x="533400" y="1905000"/>
            <a:ext cx="8153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60000"/>
              </a:lnSpc>
              <a:spcBef>
                <a:spcPct val="0"/>
              </a:spcBef>
              <a:buFontTx/>
              <a:buNone/>
            </a:pPr>
            <a:endParaRPr lang="en-US" altLang="en-US" sz="2800"/>
          </a:p>
          <a:p>
            <a:pPr eaLnBrk="1" hangingPunct="1">
              <a:lnSpc>
                <a:spcPct val="80000"/>
              </a:lnSpc>
              <a:spcBef>
                <a:spcPct val="0"/>
              </a:spcBef>
              <a:buFontTx/>
              <a:buNone/>
            </a:pPr>
            <a:r>
              <a:rPr lang="en-US" altLang="en-US" sz="2800"/>
              <a:t>  </a:t>
            </a:r>
            <a:r>
              <a:rPr lang="en-US" altLang="en-US" sz="3600"/>
              <a:t>•  </a:t>
            </a:r>
            <a:r>
              <a:rPr lang="en-US" altLang="en-US" sz="3600">
                <a:solidFill>
                  <a:schemeClr val="tx2"/>
                </a:solidFill>
              </a:rPr>
              <a:t>Organizational Meeting</a:t>
            </a:r>
          </a:p>
          <a:p>
            <a:pPr eaLnBrk="1" hangingPunct="1">
              <a:lnSpc>
                <a:spcPct val="80000"/>
              </a:lnSpc>
              <a:spcBef>
                <a:spcPct val="0"/>
              </a:spcBef>
              <a:buFontTx/>
              <a:buNone/>
            </a:pPr>
            <a:r>
              <a:rPr lang="en-US" altLang="en-US" sz="3600">
                <a:solidFill>
                  <a:schemeClr val="tx2"/>
                </a:solidFill>
              </a:rPr>
              <a:t>	</a:t>
            </a:r>
            <a:endParaRPr lang="en-US" altLang="en-US" sz="2800">
              <a:solidFill>
                <a:schemeClr val="tx2"/>
              </a:solidFill>
            </a:endParaRPr>
          </a:p>
          <a:p>
            <a:pPr eaLnBrk="1" hangingPunct="1">
              <a:lnSpc>
                <a:spcPct val="6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3600">
                <a:solidFill>
                  <a:schemeClr val="tx2"/>
                </a:solidFill>
              </a:rPr>
              <a:t>  </a:t>
            </a:r>
            <a:r>
              <a:rPr lang="en-US" altLang="en-US" sz="3600"/>
              <a:t>•</a:t>
            </a:r>
            <a:r>
              <a:rPr lang="en-US" altLang="en-US" sz="3600">
                <a:solidFill>
                  <a:schemeClr val="tx2"/>
                </a:solidFill>
              </a:rPr>
              <a:t>  </a:t>
            </a:r>
            <a:r>
              <a:rPr lang="en-US" altLang="en-US" sz="3600" b="1">
                <a:solidFill>
                  <a:srgbClr val="FE9B03"/>
                </a:solidFill>
              </a:rPr>
              <a:t>Early Safety/Trial Integrity Reviews</a:t>
            </a:r>
            <a:endParaRPr lang="en-US" altLang="en-US" sz="3600">
              <a:solidFill>
                <a:schemeClr val="tx2"/>
              </a:solidFill>
            </a:endParaRPr>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3600">
                <a:solidFill>
                  <a:schemeClr val="tx2"/>
                </a:solidFill>
              </a:rPr>
              <a:t>  </a:t>
            </a:r>
            <a:r>
              <a:rPr lang="en-US" altLang="en-US" sz="3600"/>
              <a:t>•</a:t>
            </a:r>
            <a:r>
              <a:rPr lang="en-US" altLang="en-US" sz="3600">
                <a:solidFill>
                  <a:schemeClr val="tx2"/>
                </a:solidFill>
              </a:rPr>
              <a:t>  Formal Interim Analyses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EE6371CB-2226-4C7E-90EF-ADD60F82DE77}"/>
              </a:ext>
            </a:extLst>
          </p:cNvPr>
          <p:cNvSpPr txBox="1">
            <a:spLocks noChangeArrowheads="1"/>
          </p:cNvSpPr>
          <p:nvPr/>
        </p:nvSpPr>
        <p:spPr bwMode="auto">
          <a:xfrm>
            <a:off x="2549525" y="2486025"/>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R</a:t>
            </a:r>
            <a:endParaRPr lang="en-US" altLang="en-US" sz="2400"/>
          </a:p>
        </p:txBody>
      </p:sp>
      <p:sp>
        <p:nvSpPr>
          <p:cNvPr id="45059" name="Text Box 3">
            <a:extLst>
              <a:ext uri="{FF2B5EF4-FFF2-40B4-BE49-F238E27FC236}">
                <a16:creationId xmlns:a16="http://schemas.microsoft.com/office/drawing/2014/main" id="{A06201DC-806B-413E-836F-E7B0498F4B7A}"/>
              </a:ext>
            </a:extLst>
          </p:cNvPr>
          <p:cNvSpPr txBox="1">
            <a:spLocks noChangeArrowheads="1"/>
          </p:cNvSpPr>
          <p:nvPr/>
        </p:nvSpPr>
        <p:spPr bwMode="auto">
          <a:xfrm>
            <a:off x="3768725" y="2054225"/>
            <a:ext cx="46132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Observation			(327)</a:t>
            </a:r>
          </a:p>
          <a:p>
            <a:pPr eaLnBrk="1" hangingPunct="1">
              <a:spcBef>
                <a:spcPct val="0"/>
              </a:spcBef>
              <a:buFontTx/>
              <a:buNone/>
            </a:pPr>
            <a:r>
              <a:rPr lang="en-US" altLang="en-US" sz="2800"/>
              <a:t>Levamisole			(328)</a:t>
            </a:r>
          </a:p>
          <a:p>
            <a:pPr eaLnBrk="1" hangingPunct="1">
              <a:spcBef>
                <a:spcPct val="0"/>
              </a:spcBef>
              <a:buFontTx/>
              <a:buNone/>
            </a:pPr>
            <a:r>
              <a:rPr lang="en-US" altLang="en-US" sz="2800"/>
              <a:t>5-FU + Levamisole	(316)</a:t>
            </a:r>
          </a:p>
        </p:txBody>
      </p:sp>
      <p:sp>
        <p:nvSpPr>
          <p:cNvPr id="45060" name="Oval 4">
            <a:extLst>
              <a:ext uri="{FF2B5EF4-FFF2-40B4-BE49-F238E27FC236}">
                <a16:creationId xmlns:a16="http://schemas.microsoft.com/office/drawing/2014/main" id="{5CDEB9A3-15DD-45BD-B773-B015CA7B77C8}"/>
              </a:ext>
            </a:extLst>
          </p:cNvPr>
          <p:cNvSpPr>
            <a:spLocks noChangeArrowheads="1"/>
          </p:cNvSpPr>
          <p:nvPr/>
        </p:nvSpPr>
        <p:spPr bwMode="auto">
          <a:xfrm>
            <a:off x="2487613" y="2506663"/>
            <a:ext cx="519112" cy="504825"/>
          </a:xfrm>
          <a:prstGeom prst="ellipse">
            <a:avLst/>
          </a:prstGeom>
          <a:noFill/>
          <a:ln w="254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45061" name="Line 5">
            <a:extLst>
              <a:ext uri="{FF2B5EF4-FFF2-40B4-BE49-F238E27FC236}">
                <a16:creationId xmlns:a16="http://schemas.microsoft.com/office/drawing/2014/main" id="{8F72BBDD-FF9A-4C92-9F43-974F983921C8}"/>
              </a:ext>
            </a:extLst>
          </p:cNvPr>
          <p:cNvSpPr>
            <a:spLocks noChangeShapeType="1"/>
          </p:cNvSpPr>
          <p:nvPr/>
        </p:nvSpPr>
        <p:spPr bwMode="auto">
          <a:xfrm flipV="1">
            <a:off x="3082925" y="2409825"/>
            <a:ext cx="6096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2" name="Line 6">
            <a:extLst>
              <a:ext uri="{FF2B5EF4-FFF2-40B4-BE49-F238E27FC236}">
                <a16:creationId xmlns:a16="http://schemas.microsoft.com/office/drawing/2014/main" id="{7BA71E80-B82F-4280-9512-426133EE6542}"/>
              </a:ext>
            </a:extLst>
          </p:cNvPr>
          <p:cNvSpPr>
            <a:spLocks noChangeShapeType="1"/>
          </p:cNvSpPr>
          <p:nvPr/>
        </p:nvSpPr>
        <p:spPr bwMode="auto">
          <a:xfrm>
            <a:off x="3082925" y="2867025"/>
            <a:ext cx="60960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3" name="Line 7">
            <a:extLst>
              <a:ext uri="{FF2B5EF4-FFF2-40B4-BE49-F238E27FC236}">
                <a16:creationId xmlns:a16="http://schemas.microsoft.com/office/drawing/2014/main" id="{80B04ED3-1F62-4A13-A3A5-DCA6F1F62E2D}"/>
              </a:ext>
            </a:extLst>
          </p:cNvPr>
          <p:cNvSpPr>
            <a:spLocks noChangeShapeType="1"/>
          </p:cNvSpPr>
          <p:nvPr/>
        </p:nvSpPr>
        <p:spPr bwMode="auto">
          <a:xfrm>
            <a:off x="3108325" y="2751138"/>
            <a:ext cx="6096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4" name="Text Box 8">
            <a:extLst>
              <a:ext uri="{FF2B5EF4-FFF2-40B4-BE49-F238E27FC236}">
                <a16:creationId xmlns:a16="http://schemas.microsoft.com/office/drawing/2014/main" id="{D37EE1F8-CADC-4F51-9530-067E77F411D0}"/>
              </a:ext>
            </a:extLst>
          </p:cNvPr>
          <p:cNvSpPr txBox="1">
            <a:spLocks noChangeArrowheads="1"/>
          </p:cNvSpPr>
          <p:nvPr/>
        </p:nvSpPr>
        <p:spPr bwMode="auto">
          <a:xfrm>
            <a:off x="457200" y="3506788"/>
            <a:ext cx="7421563"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Follow-up to 500 deaths</a:t>
            </a:r>
          </a:p>
          <a:p>
            <a:pPr eaLnBrk="1" hangingPunct="1">
              <a:lnSpc>
                <a:spcPct val="90000"/>
              </a:lnSpc>
              <a:spcBef>
                <a:spcPct val="0"/>
              </a:spcBef>
              <a:buFontTx/>
              <a:buNone/>
            </a:pPr>
            <a:r>
              <a:rPr lang="en-US" altLang="en-US" sz="2800">
                <a:solidFill>
                  <a:schemeClr val="tx2"/>
                </a:solidFill>
              </a:rPr>
              <a:t>     Four look O’Brien-Fleming design</a:t>
            </a:r>
          </a:p>
          <a:p>
            <a:pPr eaLnBrk="1" hangingPunct="1">
              <a:lnSpc>
                <a:spcPct val="90000"/>
              </a:lnSpc>
              <a:spcBef>
                <a:spcPct val="0"/>
              </a:spcBef>
              <a:buFontTx/>
              <a:buNone/>
            </a:pPr>
            <a:r>
              <a:rPr lang="en-US" altLang="en-US" sz="2800">
                <a:solidFill>
                  <a:schemeClr val="tx2"/>
                </a:solidFill>
              </a:rPr>
              <a:t>				          </a:t>
            </a:r>
            <a:r>
              <a:rPr lang="en-US" altLang="en-US" sz="2800">
                <a:solidFill>
                  <a:schemeClr val="tx2"/>
                </a:solidFill>
                <a:sym typeface="Symbol" panose="05050102010706020507" pitchFamily="18" charset="2"/>
              </a:rPr>
              <a:t></a:t>
            </a:r>
            <a:r>
              <a:rPr lang="en-US" altLang="en-US" sz="2800">
                <a:solidFill>
                  <a:schemeClr val="tx2"/>
                </a:solidFill>
              </a:rPr>
              <a:t> </a:t>
            </a:r>
            <a:r>
              <a:rPr lang="en-US" altLang="en-US" sz="2800">
                <a:solidFill>
                  <a:schemeClr val="tx2"/>
                </a:solidFill>
                <a:sym typeface="Symbol" panose="05050102010706020507" pitchFamily="18" charset="2"/>
              </a:rPr>
              <a:t>every 125 deaths</a:t>
            </a:r>
            <a:endParaRPr lang="en-US" altLang="en-US" sz="2800"/>
          </a:p>
        </p:txBody>
      </p:sp>
      <p:sp>
        <p:nvSpPr>
          <p:cNvPr id="45065" name="Text Box 9">
            <a:extLst>
              <a:ext uri="{FF2B5EF4-FFF2-40B4-BE49-F238E27FC236}">
                <a16:creationId xmlns:a16="http://schemas.microsoft.com/office/drawing/2014/main" id="{E9EAA909-6EAF-4452-A2DC-3766F5F591E3}"/>
              </a:ext>
            </a:extLst>
          </p:cNvPr>
          <p:cNvSpPr txBox="1">
            <a:spLocks noChangeArrowheads="1"/>
          </p:cNvSpPr>
          <p:nvPr/>
        </p:nvSpPr>
        <p:spPr bwMode="auto">
          <a:xfrm>
            <a:off x="457200" y="1201738"/>
            <a:ext cx="6975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tx2"/>
                </a:solidFill>
              </a:rPr>
              <a:t>Eg. Cancer Intergroup # 0035:  Colon Adjuvant</a:t>
            </a:r>
          </a:p>
        </p:txBody>
      </p:sp>
      <p:sp>
        <p:nvSpPr>
          <p:cNvPr id="45066" name="Text Box 10">
            <a:extLst>
              <a:ext uri="{FF2B5EF4-FFF2-40B4-BE49-F238E27FC236}">
                <a16:creationId xmlns:a16="http://schemas.microsoft.com/office/drawing/2014/main" id="{8010E3B0-F7F3-4D2A-BBCE-BF8E330E90A3}"/>
              </a:ext>
            </a:extLst>
          </p:cNvPr>
          <p:cNvSpPr txBox="1">
            <a:spLocks noChangeArrowheads="1"/>
          </p:cNvSpPr>
          <p:nvPr/>
        </p:nvSpPr>
        <p:spPr bwMode="auto">
          <a:xfrm>
            <a:off x="1668463" y="177800"/>
            <a:ext cx="5746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t>Safety/Trial Integrity Reviews</a:t>
            </a:r>
          </a:p>
        </p:txBody>
      </p:sp>
      <p:grpSp>
        <p:nvGrpSpPr>
          <p:cNvPr id="45067" name="Group 11">
            <a:extLst>
              <a:ext uri="{FF2B5EF4-FFF2-40B4-BE49-F238E27FC236}">
                <a16:creationId xmlns:a16="http://schemas.microsoft.com/office/drawing/2014/main" id="{8600C276-57DF-4E93-B7E0-9B243AA0B9D5}"/>
              </a:ext>
            </a:extLst>
          </p:cNvPr>
          <p:cNvGrpSpPr>
            <a:grpSpLocks/>
          </p:cNvGrpSpPr>
          <p:nvPr/>
        </p:nvGrpSpPr>
        <p:grpSpPr bwMode="auto">
          <a:xfrm>
            <a:off x="152400" y="4873625"/>
            <a:ext cx="8991600" cy="1450975"/>
            <a:chOff x="96" y="2832"/>
            <a:chExt cx="5664" cy="914"/>
          </a:xfrm>
        </p:grpSpPr>
        <p:sp>
          <p:nvSpPr>
            <p:cNvPr id="45071" name="Line 12">
              <a:extLst>
                <a:ext uri="{FF2B5EF4-FFF2-40B4-BE49-F238E27FC236}">
                  <a16:creationId xmlns:a16="http://schemas.microsoft.com/office/drawing/2014/main" id="{906AE11D-9FBA-407F-A0B9-B120CF12304D}"/>
                </a:ext>
              </a:extLst>
            </p:cNvPr>
            <p:cNvSpPr>
              <a:spLocks noChangeShapeType="1"/>
            </p:cNvSpPr>
            <p:nvPr/>
          </p:nvSpPr>
          <p:spPr bwMode="auto">
            <a:xfrm>
              <a:off x="364" y="2840"/>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2" name="Line 13">
              <a:extLst>
                <a:ext uri="{FF2B5EF4-FFF2-40B4-BE49-F238E27FC236}">
                  <a16:creationId xmlns:a16="http://schemas.microsoft.com/office/drawing/2014/main" id="{EB5E68A1-8A23-4B19-AD95-D8AE3CFF8E4F}"/>
                </a:ext>
              </a:extLst>
            </p:cNvPr>
            <p:cNvSpPr>
              <a:spLocks noChangeShapeType="1"/>
            </p:cNvSpPr>
            <p:nvPr/>
          </p:nvSpPr>
          <p:spPr bwMode="auto">
            <a:xfrm>
              <a:off x="2966" y="2854"/>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3" name="Line 14">
              <a:extLst>
                <a:ext uri="{FF2B5EF4-FFF2-40B4-BE49-F238E27FC236}">
                  <a16:creationId xmlns:a16="http://schemas.microsoft.com/office/drawing/2014/main" id="{855AA498-A1BA-47FE-8073-65F837F18CCE}"/>
                </a:ext>
              </a:extLst>
            </p:cNvPr>
            <p:cNvSpPr>
              <a:spLocks noChangeShapeType="1"/>
            </p:cNvSpPr>
            <p:nvPr/>
          </p:nvSpPr>
          <p:spPr bwMode="auto">
            <a:xfrm>
              <a:off x="1660" y="2832"/>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4" name="Line 15">
              <a:extLst>
                <a:ext uri="{FF2B5EF4-FFF2-40B4-BE49-F238E27FC236}">
                  <a16:creationId xmlns:a16="http://schemas.microsoft.com/office/drawing/2014/main" id="{F584E3D0-7C09-4725-A705-57FFE991BE16}"/>
                </a:ext>
              </a:extLst>
            </p:cNvPr>
            <p:cNvSpPr>
              <a:spLocks noChangeShapeType="1"/>
            </p:cNvSpPr>
            <p:nvPr/>
          </p:nvSpPr>
          <p:spPr bwMode="auto">
            <a:xfrm>
              <a:off x="4252" y="2832"/>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5" name="Line 16">
              <a:extLst>
                <a:ext uri="{FF2B5EF4-FFF2-40B4-BE49-F238E27FC236}">
                  <a16:creationId xmlns:a16="http://schemas.microsoft.com/office/drawing/2014/main" id="{9FAF815A-7ED6-4D1E-955B-630E5829E460}"/>
                </a:ext>
              </a:extLst>
            </p:cNvPr>
            <p:cNvSpPr>
              <a:spLocks noChangeShapeType="1"/>
            </p:cNvSpPr>
            <p:nvPr/>
          </p:nvSpPr>
          <p:spPr bwMode="auto">
            <a:xfrm>
              <a:off x="5548" y="2832"/>
              <a:ext cx="0" cy="24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6" name="Text Box 17">
              <a:extLst>
                <a:ext uri="{FF2B5EF4-FFF2-40B4-BE49-F238E27FC236}">
                  <a16:creationId xmlns:a16="http://schemas.microsoft.com/office/drawing/2014/main" id="{5605751F-48D1-4713-B601-6FA8D939DC97}"/>
                </a:ext>
              </a:extLst>
            </p:cNvPr>
            <p:cNvSpPr txBox="1">
              <a:spLocks noChangeArrowheads="1"/>
            </p:cNvSpPr>
            <p:nvPr/>
          </p:nvSpPr>
          <p:spPr bwMode="auto">
            <a:xfrm>
              <a:off x="268" y="3072"/>
              <a:ext cx="54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0                       125                     250                     375                     500</a:t>
              </a:r>
            </a:p>
          </p:txBody>
        </p:sp>
        <p:sp>
          <p:nvSpPr>
            <p:cNvPr id="45077" name="Text Box 18">
              <a:extLst>
                <a:ext uri="{FF2B5EF4-FFF2-40B4-BE49-F238E27FC236}">
                  <a16:creationId xmlns:a16="http://schemas.microsoft.com/office/drawing/2014/main" id="{3337A81A-2059-4635-91EF-6EC0F46E9DB2}"/>
                </a:ext>
              </a:extLst>
            </p:cNvPr>
            <p:cNvSpPr txBox="1">
              <a:spLocks noChangeArrowheads="1"/>
            </p:cNvSpPr>
            <p:nvPr/>
          </p:nvSpPr>
          <p:spPr bwMode="auto">
            <a:xfrm>
              <a:off x="96" y="3504"/>
              <a:ext cx="364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sz="2400">
                  <a:solidFill>
                    <a:schemeClr val="tx2"/>
                  </a:solidFill>
                </a:rPr>
                <a:t>Fall ‘84           Spring ‘88		 Fall ‘89</a:t>
              </a:r>
            </a:p>
          </p:txBody>
        </p:sp>
        <p:sp>
          <p:nvSpPr>
            <p:cNvPr id="45078" name="Line 19">
              <a:extLst>
                <a:ext uri="{FF2B5EF4-FFF2-40B4-BE49-F238E27FC236}">
                  <a16:creationId xmlns:a16="http://schemas.microsoft.com/office/drawing/2014/main" id="{86C8BBA2-C4BB-417F-A7C2-3FDE4C88736C}"/>
                </a:ext>
              </a:extLst>
            </p:cNvPr>
            <p:cNvSpPr>
              <a:spLocks noChangeShapeType="1"/>
            </p:cNvSpPr>
            <p:nvPr/>
          </p:nvSpPr>
          <p:spPr bwMode="auto">
            <a:xfrm>
              <a:off x="364" y="2952"/>
              <a:ext cx="5184"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79" name="Line 20">
              <a:extLst>
                <a:ext uri="{FF2B5EF4-FFF2-40B4-BE49-F238E27FC236}">
                  <a16:creationId xmlns:a16="http://schemas.microsoft.com/office/drawing/2014/main" id="{5402FFC2-F9B3-4687-8D60-7C66C04464DD}"/>
                </a:ext>
              </a:extLst>
            </p:cNvPr>
            <p:cNvSpPr>
              <a:spLocks noChangeShapeType="1"/>
            </p:cNvSpPr>
            <p:nvPr/>
          </p:nvSpPr>
          <p:spPr bwMode="auto">
            <a:xfrm flipV="1">
              <a:off x="376" y="3360"/>
              <a:ext cx="0" cy="144"/>
            </a:xfrm>
            <a:prstGeom prst="line">
              <a:avLst/>
            </a:prstGeom>
            <a:noFill/>
            <a:ln w="25400">
              <a:solidFill>
                <a:schemeClr val="tx2"/>
              </a:solidFill>
              <a:round/>
              <a:headEnd type="none" w="sm" len="sm"/>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45080" name="Line 21">
              <a:extLst>
                <a:ext uri="{FF2B5EF4-FFF2-40B4-BE49-F238E27FC236}">
                  <a16:creationId xmlns:a16="http://schemas.microsoft.com/office/drawing/2014/main" id="{DD348AAB-844E-40E9-A2EB-9BB80BB44F90}"/>
                </a:ext>
              </a:extLst>
            </p:cNvPr>
            <p:cNvSpPr>
              <a:spLocks noChangeShapeType="1"/>
            </p:cNvSpPr>
            <p:nvPr/>
          </p:nvSpPr>
          <p:spPr bwMode="auto">
            <a:xfrm flipV="1">
              <a:off x="3408" y="3360"/>
              <a:ext cx="0" cy="144"/>
            </a:xfrm>
            <a:prstGeom prst="line">
              <a:avLst/>
            </a:prstGeom>
            <a:noFill/>
            <a:ln w="25400">
              <a:solidFill>
                <a:schemeClr val="tx2"/>
              </a:solidFill>
              <a:round/>
              <a:headEnd type="none" w="sm" len="sm"/>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45081" name="Line 22">
              <a:extLst>
                <a:ext uri="{FF2B5EF4-FFF2-40B4-BE49-F238E27FC236}">
                  <a16:creationId xmlns:a16="http://schemas.microsoft.com/office/drawing/2014/main" id="{0C3B94A4-5288-43FA-A652-98739DC6C8E7}"/>
                </a:ext>
              </a:extLst>
            </p:cNvPr>
            <p:cNvSpPr>
              <a:spLocks noChangeShapeType="1"/>
            </p:cNvSpPr>
            <p:nvPr/>
          </p:nvSpPr>
          <p:spPr bwMode="auto">
            <a:xfrm flipV="1">
              <a:off x="1680" y="3360"/>
              <a:ext cx="0" cy="144"/>
            </a:xfrm>
            <a:prstGeom prst="line">
              <a:avLst/>
            </a:prstGeom>
            <a:noFill/>
            <a:ln w="25400">
              <a:solidFill>
                <a:schemeClr val="tx2"/>
              </a:solidFill>
              <a:round/>
              <a:headEnd type="none" w="sm" len="sm"/>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45068" name="Line 23">
            <a:extLst>
              <a:ext uri="{FF2B5EF4-FFF2-40B4-BE49-F238E27FC236}">
                <a16:creationId xmlns:a16="http://schemas.microsoft.com/office/drawing/2014/main" id="{5A2C5F13-AD72-450E-B53E-6641378E1127}"/>
              </a:ext>
            </a:extLst>
          </p:cNvPr>
          <p:cNvSpPr>
            <a:spLocks noChangeShapeType="1"/>
          </p:cNvSpPr>
          <p:nvPr/>
        </p:nvSpPr>
        <p:spPr bwMode="auto">
          <a:xfrm>
            <a:off x="234950" y="9144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9" name="Text Box 24">
            <a:extLst>
              <a:ext uri="{FF2B5EF4-FFF2-40B4-BE49-F238E27FC236}">
                <a16:creationId xmlns:a16="http://schemas.microsoft.com/office/drawing/2014/main" id="{41C90A03-8428-470B-A9DC-D266CDDF9750}"/>
              </a:ext>
            </a:extLst>
          </p:cNvPr>
          <p:cNvSpPr txBox="1">
            <a:spLocks noChangeArrowheads="1"/>
          </p:cNvSpPr>
          <p:nvPr/>
        </p:nvSpPr>
        <p:spPr bwMode="auto">
          <a:xfrm>
            <a:off x="381000" y="2505075"/>
            <a:ext cx="1536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Duke’s C</a:t>
            </a:r>
            <a:endParaRPr lang="en-US" altLang="en-US"/>
          </a:p>
        </p:txBody>
      </p:sp>
      <p:sp>
        <p:nvSpPr>
          <p:cNvPr id="45070" name="Line 25">
            <a:extLst>
              <a:ext uri="{FF2B5EF4-FFF2-40B4-BE49-F238E27FC236}">
                <a16:creationId xmlns:a16="http://schemas.microsoft.com/office/drawing/2014/main" id="{EEC5A63D-950D-40E1-A005-DC9BD9ADC508}"/>
              </a:ext>
            </a:extLst>
          </p:cNvPr>
          <p:cNvSpPr>
            <a:spLocks noChangeShapeType="1"/>
          </p:cNvSpPr>
          <p:nvPr/>
        </p:nvSpPr>
        <p:spPr bwMode="auto">
          <a:xfrm>
            <a:off x="581025" y="5057775"/>
            <a:ext cx="1857375" cy="6350"/>
          </a:xfrm>
          <a:prstGeom prst="line">
            <a:avLst/>
          </a:prstGeom>
          <a:noFill/>
          <a:ln w="508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D56EBFB5-6142-47B6-AAD8-DD88F0FC8753}"/>
              </a:ext>
            </a:extLst>
          </p:cNvPr>
          <p:cNvSpPr txBox="1">
            <a:spLocks noChangeArrowheads="1"/>
          </p:cNvSpPr>
          <p:nvPr/>
        </p:nvSpPr>
        <p:spPr bwMode="auto">
          <a:xfrm>
            <a:off x="1641475" y="381000"/>
            <a:ext cx="5786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t>Safety/Trial Integrity Reviews</a:t>
            </a:r>
          </a:p>
        </p:txBody>
      </p:sp>
      <p:sp>
        <p:nvSpPr>
          <p:cNvPr id="46083" name="Text Box 3">
            <a:extLst>
              <a:ext uri="{FF2B5EF4-FFF2-40B4-BE49-F238E27FC236}">
                <a16:creationId xmlns:a16="http://schemas.microsoft.com/office/drawing/2014/main" id="{696318B9-8BFC-4322-9DDF-D2823070C321}"/>
              </a:ext>
            </a:extLst>
          </p:cNvPr>
          <p:cNvSpPr txBox="1">
            <a:spLocks noChangeArrowheads="1"/>
          </p:cNvSpPr>
          <p:nvPr/>
        </p:nvSpPr>
        <p:spPr bwMode="auto">
          <a:xfrm>
            <a:off x="1600200" y="1524000"/>
            <a:ext cx="6149975" cy="48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4000"/>
              <a:t> </a:t>
            </a:r>
            <a:r>
              <a:rPr lang="en-US" altLang="en-US" sz="3600">
                <a:solidFill>
                  <a:schemeClr val="tx2"/>
                </a:solidFill>
              </a:rPr>
              <a:t>Patient Safety Data</a:t>
            </a:r>
            <a:endParaRPr lang="en-US" altLang="en-US" sz="3600"/>
          </a:p>
          <a:p>
            <a:pPr eaLnBrk="1" hangingPunct="1">
              <a:spcBef>
                <a:spcPct val="0"/>
              </a:spcBef>
            </a:pPr>
            <a:endParaRPr lang="en-US" altLang="en-US" sz="1600"/>
          </a:p>
          <a:p>
            <a:pPr eaLnBrk="1" hangingPunct="1">
              <a:spcBef>
                <a:spcPct val="0"/>
              </a:spcBef>
            </a:pPr>
            <a:r>
              <a:rPr lang="en-US" altLang="en-US" sz="4000"/>
              <a:t> </a:t>
            </a:r>
            <a:r>
              <a:rPr lang="en-US" altLang="en-US" sz="3600">
                <a:solidFill>
                  <a:schemeClr val="tx2"/>
                </a:solidFill>
              </a:rPr>
              <a:t>Accrual rates</a:t>
            </a:r>
            <a:endParaRPr lang="en-US" altLang="en-US" sz="3600"/>
          </a:p>
          <a:p>
            <a:pPr eaLnBrk="1" hangingPunct="1">
              <a:spcBef>
                <a:spcPct val="0"/>
              </a:spcBef>
            </a:pPr>
            <a:r>
              <a:rPr lang="en-US" altLang="en-US" sz="4000"/>
              <a:t> </a:t>
            </a:r>
            <a:r>
              <a:rPr lang="en-US" altLang="en-US" sz="3600">
                <a:solidFill>
                  <a:schemeClr val="tx2"/>
                </a:solidFill>
              </a:rPr>
              <a:t>Treatment balance</a:t>
            </a:r>
          </a:p>
          <a:p>
            <a:pPr eaLnBrk="1" hangingPunct="1">
              <a:spcBef>
                <a:spcPct val="0"/>
              </a:spcBef>
            </a:pPr>
            <a:r>
              <a:rPr lang="en-US" altLang="en-US" sz="4000"/>
              <a:t> </a:t>
            </a:r>
            <a:r>
              <a:rPr lang="en-US" altLang="en-US" sz="3600">
                <a:solidFill>
                  <a:schemeClr val="tx2"/>
                </a:solidFill>
              </a:rPr>
              <a:t>Eligibility violations</a:t>
            </a:r>
          </a:p>
          <a:p>
            <a:pPr eaLnBrk="1" hangingPunct="1">
              <a:spcBef>
                <a:spcPct val="0"/>
              </a:spcBef>
            </a:pPr>
            <a:endParaRPr lang="en-US" altLang="en-US" sz="1600">
              <a:solidFill>
                <a:schemeClr val="tx2"/>
              </a:solidFill>
            </a:endParaRPr>
          </a:p>
          <a:p>
            <a:pPr eaLnBrk="1" hangingPunct="1">
              <a:spcBef>
                <a:spcPct val="0"/>
              </a:spcBef>
            </a:pPr>
            <a:r>
              <a:rPr lang="en-US" altLang="en-US" sz="4000"/>
              <a:t> </a:t>
            </a:r>
            <a:r>
              <a:rPr lang="en-US" altLang="en-US" sz="3600">
                <a:solidFill>
                  <a:schemeClr val="tx2"/>
                </a:solidFill>
              </a:rPr>
              <a:t>Adherence to treatment</a:t>
            </a:r>
          </a:p>
          <a:p>
            <a:pPr eaLnBrk="1" hangingPunct="1">
              <a:spcBef>
                <a:spcPct val="0"/>
              </a:spcBef>
            </a:pPr>
            <a:r>
              <a:rPr lang="en-US" altLang="en-US" sz="4000"/>
              <a:t> </a:t>
            </a:r>
            <a:r>
              <a:rPr lang="en-US" altLang="en-US" sz="3600">
                <a:solidFill>
                  <a:schemeClr val="tx2"/>
                </a:solidFill>
              </a:rPr>
              <a:t>Pooled event rates</a:t>
            </a:r>
          </a:p>
          <a:p>
            <a:pPr eaLnBrk="1" hangingPunct="1">
              <a:spcBef>
                <a:spcPct val="0"/>
              </a:spcBef>
            </a:pPr>
            <a:r>
              <a:rPr lang="en-US" altLang="en-US" sz="4000"/>
              <a:t> </a:t>
            </a:r>
            <a:r>
              <a:rPr lang="en-US" altLang="en-US" sz="3600">
                <a:solidFill>
                  <a:schemeClr val="tx2"/>
                </a:solidFill>
              </a:rPr>
              <a:t>Completeness of follow-up </a:t>
            </a:r>
          </a:p>
        </p:txBody>
      </p:sp>
      <p:sp>
        <p:nvSpPr>
          <p:cNvPr id="46084" name="Line 4">
            <a:extLst>
              <a:ext uri="{FF2B5EF4-FFF2-40B4-BE49-F238E27FC236}">
                <a16:creationId xmlns:a16="http://schemas.microsoft.com/office/drawing/2014/main" id="{F685BCE7-2487-4FEB-B227-C774634ED13D}"/>
              </a:ext>
            </a:extLst>
          </p:cNvPr>
          <p:cNvSpPr>
            <a:spLocks noChangeShapeType="1"/>
          </p:cNvSpPr>
          <p:nvPr/>
        </p:nvSpPr>
        <p:spPr bwMode="auto">
          <a:xfrm>
            <a:off x="239713" y="12954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D41E5892-58A2-42A3-AE16-17281A959BF9}"/>
              </a:ext>
            </a:extLst>
          </p:cNvPr>
          <p:cNvSpPr txBox="1">
            <a:spLocks noChangeArrowheads="1"/>
          </p:cNvSpPr>
          <p:nvPr/>
        </p:nvSpPr>
        <p:spPr bwMode="auto">
          <a:xfrm>
            <a:off x="1066800" y="82550"/>
            <a:ext cx="73342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Types of Meetings of the</a:t>
            </a:r>
          </a:p>
          <a:p>
            <a:pPr eaLnBrk="1" hangingPunct="1">
              <a:lnSpc>
                <a:spcPct val="90000"/>
              </a:lnSpc>
              <a:spcBef>
                <a:spcPct val="0"/>
              </a:spcBef>
              <a:buFontTx/>
              <a:buNone/>
            </a:pPr>
            <a:r>
              <a:rPr lang="en-US" altLang="en-US" sz="3600"/>
              <a:t>	       Data Monitoring Committee</a:t>
            </a:r>
          </a:p>
        </p:txBody>
      </p:sp>
      <p:sp>
        <p:nvSpPr>
          <p:cNvPr id="48131" name="Line 3">
            <a:extLst>
              <a:ext uri="{FF2B5EF4-FFF2-40B4-BE49-F238E27FC236}">
                <a16:creationId xmlns:a16="http://schemas.microsoft.com/office/drawing/2014/main" id="{9C9128A4-50D0-4879-BC2D-2BAA5BAD59D0}"/>
              </a:ext>
            </a:extLst>
          </p:cNvPr>
          <p:cNvSpPr>
            <a:spLocks noChangeShapeType="1"/>
          </p:cNvSpPr>
          <p:nvPr/>
        </p:nvSpPr>
        <p:spPr bwMode="auto">
          <a:xfrm>
            <a:off x="228600" y="1195388"/>
            <a:ext cx="86868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8132" name="Text Box 4">
            <a:extLst>
              <a:ext uri="{FF2B5EF4-FFF2-40B4-BE49-F238E27FC236}">
                <a16:creationId xmlns:a16="http://schemas.microsoft.com/office/drawing/2014/main" id="{9225DAD9-31C6-4FB5-BAC2-F768EF43A1C3}"/>
              </a:ext>
            </a:extLst>
          </p:cNvPr>
          <p:cNvSpPr txBox="1">
            <a:spLocks noChangeArrowheads="1"/>
          </p:cNvSpPr>
          <p:nvPr/>
        </p:nvSpPr>
        <p:spPr bwMode="auto">
          <a:xfrm>
            <a:off x="533400" y="1905000"/>
            <a:ext cx="8153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60000"/>
              </a:lnSpc>
              <a:spcBef>
                <a:spcPct val="0"/>
              </a:spcBef>
              <a:buFontTx/>
              <a:buNone/>
            </a:pPr>
            <a:endParaRPr lang="en-US" altLang="en-US" sz="2800"/>
          </a:p>
          <a:p>
            <a:pPr eaLnBrk="1" hangingPunct="1">
              <a:lnSpc>
                <a:spcPct val="80000"/>
              </a:lnSpc>
              <a:spcBef>
                <a:spcPct val="0"/>
              </a:spcBef>
              <a:buFontTx/>
              <a:buNone/>
            </a:pPr>
            <a:r>
              <a:rPr lang="en-US" altLang="en-US" sz="2800"/>
              <a:t>  </a:t>
            </a:r>
            <a:r>
              <a:rPr lang="en-US" altLang="en-US" sz="3600"/>
              <a:t>•  </a:t>
            </a:r>
            <a:r>
              <a:rPr lang="en-US" altLang="en-US" sz="3600">
                <a:solidFill>
                  <a:schemeClr val="tx2"/>
                </a:solidFill>
              </a:rPr>
              <a:t>Organizational Meeting</a:t>
            </a:r>
          </a:p>
          <a:p>
            <a:pPr eaLnBrk="1" hangingPunct="1">
              <a:lnSpc>
                <a:spcPct val="80000"/>
              </a:lnSpc>
              <a:spcBef>
                <a:spcPct val="0"/>
              </a:spcBef>
              <a:buFontTx/>
              <a:buNone/>
            </a:pPr>
            <a:r>
              <a:rPr lang="en-US" altLang="en-US" sz="3600">
                <a:solidFill>
                  <a:schemeClr val="tx2"/>
                </a:solidFill>
              </a:rPr>
              <a:t>	</a:t>
            </a:r>
            <a:endParaRPr lang="en-US" altLang="en-US" sz="2800">
              <a:solidFill>
                <a:schemeClr val="tx2"/>
              </a:solidFill>
            </a:endParaRPr>
          </a:p>
          <a:p>
            <a:pPr eaLnBrk="1" hangingPunct="1">
              <a:lnSpc>
                <a:spcPct val="6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3600">
                <a:solidFill>
                  <a:schemeClr val="tx2"/>
                </a:solidFill>
              </a:rPr>
              <a:t>  </a:t>
            </a:r>
            <a:r>
              <a:rPr lang="en-US" altLang="en-US" sz="3600"/>
              <a:t>•</a:t>
            </a:r>
            <a:r>
              <a:rPr lang="en-US" altLang="en-US" sz="3600">
                <a:solidFill>
                  <a:schemeClr val="tx2"/>
                </a:solidFill>
              </a:rPr>
              <a:t>  Early Safety/Trial Integrity Reviews</a:t>
            </a:r>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endParaRPr lang="en-US" altLang="en-US" sz="2800">
              <a:solidFill>
                <a:schemeClr val="tx2"/>
              </a:solidFill>
            </a:endParaRPr>
          </a:p>
          <a:p>
            <a:pPr eaLnBrk="1" hangingPunct="1">
              <a:lnSpc>
                <a:spcPct val="80000"/>
              </a:lnSpc>
              <a:spcBef>
                <a:spcPct val="0"/>
              </a:spcBef>
              <a:buFontTx/>
              <a:buNone/>
            </a:pPr>
            <a:r>
              <a:rPr lang="en-US" altLang="en-US" sz="3600">
                <a:solidFill>
                  <a:schemeClr val="tx2"/>
                </a:solidFill>
              </a:rPr>
              <a:t>  </a:t>
            </a:r>
            <a:r>
              <a:rPr lang="en-US" altLang="en-US" sz="3600"/>
              <a:t>•</a:t>
            </a:r>
            <a:r>
              <a:rPr lang="en-US" altLang="en-US" sz="3600">
                <a:solidFill>
                  <a:schemeClr val="tx2"/>
                </a:solidFill>
              </a:rPr>
              <a:t>  </a:t>
            </a:r>
            <a:r>
              <a:rPr lang="en-US" altLang="en-US" sz="3600" b="1">
                <a:solidFill>
                  <a:srgbClr val="FE9B03"/>
                </a:solidFill>
              </a:rPr>
              <a:t>Formal Interim Analyses</a:t>
            </a:r>
            <a:r>
              <a:rPr lang="en-US" altLang="en-US" sz="3600">
                <a:solidFill>
                  <a:schemeClr val="tx2"/>
                </a:solidFill>
              </a:rPr>
              <a: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99371E68-B558-4EF6-96F2-BEECC7C1B67B}"/>
              </a:ext>
            </a:extLst>
          </p:cNvPr>
          <p:cNvSpPr txBox="1">
            <a:spLocks noChangeArrowheads="1"/>
          </p:cNvSpPr>
          <p:nvPr/>
        </p:nvSpPr>
        <p:spPr bwMode="auto">
          <a:xfrm>
            <a:off x="2152650" y="381000"/>
            <a:ext cx="4776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t>Formal Interim Analyses</a:t>
            </a:r>
          </a:p>
        </p:txBody>
      </p:sp>
      <p:sp>
        <p:nvSpPr>
          <p:cNvPr id="50179" name="Text Box 3">
            <a:extLst>
              <a:ext uri="{FF2B5EF4-FFF2-40B4-BE49-F238E27FC236}">
                <a16:creationId xmlns:a16="http://schemas.microsoft.com/office/drawing/2014/main" id="{39C81C20-DCE8-4926-946B-B35C5591129C}"/>
              </a:ext>
            </a:extLst>
          </p:cNvPr>
          <p:cNvSpPr txBox="1">
            <a:spLocks noChangeArrowheads="1"/>
          </p:cNvSpPr>
          <p:nvPr/>
        </p:nvSpPr>
        <p:spPr bwMode="auto">
          <a:xfrm>
            <a:off x="1219200" y="1447800"/>
            <a:ext cx="6937375"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endParaRPr lang="en-US" altLang="en-US" sz="800">
              <a:solidFill>
                <a:srgbClr val="FE9B03"/>
              </a:solidFill>
            </a:endParaRPr>
          </a:p>
          <a:p>
            <a:pPr eaLnBrk="1" hangingPunct="1">
              <a:spcBef>
                <a:spcPct val="0"/>
              </a:spcBef>
            </a:pPr>
            <a:r>
              <a:rPr lang="en-US" altLang="en-US">
                <a:solidFill>
                  <a:srgbClr val="FE9B03"/>
                </a:solidFill>
              </a:rPr>
              <a:t>  </a:t>
            </a:r>
            <a:r>
              <a:rPr lang="en-US" altLang="en-US" b="1">
                <a:solidFill>
                  <a:srgbClr val="00FF00"/>
                </a:solidFill>
              </a:rPr>
              <a:t>Trial Continuation</a:t>
            </a:r>
            <a:r>
              <a:rPr lang="en-US" altLang="en-US">
                <a:solidFill>
                  <a:schemeClr val="tx2"/>
                </a:solidFill>
              </a:rPr>
              <a:t> </a:t>
            </a:r>
          </a:p>
          <a:p>
            <a:pPr eaLnBrk="1" hangingPunct="1">
              <a:spcBef>
                <a:spcPct val="0"/>
              </a:spcBef>
              <a:buFontTx/>
              <a:buNone/>
            </a:pPr>
            <a:r>
              <a:rPr lang="en-US" altLang="en-US">
                <a:solidFill>
                  <a:schemeClr val="tx2"/>
                </a:solidFill>
              </a:rPr>
              <a:t>      with recommendations to address </a:t>
            </a:r>
          </a:p>
          <a:p>
            <a:pPr eaLnBrk="1" hangingPunct="1">
              <a:spcBef>
                <a:spcPct val="0"/>
              </a:spcBef>
              <a:buFontTx/>
              <a:buNone/>
            </a:pPr>
            <a:r>
              <a:rPr lang="en-US" altLang="en-US">
                <a:solidFill>
                  <a:schemeClr val="tx2"/>
                </a:solidFill>
              </a:rPr>
              <a:t>      ethical, safety or trial integrity issues</a:t>
            </a:r>
            <a:endParaRPr lang="en-US" altLang="en-US">
              <a:solidFill>
                <a:srgbClr val="FE9B03"/>
              </a:solidFill>
            </a:endParaRPr>
          </a:p>
          <a:p>
            <a:pPr eaLnBrk="1" hangingPunct="1">
              <a:spcBef>
                <a:spcPct val="0"/>
              </a:spcBef>
            </a:pPr>
            <a:endParaRPr lang="en-US" altLang="en-US">
              <a:solidFill>
                <a:srgbClr val="FE9B03"/>
              </a:solidFill>
            </a:endParaRPr>
          </a:p>
          <a:p>
            <a:pPr eaLnBrk="1" hangingPunct="1">
              <a:spcBef>
                <a:spcPct val="0"/>
              </a:spcBef>
            </a:pPr>
            <a:r>
              <a:rPr lang="en-US" altLang="en-US">
                <a:solidFill>
                  <a:srgbClr val="FE9B03"/>
                </a:solidFill>
              </a:rPr>
              <a:t>  </a:t>
            </a:r>
            <a:r>
              <a:rPr lang="en-US" altLang="en-US" b="1">
                <a:solidFill>
                  <a:srgbClr val="00FF00"/>
                </a:solidFill>
              </a:rPr>
              <a:t>Trial Termination</a:t>
            </a:r>
            <a:r>
              <a:rPr lang="en-US" altLang="en-US">
                <a:solidFill>
                  <a:srgbClr val="00FF00"/>
                </a:solidFill>
              </a:rPr>
              <a:t> </a:t>
            </a:r>
            <a:r>
              <a:rPr lang="en-US" altLang="en-US">
                <a:solidFill>
                  <a:schemeClr val="tx2"/>
                </a:solidFill>
              </a:rPr>
              <a:t> due to </a:t>
            </a:r>
            <a:r>
              <a:rPr lang="en-US" altLang="en-US" b="1">
                <a:solidFill>
                  <a:schemeClr val="tx2"/>
                </a:solidFill>
              </a:rPr>
              <a:t>:</a:t>
            </a:r>
            <a:endParaRPr lang="en-US" altLang="en-US">
              <a:solidFill>
                <a:srgbClr val="FE9B03"/>
              </a:solidFill>
            </a:endParaRPr>
          </a:p>
          <a:p>
            <a:pPr eaLnBrk="1" hangingPunct="1">
              <a:spcBef>
                <a:spcPct val="0"/>
              </a:spcBef>
              <a:buFontTx/>
              <a:buNone/>
            </a:pPr>
            <a:endParaRPr lang="en-US" altLang="en-US" sz="800"/>
          </a:p>
          <a:p>
            <a:pPr eaLnBrk="1" hangingPunct="1">
              <a:spcBef>
                <a:spcPct val="0"/>
              </a:spcBef>
            </a:pPr>
            <a:r>
              <a:rPr lang="en-US" altLang="en-US"/>
              <a:t>    </a:t>
            </a:r>
            <a:r>
              <a:rPr lang="en-US" altLang="en-US">
                <a:solidFill>
                  <a:schemeClr val="tx2"/>
                </a:solidFill>
              </a:rPr>
              <a:t> </a:t>
            </a:r>
            <a:r>
              <a:rPr lang="en-US" altLang="en-US" b="1">
                <a:solidFill>
                  <a:schemeClr val="tx2"/>
                </a:solidFill>
              </a:rPr>
              <a:t>benefit</a:t>
            </a:r>
            <a:endParaRPr lang="en-US" altLang="en-US"/>
          </a:p>
          <a:p>
            <a:pPr eaLnBrk="1" hangingPunct="1">
              <a:spcBef>
                <a:spcPct val="0"/>
              </a:spcBef>
            </a:pPr>
            <a:r>
              <a:rPr lang="en-US" altLang="en-US"/>
              <a:t>     </a:t>
            </a:r>
            <a:r>
              <a:rPr lang="en-US" altLang="en-US" b="1"/>
              <a:t>lack of benefit</a:t>
            </a:r>
            <a:r>
              <a:rPr lang="en-US" altLang="en-US">
                <a:solidFill>
                  <a:schemeClr val="tx2"/>
                </a:solidFill>
              </a:rPr>
              <a:t>    </a:t>
            </a:r>
            <a:r>
              <a:rPr lang="en-US" altLang="en-US" b="1" i="1"/>
              <a:t>(or futility)</a:t>
            </a:r>
            <a:endParaRPr lang="en-US" altLang="en-US"/>
          </a:p>
          <a:p>
            <a:pPr eaLnBrk="1" hangingPunct="1">
              <a:spcBef>
                <a:spcPct val="0"/>
              </a:spcBef>
            </a:pPr>
            <a:r>
              <a:rPr lang="en-US" altLang="en-US"/>
              <a:t>     </a:t>
            </a:r>
            <a:r>
              <a:rPr lang="en-US" altLang="en-US" b="1">
                <a:solidFill>
                  <a:srgbClr val="FE9B03"/>
                </a:solidFill>
              </a:rPr>
              <a:t>established harm</a:t>
            </a:r>
            <a:endParaRPr lang="en-US" altLang="en-US"/>
          </a:p>
          <a:p>
            <a:pPr eaLnBrk="1" hangingPunct="1">
              <a:spcBef>
                <a:spcPct val="0"/>
              </a:spcBef>
            </a:pPr>
            <a:endParaRPr lang="en-US" altLang="en-US" sz="800"/>
          </a:p>
          <a:p>
            <a:pPr eaLnBrk="1" hangingPunct="1">
              <a:spcBef>
                <a:spcPct val="0"/>
              </a:spcBef>
            </a:pPr>
            <a:r>
              <a:rPr lang="en-US" altLang="en-US"/>
              <a:t>     </a:t>
            </a:r>
            <a:r>
              <a:rPr lang="en-US" altLang="en-US">
                <a:solidFill>
                  <a:schemeClr val="tx2"/>
                </a:solidFill>
              </a:rPr>
              <a:t>or inability to reliably answer issues</a:t>
            </a:r>
          </a:p>
          <a:p>
            <a:pPr eaLnBrk="1" hangingPunct="1">
              <a:spcBef>
                <a:spcPct val="0"/>
              </a:spcBef>
              <a:buFontTx/>
              <a:buNone/>
            </a:pPr>
            <a:r>
              <a:rPr lang="en-US" altLang="en-US">
                <a:solidFill>
                  <a:schemeClr val="tx2"/>
                </a:solidFill>
              </a:rPr>
              <a:t>      the trial was designed to address</a:t>
            </a:r>
            <a:r>
              <a:rPr lang="en-US" altLang="en-US"/>
              <a:t> </a:t>
            </a:r>
          </a:p>
        </p:txBody>
      </p:sp>
      <p:sp>
        <p:nvSpPr>
          <p:cNvPr id="50180" name="Line 4">
            <a:extLst>
              <a:ext uri="{FF2B5EF4-FFF2-40B4-BE49-F238E27FC236}">
                <a16:creationId xmlns:a16="http://schemas.microsoft.com/office/drawing/2014/main" id="{3CE71ECF-4DE5-4DEA-94A4-745D2ABD9AEF}"/>
              </a:ext>
            </a:extLst>
          </p:cNvPr>
          <p:cNvSpPr>
            <a:spLocks noChangeShapeType="1"/>
          </p:cNvSpPr>
          <p:nvPr/>
        </p:nvSpPr>
        <p:spPr bwMode="auto">
          <a:xfrm>
            <a:off x="239713" y="12954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12AA877C-CB0F-4587-A2A9-3218ABB3FD65}"/>
              </a:ext>
            </a:extLst>
          </p:cNvPr>
          <p:cNvSpPr txBox="1">
            <a:spLocks noChangeArrowheads="1"/>
          </p:cNvSpPr>
          <p:nvPr/>
        </p:nvSpPr>
        <p:spPr bwMode="auto">
          <a:xfrm>
            <a:off x="2276475" y="152400"/>
            <a:ext cx="4303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End Stage Renal Disease</a:t>
            </a:r>
          </a:p>
        </p:txBody>
      </p:sp>
      <p:sp>
        <p:nvSpPr>
          <p:cNvPr id="52227" name="Text Box 5">
            <a:extLst>
              <a:ext uri="{FF2B5EF4-FFF2-40B4-BE49-F238E27FC236}">
                <a16:creationId xmlns:a16="http://schemas.microsoft.com/office/drawing/2014/main" id="{FFB98AA8-2C23-41DA-AD17-C219672D3689}"/>
              </a:ext>
            </a:extLst>
          </p:cNvPr>
          <p:cNvSpPr txBox="1">
            <a:spLocks noChangeArrowheads="1"/>
          </p:cNvSpPr>
          <p:nvPr/>
        </p:nvSpPr>
        <p:spPr bwMode="auto">
          <a:xfrm>
            <a:off x="2971800" y="1143000"/>
            <a:ext cx="3467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Standard Dose ESA</a:t>
            </a:r>
          </a:p>
          <a:p>
            <a:pPr eaLnBrk="1" hangingPunct="1">
              <a:spcBef>
                <a:spcPct val="0"/>
              </a:spcBef>
              <a:buFontTx/>
              <a:buNone/>
            </a:pPr>
            <a:r>
              <a:rPr lang="en-US" altLang="en-US" sz="2400">
                <a:solidFill>
                  <a:schemeClr val="tx2"/>
                </a:solidFill>
              </a:rPr>
              <a:t>		           </a:t>
            </a:r>
            <a:endParaRPr lang="en-US" altLang="en-US" sz="800">
              <a:solidFill>
                <a:schemeClr val="tx2"/>
              </a:solidFill>
            </a:endParaRPr>
          </a:p>
          <a:p>
            <a:pPr eaLnBrk="1" hangingPunct="1">
              <a:spcBef>
                <a:spcPct val="0"/>
              </a:spcBef>
              <a:buFontTx/>
              <a:buNone/>
            </a:pPr>
            <a:r>
              <a:rPr lang="en-US" altLang="en-US">
                <a:solidFill>
                  <a:schemeClr val="tx2"/>
                </a:solidFill>
              </a:rPr>
              <a:t>High Dose ESA</a:t>
            </a:r>
          </a:p>
          <a:p>
            <a:pPr eaLnBrk="1" hangingPunct="1">
              <a:spcBef>
                <a:spcPct val="0"/>
              </a:spcBef>
              <a:buFontTx/>
              <a:buNone/>
            </a:pPr>
            <a:r>
              <a:rPr lang="en-US" altLang="en-US" sz="2400">
                <a:solidFill>
                  <a:schemeClr val="tx2"/>
                </a:solidFill>
              </a:rPr>
              <a:t>		           </a:t>
            </a:r>
            <a:endParaRPr lang="en-US" altLang="en-US">
              <a:solidFill>
                <a:schemeClr val="tx2"/>
              </a:solidFill>
            </a:endParaRPr>
          </a:p>
        </p:txBody>
      </p:sp>
      <p:sp>
        <p:nvSpPr>
          <p:cNvPr id="52228" name="Text Box 9">
            <a:extLst>
              <a:ext uri="{FF2B5EF4-FFF2-40B4-BE49-F238E27FC236}">
                <a16:creationId xmlns:a16="http://schemas.microsoft.com/office/drawing/2014/main" id="{691BD567-E555-40B4-A866-C8D41078A283}"/>
              </a:ext>
            </a:extLst>
          </p:cNvPr>
          <p:cNvSpPr txBox="1">
            <a:spLocks noChangeArrowheads="1"/>
          </p:cNvSpPr>
          <p:nvPr/>
        </p:nvSpPr>
        <p:spPr bwMode="auto">
          <a:xfrm>
            <a:off x="457200" y="2819400"/>
            <a:ext cx="5654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u="sng">
                <a:solidFill>
                  <a:schemeClr val="tx2"/>
                </a:solidFill>
              </a:rPr>
              <a:t>Results</a:t>
            </a:r>
            <a:r>
              <a:rPr lang="en-US" altLang="en-US">
                <a:solidFill>
                  <a:schemeClr val="tx2"/>
                </a:solidFill>
              </a:rPr>
              <a:t>  (</a:t>
            </a:r>
            <a:r>
              <a:rPr lang="en-US" altLang="en-US" sz="2400">
                <a:solidFill>
                  <a:schemeClr val="tx2"/>
                </a:solidFill>
              </a:rPr>
              <a:t>Interim at 1/2 planned endpoints</a:t>
            </a:r>
            <a:r>
              <a:rPr lang="en-US" altLang="en-US">
                <a:solidFill>
                  <a:schemeClr val="tx2"/>
                </a:solidFill>
              </a:rPr>
              <a:t>)</a:t>
            </a:r>
          </a:p>
        </p:txBody>
      </p:sp>
      <p:sp>
        <p:nvSpPr>
          <p:cNvPr id="52229" name="Text Box 10">
            <a:extLst>
              <a:ext uri="{FF2B5EF4-FFF2-40B4-BE49-F238E27FC236}">
                <a16:creationId xmlns:a16="http://schemas.microsoft.com/office/drawing/2014/main" id="{C29ABE3B-01C6-4A46-B56C-A44007E90E9E}"/>
              </a:ext>
            </a:extLst>
          </p:cNvPr>
          <p:cNvSpPr txBox="1">
            <a:spLocks noChangeArrowheads="1"/>
          </p:cNvSpPr>
          <p:nvPr/>
        </p:nvSpPr>
        <p:spPr bwMode="auto">
          <a:xfrm>
            <a:off x="1066800" y="3505200"/>
            <a:ext cx="65151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sz="2400">
                <a:solidFill>
                  <a:schemeClr val="tx2"/>
                </a:solidFill>
              </a:rPr>
              <a:t>			</a:t>
            </a:r>
            <a:r>
              <a:rPr lang="en-US" altLang="en-US" sz="2400" u="sng">
                <a:solidFill>
                  <a:schemeClr val="tx2"/>
                </a:solidFill>
              </a:rPr>
              <a:t>  n  </a:t>
            </a:r>
            <a:r>
              <a:rPr lang="en-US" altLang="en-US" sz="2400">
                <a:solidFill>
                  <a:schemeClr val="tx2"/>
                </a:solidFill>
              </a:rPr>
              <a:t>        </a:t>
            </a:r>
            <a:r>
              <a:rPr lang="en-US" altLang="en-US" sz="2400" u="sng">
                <a:solidFill>
                  <a:schemeClr val="tx2"/>
                </a:solidFill>
              </a:rPr>
              <a:t>Death/MI</a:t>
            </a:r>
            <a:r>
              <a:rPr lang="en-US" altLang="en-US" sz="2400">
                <a:solidFill>
                  <a:schemeClr val="tx2"/>
                </a:solidFill>
              </a:rPr>
              <a:t>        </a:t>
            </a:r>
            <a:r>
              <a:rPr lang="en-US" altLang="en-US" sz="2400" u="sng">
                <a:solidFill>
                  <a:schemeClr val="tx2"/>
                </a:solidFill>
              </a:rPr>
              <a:t>Death</a:t>
            </a:r>
            <a:endParaRPr lang="en-US" altLang="en-US" sz="2400">
              <a:solidFill>
                <a:schemeClr val="tx2"/>
              </a:solidFill>
            </a:endParaRPr>
          </a:p>
          <a:p>
            <a:pPr eaLnBrk="1" hangingPunct="1">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Standard Dose		615	       </a:t>
            </a:r>
            <a:r>
              <a:rPr lang="en-US" altLang="en-US" sz="2400" b="1">
                <a:solidFill>
                  <a:schemeClr val="tx2"/>
                </a:solidFill>
              </a:rPr>
              <a:t>164</a:t>
            </a:r>
            <a:r>
              <a:rPr lang="en-US" altLang="en-US" sz="2400">
                <a:solidFill>
                  <a:schemeClr val="tx2"/>
                </a:solidFill>
              </a:rPr>
              <a:t>	    </a:t>
            </a:r>
            <a:r>
              <a:rPr lang="en-US" altLang="en-US" sz="2400" b="1">
                <a:solidFill>
                  <a:schemeClr val="tx2"/>
                </a:solidFill>
              </a:rPr>
              <a:t>160</a:t>
            </a:r>
            <a:endParaRPr lang="en-US" altLang="en-US" sz="2400">
              <a:solidFill>
                <a:schemeClr val="tx2"/>
              </a:solidFill>
            </a:endParaRPr>
          </a:p>
          <a:p>
            <a:pPr eaLnBrk="1" hangingPunct="1">
              <a:spcBef>
                <a:spcPct val="0"/>
              </a:spcBef>
              <a:buFontTx/>
              <a:buNone/>
            </a:pPr>
            <a:r>
              <a:rPr lang="en-US" altLang="en-US" sz="2400">
                <a:solidFill>
                  <a:schemeClr val="tx2"/>
                </a:solidFill>
              </a:rPr>
              <a:t>High Dose		618	       </a:t>
            </a:r>
            <a:r>
              <a:rPr lang="en-US" altLang="en-US" sz="2400" b="1">
                <a:solidFill>
                  <a:schemeClr val="tx2"/>
                </a:solidFill>
              </a:rPr>
              <a:t>202</a:t>
            </a:r>
            <a:r>
              <a:rPr lang="en-US" altLang="en-US" sz="2400">
                <a:solidFill>
                  <a:schemeClr val="tx2"/>
                </a:solidFill>
              </a:rPr>
              <a:t>	    </a:t>
            </a:r>
            <a:r>
              <a:rPr lang="en-US" altLang="en-US" sz="2400" b="1">
                <a:solidFill>
                  <a:schemeClr val="tx2"/>
                </a:solidFill>
              </a:rPr>
              <a:t>195</a:t>
            </a:r>
            <a:endParaRPr lang="en-US" altLang="en-US" sz="2400" u="sng">
              <a:solidFill>
                <a:schemeClr val="tx2"/>
              </a:solidFill>
            </a:endParaRPr>
          </a:p>
        </p:txBody>
      </p:sp>
      <p:sp>
        <p:nvSpPr>
          <p:cNvPr id="52230" name="Text Box 11">
            <a:extLst>
              <a:ext uri="{FF2B5EF4-FFF2-40B4-BE49-F238E27FC236}">
                <a16:creationId xmlns:a16="http://schemas.microsoft.com/office/drawing/2014/main" id="{A92F4D37-87DF-4D29-8448-599F047F4E2C}"/>
              </a:ext>
            </a:extLst>
          </p:cNvPr>
          <p:cNvSpPr txBox="1">
            <a:spLocks noChangeArrowheads="1"/>
          </p:cNvSpPr>
          <p:nvPr/>
        </p:nvSpPr>
        <p:spPr bwMode="auto">
          <a:xfrm>
            <a:off x="914400" y="5105400"/>
            <a:ext cx="7772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              Death / MI relative risk:    </a:t>
            </a:r>
            <a:r>
              <a:rPr lang="en-US" altLang="en-US" sz="2400" b="1"/>
              <a:t>1.30   </a:t>
            </a:r>
            <a:r>
              <a:rPr lang="en-US" altLang="en-US" sz="2400">
                <a:solidFill>
                  <a:schemeClr val="tx2"/>
                </a:solidFill>
              </a:rPr>
              <a:t>(0.94, 1.79)</a:t>
            </a:r>
            <a:r>
              <a:rPr lang="en-US" altLang="en-US" sz="2400" b="1"/>
              <a:t>  </a:t>
            </a:r>
            <a:endParaRPr lang="en-US" altLang="en-US" sz="2400" i="1">
              <a:solidFill>
                <a:schemeClr val="tx2"/>
              </a:solidFill>
            </a:endParaRPr>
          </a:p>
          <a:p>
            <a:pPr eaLnBrk="1" hangingPunct="1">
              <a:spcBef>
                <a:spcPct val="0"/>
              </a:spcBef>
              <a:buFontTx/>
              <a:buNone/>
            </a:pPr>
            <a:endParaRPr lang="en-US" altLang="en-US" sz="1400" i="1">
              <a:solidFill>
                <a:schemeClr val="tx2"/>
              </a:solidFill>
            </a:endParaRPr>
          </a:p>
          <a:p>
            <a:pPr eaLnBrk="1" hangingPunct="1">
              <a:spcBef>
                <a:spcPct val="0"/>
              </a:spcBef>
              <a:buFontTx/>
              <a:buNone/>
            </a:pPr>
            <a:r>
              <a:rPr lang="en-US" altLang="en-US" sz="2400">
                <a:solidFill>
                  <a:schemeClr val="tx2"/>
                </a:solidFill>
              </a:rPr>
              <a:t>  Besarab et al, NEJM 339:584-590, 1998:</a:t>
            </a:r>
          </a:p>
          <a:p>
            <a:pPr eaLnBrk="1" hangingPunct="1">
              <a:spcBef>
                <a:spcPct val="0"/>
              </a:spcBef>
              <a:buFontTx/>
              <a:buNone/>
            </a:pPr>
            <a:r>
              <a:rPr lang="en-US" altLang="en-US" sz="2400">
                <a:solidFill>
                  <a:schemeClr val="tx2"/>
                </a:solidFill>
              </a:rPr>
              <a:t>       “</a:t>
            </a:r>
            <a:r>
              <a:rPr lang="en-US" altLang="en-US" sz="2400" b="1">
                <a:solidFill>
                  <a:srgbClr val="FAFD00"/>
                </a:solidFill>
                <a:sym typeface="Symbol" panose="05050102010706020507" pitchFamily="18" charset="2"/>
              </a:rPr>
              <a:t> </a:t>
            </a:r>
            <a:r>
              <a:rPr lang="en-US" altLang="en-US" sz="2400" b="1">
                <a:solidFill>
                  <a:srgbClr val="FAFD00"/>
                </a:solidFill>
              </a:rPr>
              <a:t>in incidence of thrombosis of vascular access sites</a:t>
            </a:r>
            <a:r>
              <a:rPr lang="en-US" altLang="en-US" sz="2400">
                <a:solidFill>
                  <a:schemeClr val="tx2"/>
                </a:solidFill>
              </a:rPr>
              <a:t>”</a:t>
            </a:r>
            <a:endParaRPr lang="en-US" altLang="en-US" sz="3600"/>
          </a:p>
        </p:txBody>
      </p:sp>
      <p:sp>
        <p:nvSpPr>
          <p:cNvPr id="52231" name="Line 12">
            <a:extLst>
              <a:ext uri="{FF2B5EF4-FFF2-40B4-BE49-F238E27FC236}">
                <a16:creationId xmlns:a16="http://schemas.microsoft.com/office/drawing/2014/main" id="{C3117874-A04F-41D6-A930-4F4DF2273C14}"/>
              </a:ext>
            </a:extLst>
          </p:cNvPr>
          <p:cNvSpPr>
            <a:spLocks noChangeShapeType="1"/>
          </p:cNvSpPr>
          <p:nvPr/>
        </p:nvSpPr>
        <p:spPr bwMode="auto">
          <a:xfrm>
            <a:off x="338138" y="8382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32" name="Freeform 4">
            <a:extLst>
              <a:ext uri="{FF2B5EF4-FFF2-40B4-BE49-F238E27FC236}">
                <a16:creationId xmlns:a16="http://schemas.microsoft.com/office/drawing/2014/main" id="{D732C8A3-0E78-49A5-B026-2187F677485A}"/>
              </a:ext>
            </a:extLst>
          </p:cNvPr>
          <p:cNvSpPr>
            <a:spLocks/>
          </p:cNvSpPr>
          <p:nvPr/>
        </p:nvSpPr>
        <p:spPr bwMode="auto">
          <a:xfrm>
            <a:off x="2133600" y="1524000"/>
            <a:ext cx="609600" cy="685800"/>
          </a:xfrm>
          <a:custGeom>
            <a:avLst/>
            <a:gdLst>
              <a:gd name="T0" fmla="*/ 2147483646 w 288"/>
              <a:gd name="T1" fmla="*/ 0 h 336"/>
              <a:gd name="T2" fmla="*/ 0 w 288"/>
              <a:gd name="T3" fmla="*/ 2147483646 h 336"/>
              <a:gd name="T4" fmla="*/ 2147483646 w 288"/>
              <a:gd name="T5" fmla="*/ 2147483646 h 336"/>
              <a:gd name="T6" fmla="*/ 0 60000 65536"/>
              <a:gd name="T7" fmla="*/ 0 60000 65536"/>
              <a:gd name="T8" fmla="*/ 0 60000 65536"/>
              <a:gd name="T9" fmla="*/ 0 w 288"/>
              <a:gd name="T10" fmla="*/ 0 h 336"/>
              <a:gd name="T11" fmla="*/ 288 w 288"/>
              <a:gd name="T12" fmla="*/ 336 h 336"/>
            </a:gdLst>
            <a:ahLst/>
            <a:cxnLst>
              <a:cxn ang="T6">
                <a:pos x="T0" y="T1"/>
              </a:cxn>
              <a:cxn ang="T7">
                <a:pos x="T2" y="T3"/>
              </a:cxn>
              <a:cxn ang="T8">
                <a:pos x="T4" y="T5"/>
              </a:cxn>
            </a:cxnLst>
            <a:rect l="T9" t="T10" r="T11" b="T12"/>
            <a:pathLst>
              <a:path w="288" h="336">
                <a:moveTo>
                  <a:pt x="288" y="0"/>
                </a:moveTo>
                <a:lnTo>
                  <a:pt x="0" y="192"/>
                </a:lnTo>
                <a:lnTo>
                  <a:pt x="288" y="336"/>
                </a:lnTo>
              </a:path>
            </a:pathLst>
          </a:custGeom>
          <a:noFill/>
          <a:ln w="25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233" name="Oval 7">
            <a:extLst>
              <a:ext uri="{FF2B5EF4-FFF2-40B4-BE49-F238E27FC236}">
                <a16:creationId xmlns:a16="http://schemas.microsoft.com/office/drawing/2014/main" id="{FDDABB9E-A3E4-4918-B311-80AF594EE498}"/>
              </a:ext>
            </a:extLst>
          </p:cNvPr>
          <p:cNvSpPr>
            <a:spLocks noChangeArrowheads="1"/>
          </p:cNvSpPr>
          <p:nvPr/>
        </p:nvSpPr>
        <p:spPr bwMode="auto">
          <a:xfrm>
            <a:off x="1295400" y="1524000"/>
            <a:ext cx="685800" cy="685800"/>
          </a:xfrm>
          <a:prstGeom prst="ellipse">
            <a:avLst/>
          </a:prstGeom>
          <a:noFill/>
          <a:ln w="25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52234" name="Rectangle 13">
            <a:extLst>
              <a:ext uri="{FF2B5EF4-FFF2-40B4-BE49-F238E27FC236}">
                <a16:creationId xmlns:a16="http://schemas.microsoft.com/office/drawing/2014/main" id="{61A22388-703B-4BAB-A51D-4D5961FDEFFC}"/>
              </a:ext>
            </a:extLst>
          </p:cNvPr>
          <p:cNvSpPr>
            <a:spLocks noChangeArrowheads="1"/>
          </p:cNvSpPr>
          <p:nvPr/>
        </p:nvSpPr>
        <p:spPr bwMode="auto">
          <a:xfrm>
            <a:off x="1371600" y="1524000"/>
            <a:ext cx="49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a:t>R</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a:extLst>
              <a:ext uri="{FF2B5EF4-FFF2-40B4-BE49-F238E27FC236}">
                <a16:creationId xmlns:a16="http://schemas.microsoft.com/office/drawing/2014/main" id="{BDBE4F78-927A-43F9-A704-C33D7A26141C}"/>
              </a:ext>
            </a:extLst>
          </p:cNvPr>
          <p:cNvSpPr txBox="1">
            <a:spLocks noChangeArrowheads="1"/>
          </p:cNvSpPr>
          <p:nvPr/>
        </p:nvSpPr>
        <p:spPr bwMode="auto">
          <a:xfrm>
            <a:off x="685800" y="152400"/>
            <a:ext cx="772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400">
                <a:solidFill>
                  <a:schemeClr val="tx2"/>
                </a:solidFill>
              </a:rPr>
              <a:t>Symmetric O’Brien-Fleming Group Sequential Boundaries </a:t>
            </a:r>
          </a:p>
        </p:txBody>
      </p:sp>
      <p:sp>
        <p:nvSpPr>
          <p:cNvPr id="54275" name="Line 3">
            <a:extLst>
              <a:ext uri="{FF2B5EF4-FFF2-40B4-BE49-F238E27FC236}">
                <a16:creationId xmlns:a16="http://schemas.microsoft.com/office/drawing/2014/main" id="{01B180E5-6625-4B36-B33B-6080D27C63E9}"/>
              </a:ext>
            </a:extLst>
          </p:cNvPr>
          <p:cNvSpPr>
            <a:spLocks noChangeShapeType="1"/>
          </p:cNvSpPr>
          <p:nvPr/>
        </p:nvSpPr>
        <p:spPr bwMode="auto">
          <a:xfrm>
            <a:off x="3276600" y="4038600"/>
            <a:ext cx="304800" cy="0"/>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6" name="Line 4">
            <a:extLst>
              <a:ext uri="{FF2B5EF4-FFF2-40B4-BE49-F238E27FC236}">
                <a16:creationId xmlns:a16="http://schemas.microsoft.com/office/drawing/2014/main" id="{C6012027-AF0A-4603-87C5-58C4A84CACBE}"/>
              </a:ext>
            </a:extLst>
          </p:cNvPr>
          <p:cNvSpPr>
            <a:spLocks noChangeShapeType="1"/>
          </p:cNvSpPr>
          <p:nvPr/>
        </p:nvSpPr>
        <p:spPr bwMode="auto">
          <a:xfrm flipV="1">
            <a:off x="2971800" y="4038600"/>
            <a:ext cx="3048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7" name="Line 5">
            <a:extLst>
              <a:ext uri="{FF2B5EF4-FFF2-40B4-BE49-F238E27FC236}">
                <a16:creationId xmlns:a16="http://schemas.microsoft.com/office/drawing/2014/main" id="{ABC7CDDA-60C0-4F66-818C-2CD4C78361A9}"/>
              </a:ext>
            </a:extLst>
          </p:cNvPr>
          <p:cNvSpPr>
            <a:spLocks noChangeShapeType="1"/>
          </p:cNvSpPr>
          <p:nvPr/>
        </p:nvSpPr>
        <p:spPr bwMode="auto">
          <a:xfrm>
            <a:off x="2971800" y="2362200"/>
            <a:ext cx="304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78" name="Text Box 6">
            <a:extLst>
              <a:ext uri="{FF2B5EF4-FFF2-40B4-BE49-F238E27FC236}">
                <a16:creationId xmlns:a16="http://schemas.microsoft.com/office/drawing/2014/main" id="{DDE6BB2B-6B3B-49A0-93D3-ABCB0F03255D}"/>
              </a:ext>
            </a:extLst>
          </p:cNvPr>
          <p:cNvSpPr txBox="1">
            <a:spLocks noChangeArrowheads="1"/>
          </p:cNvSpPr>
          <p:nvPr/>
        </p:nvSpPr>
        <p:spPr bwMode="auto">
          <a:xfrm>
            <a:off x="1524000" y="3810000"/>
            <a:ext cx="1328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solidFill>
                  <a:schemeClr val="tx2"/>
                </a:solidFill>
                <a:sym typeface="Symbol" panose="05050102010706020507" pitchFamily="18" charset="2"/>
              </a:rPr>
              <a:t>ln</a:t>
            </a:r>
            <a:r>
              <a:rPr lang="en-US" altLang="en-US" sz="2400">
                <a:solidFill>
                  <a:schemeClr val="tx2"/>
                </a:solidFill>
                <a:sym typeface="Symbol" panose="05050102010706020507" pitchFamily="18" charset="2"/>
              </a:rPr>
              <a:t> 1  </a:t>
            </a:r>
            <a:r>
              <a:rPr lang="en-US" altLang="en-US" sz="2400" b="1">
                <a:solidFill>
                  <a:srgbClr val="FE9B03"/>
                </a:solidFill>
                <a:sym typeface="Symbol" panose="05050102010706020507" pitchFamily="18" charset="2"/>
              </a:rPr>
              <a:t>=  0</a:t>
            </a:r>
            <a:r>
              <a:rPr lang="en-US" altLang="en-US" sz="2400" baseline="-25000">
                <a:sym typeface="WP Greek Century"/>
              </a:rPr>
              <a:t> </a:t>
            </a:r>
          </a:p>
        </p:txBody>
      </p:sp>
      <p:grpSp>
        <p:nvGrpSpPr>
          <p:cNvPr id="54279" name="Group 7">
            <a:extLst>
              <a:ext uri="{FF2B5EF4-FFF2-40B4-BE49-F238E27FC236}">
                <a16:creationId xmlns:a16="http://schemas.microsoft.com/office/drawing/2014/main" id="{2881D695-41AE-4A10-AE8D-127DFCB78A71}"/>
              </a:ext>
            </a:extLst>
          </p:cNvPr>
          <p:cNvGrpSpPr>
            <a:grpSpLocks/>
          </p:cNvGrpSpPr>
          <p:nvPr/>
        </p:nvGrpSpPr>
        <p:grpSpPr bwMode="auto">
          <a:xfrm>
            <a:off x="2057400" y="762000"/>
            <a:ext cx="363538" cy="588963"/>
            <a:chOff x="672" y="727"/>
            <a:chExt cx="117" cy="371"/>
          </a:xfrm>
        </p:grpSpPr>
        <p:sp>
          <p:nvSpPr>
            <p:cNvPr id="54303" name="Text Box 8">
              <a:extLst>
                <a:ext uri="{FF2B5EF4-FFF2-40B4-BE49-F238E27FC236}">
                  <a16:creationId xmlns:a16="http://schemas.microsoft.com/office/drawing/2014/main" id="{DBF42DBB-2984-4663-8F47-2A8C721D600C}"/>
                </a:ext>
              </a:extLst>
            </p:cNvPr>
            <p:cNvSpPr txBox="1">
              <a:spLocks noChangeArrowheads="1"/>
            </p:cNvSpPr>
            <p:nvPr/>
          </p:nvSpPr>
          <p:spPr bwMode="auto">
            <a:xfrm>
              <a:off x="672" y="810"/>
              <a:ext cx="1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FF00"/>
                  </a:solidFill>
                  <a:sym typeface="Symbol" panose="05050102010706020507" pitchFamily="18" charset="2"/>
                </a:rPr>
                <a:t></a:t>
              </a:r>
              <a:endParaRPr lang="en-US" altLang="en-US" sz="2400">
                <a:solidFill>
                  <a:srgbClr val="00FF00"/>
                </a:solidFill>
                <a:sym typeface="WP Greek Century"/>
              </a:endParaRPr>
            </a:p>
          </p:txBody>
        </p:sp>
        <p:sp>
          <p:nvSpPr>
            <p:cNvPr id="54304" name="Text Box 9">
              <a:extLst>
                <a:ext uri="{FF2B5EF4-FFF2-40B4-BE49-F238E27FC236}">
                  <a16:creationId xmlns:a16="http://schemas.microsoft.com/office/drawing/2014/main" id="{87B70F48-900F-476A-9843-B28F387FF252}"/>
                </a:ext>
              </a:extLst>
            </p:cNvPr>
            <p:cNvSpPr txBox="1">
              <a:spLocks noChangeArrowheads="1"/>
            </p:cNvSpPr>
            <p:nvPr/>
          </p:nvSpPr>
          <p:spPr bwMode="auto">
            <a:xfrm>
              <a:off x="691" y="727"/>
              <a:ext cx="9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ˆ</a:t>
              </a:r>
              <a:endParaRPr lang="en-US" altLang="en-US" sz="2400"/>
            </a:p>
          </p:txBody>
        </p:sp>
      </p:grpSp>
      <p:sp>
        <p:nvSpPr>
          <p:cNvPr id="54280" name="Line 10">
            <a:extLst>
              <a:ext uri="{FF2B5EF4-FFF2-40B4-BE49-F238E27FC236}">
                <a16:creationId xmlns:a16="http://schemas.microsoft.com/office/drawing/2014/main" id="{B9C470F4-A958-4F83-AC14-3C4BCA883170}"/>
              </a:ext>
            </a:extLst>
          </p:cNvPr>
          <p:cNvSpPr>
            <a:spLocks noChangeShapeType="1"/>
          </p:cNvSpPr>
          <p:nvPr/>
        </p:nvSpPr>
        <p:spPr bwMode="auto">
          <a:xfrm flipV="1">
            <a:off x="4495800" y="609600"/>
            <a:ext cx="0" cy="4572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1" name="Line 11">
            <a:extLst>
              <a:ext uri="{FF2B5EF4-FFF2-40B4-BE49-F238E27FC236}">
                <a16:creationId xmlns:a16="http://schemas.microsoft.com/office/drawing/2014/main" id="{90D6B15A-EB8B-4641-B742-7E46DC52E42F}"/>
              </a:ext>
            </a:extLst>
          </p:cNvPr>
          <p:cNvSpPr>
            <a:spLocks noChangeShapeType="1"/>
          </p:cNvSpPr>
          <p:nvPr/>
        </p:nvSpPr>
        <p:spPr bwMode="auto">
          <a:xfrm flipV="1">
            <a:off x="6934200" y="2362200"/>
            <a:ext cx="0" cy="6096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2" name="Text Box 12">
            <a:extLst>
              <a:ext uri="{FF2B5EF4-FFF2-40B4-BE49-F238E27FC236}">
                <a16:creationId xmlns:a16="http://schemas.microsoft.com/office/drawing/2014/main" id="{2C4948CE-01C4-450D-B147-1C7BC278BB8C}"/>
              </a:ext>
            </a:extLst>
          </p:cNvPr>
          <p:cNvSpPr txBox="1">
            <a:spLocks noChangeArrowheads="1"/>
          </p:cNvSpPr>
          <p:nvPr/>
        </p:nvSpPr>
        <p:spPr bwMode="auto">
          <a:xfrm>
            <a:off x="304800" y="5441950"/>
            <a:ext cx="2012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		</a:t>
            </a:r>
          </a:p>
        </p:txBody>
      </p:sp>
      <p:sp>
        <p:nvSpPr>
          <p:cNvPr id="54283" name="Line 13">
            <a:extLst>
              <a:ext uri="{FF2B5EF4-FFF2-40B4-BE49-F238E27FC236}">
                <a16:creationId xmlns:a16="http://schemas.microsoft.com/office/drawing/2014/main" id="{CBD71F95-9BB8-4144-AAD4-861A3C9F082B}"/>
              </a:ext>
            </a:extLst>
          </p:cNvPr>
          <p:cNvSpPr>
            <a:spLocks noChangeShapeType="1"/>
          </p:cNvSpPr>
          <p:nvPr/>
        </p:nvSpPr>
        <p:spPr bwMode="auto">
          <a:xfrm>
            <a:off x="6934200" y="35052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4" name="Line 14">
            <a:extLst>
              <a:ext uri="{FF2B5EF4-FFF2-40B4-BE49-F238E27FC236}">
                <a16:creationId xmlns:a16="http://schemas.microsoft.com/office/drawing/2014/main" id="{1ED8CAEC-CD67-4866-AEBC-35335FB1F0ED}"/>
              </a:ext>
            </a:extLst>
          </p:cNvPr>
          <p:cNvSpPr>
            <a:spLocks noChangeShapeType="1"/>
          </p:cNvSpPr>
          <p:nvPr/>
        </p:nvSpPr>
        <p:spPr bwMode="auto">
          <a:xfrm>
            <a:off x="6934200" y="5181600"/>
            <a:ext cx="0" cy="609600"/>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5" name="Line 15">
            <a:extLst>
              <a:ext uri="{FF2B5EF4-FFF2-40B4-BE49-F238E27FC236}">
                <a16:creationId xmlns:a16="http://schemas.microsoft.com/office/drawing/2014/main" id="{6EF9AB0A-8A53-46F9-A496-0699879EA59D}"/>
              </a:ext>
            </a:extLst>
          </p:cNvPr>
          <p:cNvSpPr>
            <a:spLocks noChangeShapeType="1"/>
          </p:cNvSpPr>
          <p:nvPr/>
        </p:nvSpPr>
        <p:spPr bwMode="auto">
          <a:xfrm>
            <a:off x="5715000" y="39624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6" name="Line 16">
            <a:extLst>
              <a:ext uri="{FF2B5EF4-FFF2-40B4-BE49-F238E27FC236}">
                <a16:creationId xmlns:a16="http://schemas.microsoft.com/office/drawing/2014/main" id="{B150F56B-C3EB-4179-9D87-367038A731C4}"/>
              </a:ext>
            </a:extLst>
          </p:cNvPr>
          <p:cNvSpPr>
            <a:spLocks noChangeShapeType="1"/>
          </p:cNvSpPr>
          <p:nvPr/>
        </p:nvSpPr>
        <p:spPr bwMode="auto">
          <a:xfrm>
            <a:off x="5715000" y="5638800"/>
            <a:ext cx="0" cy="609600"/>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4287" name="Group 17">
            <a:extLst>
              <a:ext uri="{FF2B5EF4-FFF2-40B4-BE49-F238E27FC236}">
                <a16:creationId xmlns:a16="http://schemas.microsoft.com/office/drawing/2014/main" id="{23CE8BE1-DF0C-49B3-B882-E433DFF9E64C}"/>
              </a:ext>
            </a:extLst>
          </p:cNvPr>
          <p:cNvGrpSpPr>
            <a:grpSpLocks/>
          </p:cNvGrpSpPr>
          <p:nvPr/>
        </p:nvGrpSpPr>
        <p:grpSpPr bwMode="auto">
          <a:xfrm>
            <a:off x="533400" y="4724400"/>
            <a:ext cx="2038350" cy="1492250"/>
            <a:chOff x="4704" y="3140"/>
            <a:chExt cx="1284" cy="940"/>
          </a:xfrm>
        </p:grpSpPr>
        <p:sp>
          <p:nvSpPr>
            <p:cNvPr id="54299" name="Text Box 18">
              <a:extLst>
                <a:ext uri="{FF2B5EF4-FFF2-40B4-BE49-F238E27FC236}">
                  <a16:creationId xmlns:a16="http://schemas.microsoft.com/office/drawing/2014/main" id="{DCA8EE09-28D6-4108-9799-91022A70C7BF}"/>
                </a:ext>
              </a:extLst>
            </p:cNvPr>
            <p:cNvSpPr txBox="1">
              <a:spLocks noChangeArrowheads="1"/>
            </p:cNvSpPr>
            <p:nvPr/>
          </p:nvSpPr>
          <p:spPr bwMode="auto">
            <a:xfrm>
              <a:off x="4742" y="3140"/>
              <a:ext cx="1246"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tx2"/>
                  </a:solidFill>
                </a:rPr>
                <a:t>REJECT</a:t>
              </a:r>
            </a:p>
            <a:p>
              <a:pPr eaLnBrk="1" hangingPunct="1">
                <a:spcBef>
                  <a:spcPct val="0"/>
                </a:spcBef>
                <a:buFontTx/>
                <a:buNone/>
              </a:pPr>
              <a:r>
                <a:rPr lang="en-US" altLang="en-US" sz="2400">
                  <a:solidFill>
                    <a:schemeClr val="tx2"/>
                  </a:solidFill>
                </a:rPr>
                <a:t>H : </a:t>
              </a:r>
              <a:r>
                <a:rPr lang="en-US" altLang="en-US" sz="2400">
                  <a:solidFill>
                    <a:schemeClr val="tx2"/>
                  </a:solidFill>
                  <a:sym typeface="Symbol" panose="05050102010706020507" pitchFamily="18" charset="2"/>
                </a:rPr>
                <a:t></a:t>
              </a:r>
              <a:r>
                <a:rPr lang="en-US" altLang="en-US" sz="2400">
                  <a:solidFill>
                    <a:schemeClr val="tx2"/>
                  </a:solidFill>
                  <a:sym typeface="WP MathA"/>
                </a:rPr>
                <a:t> </a:t>
              </a:r>
              <a:r>
                <a:rPr lang="en-US" altLang="en-US" sz="2400" u="sng">
                  <a:solidFill>
                    <a:srgbClr val="FAFD00"/>
                  </a:solidFill>
                  <a:cs typeface="Times New Roman" panose="02020603050405020304" pitchFamily="18" charset="0"/>
                  <a:sym typeface="WP Greek Century"/>
                </a:rPr>
                <a:t>≥</a:t>
              </a:r>
              <a:r>
                <a:rPr lang="en-US" altLang="en-US" sz="2400">
                  <a:sym typeface="WP MathA"/>
                </a:rPr>
                <a:t> </a:t>
              </a:r>
              <a:r>
                <a:rPr lang="en-US" altLang="en-US" sz="2400" i="1">
                  <a:solidFill>
                    <a:schemeClr val="tx2"/>
                  </a:solidFill>
                  <a:sym typeface="WP MathA"/>
                </a:rPr>
                <a:t> </a:t>
              </a:r>
              <a:r>
                <a:rPr lang="en-US" altLang="en-US" sz="2400">
                  <a:solidFill>
                    <a:schemeClr val="tx2"/>
                  </a:solidFill>
                  <a:sym typeface="WP MathA"/>
                </a:rPr>
                <a:t>0</a:t>
              </a:r>
            </a:p>
            <a:p>
              <a:pPr eaLnBrk="1" hangingPunct="1">
                <a:spcBef>
                  <a:spcPct val="0"/>
                </a:spcBef>
                <a:buFontTx/>
                <a:buNone/>
              </a:pPr>
              <a:r>
                <a:rPr lang="en-US" altLang="en-US" sz="2400"/>
                <a:t>H : </a:t>
              </a:r>
              <a:r>
                <a:rPr lang="en-US" altLang="en-US" sz="2400">
                  <a:sym typeface="Symbol" panose="05050102010706020507" pitchFamily="18" charset="2"/>
                </a:rPr>
                <a:t></a:t>
              </a:r>
              <a:r>
                <a:rPr lang="en-US" altLang="en-US" sz="2400">
                  <a:sym typeface="WP Greek Century"/>
                </a:rPr>
                <a:t> </a:t>
              </a:r>
              <a:r>
                <a:rPr lang="en-US" altLang="en-US" sz="2400" u="sng">
                  <a:solidFill>
                    <a:srgbClr val="FAFD00"/>
                  </a:solidFill>
                  <a:sym typeface="WP Greek Century"/>
                </a:rPr>
                <a:t>&lt;</a:t>
              </a:r>
              <a:r>
                <a:rPr lang="en-US" altLang="en-US" sz="2400" b="1">
                  <a:sym typeface="WP Greek Century"/>
                </a:rPr>
                <a:t> </a:t>
              </a:r>
              <a:r>
                <a:rPr lang="en-US" altLang="en-US" sz="2400" i="1">
                  <a:sym typeface="WP MathA"/>
                </a:rPr>
                <a:t>ln</a:t>
              </a:r>
              <a:r>
                <a:rPr lang="en-US" altLang="en-US" sz="2400">
                  <a:sym typeface="WP MathA"/>
                </a:rPr>
                <a:t> 0.75</a:t>
              </a:r>
            </a:p>
            <a:p>
              <a:pPr eaLnBrk="1" hangingPunct="1">
                <a:spcBef>
                  <a:spcPct val="0"/>
                </a:spcBef>
                <a:buFontTx/>
                <a:buNone/>
              </a:pPr>
              <a:r>
                <a:rPr lang="en-US" altLang="en-US" sz="2400">
                  <a:solidFill>
                    <a:srgbClr val="FF6600"/>
                  </a:solidFill>
                </a:rPr>
                <a:t>H : </a:t>
              </a:r>
              <a:r>
                <a:rPr lang="en-US" altLang="en-US" sz="2400">
                  <a:solidFill>
                    <a:srgbClr val="FF6600"/>
                  </a:solidFill>
                  <a:sym typeface="Symbol" panose="05050102010706020507" pitchFamily="18" charset="2"/>
                </a:rPr>
                <a:t></a:t>
              </a:r>
              <a:r>
                <a:rPr lang="en-US" altLang="en-US" sz="2400">
                  <a:solidFill>
                    <a:srgbClr val="FF6600"/>
                  </a:solidFill>
                  <a:sym typeface="WP Greek Century"/>
                </a:rPr>
                <a:t> </a:t>
              </a:r>
              <a:r>
                <a:rPr lang="en-US" altLang="en-US" sz="2400" u="sng">
                  <a:solidFill>
                    <a:srgbClr val="FE9B03"/>
                  </a:solidFill>
                  <a:sym typeface="WP Greek Century"/>
                </a:rPr>
                <a:t>&lt;</a:t>
              </a:r>
              <a:r>
                <a:rPr lang="en-US" altLang="en-US" sz="2400" b="1">
                  <a:sym typeface="WP Greek Century"/>
                </a:rPr>
                <a:t> </a:t>
              </a:r>
              <a:r>
                <a:rPr lang="en-US" altLang="en-US" sz="2400">
                  <a:solidFill>
                    <a:srgbClr val="FF6600"/>
                  </a:solidFill>
                  <a:sym typeface="WP MathA"/>
                </a:rPr>
                <a:t> 0</a:t>
              </a:r>
            </a:p>
          </p:txBody>
        </p:sp>
        <p:sp>
          <p:nvSpPr>
            <p:cNvPr id="54300" name="Line 19">
              <a:extLst>
                <a:ext uri="{FF2B5EF4-FFF2-40B4-BE49-F238E27FC236}">
                  <a16:creationId xmlns:a16="http://schemas.microsoft.com/office/drawing/2014/main" id="{3EA5823F-D285-484D-A7F0-B13C95171E47}"/>
                </a:ext>
              </a:extLst>
            </p:cNvPr>
            <p:cNvSpPr>
              <a:spLocks noChangeShapeType="1"/>
            </p:cNvSpPr>
            <p:nvPr/>
          </p:nvSpPr>
          <p:spPr bwMode="auto">
            <a:xfrm rot="10800000" flipV="1">
              <a:off x="4704" y="3648"/>
              <a:ext cx="0" cy="144"/>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1" name="Line 20">
              <a:extLst>
                <a:ext uri="{FF2B5EF4-FFF2-40B4-BE49-F238E27FC236}">
                  <a16:creationId xmlns:a16="http://schemas.microsoft.com/office/drawing/2014/main" id="{4A8272DB-4EC9-4FCB-9DD1-A1E9E8473D7E}"/>
                </a:ext>
              </a:extLst>
            </p:cNvPr>
            <p:cNvSpPr>
              <a:spLocks noChangeShapeType="1"/>
            </p:cNvSpPr>
            <p:nvPr/>
          </p:nvSpPr>
          <p:spPr bwMode="auto">
            <a:xfrm rot="10800000" flipV="1">
              <a:off x="4704" y="3888"/>
              <a:ext cx="0" cy="144"/>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302" name="Line 21">
              <a:extLst>
                <a:ext uri="{FF2B5EF4-FFF2-40B4-BE49-F238E27FC236}">
                  <a16:creationId xmlns:a16="http://schemas.microsoft.com/office/drawing/2014/main" id="{0293A269-A4D9-437A-BDBD-9017D0771A24}"/>
                </a:ext>
              </a:extLst>
            </p:cNvPr>
            <p:cNvSpPr>
              <a:spLocks noChangeShapeType="1"/>
            </p:cNvSpPr>
            <p:nvPr/>
          </p:nvSpPr>
          <p:spPr bwMode="auto">
            <a:xfrm rot="10800000">
              <a:off x="4704" y="3408"/>
              <a:ext cx="0" cy="144"/>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54288" name="Line 22">
            <a:extLst>
              <a:ext uri="{FF2B5EF4-FFF2-40B4-BE49-F238E27FC236}">
                <a16:creationId xmlns:a16="http://schemas.microsoft.com/office/drawing/2014/main" id="{9917C6D5-D2B6-4909-B024-13B0DCD3F869}"/>
              </a:ext>
            </a:extLst>
          </p:cNvPr>
          <p:cNvSpPr>
            <a:spLocks noChangeShapeType="1"/>
          </p:cNvSpPr>
          <p:nvPr/>
        </p:nvSpPr>
        <p:spPr bwMode="auto">
          <a:xfrm>
            <a:off x="3276600" y="1295400"/>
            <a:ext cx="0" cy="48768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89" name="Line 23">
            <a:extLst>
              <a:ext uri="{FF2B5EF4-FFF2-40B4-BE49-F238E27FC236}">
                <a16:creationId xmlns:a16="http://schemas.microsoft.com/office/drawing/2014/main" id="{8EBDF64D-B83C-45FA-8F94-D347A4E6B85F}"/>
              </a:ext>
            </a:extLst>
          </p:cNvPr>
          <p:cNvSpPr>
            <a:spLocks noChangeShapeType="1"/>
          </p:cNvSpPr>
          <p:nvPr/>
        </p:nvSpPr>
        <p:spPr bwMode="auto">
          <a:xfrm flipV="1">
            <a:off x="5715000" y="1828800"/>
            <a:ext cx="0" cy="6096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0" name="Line 24">
            <a:extLst>
              <a:ext uri="{FF2B5EF4-FFF2-40B4-BE49-F238E27FC236}">
                <a16:creationId xmlns:a16="http://schemas.microsoft.com/office/drawing/2014/main" id="{E662DDFD-B3A3-4EE9-B8B5-15B27C56FEA9}"/>
              </a:ext>
            </a:extLst>
          </p:cNvPr>
          <p:cNvSpPr>
            <a:spLocks noChangeShapeType="1"/>
          </p:cNvSpPr>
          <p:nvPr/>
        </p:nvSpPr>
        <p:spPr bwMode="auto">
          <a:xfrm>
            <a:off x="8153400" y="4953000"/>
            <a:ext cx="0" cy="609600"/>
          </a:xfrm>
          <a:prstGeom prst="line">
            <a:avLst/>
          </a:prstGeom>
          <a:noFill/>
          <a:ln w="50800">
            <a:solidFill>
              <a:srgbClr val="FF66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1" name="Rectangle 25">
            <a:extLst>
              <a:ext uri="{FF2B5EF4-FFF2-40B4-BE49-F238E27FC236}">
                <a16:creationId xmlns:a16="http://schemas.microsoft.com/office/drawing/2014/main" id="{ED6E9960-5910-451E-B56B-6FDDB00C4142}"/>
              </a:ext>
            </a:extLst>
          </p:cNvPr>
          <p:cNvSpPr>
            <a:spLocks noChangeArrowheads="1"/>
          </p:cNvSpPr>
          <p:nvPr/>
        </p:nvSpPr>
        <p:spPr bwMode="auto">
          <a:xfrm>
            <a:off x="1447800" y="2133600"/>
            <a:ext cx="1182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ym typeface="Symbol" panose="05050102010706020507" pitchFamily="18" charset="2"/>
              </a:rPr>
              <a:t> </a:t>
            </a:r>
            <a:r>
              <a:rPr lang="en-US" altLang="en-US" sz="2400">
                <a:solidFill>
                  <a:schemeClr val="tx2"/>
                </a:solidFill>
                <a:cs typeface="Times New Roman" panose="02020603050405020304" pitchFamily="18" charset="0"/>
                <a:sym typeface="Symbol" panose="05050102010706020507" pitchFamily="18" charset="2"/>
              </a:rPr>
              <a:t> </a:t>
            </a:r>
            <a:r>
              <a:rPr lang="en-US" altLang="en-US" sz="2400" i="1">
                <a:solidFill>
                  <a:srgbClr val="FAFD00"/>
                </a:solidFill>
                <a:sym typeface="Symbol" panose="05050102010706020507" pitchFamily="18" charset="2"/>
              </a:rPr>
              <a:t>ln</a:t>
            </a:r>
            <a:r>
              <a:rPr lang="en-US" altLang="en-US" sz="2400">
                <a:solidFill>
                  <a:srgbClr val="FAFD00"/>
                </a:solidFill>
                <a:sym typeface="Symbol" panose="05050102010706020507" pitchFamily="18" charset="2"/>
              </a:rPr>
              <a:t> 0.75</a:t>
            </a:r>
          </a:p>
        </p:txBody>
      </p:sp>
      <p:sp>
        <p:nvSpPr>
          <p:cNvPr id="54292" name="Line 26">
            <a:extLst>
              <a:ext uri="{FF2B5EF4-FFF2-40B4-BE49-F238E27FC236}">
                <a16:creationId xmlns:a16="http://schemas.microsoft.com/office/drawing/2014/main" id="{22D7892E-B543-4568-A312-8E000C1E394F}"/>
              </a:ext>
            </a:extLst>
          </p:cNvPr>
          <p:cNvSpPr>
            <a:spLocks noChangeShapeType="1"/>
          </p:cNvSpPr>
          <p:nvPr/>
        </p:nvSpPr>
        <p:spPr bwMode="auto">
          <a:xfrm flipV="1">
            <a:off x="2971800" y="3200400"/>
            <a:ext cx="304800" cy="0"/>
          </a:xfrm>
          <a:prstGeom prst="line">
            <a:avLst/>
          </a:prstGeom>
          <a:noFill/>
          <a:ln w="254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3" name="Rectangle 27">
            <a:extLst>
              <a:ext uri="{FF2B5EF4-FFF2-40B4-BE49-F238E27FC236}">
                <a16:creationId xmlns:a16="http://schemas.microsoft.com/office/drawing/2014/main" id="{A4D700F2-AF8C-4D56-8553-CFE5EE8A2C56}"/>
              </a:ext>
            </a:extLst>
          </p:cNvPr>
          <p:cNvSpPr>
            <a:spLocks noChangeArrowheads="1"/>
          </p:cNvSpPr>
          <p:nvPr/>
        </p:nvSpPr>
        <p:spPr bwMode="auto">
          <a:xfrm>
            <a:off x="1524000" y="2895600"/>
            <a:ext cx="13477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rgbClr val="00FF00"/>
                </a:solidFill>
                <a:sym typeface="Symbol" panose="05050102010706020507" pitchFamily="18" charset="2"/>
              </a:rPr>
              <a:t> </a:t>
            </a:r>
            <a:r>
              <a:rPr lang="en-US" altLang="en-US" sz="2400" i="1">
                <a:solidFill>
                  <a:schemeClr val="folHlink"/>
                </a:solidFill>
                <a:sym typeface="Symbol" panose="05050102010706020507" pitchFamily="18" charset="2"/>
              </a:rPr>
              <a:t>ln</a:t>
            </a:r>
            <a:r>
              <a:rPr lang="en-US" altLang="en-US" sz="2400">
                <a:solidFill>
                  <a:schemeClr val="folHlink"/>
                </a:solidFill>
                <a:sym typeface="Symbol" panose="05050102010706020507" pitchFamily="18" charset="2"/>
              </a:rPr>
              <a:t> 0.866</a:t>
            </a:r>
            <a:r>
              <a:rPr lang="en-US" altLang="en-US" sz="2800">
                <a:sym typeface="Symbol" panose="05050102010706020507" pitchFamily="18" charset="2"/>
              </a:rPr>
              <a:t> </a:t>
            </a:r>
            <a:endParaRPr lang="en-US" altLang="en-US" sz="2400">
              <a:solidFill>
                <a:schemeClr val="folHlink"/>
              </a:solidFill>
              <a:sym typeface="Symbol" panose="05050102010706020507" pitchFamily="18" charset="2"/>
            </a:endParaRPr>
          </a:p>
        </p:txBody>
      </p:sp>
      <p:sp>
        <p:nvSpPr>
          <p:cNvPr id="54294" name="Line 28">
            <a:extLst>
              <a:ext uri="{FF2B5EF4-FFF2-40B4-BE49-F238E27FC236}">
                <a16:creationId xmlns:a16="http://schemas.microsoft.com/office/drawing/2014/main" id="{30E42CEC-23FD-4B9F-8451-E7582BC6B26B}"/>
              </a:ext>
            </a:extLst>
          </p:cNvPr>
          <p:cNvSpPr>
            <a:spLocks noChangeShapeType="1"/>
          </p:cNvSpPr>
          <p:nvPr/>
        </p:nvSpPr>
        <p:spPr bwMode="auto">
          <a:xfrm>
            <a:off x="8153400" y="32766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5" name="Line 29">
            <a:extLst>
              <a:ext uri="{FF2B5EF4-FFF2-40B4-BE49-F238E27FC236}">
                <a16:creationId xmlns:a16="http://schemas.microsoft.com/office/drawing/2014/main" id="{BD983022-73A3-4CCD-9ACB-FED4AA571FDE}"/>
              </a:ext>
            </a:extLst>
          </p:cNvPr>
          <p:cNvSpPr>
            <a:spLocks noChangeShapeType="1"/>
          </p:cNvSpPr>
          <p:nvPr/>
        </p:nvSpPr>
        <p:spPr bwMode="auto">
          <a:xfrm>
            <a:off x="4495800" y="5334000"/>
            <a:ext cx="0" cy="609600"/>
          </a:xfrm>
          <a:prstGeom prst="line">
            <a:avLst/>
          </a:prstGeom>
          <a:noFill/>
          <a:ln w="508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6" name="Line 30">
            <a:extLst>
              <a:ext uri="{FF2B5EF4-FFF2-40B4-BE49-F238E27FC236}">
                <a16:creationId xmlns:a16="http://schemas.microsoft.com/office/drawing/2014/main" id="{ACFEF8C3-4911-40CD-AA0F-A811CE4AE85E}"/>
              </a:ext>
            </a:extLst>
          </p:cNvPr>
          <p:cNvSpPr>
            <a:spLocks noChangeShapeType="1"/>
          </p:cNvSpPr>
          <p:nvPr/>
        </p:nvSpPr>
        <p:spPr bwMode="auto">
          <a:xfrm flipV="1">
            <a:off x="8153400" y="2590800"/>
            <a:ext cx="0" cy="609600"/>
          </a:xfrm>
          <a:prstGeom prst="line">
            <a:avLst/>
          </a:prstGeom>
          <a:noFill/>
          <a:ln w="508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4297" name="Text Box 31">
            <a:extLst>
              <a:ext uri="{FF2B5EF4-FFF2-40B4-BE49-F238E27FC236}">
                <a16:creationId xmlns:a16="http://schemas.microsoft.com/office/drawing/2014/main" id="{8606AF93-7079-4CC2-9CED-20EA02B62A99}"/>
              </a:ext>
            </a:extLst>
          </p:cNvPr>
          <p:cNvSpPr txBox="1">
            <a:spLocks noChangeArrowheads="1"/>
          </p:cNvSpPr>
          <p:nvPr/>
        </p:nvSpPr>
        <p:spPr bwMode="auto">
          <a:xfrm>
            <a:off x="5486400" y="5181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rgbClr val="00FF00"/>
                </a:solidFill>
              </a:rPr>
              <a:t>*</a:t>
            </a:r>
          </a:p>
        </p:txBody>
      </p:sp>
      <p:sp>
        <p:nvSpPr>
          <p:cNvPr id="54298" name="Text Box 32">
            <a:extLst>
              <a:ext uri="{FF2B5EF4-FFF2-40B4-BE49-F238E27FC236}">
                <a16:creationId xmlns:a16="http://schemas.microsoft.com/office/drawing/2014/main" id="{08BD98F8-B820-411D-B644-59F314099E9F}"/>
              </a:ext>
            </a:extLst>
          </p:cNvPr>
          <p:cNvSpPr txBox="1">
            <a:spLocks noChangeArrowheads="1"/>
          </p:cNvSpPr>
          <p:nvPr/>
        </p:nvSpPr>
        <p:spPr bwMode="auto">
          <a:xfrm>
            <a:off x="5791200" y="5181600"/>
            <a:ext cx="669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a:solidFill>
                  <a:schemeClr val="tx2"/>
                </a:solidFill>
              </a:rPr>
              <a:t>ESA</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02E403AD-9B3B-49B7-A6F7-1685D217D46B}"/>
              </a:ext>
            </a:extLst>
          </p:cNvPr>
          <p:cNvSpPr txBox="1">
            <a:spLocks noChangeArrowheads="1"/>
          </p:cNvSpPr>
          <p:nvPr/>
        </p:nvSpPr>
        <p:spPr bwMode="auto">
          <a:xfrm>
            <a:off x="2060575" y="457200"/>
            <a:ext cx="4949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CPCRA #007:  Study Design</a:t>
            </a:r>
            <a:endParaRPr lang="en-US" altLang="en-US">
              <a:sym typeface="Symbol" panose="05050102010706020507" pitchFamily="18" charset="2"/>
            </a:endParaRPr>
          </a:p>
        </p:txBody>
      </p:sp>
      <p:grpSp>
        <p:nvGrpSpPr>
          <p:cNvPr id="8195" name="Group 3">
            <a:extLst>
              <a:ext uri="{FF2B5EF4-FFF2-40B4-BE49-F238E27FC236}">
                <a16:creationId xmlns:a16="http://schemas.microsoft.com/office/drawing/2014/main" id="{AE25A822-2430-4DC9-95F4-2F21243E578F}"/>
              </a:ext>
            </a:extLst>
          </p:cNvPr>
          <p:cNvGrpSpPr>
            <a:grpSpLocks/>
          </p:cNvGrpSpPr>
          <p:nvPr/>
        </p:nvGrpSpPr>
        <p:grpSpPr bwMode="auto">
          <a:xfrm>
            <a:off x="1143000" y="1371600"/>
            <a:ext cx="6661150" cy="4468813"/>
            <a:chOff x="732" y="960"/>
            <a:chExt cx="4196" cy="2815"/>
          </a:xfrm>
        </p:grpSpPr>
        <p:sp>
          <p:nvSpPr>
            <p:cNvPr id="8196" name="Text Box 4">
              <a:extLst>
                <a:ext uri="{FF2B5EF4-FFF2-40B4-BE49-F238E27FC236}">
                  <a16:creationId xmlns:a16="http://schemas.microsoft.com/office/drawing/2014/main" id="{E622CE71-B91F-4496-8CE7-4BAAEE9E5B3F}"/>
                </a:ext>
              </a:extLst>
            </p:cNvPr>
            <p:cNvSpPr txBox="1">
              <a:spLocks noChangeArrowheads="1"/>
            </p:cNvSpPr>
            <p:nvPr/>
          </p:nvSpPr>
          <p:spPr bwMode="auto">
            <a:xfrm>
              <a:off x="1824" y="960"/>
              <a:ext cx="2012" cy="377"/>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Patient Population</a:t>
              </a:r>
            </a:p>
          </p:txBody>
        </p:sp>
        <p:sp>
          <p:nvSpPr>
            <p:cNvPr id="8197" name="Text Box 5">
              <a:extLst>
                <a:ext uri="{FF2B5EF4-FFF2-40B4-BE49-F238E27FC236}">
                  <a16:creationId xmlns:a16="http://schemas.microsoft.com/office/drawing/2014/main" id="{9BFE7224-F690-4547-9E9C-F5FF19E69C77}"/>
                </a:ext>
              </a:extLst>
            </p:cNvPr>
            <p:cNvSpPr txBox="1">
              <a:spLocks noChangeArrowheads="1"/>
            </p:cNvSpPr>
            <p:nvPr/>
          </p:nvSpPr>
          <p:spPr bwMode="auto">
            <a:xfrm>
              <a:off x="1344" y="1776"/>
              <a:ext cx="782" cy="684"/>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ddI</a:t>
              </a:r>
            </a:p>
            <a:p>
              <a:pPr algn="ctr" eaLnBrk="1" hangingPunct="1">
                <a:spcBef>
                  <a:spcPct val="0"/>
                </a:spcBef>
                <a:buFontTx/>
                <a:buNone/>
              </a:pPr>
              <a:r>
                <a:rPr lang="en-US" altLang="en-US">
                  <a:solidFill>
                    <a:schemeClr val="tx2"/>
                  </a:solidFill>
                </a:rPr>
                <a:t>Group</a:t>
              </a:r>
            </a:p>
          </p:txBody>
        </p:sp>
        <p:sp>
          <p:nvSpPr>
            <p:cNvPr id="8198" name="Text Box 6">
              <a:extLst>
                <a:ext uri="{FF2B5EF4-FFF2-40B4-BE49-F238E27FC236}">
                  <a16:creationId xmlns:a16="http://schemas.microsoft.com/office/drawing/2014/main" id="{7FF2633D-57B8-4831-87F6-F6C7E0D17C4F}"/>
                </a:ext>
              </a:extLst>
            </p:cNvPr>
            <p:cNvSpPr txBox="1">
              <a:spLocks noChangeArrowheads="1"/>
            </p:cNvSpPr>
            <p:nvPr/>
          </p:nvSpPr>
          <p:spPr bwMode="auto">
            <a:xfrm>
              <a:off x="3456" y="1776"/>
              <a:ext cx="782" cy="684"/>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ddC</a:t>
              </a:r>
            </a:p>
            <a:p>
              <a:pPr algn="ctr" eaLnBrk="1" hangingPunct="1">
                <a:spcBef>
                  <a:spcPct val="0"/>
                </a:spcBef>
                <a:buFontTx/>
                <a:buNone/>
              </a:pPr>
              <a:r>
                <a:rPr lang="en-US" altLang="en-US">
                  <a:solidFill>
                    <a:schemeClr val="tx2"/>
                  </a:solidFill>
                </a:rPr>
                <a:t>Group</a:t>
              </a:r>
            </a:p>
          </p:txBody>
        </p:sp>
        <p:sp>
          <p:nvSpPr>
            <p:cNvPr id="8199" name="Text Box 7">
              <a:extLst>
                <a:ext uri="{FF2B5EF4-FFF2-40B4-BE49-F238E27FC236}">
                  <a16:creationId xmlns:a16="http://schemas.microsoft.com/office/drawing/2014/main" id="{29C64B1F-53FD-418F-8C78-A568E697446D}"/>
                </a:ext>
              </a:extLst>
            </p:cNvPr>
            <p:cNvSpPr txBox="1">
              <a:spLocks noChangeArrowheads="1"/>
            </p:cNvSpPr>
            <p:nvPr/>
          </p:nvSpPr>
          <p:spPr bwMode="auto">
            <a:xfrm>
              <a:off x="2304" y="1488"/>
              <a:ext cx="10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Unblinded</a:t>
              </a:r>
            </a:p>
          </p:txBody>
        </p:sp>
        <p:sp>
          <p:nvSpPr>
            <p:cNvPr id="8200" name="Text Box 8">
              <a:extLst>
                <a:ext uri="{FF2B5EF4-FFF2-40B4-BE49-F238E27FC236}">
                  <a16:creationId xmlns:a16="http://schemas.microsoft.com/office/drawing/2014/main" id="{E9E48673-B4D3-4377-AF26-3EDADAEB3DE1}"/>
                </a:ext>
              </a:extLst>
            </p:cNvPr>
            <p:cNvSpPr txBox="1">
              <a:spLocks noChangeArrowheads="1"/>
            </p:cNvSpPr>
            <p:nvPr/>
          </p:nvSpPr>
          <p:spPr bwMode="auto">
            <a:xfrm>
              <a:off x="732" y="2784"/>
              <a:ext cx="740"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ddI</a:t>
              </a:r>
            </a:p>
            <a:p>
              <a:pPr algn="ctr" eaLnBrk="1" hangingPunct="1">
                <a:spcBef>
                  <a:spcPct val="0"/>
                </a:spcBef>
                <a:buFontTx/>
                <a:buNone/>
              </a:pPr>
              <a:r>
                <a:rPr lang="en-US" altLang="en-US">
                  <a:solidFill>
                    <a:schemeClr val="tx2"/>
                  </a:solidFill>
                </a:rPr>
                <a:t>active</a:t>
              </a:r>
              <a:endParaRPr lang="en-US" altLang="en-US" u="sng">
                <a:solidFill>
                  <a:schemeClr val="tx2"/>
                </a:solidFill>
              </a:endParaRPr>
            </a:p>
          </p:txBody>
        </p:sp>
        <p:sp>
          <p:nvSpPr>
            <p:cNvPr id="8201" name="Text Box 9">
              <a:extLst>
                <a:ext uri="{FF2B5EF4-FFF2-40B4-BE49-F238E27FC236}">
                  <a16:creationId xmlns:a16="http://schemas.microsoft.com/office/drawing/2014/main" id="{EABC576C-29B3-4CC8-B7DB-BAD7ADBA195F}"/>
                </a:ext>
              </a:extLst>
            </p:cNvPr>
            <p:cNvSpPr txBox="1">
              <a:spLocks noChangeArrowheads="1"/>
            </p:cNvSpPr>
            <p:nvPr/>
          </p:nvSpPr>
          <p:spPr bwMode="auto">
            <a:xfrm>
              <a:off x="4188" y="2784"/>
              <a:ext cx="740"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ddC</a:t>
              </a:r>
            </a:p>
            <a:p>
              <a:pPr algn="ctr" eaLnBrk="1" hangingPunct="1">
                <a:spcBef>
                  <a:spcPct val="0"/>
                </a:spcBef>
                <a:buFontTx/>
                <a:buNone/>
              </a:pPr>
              <a:r>
                <a:rPr lang="en-US" altLang="en-US">
                  <a:solidFill>
                    <a:schemeClr val="tx2"/>
                  </a:solidFill>
                </a:rPr>
                <a:t>active</a:t>
              </a:r>
              <a:endParaRPr lang="en-US" altLang="en-US" u="sng">
                <a:solidFill>
                  <a:schemeClr val="tx2"/>
                </a:solidFill>
              </a:endParaRPr>
            </a:p>
          </p:txBody>
        </p:sp>
        <p:sp>
          <p:nvSpPr>
            <p:cNvPr id="8202" name="Text Box 10">
              <a:extLst>
                <a:ext uri="{FF2B5EF4-FFF2-40B4-BE49-F238E27FC236}">
                  <a16:creationId xmlns:a16="http://schemas.microsoft.com/office/drawing/2014/main" id="{C44886BB-F29C-4620-9098-F87DA0CF07A2}"/>
                </a:ext>
              </a:extLst>
            </p:cNvPr>
            <p:cNvSpPr txBox="1">
              <a:spLocks noChangeArrowheads="1"/>
            </p:cNvSpPr>
            <p:nvPr/>
          </p:nvSpPr>
          <p:spPr bwMode="auto">
            <a:xfrm>
              <a:off x="2880" y="2784"/>
              <a:ext cx="925"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ddC</a:t>
              </a:r>
            </a:p>
            <a:p>
              <a:pPr algn="ctr" eaLnBrk="1" hangingPunct="1">
                <a:spcBef>
                  <a:spcPct val="0"/>
                </a:spcBef>
                <a:buFontTx/>
                <a:buNone/>
              </a:pPr>
              <a:r>
                <a:rPr lang="en-US" altLang="en-US">
                  <a:solidFill>
                    <a:schemeClr val="tx2"/>
                  </a:solidFill>
                </a:rPr>
                <a:t>placebo</a:t>
              </a:r>
              <a:endParaRPr lang="en-US" altLang="en-US" u="sng">
                <a:solidFill>
                  <a:schemeClr val="tx2"/>
                </a:solidFill>
              </a:endParaRPr>
            </a:p>
          </p:txBody>
        </p:sp>
        <p:sp>
          <p:nvSpPr>
            <p:cNvPr id="8203" name="Text Box 11">
              <a:extLst>
                <a:ext uri="{FF2B5EF4-FFF2-40B4-BE49-F238E27FC236}">
                  <a16:creationId xmlns:a16="http://schemas.microsoft.com/office/drawing/2014/main" id="{EAF1FBB9-C8D9-457B-835C-7C58B43015B6}"/>
                </a:ext>
              </a:extLst>
            </p:cNvPr>
            <p:cNvSpPr txBox="1">
              <a:spLocks noChangeArrowheads="1"/>
            </p:cNvSpPr>
            <p:nvPr/>
          </p:nvSpPr>
          <p:spPr bwMode="auto">
            <a:xfrm>
              <a:off x="1824" y="2784"/>
              <a:ext cx="925"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ddI</a:t>
              </a:r>
            </a:p>
            <a:p>
              <a:pPr algn="ctr" eaLnBrk="1" hangingPunct="1">
                <a:spcBef>
                  <a:spcPct val="0"/>
                </a:spcBef>
                <a:buFontTx/>
                <a:buNone/>
              </a:pPr>
              <a:r>
                <a:rPr lang="en-US" altLang="en-US">
                  <a:solidFill>
                    <a:schemeClr val="tx2"/>
                  </a:solidFill>
                </a:rPr>
                <a:t>placebo</a:t>
              </a:r>
              <a:endParaRPr lang="en-US" altLang="en-US" u="sng">
                <a:solidFill>
                  <a:schemeClr val="tx2"/>
                </a:solidFill>
              </a:endParaRPr>
            </a:p>
          </p:txBody>
        </p:sp>
        <p:sp>
          <p:nvSpPr>
            <p:cNvPr id="8204" name="Line 12">
              <a:extLst>
                <a:ext uri="{FF2B5EF4-FFF2-40B4-BE49-F238E27FC236}">
                  <a16:creationId xmlns:a16="http://schemas.microsoft.com/office/drawing/2014/main" id="{54D5D285-8BA0-4ECC-AD18-6B4DF4DF77CE}"/>
                </a:ext>
              </a:extLst>
            </p:cNvPr>
            <p:cNvSpPr>
              <a:spLocks noChangeShapeType="1"/>
            </p:cNvSpPr>
            <p:nvPr/>
          </p:nvSpPr>
          <p:spPr bwMode="auto">
            <a:xfrm flipH="1">
              <a:off x="1248"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5" name="Line 13">
              <a:extLst>
                <a:ext uri="{FF2B5EF4-FFF2-40B4-BE49-F238E27FC236}">
                  <a16:creationId xmlns:a16="http://schemas.microsoft.com/office/drawing/2014/main" id="{00A6FECC-0FB2-455D-8B4B-8738C4BC18E8}"/>
                </a:ext>
              </a:extLst>
            </p:cNvPr>
            <p:cNvSpPr>
              <a:spLocks noChangeShapeType="1"/>
            </p:cNvSpPr>
            <p:nvPr/>
          </p:nvSpPr>
          <p:spPr bwMode="auto">
            <a:xfrm flipH="1">
              <a:off x="3408"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6" name="Line 14">
              <a:extLst>
                <a:ext uri="{FF2B5EF4-FFF2-40B4-BE49-F238E27FC236}">
                  <a16:creationId xmlns:a16="http://schemas.microsoft.com/office/drawing/2014/main" id="{6DC4A5FD-15F7-4744-9D1F-8FB88B3C463A}"/>
                </a:ext>
              </a:extLst>
            </p:cNvPr>
            <p:cNvSpPr>
              <a:spLocks noChangeShapeType="1"/>
            </p:cNvSpPr>
            <p:nvPr/>
          </p:nvSpPr>
          <p:spPr bwMode="auto">
            <a:xfrm>
              <a:off x="1776"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7" name="Line 15">
              <a:extLst>
                <a:ext uri="{FF2B5EF4-FFF2-40B4-BE49-F238E27FC236}">
                  <a16:creationId xmlns:a16="http://schemas.microsoft.com/office/drawing/2014/main" id="{E57794B6-4D58-4C17-9A7C-941CF8195618}"/>
                </a:ext>
              </a:extLst>
            </p:cNvPr>
            <p:cNvSpPr>
              <a:spLocks noChangeShapeType="1"/>
            </p:cNvSpPr>
            <p:nvPr/>
          </p:nvSpPr>
          <p:spPr bwMode="auto">
            <a:xfrm>
              <a:off x="3936"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08" name="Text Box 16">
              <a:extLst>
                <a:ext uri="{FF2B5EF4-FFF2-40B4-BE49-F238E27FC236}">
                  <a16:creationId xmlns:a16="http://schemas.microsoft.com/office/drawing/2014/main" id="{2169A8E5-DC02-41E4-A15B-E1EBF4B12DC3}"/>
                </a:ext>
              </a:extLst>
            </p:cNvPr>
            <p:cNvSpPr txBox="1">
              <a:spLocks noChangeArrowheads="1"/>
            </p:cNvSpPr>
            <p:nvPr/>
          </p:nvSpPr>
          <p:spPr bwMode="auto">
            <a:xfrm>
              <a:off x="2400" y="2160"/>
              <a:ext cx="8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Blinded</a:t>
              </a:r>
            </a:p>
          </p:txBody>
        </p:sp>
        <p:sp>
          <p:nvSpPr>
            <p:cNvPr id="8209" name="Line 17">
              <a:extLst>
                <a:ext uri="{FF2B5EF4-FFF2-40B4-BE49-F238E27FC236}">
                  <a16:creationId xmlns:a16="http://schemas.microsoft.com/office/drawing/2014/main" id="{36C010C7-428E-48EB-84D6-D6D2D343541A}"/>
                </a:ext>
              </a:extLst>
            </p:cNvPr>
            <p:cNvSpPr>
              <a:spLocks noChangeShapeType="1"/>
            </p:cNvSpPr>
            <p:nvPr/>
          </p:nvSpPr>
          <p:spPr bwMode="auto">
            <a:xfrm flipH="1">
              <a:off x="1968" y="1392"/>
              <a:ext cx="576" cy="336"/>
            </a:xfrm>
            <a:prstGeom prst="line">
              <a:avLst/>
            </a:prstGeom>
            <a:noFill/>
            <a:ln w="1905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10" name="Line 18">
              <a:extLst>
                <a:ext uri="{FF2B5EF4-FFF2-40B4-BE49-F238E27FC236}">
                  <a16:creationId xmlns:a16="http://schemas.microsoft.com/office/drawing/2014/main" id="{C6397C1C-ADCB-4D1B-9AD2-50FF524BCA0B}"/>
                </a:ext>
              </a:extLst>
            </p:cNvPr>
            <p:cNvSpPr>
              <a:spLocks noChangeShapeType="1"/>
            </p:cNvSpPr>
            <p:nvPr/>
          </p:nvSpPr>
          <p:spPr bwMode="auto">
            <a:xfrm>
              <a:off x="3072" y="1392"/>
              <a:ext cx="624" cy="336"/>
            </a:xfrm>
            <a:prstGeom prst="line">
              <a:avLst/>
            </a:prstGeom>
            <a:noFill/>
            <a:ln w="1905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211" name="Text Box 19">
              <a:extLst>
                <a:ext uri="{FF2B5EF4-FFF2-40B4-BE49-F238E27FC236}">
                  <a16:creationId xmlns:a16="http://schemas.microsoft.com/office/drawing/2014/main" id="{C1CA1809-D113-4415-AD58-A5F950F853AE}"/>
                </a:ext>
              </a:extLst>
            </p:cNvPr>
            <p:cNvSpPr txBox="1">
              <a:spLocks noChangeArrowheads="1"/>
            </p:cNvSpPr>
            <p:nvPr/>
          </p:nvSpPr>
          <p:spPr bwMode="auto">
            <a:xfrm>
              <a:off x="1680" y="1314"/>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a:solidFill>
                    <a:schemeClr val="tx2"/>
                  </a:solidFill>
                </a:rPr>
                <a:t>600</a:t>
              </a:r>
            </a:p>
          </p:txBody>
        </p:sp>
        <p:sp>
          <p:nvSpPr>
            <p:cNvPr id="8212" name="Text Box 20">
              <a:extLst>
                <a:ext uri="{FF2B5EF4-FFF2-40B4-BE49-F238E27FC236}">
                  <a16:creationId xmlns:a16="http://schemas.microsoft.com/office/drawing/2014/main" id="{77EAB7FC-63FA-4E95-A833-4D801AAF9114}"/>
                </a:ext>
              </a:extLst>
            </p:cNvPr>
            <p:cNvSpPr txBox="1">
              <a:spLocks noChangeArrowheads="1"/>
            </p:cNvSpPr>
            <p:nvPr/>
          </p:nvSpPr>
          <p:spPr bwMode="auto">
            <a:xfrm>
              <a:off x="3504" y="1314"/>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600</a:t>
              </a:r>
            </a:p>
          </p:txBody>
        </p:sp>
        <p:sp>
          <p:nvSpPr>
            <p:cNvPr id="8213" name="Text Box 21">
              <a:extLst>
                <a:ext uri="{FF2B5EF4-FFF2-40B4-BE49-F238E27FC236}">
                  <a16:creationId xmlns:a16="http://schemas.microsoft.com/office/drawing/2014/main" id="{C6D6E476-47BD-4A5A-8025-037C2AA1BA12}"/>
                </a:ext>
              </a:extLst>
            </p:cNvPr>
            <p:cNvSpPr txBox="1">
              <a:spLocks noChangeArrowheads="1"/>
            </p:cNvSpPr>
            <p:nvPr/>
          </p:nvSpPr>
          <p:spPr bwMode="auto">
            <a:xfrm>
              <a:off x="912"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a:solidFill>
                    <a:schemeClr val="tx2"/>
                  </a:solidFill>
                </a:rPr>
                <a:t>400</a:t>
              </a:r>
            </a:p>
          </p:txBody>
        </p:sp>
        <p:sp>
          <p:nvSpPr>
            <p:cNvPr id="8214" name="Text Box 22">
              <a:extLst>
                <a:ext uri="{FF2B5EF4-FFF2-40B4-BE49-F238E27FC236}">
                  <a16:creationId xmlns:a16="http://schemas.microsoft.com/office/drawing/2014/main" id="{53C7F7B4-612B-4D2F-8905-2C680246379D}"/>
                </a:ext>
              </a:extLst>
            </p:cNvPr>
            <p:cNvSpPr txBox="1">
              <a:spLocks noChangeArrowheads="1"/>
            </p:cNvSpPr>
            <p:nvPr/>
          </p:nvSpPr>
          <p:spPr bwMode="auto">
            <a:xfrm>
              <a:off x="2064"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200</a:t>
              </a:r>
            </a:p>
          </p:txBody>
        </p:sp>
        <p:sp>
          <p:nvSpPr>
            <p:cNvPr id="8215" name="Text Box 23">
              <a:extLst>
                <a:ext uri="{FF2B5EF4-FFF2-40B4-BE49-F238E27FC236}">
                  <a16:creationId xmlns:a16="http://schemas.microsoft.com/office/drawing/2014/main" id="{26A03C7B-CDDE-458C-B463-98624FE2183B}"/>
                </a:ext>
              </a:extLst>
            </p:cNvPr>
            <p:cNvSpPr txBox="1">
              <a:spLocks noChangeArrowheads="1"/>
            </p:cNvSpPr>
            <p:nvPr/>
          </p:nvSpPr>
          <p:spPr bwMode="auto">
            <a:xfrm>
              <a:off x="3072"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a:solidFill>
                    <a:schemeClr val="tx2"/>
                  </a:solidFill>
                </a:rPr>
                <a:t>200</a:t>
              </a:r>
            </a:p>
          </p:txBody>
        </p:sp>
        <p:sp>
          <p:nvSpPr>
            <p:cNvPr id="8216" name="Text Box 24">
              <a:extLst>
                <a:ext uri="{FF2B5EF4-FFF2-40B4-BE49-F238E27FC236}">
                  <a16:creationId xmlns:a16="http://schemas.microsoft.com/office/drawing/2014/main" id="{967806A7-49CF-4E50-AF6E-DD4E02175C3B}"/>
                </a:ext>
              </a:extLst>
            </p:cNvPr>
            <p:cNvSpPr txBox="1">
              <a:spLocks noChangeArrowheads="1"/>
            </p:cNvSpPr>
            <p:nvPr/>
          </p:nvSpPr>
          <p:spPr bwMode="auto">
            <a:xfrm>
              <a:off x="4224"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400</a:t>
              </a: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2F656627-1225-4E1E-9E67-60680AEE3825}"/>
              </a:ext>
            </a:extLst>
          </p:cNvPr>
          <p:cNvSpPr txBox="1">
            <a:spLocks noChangeArrowheads="1"/>
          </p:cNvSpPr>
          <p:nvPr/>
        </p:nvSpPr>
        <p:spPr bwMode="auto">
          <a:xfrm>
            <a:off x="309563" y="1220788"/>
            <a:ext cx="882332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60000"/>
              </a:lnSpc>
              <a:spcBef>
                <a:spcPct val="0"/>
              </a:spcBef>
              <a:buFontTx/>
              <a:buNone/>
            </a:pPr>
            <a:endParaRPr lang="en-US" altLang="en-US">
              <a:solidFill>
                <a:schemeClr val="tx2"/>
              </a:solidFill>
            </a:endParaRPr>
          </a:p>
          <a:p>
            <a:pPr>
              <a:lnSpc>
                <a:spcPct val="80000"/>
              </a:lnSpc>
              <a:spcBef>
                <a:spcPct val="0"/>
              </a:spcBef>
              <a:buFontTx/>
              <a:buNone/>
            </a:pPr>
            <a:r>
              <a:rPr lang="en-US" altLang="en-US"/>
              <a:t>•</a:t>
            </a:r>
            <a:r>
              <a:rPr lang="en-US" altLang="en-US">
                <a:solidFill>
                  <a:schemeClr val="tx2"/>
                </a:solidFill>
              </a:rPr>
              <a:t>  </a:t>
            </a:r>
            <a:r>
              <a:rPr lang="en-US" altLang="en-US" sz="2800" b="1">
                <a:solidFill>
                  <a:schemeClr val="tx2"/>
                </a:solidFill>
              </a:rPr>
              <a:t>Sponsors, Investigators, Care Givers</a:t>
            </a:r>
          </a:p>
          <a:p>
            <a:pPr>
              <a:lnSpc>
                <a:spcPct val="80000"/>
              </a:lnSpc>
              <a:spcBef>
                <a:spcPct val="0"/>
              </a:spcBef>
              <a:buFontTx/>
              <a:buNone/>
            </a:pPr>
            <a:endParaRPr lang="en-US" altLang="en-US" sz="800">
              <a:solidFill>
                <a:schemeClr val="tx2"/>
              </a:solidFill>
            </a:endParaRPr>
          </a:p>
          <a:p>
            <a:pPr>
              <a:lnSpc>
                <a:spcPct val="80000"/>
              </a:lnSpc>
              <a:spcBef>
                <a:spcPct val="0"/>
              </a:spcBef>
              <a:buFontTx/>
              <a:buNone/>
            </a:pPr>
            <a:r>
              <a:rPr lang="en-US" altLang="en-US"/>
              <a:t>      </a:t>
            </a:r>
            <a:r>
              <a:rPr lang="en-US" altLang="en-US" sz="2800" b="1"/>
              <a:t>−</a:t>
            </a:r>
            <a:r>
              <a:rPr lang="en-US" altLang="en-US" sz="2800"/>
              <a:t> </a:t>
            </a:r>
            <a:r>
              <a:rPr lang="en-US" altLang="en-US" sz="2800">
                <a:solidFill>
                  <a:schemeClr val="tx2"/>
                </a:solidFill>
              </a:rPr>
              <a:t>Decision making responsibilities</a:t>
            </a:r>
          </a:p>
          <a:p>
            <a:pPr>
              <a:lnSpc>
                <a:spcPct val="80000"/>
              </a:lnSpc>
              <a:spcBef>
                <a:spcPct val="0"/>
              </a:spcBef>
              <a:buFontTx/>
              <a:buNone/>
            </a:pPr>
            <a:r>
              <a:rPr lang="en-US" altLang="en-US" sz="2800">
                <a:solidFill>
                  <a:schemeClr val="tx2"/>
                </a:solidFill>
              </a:rPr>
              <a:t>	     for design, conduct, &amp; analysis of the trial</a:t>
            </a:r>
          </a:p>
          <a:p>
            <a:pPr>
              <a:lnSpc>
                <a:spcPct val="80000"/>
              </a:lnSpc>
              <a:spcBef>
                <a:spcPct val="0"/>
              </a:spcBef>
              <a:buFontTx/>
              <a:buNone/>
            </a:pPr>
            <a:r>
              <a:rPr lang="en-US" altLang="en-US" sz="2800"/>
              <a:t>       </a:t>
            </a:r>
            <a:r>
              <a:rPr lang="en-US" altLang="en-US" sz="2800" b="1"/>
              <a:t>−</a:t>
            </a:r>
            <a:r>
              <a:rPr lang="en-US" altLang="en-US" sz="2800"/>
              <a:t> </a:t>
            </a:r>
            <a:r>
              <a:rPr lang="en-US" altLang="en-US" sz="2800">
                <a:solidFill>
                  <a:schemeClr val="tx2"/>
                </a:solidFill>
              </a:rPr>
              <a:t>Primary patient care responsibilities</a:t>
            </a:r>
            <a:endParaRPr lang="en-US" altLang="en-US">
              <a:solidFill>
                <a:schemeClr val="tx2"/>
              </a:solidFill>
            </a:endParaRPr>
          </a:p>
          <a:p>
            <a:pPr>
              <a:lnSpc>
                <a:spcPct val="60000"/>
              </a:lnSpc>
              <a:spcBef>
                <a:spcPct val="0"/>
              </a:spcBef>
              <a:buFontTx/>
              <a:buNone/>
            </a:pPr>
            <a:endParaRPr lang="en-US" altLang="en-US" sz="2800">
              <a:solidFill>
                <a:schemeClr val="tx2"/>
              </a:solidFill>
            </a:endParaRPr>
          </a:p>
          <a:p>
            <a:pPr>
              <a:lnSpc>
                <a:spcPct val="80000"/>
              </a:lnSpc>
              <a:spcBef>
                <a:spcPct val="0"/>
              </a:spcBef>
              <a:buFontTx/>
              <a:buNone/>
            </a:pPr>
            <a:r>
              <a:rPr lang="en-US" altLang="en-US"/>
              <a:t>•</a:t>
            </a:r>
            <a:r>
              <a:rPr lang="en-US" altLang="en-US">
                <a:solidFill>
                  <a:schemeClr val="tx2"/>
                </a:solidFill>
              </a:rPr>
              <a:t>  </a:t>
            </a:r>
            <a:r>
              <a:rPr lang="en-US" altLang="en-US" sz="2800" b="1">
                <a:solidFill>
                  <a:schemeClr val="tx2"/>
                </a:solidFill>
              </a:rPr>
              <a:t>Institutional Review Boards &amp; Regulatory Authorities</a:t>
            </a:r>
          </a:p>
          <a:p>
            <a:pPr>
              <a:lnSpc>
                <a:spcPct val="80000"/>
              </a:lnSpc>
              <a:spcBef>
                <a:spcPct val="0"/>
              </a:spcBef>
              <a:buFontTx/>
              <a:buNone/>
            </a:pPr>
            <a:endParaRPr lang="en-US" altLang="en-US" sz="800">
              <a:solidFill>
                <a:schemeClr val="tx2"/>
              </a:solidFill>
            </a:endParaRPr>
          </a:p>
          <a:p>
            <a:pPr>
              <a:lnSpc>
                <a:spcPct val="80000"/>
              </a:lnSpc>
              <a:spcBef>
                <a:spcPct val="0"/>
              </a:spcBef>
              <a:buFontTx/>
              <a:buNone/>
            </a:pPr>
            <a:r>
              <a:rPr lang="en-US" altLang="en-US"/>
              <a:t>      </a:t>
            </a:r>
            <a:r>
              <a:rPr lang="en-US" altLang="en-US" sz="2800" b="1"/>
              <a:t>−</a:t>
            </a:r>
            <a:r>
              <a:rPr lang="en-US" altLang="en-US" sz="2800"/>
              <a:t> </a:t>
            </a:r>
            <a:r>
              <a:rPr lang="en-US" altLang="en-US" sz="2800">
                <a:solidFill>
                  <a:schemeClr val="tx2"/>
                </a:solidFill>
              </a:rPr>
              <a:t>Approval of ethics/science of the trial design</a:t>
            </a:r>
          </a:p>
          <a:p>
            <a:pPr>
              <a:lnSpc>
                <a:spcPct val="80000"/>
              </a:lnSpc>
              <a:spcBef>
                <a:spcPct val="0"/>
              </a:spcBef>
              <a:buFontTx/>
              <a:buNone/>
            </a:pPr>
            <a:r>
              <a:rPr lang="en-US" altLang="en-US" sz="2800"/>
              <a:t>       </a:t>
            </a:r>
            <a:r>
              <a:rPr lang="en-US" altLang="en-US" sz="2800" b="1"/>
              <a:t>−</a:t>
            </a:r>
            <a:r>
              <a:rPr lang="en-US" altLang="en-US" sz="2800"/>
              <a:t> </a:t>
            </a:r>
            <a:r>
              <a:rPr lang="en-US" altLang="en-US" sz="2800">
                <a:solidFill>
                  <a:schemeClr val="tx2"/>
                </a:solidFill>
              </a:rPr>
              <a:t>Ongoing monitoring of SUSARs &amp; SAEs</a:t>
            </a:r>
            <a:endParaRPr lang="en-US" altLang="en-US">
              <a:solidFill>
                <a:schemeClr val="tx2"/>
              </a:solidFill>
            </a:endParaRPr>
          </a:p>
          <a:p>
            <a:pPr>
              <a:lnSpc>
                <a:spcPct val="80000"/>
              </a:lnSpc>
              <a:spcBef>
                <a:spcPct val="0"/>
              </a:spcBef>
              <a:buFontTx/>
              <a:buNone/>
            </a:pPr>
            <a:r>
              <a:rPr lang="en-US" altLang="en-US" sz="2800">
                <a:solidFill>
                  <a:schemeClr val="tx2"/>
                </a:solidFill>
              </a:rPr>
              <a:t> </a:t>
            </a:r>
          </a:p>
          <a:p>
            <a:pPr>
              <a:lnSpc>
                <a:spcPct val="80000"/>
              </a:lnSpc>
              <a:spcBef>
                <a:spcPct val="0"/>
              </a:spcBef>
              <a:buFontTx/>
              <a:buNone/>
            </a:pPr>
            <a:r>
              <a:rPr lang="en-US" altLang="en-US"/>
              <a:t>•</a:t>
            </a:r>
            <a:r>
              <a:rPr lang="en-US" altLang="en-US">
                <a:solidFill>
                  <a:schemeClr val="tx2"/>
                </a:solidFill>
              </a:rPr>
              <a:t>  </a:t>
            </a:r>
            <a:r>
              <a:rPr lang="en-US" altLang="en-US" sz="2800" b="1">
                <a:solidFill>
                  <a:schemeClr val="tx2"/>
                </a:solidFill>
              </a:rPr>
              <a:t>Data Monitoring Committees (DMCs)</a:t>
            </a:r>
          </a:p>
          <a:p>
            <a:pPr>
              <a:lnSpc>
                <a:spcPct val="80000"/>
              </a:lnSpc>
              <a:spcBef>
                <a:spcPct val="0"/>
              </a:spcBef>
              <a:buFontTx/>
              <a:buNone/>
            </a:pPr>
            <a:endParaRPr lang="en-US" altLang="en-US" sz="800">
              <a:solidFill>
                <a:schemeClr val="tx2"/>
              </a:solidFill>
            </a:endParaRPr>
          </a:p>
          <a:p>
            <a:pPr>
              <a:lnSpc>
                <a:spcPct val="80000"/>
              </a:lnSpc>
              <a:spcBef>
                <a:spcPct val="0"/>
              </a:spcBef>
              <a:buFontTx/>
              <a:buNone/>
            </a:pPr>
            <a:r>
              <a:rPr lang="en-US" altLang="en-US"/>
              <a:t>      </a:t>
            </a:r>
            <a:r>
              <a:rPr lang="en-US" altLang="en-US" sz="2800" b="1"/>
              <a:t>−</a:t>
            </a:r>
            <a:r>
              <a:rPr lang="en-US" altLang="en-US" sz="2800"/>
              <a:t> </a:t>
            </a:r>
            <a:r>
              <a:rPr lang="en-US" altLang="en-US" sz="2800">
                <a:solidFill>
                  <a:schemeClr val="tx2"/>
                </a:solidFill>
              </a:rPr>
              <a:t>Sole access during conduct of the clinical trial to:</a:t>
            </a:r>
          </a:p>
          <a:p>
            <a:pPr lvl="1">
              <a:lnSpc>
                <a:spcPct val="80000"/>
              </a:lnSpc>
              <a:spcBef>
                <a:spcPct val="0"/>
              </a:spcBef>
              <a:buFont typeface="Wingdings" panose="05000000000000000000" pitchFamily="2" charset="2"/>
              <a:buChar char="Ø"/>
            </a:pPr>
            <a:r>
              <a:rPr lang="en-US" altLang="en-US"/>
              <a:t> </a:t>
            </a:r>
            <a:r>
              <a:rPr lang="en-US" altLang="en-US">
                <a:solidFill>
                  <a:schemeClr val="tx2"/>
                </a:solidFill>
              </a:rPr>
              <a:t>Aggregated efficacy/safety data across the trial </a:t>
            </a:r>
            <a:r>
              <a:rPr lang="en-US" altLang="en-US"/>
              <a:t>	</a:t>
            </a:r>
          </a:p>
          <a:p>
            <a:pPr lvl="1">
              <a:lnSpc>
                <a:spcPct val="80000"/>
              </a:lnSpc>
              <a:spcBef>
                <a:spcPct val="0"/>
              </a:spcBef>
              <a:buFont typeface="Wingdings" panose="05000000000000000000" pitchFamily="2" charset="2"/>
              <a:buChar char="Ø"/>
            </a:pPr>
            <a:r>
              <a:rPr lang="en-US" altLang="en-US"/>
              <a:t> </a:t>
            </a:r>
            <a:r>
              <a:rPr lang="en-US" altLang="en-US">
                <a:solidFill>
                  <a:schemeClr val="tx2"/>
                </a:solidFill>
              </a:rPr>
              <a:t>Unblinded by treatment group</a:t>
            </a:r>
            <a:r>
              <a:rPr lang="en-US" altLang="en-US" sz="3200">
                <a:solidFill>
                  <a:schemeClr val="tx2"/>
                </a:solidFill>
              </a:rPr>
              <a:t>	</a:t>
            </a:r>
          </a:p>
        </p:txBody>
      </p:sp>
      <p:sp>
        <p:nvSpPr>
          <p:cNvPr id="55299" name="Line 3">
            <a:extLst>
              <a:ext uri="{FF2B5EF4-FFF2-40B4-BE49-F238E27FC236}">
                <a16:creationId xmlns:a16="http://schemas.microsoft.com/office/drawing/2014/main" id="{52DAED7F-75B2-436F-B935-53A6084891A1}"/>
              </a:ext>
            </a:extLst>
          </p:cNvPr>
          <p:cNvSpPr>
            <a:spLocks noChangeShapeType="1"/>
          </p:cNvSpPr>
          <p:nvPr/>
        </p:nvSpPr>
        <p:spPr bwMode="auto">
          <a:xfrm>
            <a:off x="381000"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5300" name="Text Box 4">
            <a:extLst>
              <a:ext uri="{FF2B5EF4-FFF2-40B4-BE49-F238E27FC236}">
                <a16:creationId xmlns:a16="http://schemas.microsoft.com/office/drawing/2014/main" id="{E9F278F4-9C4F-4128-84FC-779076222056}"/>
              </a:ext>
            </a:extLst>
          </p:cNvPr>
          <p:cNvSpPr txBox="1">
            <a:spLocks noChangeArrowheads="1"/>
          </p:cNvSpPr>
          <p:nvPr/>
        </p:nvSpPr>
        <p:spPr bwMode="auto">
          <a:xfrm>
            <a:off x="0" y="152400"/>
            <a:ext cx="93726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en-US" sz="4400"/>
              <a:t>      </a:t>
            </a:r>
            <a:r>
              <a:rPr lang="en-US" altLang="en-US"/>
              <a:t>Oversight Bodies in Ongoing Clinical Trials:</a:t>
            </a:r>
          </a:p>
          <a:p>
            <a:pPr>
              <a:lnSpc>
                <a:spcPct val="80000"/>
              </a:lnSpc>
              <a:spcBef>
                <a:spcPct val="0"/>
              </a:spcBef>
              <a:buFontTx/>
              <a:buNone/>
            </a:pPr>
            <a:r>
              <a:rPr lang="en-US" altLang="en-US"/>
              <a:t>                    Partnership of Responsibilities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a:extLst>
              <a:ext uri="{FF2B5EF4-FFF2-40B4-BE49-F238E27FC236}">
                <a16:creationId xmlns:a16="http://schemas.microsoft.com/office/drawing/2014/main" id="{19F914C5-8BAA-40A1-AB5C-E7009B4C3CF2}"/>
              </a:ext>
            </a:extLst>
          </p:cNvPr>
          <p:cNvSpPr txBox="1">
            <a:spLocks noChangeArrowheads="1"/>
          </p:cNvSpPr>
          <p:nvPr/>
        </p:nvSpPr>
        <p:spPr bwMode="auto">
          <a:xfrm>
            <a:off x="1447800" y="304800"/>
            <a:ext cx="60213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  Summary: </a:t>
            </a:r>
          </a:p>
          <a:p>
            <a:pPr algn="ctr" eaLnBrk="1" hangingPunct="1">
              <a:spcBef>
                <a:spcPct val="0"/>
              </a:spcBef>
              <a:buFontTx/>
              <a:buNone/>
            </a:pPr>
            <a:r>
              <a:rPr lang="en-US" altLang="en-US" sz="2800"/>
              <a:t> </a:t>
            </a:r>
          </a:p>
          <a:p>
            <a:pPr algn="ctr" eaLnBrk="1" hangingPunct="1">
              <a:spcBef>
                <a:spcPct val="0"/>
              </a:spcBef>
              <a:buFontTx/>
              <a:buNone/>
            </a:pPr>
            <a:endParaRPr lang="en-US" altLang="en-US" sz="1200"/>
          </a:p>
          <a:p>
            <a:pPr algn="ctr" eaLnBrk="1" hangingPunct="1">
              <a:spcBef>
                <a:spcPct val="0"/>
              </a:spcBef>
              <a:buFontTx/>
              <a:buNone/>
            </a:pPr>
            <a:r>
              <a:rPr lang="en-US" altLang="en-US" sz="2800" i="1">
                <a:solidFill>
                  <a:schemeClr val="tx2"/>
                </a:solidFill>
              </a:rPr>
              <a:t>An Opinion</a:t>
            </a:r>
            <a:r>
              <a:rPr lang="en-US" altLang="en-US" sz="2800">
                <a:solidFill>
                  <a:schemeClr val="tx2"/>
                </a:solidFill>
              </a:rPr>
              <a:t>:  The DMC process</a:t>
            </a:r>
          </a:p>
          <a:p>
            <a:pPr algn="ctr" eaLnBrk="1" hangingPunct="1">
              <a:spcBef>
                <a:spcPct val="0"/>
              </a:spcBef>
              <a:buFontTx/>
              <a:buNone/>
            </a:pPr>
            <a:r>
              <a:rPr lang="en-US" altLang="en-US" sz="800">
                <a:solidFill>
                  <a:schemeClr val="tx2"/>
                </a:solidFill>
              </a:rPr>
              <a:t> </a:t>
            </a:r>
          </a:p>
          <a:p>
            <a:pPr algn="ctr" eaLnBrk="1" hangingPunct="1">
              <a:spcBef>
                <a:spcPct val="0"/>
              </a:spcBef>
              <a:buFontTx/>
              <a:buNone/>
            </a:pPr>
            <a:r>
              <a:rPr lang="en-US" altLang="en-US" sz="2800">
                <a:solidFill>
                  <a:schemeClr val="tx2"/>
                </a:solidFill>
              </a:rPr>
              <a:t>for monitoring randomized clinical trials</a:t>
            </a:r>
          </a:p>
          <a:p>
            <a:pPr algn="ctr" eaLnBrk="1" hangingPunct="1">
              <a:spcBef>
                <a:spcPct val="0"/>
              </a:spcBef>
              <a:buFontTx/>
              <a:buNone/>
            </a:pPr>
            <a:endParaRPr lang="en-US" altLang="en-US" sz="800">
              <a:solidFill>
                <a:schemeClr val="tx2"/>
              </a:solidFill>
            </a:endParaRPr>
          </a:p>
          <a:p>
            <a:pPr algn="ctr" eaLnBrk="1" hangingPunct="1">
              <a:spcBef>
                <a:spcPct val="0"/>
              </a:spcBef>
              <a:buFontTx/>
              <a:buNone/>
            </a:pPr>
            <a:r>
              <a:rPr lang="en-US" altLang="en-US" sz="2800">
                <a:solidFill>
                  <a:schemeClr val="tx2"/>
                </a:solidFill>
              </a:rPr>
              <a:t>is  </a:t>
            </a:r>
            <a:r>
              <a:rPr lang="en-US" altLang="en-US" sz="2800" b="1" i="1">
                <a:solidFill>
                  <a:schemeClr val="tx2"/>
                </a:solidFill>
              </a:rPr>
              <a:t>not</a:t>
            </a:r>
            <a:r>
              <a:rPr lang="en-US" altLang="en-US" sz="2800">
                <a:solidFill>
                  <a:schemeClr val="tx2"/>
                </a:solidFill>
              </a:rPr>
              <a:t>  better than it was 10 years ago !</a:t>
            </a:r>
          </a:p>
        </p:txBody>
      </p:sp>
      <p:sp>
        <p:nvSpPr>
          <p:cNvPr id="57347" name="Text Box 3">
            <a:extLst>
              <a:ext uri="{FF2B5EF4-FFF2-40B4-BE49-F238E27FC236}">
                <a16:creationId xmlns:a16="http://schemas.microsoft.com/office/drawing/2014/main" id="{7296A338-20B2-411E-A5D6-15FA29BAB354}"/>
              </a:ext>
            </a:extLst>
          </p:cNvPr>
          <p:cNvSpPr txBox="1">
            <a:spLocks noChangeArrowheads="1"/>
          </p:cNvSpPr>
          <p:nvPr/>
        </p:nvSpPr>
        <p:spPr bwMode="auto">
          <a:xfrm>
            <a:off x="228600" y="2905125"/>
            <a:ext cx="8718550" cy="391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800"/>
          </a:p>
          <a:p>
            <a:pPr eaLnBrk="1" hangingPunct="1">
              <a:spcBef>
                <a:spcPct val="0"/>
              </a:spcBef>
              <a:buFontTx/>
              <a:buNone/>
            </a:pPr>
            <a:r>
              <a:rPr lang="en-US" altLang="en-US" sz="2800" b="1"/>
              <a:t>   </a:t>
            </a:r>
            <a:r>
              <a:rPr lang="en-US" altLang="en-US" sz="2800">
                <a:solidFill>
                  <a:schemeClr val="tx2"/>
                </a:solidFill>
              </a:rPr>
              <a:t>In particular, ongoing and emerging challenges </a:t>
            </a:r>
          </a:p>
          <a:p>
            <a:pPr eaLnBrk="1" hangingPunct="1">
              <a:spcBef>
                <a:spcPct val="0"/>
              </a:spcBef>
              <a:buFontTx/>
              <a:buNone/>
            </a:pPr>
            <a:r>
              <a:rPr lang="en-US" altLang="en-US" sz="2800">
                <a:solidFill>
                  <a:schemeClr val="tx2"/>
                </a:solidFill>
              </a:rPr>
              <a:t>       threaten the DMC’s </a:t>
            </a:r>
            <a:r>
              <a:rPr lang="en-US" altLang="en-US" sz="2800" i="1">
                <a:solidFill>
                  <a:schemeClr val="tx2"/>
                </a:solidFill>
              </a:rPr>
              <a:t>independence</a:t>
            </a:r>
            <a:r>
              <a:rPr lang="en-US" altLang="en-US" sz="2800">
                <a:solidFill>
                  <a:schemeClr val="tx2"/>
                </a:solidFill>
              </a:rPr>
              <a:t> and effectiveness…</a:t>
            </a:r>
          </a:p>
          <a:p>
            <a:pPr eaLnBrk="1" hangingPunct="1">
              <a:spcBef>
                <a:spcPct val="0"/>
              </a:spcBef>
              <a:buFontTx/>
              <a:buNone/>
            </a:pPr>
            <a:endParaRPr lang="en-US" altLang="en-US" sz="2400" b="1">
              <a:solidFill>
                <a:schemeClr val="tx2"/>
              </a:solidFill>
            </a:endParaRPr>
          </a:p>
          <a:p>
            <a:pPr eaLnBrk="1" hangingPunct="1">
              <a:spcBef>
                <a:spcPct val="0"/>
              </a:spcBef>
              <a:buFontTx/>
              <a:buNone/>
            </a:pPr>
            <a:r>
              <a:rPr lang="en-US" altLang="en-US" sz="2800">
                <a:solidFill>
                  <a:schemeClr val="tx2"/>
                </a:solidFill>
              </a:rPr>
              <a:t>   Best practices and operating principles</a:t>
            </a:r>
          </a:p>
          <a:p>
            <a:pPr eaLnBrk="1" hangingPunct="1">
              <a:spcBef>
                <a:spcPct val="0"/>
              </a:spcBef>
              <a:buFontTx/>
              <a:buNone/>
            </a:pPr>
            <a:r>
              <a:rPr lang="en-US" altLang="en-US" sz="2800">
                <a:solidFill>
                  <a:schemeClr val="tx2"/>
                </a:solidFill>
              </a:rPr>
              <a:t>                       for effective functioning of DMCs </a:t>
            </a:r>
          </a:p>
          <a:p>
            <a:pPr eaLnBrk="1" hangingPunct="1">
              <a:spcBef>
                <a:spcPct val="0"/>
              </a:spcBef>
              <a:buFontTx/>
              <a:buNone/>
            </a:pPr>
            <a:r>
              <a:rPr lang="en-US" altLang="en-US" sz="2800">
                <a:solidFill>
                  <a:schemeClr val="tx2"/>
                </a:solidFill>
              </a:rPr>
              <a:t>             have been proposed to address these challenges </a:t>
            </a:r>
          </a:p>
          <a:p>
            <a:pPr eaLnBrk="1" hangingPunct="1">
              <a:spcBef>
                <a:spcPct val="0"/>
              </a:spcBef>
              <a:buFontTx/>
              <a:buNone/>
            </a:pPr>
            <a:r>
              <a:rPr lang="en-US" altLang="en-US" sz="2800">
                <a:solidFill>
                  <a:schemeClr val="tx2"/>
                </a:solidFill>
              </a:rPr>
              <a:t>           </a:t>
            </a:r>
          </a:p>
          <a:p>
            <a:pPr eaLnBrk="1" hangingPunct="1">
              <a:spcBef>
                <a:spcPct val="0"/>
              </a:spcBef>
              <a:buFontTx/>
              <a:buNone/>
            </a:pPr>
            <a:r>
              <a:rPr lang="en-US" altLang="en-US" sz="2800">
                <a:solidFill>
                  <a:schemeClr val="tx2"/>
                </a:solidFill>
              </a:rPr>
              <a:t>                 </a:t>
            </a:r>
          </a:p>
        </p:txBody>
      </p:sp>
      <p:sp>
        <p:nvSpPr>
          <p:cNvPr id="57348" name="Line 4">
            <a:extLst>
              <a:ext uri="{FF2B5EF4-FFF2-40B4-BE49-F238E27FC236}">
                <a16:creationId xmlns:a16="http://schemas.microsoft.com/office/drawing/2014/main" id="{427039F4-5525-4ED2-9CD0-E095665C5ABB}"/>
              </a:ext>
            </a:extLst>
          </p:cNvPr>
          <p:cNvSpPr>
            <a:spLocks noChangeShapeType="1"/>
          </p:cNvSpPr>
          <p:nvPr/>
        </p:nvSpPr>
        <p:spPr bwMode="auto">
          <a:xfrm>
            <a:off x="228600" y="9906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77CA073F-CB78-4F05-A209-EB78F0E2D4FF}"/>
              </a:ext>
            </a:extLst>
          </p:cNvPr>
          <p:cNvSpPr txBox="1">
            <a:spLocks noChangeArrowheads="1"/>
          </p:cNvSpPr>
          <p:nvPr/>
        </p:nvSpPr>
        <p:spPr bwMode="auto">
          <a:xfrm>
            <a:off x="2263775" y="254000"/>
            <a:ext cx="4389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Context for this Presentation </a:t>
            </a:r>
          </a:p>
        </p:txBody>
      </p:sp>
      <p:sp>
        <p:nvSpPr>
          <p:cNvPr id="6147" name="Text Box 3">
            <a:extLst>
              <a:ext uri="{FF2B5EF4-FFF2-40B4-BE49-F238E27FC236}">
                <a16:creationId xmlns:a16="http://schemas.microsoft.com/office/drawing/2014/main" id="{6CACC787-B3DA-48DE-ACCD-6DF361A969A3}"/>
              </a:ext>
            </a:extLst>
          </p:cNvPr>
          <p:cNvSpPr txBox="1">
            <a:spLocks noChangeArrowheads="1"/>
          </p:cNvSpPr>
          <p:nvPr/>
        </p:nvSpPr>
        <p:spPr bwMode="auto">
          <a:xfrm>
            <a:off x="266700" y="1204913"/>
            <a:ext cx="8859838" cy="58102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lnSpc>
                <a:spcPct val="80000"/>
              </a:lnSpc>
              <a:spcBef>
                <a:spcPct val="0"/>
              </a:spcBef>
              <a:buFont typeface="Symbol" panose="05050102010706020507" pitchFamily="18" charset="2"/>
              <a:buChar char="·"/>
              <a:defRPr/>
            </a:pPr>
            <a:r>
              <a:rPr lang="en-US" altLang="en-US" sz="2400" dirty="0">
                <a:solidFill>
                  <a:schemeClr val="tx2"/>
                </a:solidFill>
                <a:sym typeface="Symbol" panose="05050102010706020507" pitchFamily="18" charset="2"/>
              </a:rPr>
              <a:t>An expert panel of representatives from  academia,  </a:t>
            </a: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industry and government sponsors,  and regulatory agencies</a:t>
            </a: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met in June 2015 to discuss ongoing and emerging challenges</a:t>
            </a: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potentially threatening DMC’s independence and effectiveness</a:t>
            </a:r>
          </a:p>
          <a:p>
            <a:pPr eaLnBrk="1" hangingPunct="1">
              <a:lnSpc>
                <a:spcPct val="80000"/>
              </a:lnSpc>
              <a:spcBef>
                <a:spcPct val="0"/>
              </a:spcBef>
              <a:buFontTx/>
              <a:buNone/>
              <a:defRPr/>
            </a:pPr>
            <a:endParaRPr lang="en-US" altLang="en-US" sz="3600" dirty="0">
              <a:solidFill>
                <a:schemeClr val="tx2"/>
              </a:solidFill>
              <a:sym typeface="Symbol" panose="05050102010706020507" pitchFamily="18" charset="2"/>
            </a:endParaRPr>
          </a:p>
          <a:p>
            <a:pPr marL="457200" indent="-457200" eaLnBrk="1" hangingPunct="1">
              <a:lnSpc>
                <a:spcPct val="80000"/>
              </a:lnSpc>
              <a:spcBef>
                <a:spcPct val="0"/>
              </a:spcBef>
              <a:buFont typeface="Symbol" panose="05050102010706020507" pitchFamily="18" charset="2"/>
              <a:buChar char="·"/>
              <a:defRPr/>
            </a:pPr>
            <a:r>
              <a:rPr lang="en-US" altLang="en-US" sz="2400" dirty="0">
                <a:solidFill>
                  <a:schemeClr val="tx2"/>
                </a:solidFill>
                <a:sym typeface="Symbol" panose="05050102010706020507" pitchFamily="18" charset="2"/>
              </a:rPr>
              <a:t>A position paper was published in 2017 in </a:t>
            </a:r>
            <a:r>
              <a:rPr lang="en-US" altLang="en-US" sz="2400" i="1" dirty="0">
                <a:solidFill>
                  <a:schemeClr val="tx2"/>
                </a:solidFill>
                <a:sym typeface="Symbol" panose="05050102010706020507" pitchFamily="18" charset="2"/>
              </a:rPr>
              <a:t>Clinical Trials     </a:t>
            </a:r>
          </a:p>
          <a:p>
            <a:pPr eaLnBrk="1" hangingPunct="1">
              <a:lnSpc>
                <a:spcPct val="80000"/>
              </a:lnSpc>
              <a:spcBef>
                <a:spcPct val="0"/>
              </a:spcBef>
              <a:buFontTx/>
              <a:buNone/>
              <a:defRPr/>
            </a:pPr>
            <a:r>
              <a:rPr lang="en-US" altLang="en-US" sz="2400" i="1" dirty="0">
                <a:solidFill>
                  <a:schemeClr val="tx2"/>
                </a:solidFill>
                <a:sym typeface="Symbol" panose="05050102010706020507" pitchFamily="18" charset="2"/>
              </a:rPr>
              <a:t>              </a:t>
            </a:r>
            <a:r>
              <a:rPr lang="en-US" altLang="en-US" sz="2400" dirty="0">
                <a:solidFill>
                  <a:schemeClr val="tx2"/>
                </a:solidFill>
                <a:sym typeface="Symbol" panose="05050102010706020507" pitchFamily="18" charset="2"/>
              </a:rPr>
              <a:t>to summarize these discussions and  to offer</a:t>
            </a: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the authors’ recommendations  to improve the DMC process</a:t>
            </a:r>
          </a:p>
          <a:p>
            <a:pPr marL="457200" indent="-457200" eaLnBrk="1" hangingPunct="1">
              <a:lnSpc>
                <a:spcPct val="80000"/>
              </a:lnSpc>
              <a:spcBef>
                <a:spcPct val="0"/>
              </a:spcBef>
              <a:buFont typeface="Symbol" panose="05050102010706020507" pitchFamily="18" charset="2"/>
              <a:buChar char="·"/>
              <a:defRPr/>
            </a:pPr>
            <a:endParaRPr lang="en-US" altLang="en-US" sz="2400" dirty="0">
              <a:solidFill>
                <a:schemeClr val="tx2"/>
              </a:solidFill>
              <a:sym typeface="Symbol" panose="05050102010706020507" pitchFamily="18" charset="2"/>
            </a:endParaRPr>
          </a:p>
          <a:p>
            <a:pPr marL="457200" indent="-457200" eaLnBrk="1" hangingPunct="1">
              <a:lnSpc>
                <a:spcPct val="80000"/>
              </a:lnSpc>
              <a:spcBef>
                <a:spcPct val="0"/>
              </a:spcBef>
              <a:buFont typeface="Symbol" panose="05050102010706020507" pitchFamily="18" charset="2"/>
              <a:buChar char="·"/>
              <a:defRPr/>
            </a:pPr>
            <a:r>
              <a:rPr lang="en-US" altLang="en-US" sz="2400" dirty="0">
                <a:solidFill>
                  <a:schemeClr val="tx2"/>
                </a:solidFill>
                <a:sym typeface="Symbol" panose="05050102010706020507" pitchFamily="18" charset="2"/>
              </a:rPr>
              <a:t>The authors of the </a:t>
            </a:r>
            <a:r>
              <a:rPr lang="en-US" altLang="en-US" sz="2400" i="1" dirty="0">
                <a:solidFill>
                  <a:schemeClr val="tx2"/>
                </a:solidFill>
                <a:sym typeface="Symbol" panose="05050102010706020507" pitchFamily="18" charset="2"/>
              </a:rPr>
              <a:t>Clinical Trials </a:t>
            </a:r>
            <a:r>
              <a:rPr lang="en-US" altLang="en-US" sz="2400" dirty="0">
                <a:solidFill>
                  <a:schemeClr val="tx2"/>
                </a:solidFill>
                <a:sym typeface="Symbol" panose="05050102010706020507" pitchFamily="18" charset="2"/>
              </a:rPr>
              <a:t>article:  </a:t>
            </a:r>
          </a:p>
          <a:p>
            <a:pPr eaLnBrk="1" hangingPunct="1">
              <a:lnSpc>
                <a:spcPct val="80000"/>
              </a:lnSpc>
              <a:spcBef>
                <a:spcPct val="0"/>
              </a:spcBef>
              <a:buFontTx/>
              <a:buNone/>
              <a:defRPr/>
            </a:pPr>
            <a:endParaRPr lang="en-US" altLang="en-US" sz="800" dirty="0">
              <a:solidFill>
                <a:schemeClr val="tx2"/>
              </a:solidFill>
              <a:sym typeface="Symbol" panose="05050102010706020507" pitchFamily="18" charset="2"/>
            </a:endParaRP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TR Fleming,  DL </a:t>
            </a:r>
            <a:r>
              <a:rPr lang="en-US" altLang="en-US" sz="2400" dirty="0" err="1">
                <a:solidFill>
                  <a:schemeClr val="tx2"/>
                </a:solidFill>
                <a:sym typeface="Symbol" panose="05050102010706020507" pitchFamily="18" charset="2"/>
              </a:rPr>
              <a:t>DeMets</a:t>
            </a:r>
            <a:r>
              <a:rPr lang="en-US" altLang="en-US" sz="2400" dirty="0">
                <a:solidFill>
                  <a:schemeClr val="tx2"/>
                </a:solidFill>
                <a:sym typeface="Symbol" panose="05050102010706020507" pitchFamily="18" charset="2"/>
              </a:rPr>
              <a:t>,  MT Roe,  J </a:t>
            </a:r>
            <a:r>
              <a:rPr lang="en-US" altLang="en-US" sz="2400" dirty="0" err="1">
                <a:solidFill>
                  <a:schemeClr val="tx2"/>
                </a:solidFill>
                <a:sym typeface="Symbol" panose="05050102010706020507" pitchFamily="18" charset="2"/>
              </a:rPr>
              <a:t>Wittes</a:t>
            </a:r>
            <a:r>
              <a:rPr lang="en-US" altLang="en-US" sz="2400" dirty="0">
                <a:solidFill>
                  <a:schemeClr val="tx2"/>
                </a:solidFill>
                <a:sym typeface="Symbol" panose="05050102010706020507" pitchFamily="18" charset="2"/>
              </a:rPr>
              <a:t>,  KA </a:t>
            </a:r>
            <a:r>
              <a:rPr lang="en-US" altLang="en-US" sz="2400" dirty="0" err="1">
                <a:solidFill>
                  <a:schemeClr val="tx2"/>
                </a:solidFill>
                <a:sym typeface="Symbol" panose="05050102010706020507" pitchFamily="18" charset="2"/>
              </a:rPr>
              <a:t>Carim</a:t>
            </a:r>
            <a:r>
              <a:rPr lang="en-US" altLang="en-US" sz="2400" dirty="0">
                <a:solidFill>
                  <a:schemeClr val="tx2"/>
                </a:solidFill>
                <a:sym typeface="Symbol" panose="05050102010706020507" pitchFamily="18" charset="2"/>
              </a:rPr>
              <a:t>,   </a:t>
            </a: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AN </a:t>
            </a:r>
            <a:r>
              <a:rPr lang="en-US" altLang="en-US" sz="2400" dirty="0" err="1">
                <a:solidFill>
                  <a:schemeClr val="tx2"/>
                </a:solidFill>
                <a:sym typeface="Symbol" panose="05050102010706020507" pitchFamily="18" charset="2"/>
              </a:rPr>
              <a:t>Vora</a:t>
            </a:r>
            <a:r>
              <a:rPr lang="en-US" altLang="en-US" sz="2400" dirty="0">
                <a:solidFill>
                  <a:schemeClr val="tx2"/>
                </a:solidFill>
                <a:sym typeface="Symbol" panose="05050102010706020507" pitchFamily="18" charset="2"/>
              </a:rPr>
              <a:t>,  A </a:t>
            </a:r>
            <a:r>
              <a:rPr lang="en-US" altLang="en-US" sz="2400" dirty="0" err="1">
                <a:solidFill>
                  <a:schemeClr val="tx2"/>
                </a:solidFill>
                <a:sym typeface="Symbol" panose="05050102010706020507" pitchFamily="18" charset="2"/>
              </a:rPr>
              <a:t>Meisel</a:t>
            </a:r>
            <a:r>
              <a:rPr lang="en-US" altLang="en-US" sz="2400" dirty="0">
                <a:solidFill>
                  <a:schemeClr val="tx2"/>
                </a:solidFill>
                <a:sym typeface="Symbol" panose="05050102010706020507" pitchFamily="18" charset="2"/>
              </a:rPr>
              <a:t>,  RP Bain,  MA </a:t>
            </a:r>
            <a:r>
              <a:rPr lang="en-US" altLang="en-US" sz="2400" dirty="0" err="1">
                <a:solidFill>
                  <a:schemeClr val="tx2"/>
                </a:solidFill>
                <a:sym typeface="Symbol" panose="05050102010706020507" pitchFamily="18" charset="2"/>
              </a:rPr>
              <a:t>Konstam</a:t>
            </a:r>
            <a:r>
              <a:rPr lang="en-US" altLang="en-US" sz="2400" dirty="0">
                <a:solidFill>
                  <a:schemeClr val="tx2"/>
                </a:solidFill>
                <a:sym typeface="Symbol" panose="05050102010706020507" pitchFamily="18" charset="2"/>
              </a:rPr>
              <a:t>,  MJ </a:t>
            </a:r>
            <a:r>
              <a:rPr lang="en-US" altLang="en-US" sz="2400" dirty="0" err="1">
                <a:solidFill>
                  <a:schemeClr val="tx2"/>
                </a:solidFill>
                <a:sym typeface="Symbol" panose="05050102010706020507" pitchFamily="18" charset="2"/>
              </a:rPr>
              <a:t>Pencina</a:t>
            </a:r>
            <a:r>
              <a:rPr lang="en-US" altLang="en-US" sz="2400" dirty="0">
                <a:solidFill>
                  <a:schemeClr val="tx2"/>
                </a:solidFill>
                <a:sym typeface="Symbol" panose="05050102010706020507" pitchFamily="18" charset="2"/>
              </a:rPr>
              <a:t>, </a:t>
            </a: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DJ Gordon,  KW Mahaffey,  CH </a:t>
            </a:r>
            <a:r>
              <a:rPr lang="en-US" altLang="en-US" sz="2400" dirty="0" err="1">
                <a:solidFill>
                  <a:schemeClr val="tx2"/>
                </a:solidFill>
                <a:sym typeface="Symbol" panose="05050102010706020507" pitchFamily="18" charset="2"/>
              </a:rPr>
              <a:t>Hennekins</a:t>
            </a:r>
            <a:r>
              <a:rPr lang="en-US" altLang="en-US" sz="2400" dirty="0">
                <a:solidFill>
                  <a:schemeClr val="tx2"/>
                </a:solidFill>
                <a:sym typeface="Symbol" panose="05050102010706020507" pitchFamily="18" charset="2"/>
              </a:rPr>
              <a:t>,  JD </a:t>
            </a:r>
            <a:r>
              <a:rPr lang="en-US" altLang="en-US" sz="2400" dirty="0" err="1">
                <a:solidFill>
                  <a:schemeClr val="tx2"/>
                </a:solidFill>
                <a:sym typeface="Symbol" panose="05050102010706020507" pitchFamily="18" charset="2"/>
              </a:rPr>
              <a:t>Neaton</a:t>
            </a:r>
            <a:r>
              <a:rPr lang="en-US" altLang="en-US" sz="2400" dirty="0">
                <a:solidFill>
                  <a:schemeClr val="tx2"/>
                </a:solidFill>
                <a:sym typeface="Symbol" panose="05050102010706020507" pitchFamily="18" charset="2"/>
              </a:rPr>
              <a:t>, </a:t>
            </a:r>
          </a:p>
          <a:p>
            <a:pPr eaLnBrk="1" hangingPunct="1">
              <a:lnSpc>
                <a:spcPct val="80000"/>
              </a:lnSpc>
              <a:spcBef>
                <a:spcPct val="0"/>
              </a:spcBef>
              <a:buFontTx/>
              <a:buNone/>
              <a:defRPr/>
            </a:pPr>
            <a:r>
              <a:rPr lang="en-US" altLang="en-US" sz="2400" dirty="0">
                <a:solidFill>
                  <a:schemeClr val="tx2"/>
                </a:solidFill>
                <a:sym typeface="Symbol" panose="05050102010706020507" pitchFamily="18" charset="2"/>
              </a:rPr>
              <a:t>            GD Pearson,  TLG Andersson,  MA Pfeffer,  SS </a:t>
            </a:r>
            <a:r>
              <a:rPr lang="en-US" altLang="en-US" sz="2400" dirty="0" err="1">
                <a:solidFill>
                  <a:schemeClr val="tx2"/>
                </a:solidFill>
                <a:sym typeface="Symbol" panose="05050102010706020507" pitchFamily="18" charset="2"/>
              </a:rPr>
              <a:t>Ellenberg</a:t>
            </a:r>
            <a:endParaRPr lang="en-US" altLang="en-US" sz="2400" dirty="0">
              <a:solidFill>
                <a:schemeClr val="tx2"/>
              </a:solidFill>
              <a:sym typeface="Symbol" panose="05050102010706020507" pitchFamily="18" charset="2"/>
            </a:endParaRPr>
          </a:p>
          <a:p>
            <a:pPr eaLnBrk="1" hangingPunct="1">
              <a:lnSpc>
                <a:spcPct val="80000"/>
              </a:lnSpc>
              <a:spcBef>
                <a:spcPct val="0"/>
              </a:spcBef>
              <a:buFontTx/>
              <a:buNone/>
              <a:defRPr/>
            </a:pPr>
            <a:endParaRPr lang="en-US" altLang="en-US" sz="2400" dirty="0">
              <a:solidFill>
                <a:schemeClr val="tx2"/>
              </a:solidFill>
              <a:sym typeface="Symbol" panose="05050102010706020507" pitchFamily="18" charset="2"/>
            </a:endParaRPr>
          </a:p>
          <a:p>
            <a:pPr eaLnBrk="1" hangingPunct="1">
              <a:lnSpc>
                <a:spcPct val="90000"/>
              </a:lnSpc>
              <a:buFontTx/>
              <a:buNone/>
              <a:defRPr/>
            </a:pPr>
            <a:r>
              <a:rPr lang="en-US" altLang="en-US" sz="2400" dirty="0"/>
              <a:t>   * </a:t>
            </a:r>
            <a:r>
              <a:rPr lang="en-US" altLang="en-US" sz="2000" dirty="0">
                <a:solidFill>
                  <a:schemeClr val="tx2"/>
                </a:solidFill>
              </a:rPr>
              <a:t>Fleming TR et al.  “Data monitoring committees</a:t>
            </a:r>
            <a:r>
              <a:rPr lang="en-US" altLang="en-US" sz="2000" dirty="0">
                <a:solidFill>
                  <a:schemeClr val="tx2"/>
                </a:solidFill>
                <a:cs typeface="Calibri" panose="020F0502020204030204" pitchFamily="34" charset="0"/>
              </a:rPr>
              <a:t>: Promoting B</a:t>
            </a:r>
            <a:r>
              <a:rPr lang="en-US" altLang="en-US" sz="2000" dirty="0">
                <a:solidFill>
                  <a:schemeClr val="tx2"/>
                </a:solidFill>
              </a:rPr>
              <a:t>est Practices </a:t>
            </a:r>
          </a:p>
          <a:p>
            <a:pPr eaLnBrk="1" hangingPunct="1">
              <a:lnSpc>
                <a:spcPct val="90000"/>
              </a:lnSpc>
              <a:buFontTx/>
              <a:buNone/>
              <a:defRPr/>
            </a:pPr>
            <a:r>
              <a:rPr lang="en-US" altLang="en-US" sz="2000" dirty="0">
                <a:solidFill>
                  <a:schemeClr val="tx2"/>
                </a:solidFill>
              </a:rPr>
              <a:t>           To Address Emerging Challenges”. </a:t>
            </a:r>
            <a:r>
              <a:rPr lang="en-US" altLang="en-US" sz="2000" i="1" dirty="0">
                <a:solidFill>
                  <a:schemeClr val="tx2"/>
                </a:solidFill>
              </a:rPr>
              <a:t>Clinical Trials </a:t>
            </a:r>
            <a:r>
              <a:rPr lang="en-US" altLang="en-US" sz="2000" dirty="0">
                <a:solidFill>
                  <a:schemeClr val="tx2"/>
                </a:solidFill>
              </a:rPr>
              <a:t>2017; 14: 115-123</a:t>
            </a:r>
          </a:p>
          <a:p>
            <a:pPr eaLnBrk="1" hangingPunct="1">
              <a:lnSpc>
                <a:spcPct val="80000"/>
              </a:lnSpc>
              <a:spcBef>
                <a:spcPct val="0"/>
              </a:spcBef>
              <a:buFontTx/>
              <a:buNone/>
              <a:defRPr/>
            </a:pPr>
            <a:endParaRPr lang="en-US" altLang="en-US" sz="2400" dirty="0">
              <a:solidFill>
                <a:schemeClr val="tx2"/>
              </a:solidFill>
              <a:sym typeface="Symbol" panose="05050102010706020507" pitchFamily="18" charset="2"/>
            </a:endParaRPr>
          </a:p>
        </p:txBody>
      </p:sp>
      <p:sp>
        <p:nvSpPr>
          <p:cNvPr id="59396" name="Line 4">
            <a:extLst>
              <a:ext uri="{FF2B5EF4-FFF2-40B4-BE49-F238E27FC236}">
                <a16:creationId xmlns:a16="http://schemas.microsoft.com/office/drawing/2014/main" id="{F317BDB4-D457-4EEE-BAB0-B4FC77A5ACF7}"/>
              </a:ext>
            </a:extLst>
          </p:cNvPr>
          <p:cNvSpPr>
            <a:spLocks noChangeShapeType="1"/>
          </p:cNvSpPr>
          <p:nvPr/>
        </p:nvSpPr>
        <p:spPr bwMode="auto">
          <a:xfrm>
            <a:off x="266700" y="9906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8E66D5B8-799A-430F-9029-74B95A7DCA22}"/>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61443" name="Text Box 3">
            <a:extLst>
              <a:ext uri="{FF2B5EF4-FFF2-40B4-BE49-F238E27FC236}">
                <a16:creationId xmlns:a16="http://schemas.microsoft.com/office/drawing/2014/main" id="{E4B5B4AA-E1AF-4F4F-A70A-0243FBC9F22C}"/>
              </a:ext>
            </a:extLst>
          </p:cNvPr>
          <p:cNvSpPr txBox="1">
            <a:spLocks noChangeArrowheads="1"/>
          </p:cNvSpPr>
          <p:nvPr/>
        </p:nvSpPr>
        <p:spPr bwMode="auto">
          <a:xfrm>
            <a:off x="152400" y="1076325"/>
            <a:ext cx="8915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Implementing</a:t>
            </a:r>
            <a:r>
              <a:rPr lang="en-US" altLang="en-US" sz="2800"/>
              <a:t> </a:t>
            </a:r>
            <a:r>
              <a:rPr lang="en-US" altLang="en-US" sz="2800">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61444" name="Line 4">
            <a:extLst>
              <a:ext uri="{FF2B5EF4-FFF2-40B4-BE49-F238E27FC236}">
                <a16:creationId xmlns:a16="http://schemas.microsoft.com/office/drawing/2014/main" id="{686D0278-24A5-425D-B9BA-CD0CC495C6A9}"/>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a:extLst>
              <a:ext uri="{FF2B5EF4-FFF2-40B4-BE49-F238E27FC236}">
                <a16:creationId xmlns:a16="http://schemas.microsoft.com/office/drawing/2014/main" id="{AFAB5E25-5297-4B7F-9EEA-C8E88473FF81}"/>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63491" name="Text Box 3">
            <a:extLst>
              <a:ext uri="{FF2B5EF4-FFF2-40B4-BE49-F238E27FC236}">
                <a16:creationId xmlns:a16="http://schemas.microsoft.com/office/drawing/2014/main" id="{4926A6BD-747A-4C9C-920A-1389B9714371}"/>
              </a:ext>
            </a:extLst>
          </p:cNvPr>
          <p:cNvSpPr txBox="1">
            <a:spLocks noChangeArrowheads="1"/>
          </p:cNvSpPr>
          <p:nvPr/>
        </p:nvSpPr>
        <p:spPr bwMode="auto">
          <a:xfrm>
            <a:off x="152400" y="1076325"/>
            <a:ext cx="90678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b="1">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Implementing</a:t>
            </a:r>
            <a:r>
              <a:rPr lang="en-US" altLang="en-US" sz="2800"/>
              <a:t> </a:t>
            </a:r>
            <a:r>
              <a:rPr lang="en-US" altLang="en-US" sz="2800">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63492" name="Line 4">
            <a:extLst>
              <a:ext uri="{FF2B5EF4-FFF2-40B4-BE49-F238E27FC236}">
                <a16:creationId xmlns:a16="http://schemas.microsoft.com/office/drawing/2014/main" id="{71871CDD-7991-45F2-A6BF-3A78561ACA99}"/>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99035D57-0D53-4D3D-846C-3671F3B83D74}"/>
              </a:ext>
            </a:extLst>
          </p:cNvPr>
          <p:cNvSpPr>
            <a:spLocks noGrp="1" noChangeArrowheads="1"/>
          </p:cNvSpPr>
          <p:nvPr>
            <p:ph type="title"/>
          </p:nvPr>
        </p:nvSpPr>
        <p:spPr>
          <a:xfrm>
            <a:off x="390525" y="66675"/>
            <a:ext cx="8229600" cy="639763"/>
          </a:xfrm>
        </p:spPr>
        <p:txBody>
          <a:bodyPr/>
          <a:lstStyle/>
          <a:p>
            <a:r>
              <a:rPr lang="en-US" altLang="en-US" sz="2800">
                <a:solidFill>
                  <a:schemeClr val="tx1"/>
                </a:solidFill>
              </a:rPr>
              <a:t>Current Concerns:  Expertise in DMC Processes</a:t>
            </a:r>
          </a:p>
        </p:txBody>
      </p:sp>
      <p:sp>
        <p:nvSpPr>
          <p:cNvPr id="45059" name="Content Placeholder 2">
            <a:extLst>
              <a:ext uri="{FF2B5EF4-FFF2-40B4-BE49-F238E27FC236}">
                <a16:creationId xmlns:a16="http://schemas.microsoft.com/office/drawing/2014/main" id="{AEE3B57E-A6C8-4242-B960-35F37A9F5F6B}"/>
              </a:ext>
            </a:extLst>
          </p:cNvPr>
          <p:cNvSpPr>
            <a:spLocks noGrp="1"/>
          </p:cNvSpPr>
          <p:nvPr>
            <p:ph idx="1"/>
          </p:nvPr>
        </p:nvSpPr>
        <p:spPr>
          <a:xfrm>
            <a:off x="206375" y="685800"/>
            <a:ext cx="9090025" cy="5486400"/>
          </a:xfrm>
        </p:spPr>
        <p:txBody>
          <a:bodyPr/>
          <a:lstStyle/>
          <a:p>
            <a:pPr>
              <a:defRPr/>
            </a:pPr>
            <a:r>
              <a:rPr lang="en-US" altLang="en-US" dirty="0"/>
              <a:t> </a:t>
            </a:r>
            <a:r>
              <a:rPr lang="en-US" altLang="en-US" sz="2800" dirty="0">
                <a:solidFill>
                  <a:schemeClr val="tx2"/>
                </a:solidFill>
              </a:rPr>
              <a:t>DMC chairs and members</a:t>
            </a:r>
          </a:p>
          <a:p>
            <a:pPr marL="0" indent="0">
              <a:buFontTx/>
              <a:buNone/>
              <a:defRPr/>
            </a:pPr>
            <a:r>
              <a:rPr lang="en-US" altLang="en-US" sz="2400" dirty="0">
                <a:solidFill>
                  <a:schemeClr val="tx2"/>
                </a:solidFill>
              </a:rPr>
              <a:t>      </a:t>
            </a:r>
            <a:r>
              <a:rPr lang="en-US" altLang="en-US" sz="2400" dirty="0"/>
              <a:t>─ </a:t>
            </a:r>
            <a:r>
              <a:rPr lang="en-US" altLang="en-US" sz="2400" dirty="0">
                <a:solidFill>
                  <a:schemeClr val="tx2"/>
                </a:solidFill>
              </a:rPr>
              <a:t>Only 8% of DMC members had training in DMC processes </a:t>
            </a:r>
          </a:p>
          <a:p>
            <a:pPr marL="0" indent="0">
              <a:buFontTx/>
              <a:buNone/>
              <a:defRPr/>
            </a:pPr>
            <a:r>
              <a:rPr lang="en-US" altLang="en-US" sz="2400" dirty="0">
                <a:solidFill>
                  <a:schemeClr val="tx2"/>
                </a:solidFill>
              </a:rPr>
              <a:t>          …nearly all indicated prior training would have been valuable</a:t>
            </a:r>
          </a:p>
          <a:p>
            <a:pPr marL="457200" lvl="1" indent="0">
              <a:buFontTx/>
              <a:buNone/>
              <a:defRPr/>
            </a:pPr>
            <a:r>
              <a:rPr lang="en-US" altLang="en-US" sz="2400" dirty="0"/>
              <a:t>─ </a:t>
            </a:r>
            <a:r>
              <a:rPr lang="en-US" altLang="en-US" sz="2400" dirty="0">
                <a:solidFill>
                  <a:schemeClr val="tx2"/>
                </a:solidFill>
              </a:rPr>
              <a:t>DMC chairs should realize  they should take leadership:           	…in planning the DMC meeting,                                                      	…</a:t>
            </a:r>
            <a:r>
              <a:rPr lang="en-US" altLang="en-US" sz="2400" i="1" dirty="0">
                <a:solidFill>
                  <a:schemeClr val="tx2"/>
                </a:solidFill>
              </a:rPr>
              <a:t>in the conduct of the DMC </a:t>
            </a:r>
            <a:r>
              <a:rPr lang="en-US" altLang="en-US" sz="2400" b="1" i="1" dirty="0">
                <a:solidFill>
                  <a:srgbClr val="00FF00"/>
                </a:solidFill>
              </a:rPr>
              <a:t>Open</a:t>
            </a:r>
            <a:r>
              <a:rPr lang="en-US" altLang="en-US" sz="2400" i="1" dirty="0">
                <a:solidFill>
                  <a:schemeClr val="tx2"/>
                </a:solidFill>
              </a:rPr>
              <a:t> as well as </a:t>
            </a:r>
            <a:r>
              <a:rPr lang="en-US" altLang="en-US" sz="2400" b="1" i="1" dirty="0">
                <a:solidFill>
                  <a:srgbClr val="FE9B03"/>
                </a:solidFill>
              </a:rPr>
              <a:t>Closed</a:t>
            </a:r>
            <a:r>
              <a:rPr lang="en-US" altLang="en-US" sz="2400" i="1" dirty="0">
                <a:solidFill>
                  <a:schemeClr val="tx2"/>
                </a:solidFill>
              </a:rPr>
              <a:t> Session</a:t>
            </a:r>
            <a:r>
              <a:rPr lang="en-US" altLang="en-US" sz="2400" dirty="0">
                <a:solidFill>
                  <a:schemeClr val="tx2"/>
                </a:solidFill>
              </a:rPr>
              <a:t>, 	…in developing DMC Recommendations &amp; Meeting Minutes           </a:t>
            </a:r>
          </a:p>
          <a:p>
            <a:pPr marL="457200" lvl="1" indent="0">
              <a:buFontTx/>
              <a:buNone/>
              <a:defRPr/>
            </a:pPr>
            <a:r>
              <a:rPr lang="en-US" altLang="en-US" sz="2400" dirty="0"/>
              <a:t>─ </a:t>
            </a:r>
            <a:r>
              <a:rPr lang="en-US" altLang="en-US" sz="2400" dirty="0">
                <a:solidFill>
                  <a:schemeClr val="tx2"/>
                </a:solidFill>
              </a:rPr>
              <a:t>Rather than simply asking if anyone identified “any problems”,  	the DMC chair should ensure the DMC is led through                                 		the key findings in the DMC </a:t>
            </a:r>
            <a:r>
              <a:rPr lang="en-US" altLang="en-US" sz="2400" b="1" i="1" dirty="0">
                <a:solidFill>
                  <a:srgbClr val="FE9B03"/>
                </a:solidFill>
              </a:rPr>
              <a:t>Closed</a:t>
            </a:r>
            <a:r>
              <a:rPr lang="en-US" altLang="en-US" sz="2400" dirty="0">
                <a:solidFill>
                  <a:schemeClr val="tx2"/>
                </a:solidFill>
              </a:rPr>
              <a:t> Report  </a:t>
            </a:r>
            <a:endParaRPr lang="en-US" altLang="en-US" sz="800" dirty="0">
              <a:solidFill>
                <a:schemeClr val="tx2"/>
              </a:solidFill>
            </a:endParaRPr>
          </a:p>
          <a:p>
            <a:pPr>
              <a:defRPr/>
            </a:pPr>
            <a:r>
              <a:rPr lang="en-US" altLang="en-US" dirty="0"/>
              <a:t> </a:t>
            </a:r>
            <a:r>
              <a:rPr lang="en-US" altLang="en-US" sz="2800" dirty="0">
                <a:solidFill>
                  <a:schemeClr val="tx2"/>
                </a:solidFill>
              </a:rPr>
              <a:t>DMC Administrative Support Staff   &amp;                              			the DMC Independent Statistician:</a:t>
            </a:r>
          </a:p>
          <a:p>
            <a:pPr marL="457200" lvl="1" indent="0">
              <a:buFontTx/>
              <a:buNone/>
              <a:defRPr/>
            </a:pPr>
            <a:r>
              <a:rPr lang="en-US" altLang="en-US" sz="2400" dirty="0"/>
              <a:t>─ </a:t>
            </a:r>
            <a:r>
              <a:rPr lang="en-US" altLang="en-US" sz="2400" dirty="0">
                <a:solidFill>
                  <a:schemeClr val="tx2"/>
                </a:solidFill>
              </a:rPr>
              <a:t>Should have meaningful expertise in DMC procedures 	 	obtained through proper training and previous experiences</a:t>
            </a:r>
          </a:p>
        </p:txBody>
      </p:sp>
      <p:sp>
        <p:nvSpPr>
          <p:cNvPr id="65540" name="Line 4">
            <a:extLst>
              <a:ext uri="{FF2B5EF4-FFF2-40B4-BE49-F238E27FC236}">
                <a16:creationId xmlns:a16="http://schemas.microsoft.com/office/drawing/2014/main" id="{2DB135C1-4686-4E31-A7EB-EEA2A66FB5AC}"/>
              </a:ext>
            </a:extLst>
          </p:cNvPr>
          <p:cNvSpPr>
            <a:spLocks noChangeShapeType="1"/>
          </p:cNvSpPr>
          <p:nvPr/>
        </p:nvSpPr>
        <p:spPr bwMode="auto">
          <a:xfrm>
            <a:off x="304800" y="706438"/>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0B31B023-D114-48A9-8D8D-B33A60190802}"/>
              </a:ext>
            </a:extLst>
          </p:cNvPr>
          <p:cNvSpPr>
            <a:spLocks noGrp="1" noChangeArrowheads="1"/>
          </p:cNvSpPr>
          <p:nvPr>
            <p:ph type="title"/>
          </p:nvPr>
        </p:nvSpPr>
        <p:spPr>
          <a:xfrm>
            <a:off x="582613" y="-228600"/>
            <a:ext cx="8043862" cy="1143000"/>
          </a:xfrm>
        </p:spPr>
        <p:txBody>
          <a:bodyPr/>
          <a:lstStyle/>
          <a:p>
            <a:r>
              <a:rPr lang="en-US" altLang="en-US" sz="2800">
                <a:solidFill>
                  <a:schemeClr val="tx1"/>
                </a:solidFill>
              </a:rPr>
              <a:t>Adequate Training/Experience in DMC Process</a:t>
            </a:r>
          </a:p>
        </p:txBody>
      </p:sp>
      <p:sp>
        <p:nvSpPr>
          <p:cNvPr id="17411" name="Content Placeholder 2">
            <a:extLst>
              <a:ext uri="{FF2B5EF4-FFF2-40B4-BE49-F238E27FC236}">
                <a16:creationId xmlns:a16="http://schemas.microsoft.com/office/drawing/2014/main" id="{8273EBFF-DB1C-47A5-8445-C4BB4BB4B9C1}"/>
              </a:ext>
            </a:extLst>
          </p:cNvPr>
          <p:cNvSpPr>
            <a:spLocks noGrp="1"/>
          </p:cNvSpPr>
          <p:nvPr>
            <p:ph idx="1"/>
          </p:nvPr>
        </p:nvSpPr>
        <p:spPr>
          <a:xfrm>
            <a:off x="304800" y="685800"/>
            <a:ext cx="8850313" cy="4754563"/>
          </a:xfrm>
        </p:spPr>
        <p:txBody>
          <a:bodyPr/>
          <a:lstStyle/>
          <a:p>
            <a:pPr marL="0" indent="0">
              <a:buFontTx/>
              <a:buNone/>
              <a:defRPr/>
            </a:pPr>
            <a:endParaRPr lang="en-US" sz="800" dirty="0">
              <a:solidFill>
                <a:schemeClr val="tx2"/>
              </a:solidFill>
            </a:endParaRPr>
          </a:p>
          <a:p>
            <a:pPr>
              <a:defRPr/>
            </a:pPr>
            <a:r>
              <a:rPr lang="en-US" dirty="0"/>
              <a:t> </a:t>
            </a:r>
            <a:r>
              <a:rPr lang="en-US" sz="2800" dirty="0">
                <a:solidFill>
                  <a:schemeClr val="tx2"/>
                </a:solidFill>
              </a:rPr>
              <a:t>Training options  for those involved in the DMC process                        	     should be more widely developed and used</a:t>
            </a:r>
            <a:endParaRPr lang="en-US" sz="2400" dirty="0">
              <a:solidFill>
                <a:schemeClr val="tx2"/>
              </a:solidFill>
            </a:endParaRPr>
          </a:p>
          <a:p>
            <a:pPr marL="0" indent="0">
              <a:buFontTx/>
              <a:buNone/>
              <a:defRPr/>
            </a:pPr>
            <a:endParaRPr lang="en-US" sz="800" dirty="0"/>
          </a:p>
          <a:p>
            <a:pPr marL="822960" lvl="2">
              <a:buFont typeface="Wingdings" pitchFamily="2" charset="2"/>
              <a:buChar char="Ø"/>
              <a:defRPr/>
            </a:pPr>
            <a:r>
              <a:rPr lang="en-US" dirty="0"/>
              <a:t> </a:t>
            </a:r>
            <a:r>
              <a:rPr lang="en-US" i="1" dirty="0">
                <a:solidFill>
                  <a:schemeClr val="tx2"/>
                </a:solidFill>
              </a:rPr>
              <a:t>DMC members,  </a:t>
            </a:r>
            <a:r>
              <a:rPr lang="en-US" i="1" dirty="0" err="1">
                <a:solidFill>
                  <a:schemeClr val="tx2"/>
                </a:solidFill>
              </a:rPr>
              <a:t>esp</a:t>
            </a:r>
            <a:r>
              <a:rPr lang="en-US" i="1" dirty="0">
                <a:solidFill>
                  <a:schemeClr val="tx2"/>
                </a:solidFill>
              </a:rPr>
              <a:t>  DMC chairs </a:t>
            </a:r>
            <a:r>
              <a:rPr lang="en-US" dirty="0">
                <a:solidFill>
                  <a:schemeClr val="tx2"/>
                </a:solidFill>
              </a:rPr>
              <a:t>and  </a:t>
            </a:r>
            <a:r>
              <a:rPr lang="en-US" i="1" dirty="0">
                <a:solidFill>
                  <a:schemeClr val="tx2"/>
                </a:solidFill>
              </a:rPr>
              <a:t>DMC statisticians</a:t>
            </a:r>
          </a:p>
          <a:p>
            <a:pPr marL="822960" lvl="2">
              <a:buFont typeface="Wingdings" pitchFamily="2" charset="2"/>
              <a:buChar char="Ø"/>
              <a:defRPr/>
            </a:pPr>
            <a:r>
              <a:rPr lang="en-US" dirty="0"/>
              <a:t> </a:t>
            </a:r>
            <a:r>
              <a:rPr lang="en-US" dirty="0">
                <a:solidFill>
                  <a:schemeClr val="tx2"/>
                </a:solidFill>
              </a:rPr>
              <a:t>Sponsors &amp; their designated ‘</a:t>
            </a:r>
            <a:r>
              <a:rPr lang="en-US" i="1" dirty="0">
                <a:solidFill>
                  <a:schemeClr val="tx2"/>
                </a:solidFill>
              </a:rPr>
              <a:t>DMC Meeting Coordinators</a:t>
            </a:r>
            <a:r>
              <a:rPr lang="en-US" dirty="0">
                <a:solidFill>
                  <a:schemeClr val="tx2"/>
                </a:solidFill>
              </a:rPr>
              <a:t>’</a:t>
            </a:r>
          </a:p>
          <a:p>
            <a:pPr marL="822960" lvl="2">
              <a:buFont typeface="Wingdings" pitchFamily="2" charset="2"/>
              <a:buChar char="Ø"/>
              <a:defRPr/>
            </a:pPr>
            <a:r>
              <a:rPr lang="en-US" dirty="0"/>
              <a:t> </a:t>
            </a:r>
            <a:r>
              <a:rPr lang="en-US" i="1" dirty="0">
                <a:solidFill>
                  <a:schemeClr val="tx2"/>
                </a:solidFill>
              </a:rPr>
              <a:t>Statistical Data Analysis Centers </a:t>
            </a:r>
            <a:r>
              <a:rPr lang="en-US" dirty="0">
                <a:solidFill>
                  <a:schemeClr val="tx2"/>
                </a:solidFill>
              </a:rPr>
              <a:t>supporting DMCs</a:t>
            </a:r>
          </a:p>
          <a:p>
            <a:pPr marL="594360" lvl="2" indent="0">
              <a:buFontTx/>
              <a:buNone/>
              <a:defRPr/>
            </a:pPr>
            <a:endParaRPr lang="en-US" sz="1600" dirty="0">
              <a:solidFill>
                <a:schemeClr val="tx2"/>
              </a:solidFill>
            </a:endParaRPr>
          </a:p>
          <a:p>
            <a:pPr marL="937260" lvl="2" indent="-342900">
              <a:buFont typeface="Wingdings" panose="05000000000000000000" pitchFamily="2" charset="2"/>
              <a:buChar char="ü"/>
              <a:defRPr/>
            </a:pPr>
            <a:r>
              <a:rPr lang="en-US" sz="2800" dirty="0"/>
              <a:t>  </a:t>
            </a:r>
            <a:r>
              <a:rPr lang="en-US" sz="2800" dirty="0">
                <a:solidFill>
                  <a:schemeClr val="tx2"/>
                </a:solidFill>
              </a:rPr>
              <a:t>Didactic Instructions</a:t>
            </a:r>
          </a:p>
          <a:p>
            <a:pPr marL="594360" lvl="2" indent="0">
              <a:buFontTx/>
              <a:buNone/>
              <a:defRPr/>
            </a:pPr>
            <a:r>
              <a:rPr lang="en-US" sz="2800" dirty="0">
                <a:solidFill>
                  <a:schemeClr val="tx2"/>
                </a:solidFill>
              </a:rPr>
              <a:t>	  Formal curriculum with textbooks, articles,     	  	   web-based lectures, interactive courses, etc.</a:t>
            </a:r>
          </a:p>
          <a:p>
            <a:pPr marL="594360" lvl="2" indent="0">
              <a:buFontTx/>
              <a:buNone/>
              <a:defRPr/>
            </a:pPr>
            <a:endParaRPr lang="en-US" sz="800" dirty="0"/>
          </a:p>
          <a:p>
            <a:pPr marL="937260" lvl="2" indent="-342900">
              <a:buFont typeface="Wingdings" panose="05000000000000000000" pitchFamily="2" charset="2"/>
              <a:buChar char="ü"/>
              <a:defRPr/>
            </a:pPr>
            <a:r>
              <a:rPr lang="en-US" sz="2800" dirty="0"/>
              <a:t> </a:t>
            </a:r>
            <a:r>
              <a:rPr lang="en-US" sz="2800" dirty="0">
                <a:solidFill>
                  <a:schemeClr val="tx2"/>
                </a:solidFill>
              </a:rPr>
              <a:t>Apprenticeship model for initial DMC service          	 to provide real-world experiences</a:t>
            </a:r>
          </a:p>
        </p:txBody>
      </p:sp>
      <p:sp>
        <p:nvSpPr>
          <p:cNvPr id="66564" name="Line 4">
            <a:extLst>
              <a:ext uri="{FF2B5EF4-FFF2-40B4-BE49-F238E27FC236}">
                <a16:creationId xmlns:a16="http://schemas.microsoft.com/office/drawing/2014/main" id="{B8C77911-3944-419E-BDB4-8854B1D98442}"/>
              </a:ext>
            </a:extLst>
          </p:cNvPr>
          <p:cNvSpPr>
            <a:spLocks noChangeShapeType="1"/>
          </p:cNvSpPr>
          <p:nvPr/>
        </p:nvSpPr>
        <p:spPr bwMode="auto">
          <a:xfrm>
            <a:off x="304800" y="758825"/>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2AFD84FE-D519-4B2E-8BA0-E67F7DDDFD8A}"/>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67587" name="Text Box 3">
            <a:extLst>
              <a:ext uri="{FF2B5EF4-FFF2-40B4-BE49-F238E27FC236}">
                <a16:creationId xmlns:a16="http://schemas.microsoft.com/office/drawing/2014/main" id="{AEB8850D-D6C8-49F0-BB42-34965ECBDA89}"/>
              </a:ext>
            </a:extLst>
          </p:cNvPr>
          <p:cNvSpPr txBox="1">
            <a:spLocks noChangeArrowheads="1"/>
          </p:cNvSpPr>
          <p:nvPr/>
        </p:nvSpPr>
        <p:spPr bwMode="auto">
          <a:xfrm>
            <a:off x="152400" y="1076325"/>
            <a:ext cx="8915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b="1">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Implementing</a:t>
            </a:r>
            <a:r>
              <a:rPr lang="en-US" altLang="en-US" sz="2800"/>
              <a:t> </a:t>
            </a:r>
            <a:r>
              <a:rPr lang="en-US" altLang="en-US" sz="2800">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67588" name="Line 4">
            <a:extLst>
              <a:ext uri="{FF2B5EF4-FFF2-40B4-BE49-F238E27FC236}">
                <a16:creationId xmlns:a16="http://schemas.microsoft.com/office/drawing/2014/main" id="{258FE366-91A9-40D1-9EDD-87C3B6697BF4}"/>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29EC5B18-2D31-40EF-A503-01A95932116A}"/>
              </a:ext>
            </a:extLst>
          </p:cNvPr>
          <p:cNvSpPr>
            <a:spLocks noGrp="1" noChangeArrowheads="1"/>
          </p:cNvSpPr>
          <p:nvPr>
            <p:ph type="title"/>
          </p:nvPr>
        </p:nvSpPr>
        <p:spPr>
          <a:xfrm>
            <a:off x="414338" y="76200"/>
            <a:ext cx="8229600" cy="533400"/>
          </a:xfrm>
        </p:spPr>
        <p:txBody>
          <a:bodyPr/>
          <a:lstStyle/>
          <a:p>
            <a:r>
              <a:rPr lang="en-US" altLang="en-US" sz="2800">
                <a:solidFill>
                  <a:schemeClr val="tx1"/>
                </a:solidFill>
              </a:rPr>
              <a:t>Indemnification of the DMC</a:t>
            </a:r>
          </a:p>
        </p:txBody>
      </p:sp>
      <p:sp>
        <p:nvSpPr>
          <p:cNvPr id="9219" name="Content Placeholder 2">
            <a:extLst>
              <a:ext uri="{FF2B5EF4-FFF2-40B4-BE49-F238E27FC236}">
                <a16:creationId xmlns:a16="http://schemas.microsoft.com/office/drawing/2014/main" id="{FD4A7C8F-7EF8-42BE-8DA0-F77A8E8B2FF3}"/>
              </a:ext>
            </a:extLst>
          </p:cNvPr>
          <p:cNvSpPr>
            <a:spLocks noGrp="1"/>
          </p:cNvSpPr>
          <p:nvPr>
            <p:ph idx="1"/>
          </p:nvPr>
        </p:nvSpPr>
        <p:spPr>
          <a:xfrm>
            <a:off x="239713" y="762000"/>
            <a:ext cx="9372600" cy="2743200"/>
          </a:xfrm>
        </p:spPr>
        <p:txBody>
          <a:bodyPr/>
          <a:lstStyle/>
          <a:p>
            <a:pPr>
              <a:defRPr/>
            </a:pPr>
            <a:r>
              <a:rPr lang="en-US" dirty="0">
                <a:effectLst>
                  <a:outerShdw blurRad="38100" dist="38100" dir="2700000" algn="tl">
                    <a:srgbClr val="000000">
                      <a:alpha val="43137"/>
                    </a:srgbClr>
                  </a:outerShdw>
                </a:effectLst>
              </a:rPr>
              <a:t> </a:t>
            </a:r>
            <a:r>
              <a:rPr lang="en-US" sz="2800" dirty="0">
                <a:solidFill>
                  <a:schemeClr val="tx2"/>
                </a:solidFill>
                <a:effectLst>
                  <a:outerShdw blurRad="38100" dist="38100" dir="2700000" algn="tl">
                    <a:srgbClr val="000000">
                      <a:alpha val="43137"/>
                    </a:srgbClr>
                  </a:outerShdw>
                </a:effectLst>
              </a:rPr>
              <a:t>DMC </a:t>
            </a:r>
            <a:r>
              <a:rPr lang="en-US" sz="2800" dirty="0">
                <a:solidFill>
                  <a:schemeClr val="tx2"/>
                </a:solidFill>
              </a:rPr>
              <a:t>Indemnification</a:t>
            </a:r>
            <a:endParaRPr lang="en-US" sz="800" dirty="0">
              <a:solidFill>
                <a:schemeClr val="tx2"/>
              </a:solidFill>
            </a:endParaRPr>
          </a:p>
          <a:p>
            <a:pPr lvl="1">
              <a:buFont typeface="Wingdings" pitchFamily="2" charset="2"/>
              <a:buChar char="ü"/>
              <a:defRPr/>
            </a:pPr>
            <a:r>
              <a:rPr lang="en-US" sz="2400" dirty="0"/>
              <a:t> </a:t>
            </a:r>
            <a:r>
              <a:rPr lang="en-US" sz="2400" dirty="0">
                <a:solidFill>
                  <a:schemeClr val="tx2"/>
                </a:solidFill>
              </a:rPr>
              <a:t>Multiple sources of possible liability from </a:t>
            </a:r>
            <a:r>
              <a:rPr lang="en-US" sz="2400" dirty="0" err="1">
                <a:solidFill>
                  <a:schemeClr val="tx2"/>
                </a:solidFill>
              </a:rPr>
              <a:t>clin</a:t>
            </a:r>
            <a:r>
              <a:rPr lang="en-US" sz="2400" dirty="0">
                <a:solidFill>
                  <a:schemeClr val="tx2"/>
                </a:solidFill>
              </a:rPr>
              <a:t> trial stakeholders</a:t>
            </a:r>
          </a:p>
          <a:p>
            <a:pPr lvl="1">
              <a:buFont typeface="Wingdings" pitchFamily="2" charset="2"/>
              <a:buChar char="ü"/>
              <a:defRPr/>
            </a:pPr>
            <a:r>
              <a:rPr lang="en-US" sz="2400" dirty="0"/>
              <a:t> </a:t>
            </a:r>
            <a:r>
              <a:rPr lang="en-US" sz="2400" dirty="0">
                <a:solidFill>
                  <a:schemeClr val="tx2"/>
                </a:solidFill>
              </a:rPr>
              <a:t>Sponsors/CROs often propose DMC members insure them</a:t>
            </a:r>
          </a:p>
          <a:p>
            <a:pPr lvl="1">
              <a:buFont typeface="Wingdings" pitchFamily="2" charset="2"/>
              <a:buChar char="ü"/>
              <a:defRPr/>
            </a:pPr>
            <a:r>
              <a:rPr lang="en-US" sz="2400" dirty="0"/>
              <a:t> </a:t>
            </a:r>
            <a:r>
              <a:rPr lang="en-US" sz="2400" dirty="0">
                <a:solidFill>
                  <a:schemeClr val="tx2"/>
                </a:solidFill>
              </a:rPr>
              <a:t>DMC concern about litigation could influence their performance</a:t>
            </a:r>
          </a:p>
          <a:p>
            <a:pPr marL="457200" lvl="1" indent="0">
              <a:buFontTx/>
              <a:buNone/>
              <a:defRPr/>
            </a:pPr>
            <a:endParaRPr lang="en-US" sz="800" dirty="0">
              <a:effectLst>
                <a:outerShdw blurRad="38100" dist="38100" dir="2700000" algn="tl">
                  <a:srgbClr val="000000">
                    <a:alpha val="43137"/>
                  </a:srgbClr>
                </a:outerShdw>
              </a:effectLst>
            </a:endParaRPr>
          </a:p>
          <a:p>
            <a:pPr>
              <a:defRPr/>
            </a:pPr>
            <a:r>
              <a:rPr lang="en-US" dirty="0">
                <a:effectLst>
                  <a:outerShdw blurRad="38100" dist="38100" dir="2700000" algn="tl">
                    <a:srgbClr val="000000">
                      <a:alpha val="43137"/>
                    </a:srgbClr>
                  </a:outerShdw>
                </a:effectLst>
              </a:rPr>
              <a:t> </a:t>
            </a:r>
            <a:r>
              <a:rPr lang="en-US" sz="2800" dirty="0" err="1">
                <a:solidFill>
                  <a:schemeClr val="tx2"/>
                </a:solidFill>
                <a:effectLst>
                  <a:outerShdw blurRad="38100" dist="38100" dir="2700000" algn="tl">
                    <a:srgbClr val="000000">
                      <a:alpha val="43137"/>
                    </a:srgbClr>
                  </a:outerShdw>
                </a:effectLst>
              </a:rPr>
              <a:t>DeMets</a:t>
            </a:r>
            <a:r>
              <a:rPr lang="en-US" sz="2800" dirty="0">
                <a:solidFill>
                  <a:schemeClr val="tx2"/>
                </a:solidFill>
                <a:effectLst>
                  <a:outerShdw blurRad="38100" dist="38100" dir="2700000" algn="tl">
                    <a:srgbClr val="000000">
                      <a:alpha val="43137"/>
                    </a:srgbClr>
                  </a:outerShdw>
                </a:effectLst>
              </a:rPr>
              <a:t> et. al.;  </a:t>
            </a:r>
            <a:r>
              <a:rPr lang="en-US" sz="2800" i="1" dirty="0">
                <a:solidFill>
                  <a:schemeClr val="tx2"/>
                </a:solidFill>
              </a:rPr>
              <a:t>Clinical Trials</a:t>
            </a:r>
            <a:r>
              <a:rPr lang="en-US" sz="2800" dirty="0">
                <a:solidFill>
                  <a:schemeClr val="tx2"/>
                </a:solidFill>
              </a:rPr>
              <a:t> 2004; 1: 525–531</a:t>
            </a:r>
            <a:r>
              <a:rPr lang="en-US" sz="2800" dirty="0">
                <a:solidFill>
                  <a:schemeClr val="tx2"/>
                </a:solidFill>
                <a:effectLst>
                  <a:outerShdw blurRad="38100" dist="38100" dir="2700000" algn="tl">
                    <a:srgbClr val="000000">
                      <a:alpha val="43137"/>
                    </a:srgbClr>
                  </a:outerShdw>
                </a:effectLst>
              </a:rPr>
              <a:t> </a:t>
            </a:r>
            <a:endParaRPr lang="en-US" sz="800" i="1" dirty="0"/>
          </a:p>
          <a:p>
            <a:pPr lvl="1">
              <a:buFont typeface="Wingdings" panose="05000000000000000000" pitchFamily="2" charset="2"/>
              <a:buChar char="ü"/>
              <a:defRPr/>
            </a:pPr>
            <a:r>
              <a:rPr lang="en-US" sz="2400" dirty="0"/>
              <a:t> </a:t>
            </a:r>
            <a:r>
              <a:rPr lang="en-US" sz="2400" dirty="0">
                <a:solidFill>
                  <a:schemeClr val="tx2"/>
                </a:solidFill>
              </a:rPr>
              <a:t>Recommendations for indemnification of DMC members</a:t>
            </a:r>
          </a:p>
          <a:p>
            <a:pPr lvl="1">
              <a:buFont typeface="Wingdings" panose="05000000000000000000" pitchFamily="2" charset="2"/>
              <a:buChar char="ü"/>
              <a:defRPr/>
            </a:pPr>
            <a:r>
              <a:rPr lang="en-US" sz="2400" dirty="0"/>
              <a:t> </a:t>
            </a:r>
            <a:r>
              <a:rPr lang="en-US" sz="2400" dirty="0">
                <a:solidFill>
                  <a:schemeClr val="tx2"/>
                </a:solidFill>
              </a:rPr>
              <a:t>DMC coverage without escape clauses: e.g., “negligence” </a:t>
            </a:r>
            <a:endParaRPr lang="en-US" i="1" dirty="0">
              <a:solidFill>
                <a:schemeClr val="tx2"/>
              </a:solidFill>
              <a:effectLst>
                <a:outerShdw blurRad="38100" dist="38100" dir="2700000" algn="tl">
                  <a:srgbClr val="000000">
                    <a:alpha val="43137"/>
                  </a:srgbClr>
                </a:outerShdw>
              </a:effectLst>
            </a:endParaRPr>
          </a:p>
          <a:p>
            <a:pPr marL="457200" lvl="1" indent="0">
              <a:buFontTx/>
              <a:buNone/>
              <a:defRPr/>
            </a:pPr>
            <a:r>
              <a:rPr lang="en-US" sz="1400" dirty="0">
                <a:effectLst>
                  <a:outerShdw blurRad="38100" dist="38100" dir="2700000" algn="tl">
                    <a:srgbClr val="000000">
                      <a:alpha val="43137"/>
                    </a:srgbClr>
                  </a:outerShdw>
                </a:effectLst>
              </a:rPr>
              <a:t>         </a:t>
            </a:r>
            <a:r>
              <a:rPr lang="en-US" sz="800" dirty="0">
                <a:effectLst>
                  <a:outerShdw blurRad="38100" dist="38100" dir="2700000" algn="tl">
                    <a:srgbClr val="000000">
                      <a:alpha val="43137"/>
                    </a:srgbClr>
                  </a:outerShdw>
                </a:effectLst>
              </a:rPr>
              <a:t>                                                                                                                                                              </a:t>
            </a:r>
          </a:p>
          <a:p>
            <a:pPr>
              <a:defRPr/>
            </a:pPr>
            <a:r>
              <a:rPr lang="en-US" dirty="0">
                <a:effectLst>
                  <a:outerShdw blurRad="38100" dist="38100" dir="2700000" algn="tl">
                    <a:srgbClr val="000000">
                      <a:alpha val="43137"/>
                    </a:srgbClr>
                  </a:outerShdw>
                </a:effectLst>
              </a:rPr>
              <a:t> </a:t>
            </a:r>
            <a:r>
              <a:rPr lang="en-US" sz="2800" dirty="0" err="1">
                <a:solidFill>
                  <a:schemeClr val="tx2"/>
                </a:solidFill>
                <a:effectLst>
                  <a:outerShdw blurRad="38100" dist="38100" dir="2700000" algn="tl">
                    <a:srgbClr val="000000">
                      <a:alpha val="43137"/>
                    </a:srgbClr>
                  </a:outerShdw>
                </a:effectLst>
              </a:rPr>
              <a:t>Tereskerz</a:t>
            </a:r>
            <a:r>
              <a:rPr lang="en-US" sz="2800" dirty="0">
                <a:solidFill>
                  <a:schemeClr val="tx2"/>
                </a:solidFill>
                <a:effectLst>
                  <a:outerShdw blurRad="38100" dist="38100" dir="2700000" algn="tl">
                    <a:srgbClr val="000000">
                      <a:alpha val="43137"/>
                    </a:srgbClr>
                  </a:outerShdw>
                </a:effectLst>
              </a:rPr>
              <a:t> 2010;  </a:t>
            </a:r>
            <a:r>
              <a:rPr lang="en-US" sz="2800" i="1" dirty="0">
                <a:solidFill>
                  <a:schemeClr val="tx2"/>
                </a:solidFill>
                <a:effectLst>
                  <a:outerShdw blurRad="38100" dist="38100" dir="2700000" algn="tl">
                    <a:srgbClr val="000000">
                      <a:alpha val="43137"/>
                    </a:srgbClr>
                  </a:outerShdw>
                </a:effectLst>
              </a:rPr>
              <a:t>Accountability in Research</a:t>
            </a:r>
            <a:endParaRPr lang="en-US" sz="800" dirty="0">
              <a:solidFill>
                <a:schemeClr val="tx2"/>
              </a:solidFill>
            </a:endParaRPr>
          </a:p>
          <a:p>
            <a:pPr lvl="1">
              <a:buFont typeface="Wingdings" pitchFamily="2" charset="2"/>
              <a:buChar char="ü"/>
              <a:defRPr/>
            </a:pPr>
            <a:r>
              <a:rPr lang="en-US" sz="2400" dirty="0"/>
              <a:t>  </a:t>
            </a:r>
            <a:r>
              <a:rPr lang="en-US" sz="2400" dirty="0">
                <a:solidFill>
                  <a:schemeClr val="tx2"/>
                </a:solidFill>
              </a:rPr>
              <a:t>Recommendation for legislation requiring all sponsors: </a:t>
            </a:r>
          </a:p>
          <a:p>
            <a:pPr marL="457200" lvl="1" indent="0">
              <a:buFontTx/>
              <a:buNone/>
              <a:defRPr/>
            </a:pPr>
            <a:r>
              <a:rPr lang="en-US" sz="2400" dirty="0"/>
              <a:t>	 ─ </a:t>
            </a:r>
            <a:r>
              <a:rPr lang="en-US" sz="2400" dirty="0">
                <a:solidFill>
                  <a:schemeClr val="tx2"/>
                </a:solidFill>
              </a:rPr>
              <a:t>To indemnify DMC members, and</a:t>
            </a:r>
          </a:p>
          <a:p>
            <a:pPr marL="457200" lvl="1" indent="0">
              <a:buFontTx/>
              <a:buNone/>
              <a:defRPr/>
            </a:pPr>
            <a:r>
              <a:rPr lang="en-US" sz="2400" dirty="0"/>
              <a:t>       ─ </a:t>
            </a:r>
            <a:r>
              <a:rPr lang="en-US" sz="2400" dirty="0">
                <a:solidFill>
                  <a:schemeClr val="tx2"/>
                </a:solidFill>
              </a:rPr>
              <a:t>To empower them to select and retain                                                  				         their own independent counsel</a:t>
            </a:r>
          </a:p>
          <a:p>
            <a:pPr marL="457200" lvl="1" indent="0">
              <a:buFontTx/>
              <a:buNone/>
              <a:defRPr/>
            </a:pPr>
            <a:endParaRPr lang="en-US" dirty="0">
              <a:solidFill>
                <a:schemeClr val="tx2"/>
              </a:solidFill>
            </a:endParaRPr>
          </a:p>
          <a:p>
            <a:pPr marL="457200" lvl="1" indent="0">
              <a:buFontTx/>
              <a:buNone/>
              <a:defRPr/>
            </a:pPr>
            <a:endParaRPr lang="en-US" dirty="0">
              <a:solidFill>
                <a:schemeClr val="tx2"/>
              </a:solidFill>
            </a:endParaRPr>
          </a:p>
        </p:txBody>
      </p:sp>
      <p:sp>
        <p:nvSpPr>
          <p:cNvPr id="69636" name="Line 4">
            <a:extLst>
              <a:ext uri="{FF2B5EF4-FFF2-40B4-BE49-F238E27FC236}">
                <a16:creationId xmlns:a16="http://schemas.microsoft.com/office/drawing/2014/main" id="{4579202B-58EB-4416-A103-705C95FE1CE1}"/>
              </a:ext>
            </a:extLst>
          </p:cNvPr>
          <p:cNvSpPr>
            <a:spLocks noChangeShapeType="1"/>
          </p:cNvSpPr>
          <p:nvPr/>
        </p:nvSpPr>
        <p:spPr bwMode="auto">
          <a:xfrm>
            <a:off x="228600" y="6858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37" name="TextBox 1">
            <a:extLst>
              <a:ext uri="{FF2B5EF4-FFF2-40B4-BE49-F238E27FC236}">
                <a16:creationId xmlns:a16="http://schemas.microsoft.com/office/drawing/2014/main" id="{BF717BFC-D89A-4467-98E3-E5415F4DCDE6}"/>
              </a:ext>
            </a:extLst>
          </p:cNvPr>
          <p:cNvSpPr txBox="1">
            <a:spLocks noChangeArrowheads="1"/>
          </p:cNvSpPr>
          <p:nvPr/>
        </p:nvSpPr>
        <p:spPr bwMode="auto">
          <a:xfrm>
            <a:off x="4051300" y="4191000"/>
            <a:ext cx="4592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i="1">
                <a:solidFill>
                  <a:schemeClr val="tx2"/>
                </a:solidFill>
              </a:rPr>
              <a:t>vs. “willful misconduct or fraudulent acts”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416493DD-7E6A-4839-8A11-CE8F75FDFD37}"/>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70659" name="Text Box 3">
            <a:extLst>
              <a:ext uri="{FF2B5EF4-FFF2-40B4-BE49-F238E27FC236}">
                <a16:creationId xmlns:a16="http://schemas.microsoft.com/office/drawing/2014/main" id="{E338B2B1-063F-4BF6-9751-3F0DFC9E90BA}"/>
              </a:ext>
            </a:extLst>
          </p:cNvPr>
          <p:cNvSpPr txBox="1">
            <a:spLocks noChangeArrowheads="1"/>
          </p:cNvSpPr>
          <p:nvPr/>
        </p:nvSpPr>
        <p:spPr bwMode="auto">
          <a:xfrm>
            <a:off x="152400" y="1076325"/>
            <a:ext cx="8915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b="1">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Implementing</a:t>
            </a:r>
            <a:r>
              <a:rPr lang="en-US" altLang="en-US" sz="2800"/>
              <a:t> </a:t>
            </a:r>
            <a:r>
              <a:rPr lang="en-US" altLang="en-US" sz="2800">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70660" name="Line 4">
            <a:extLst>
              <a:ext uri="{FF2B5EF4-FFF2-40B4-BE49-F238E27FC236}">
                <a16:creationId xmlns:a16="http://schemas.microsoft.com/office/drawing/2014/main" id="{4A813B25-4FA9-48DB-BF7C-06EDD8B88A65}"/>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EA0793B3-3200-4370-A49B-C5B37E7B9C9B}"/>
              </a:ext>
            </a:extLst>
          </p:cNvPr>
          <p:cNvSpPr txBox="1">
            <a:spLocks noChangeArrowheads="1"/>
          </p:cNvSpPr>
          <p:nvPr/>
        </p:nvSpPr>
        <p:spPr bwMode="auto">
          <a:xfrm>
            <a:off x="2286000" y="228600"/>
            <a:ext cx="5073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t>CPCRA #007:  5/92 - 5/95</a:t>
            </a:r>
          </a:p>
        </p:txBody>
      </p:sp>
      <p:sp>
        <p:nvSpPr>
          <p:cNvPr id="9219" name="Line 3">
            <a:extLst>
              <a:ext uri="{FF2B5EF4-FFF2-40B4-BE49-F238E27FC236}">
                <a16:creationId xmlns:a16="http://schemas.microsoft.com/office/drawing/2014/main" id="{70986BF5-3589-4DD2-A8BF-3BBD8A740B01}"/>
              </a:ext>
            </a:extLst>
          </p:cNvPr>
          <p:cNvSpPr>
            <a:spLocks noChangeShapeType="1"/>
          </p:cNvSpPr>
          <p:nvPr/>
        </p:nvSpPr>
        <p:spPr bwMode="auto">
          <a:xfrm>
            <a:off x="304800" y="914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220" name="Text Box 4">
            <a:extLst>
              <a:ext uri="{FF2B5EF4-FFF2-40B4-BE49-F238E27FC236}">
                <a16:creationId xmlns:a16="http://schemas.microsoft.com/office/drawing/2014/main" id="{E1416362-1A25-45F8-9D93-0895C976C5F0}"/>
              </a:ext>
            </a:extLst>
          </p:cNvPr>
          <p:cNvSpPr txBox="1">
            <a:spLocks noChangeArrowheads="1"/>
          </p:cNvSpPr>
          <p:nvPr/>
        </p:nvSpPr>
        <p:spPr bwMode="auto">
          <a:xfrm>
            <a:off x="1066800" y="1104900"/>
            <a:ext cx="688975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u="sng">
                <a:solidFill>
                  <a:schemeClr val="tx2"/>
                </a:solidFill>
              </a:rPr>
              <a:t>DATE</a:t>
            </a:r>
            <a:r>
              <a:rPr lang="en-US" altLang="en-US">
                <a:solidFill>
                  <a:schemeClr val="tx2"/>
                </a:solidFill>
              </a:rPr>
              <a:t>		  </a:t>
            </a:r>
            <a:r>
              <a:rPr lang="en-US" altLang="en-US" u="sng"/>
              <a:t>A</a:t>
            </a:r>
            <a:r>
              <a:rPr lang="en-US" altLang="en-US"/>
              <a:t>        </a:t>
            </a:r>
            <a:r>
              <a:rPr lang="en-US" altLang="en-US" u="sng"/>
              <a:t>B</a:t>
            </a:r>
            <a:r>
              <a:rPr lang="en-US" altLang="en-US">
                <a:solidFill>
                  <a:schemeClr val="tx2"/>
                </a:solidFill>
              </a:rPr>
              <a:t>		</a:t>
            </a:r>
            <a:r>
              <a:rPr lang="en-US" altLang="en-US" u="sng">
                <a:solidFill>
                  <a:schemeClr val="tx2"/>
                </a:solidFill>
              </a:rPr>
              <a:t>p-value</a:t>
            </a:r>
            <a:endParaRPr lang="en-US" altLang="en-US">
              <a:solidFill>
                <a:schemeClr val="tx2"/>
              </a:solidFill>
            </a:endParaRPr>
          </a:p>
          <a:p>
            <a:pPr eaLnBrk="1" hangingPunct="1">
              <a:lnSpc>
                <a:spcPct val="80000"/>
              </a:lnSpc>
              <a:spcBef>
                <a:spcPct val="0"/>
              </a:spcBef>
              <a:buFontTx/>
              <a:buNone/>
            </a:pPr>
            <a:endParaRPr lang="en-US" altLang="en-US">
              <a:solidFill>
                <a:schemeClr val="tx2"/>
              </a:solidFill>
            </a:endParaRPr>
          </a:p>
          <a:p>
            <a:pPr eaLnBrk="1" hangingPunct="1">
              <a:lnSpc>
                <a:spcPct val="80000"/>
              </a:lnSpc>
              <a:spcBef>
                <a:spcPct val="0"/>
              </a:spcBef>
              <a:buFontTx/>
              <a:buNone/>
            </a:pPr>
            <a:r>
              <a:rPr lang="en-US" altLang="en-US" u="sng">
                <a:solidFill>
                  <a:schemeClr val="tx2"/>
                </a:solidFill>
              </a:rPr>
              <a:t>8/93</a:t>
            </a:r>
            <a:endParaRPr lang="en-US" altLang="en-US">
              <a:solidFill>
                <a:schemeClr val="tx2"/>
              </a:solidFill>
            </a:endParaRPr>
          </a:p>
          <a:p>
            <a:pPr eaLnBrk="1" hangingPunct="1">
              <a:lnSpc>
                <a:spcPct val="80000"/>
              </a:lnSpc>
              <a:spcBef>
                <a:spcPct val="0"/>
              </a:spcBef>
              <a:buFontTx/>
              <a:buNone/>
            </a:pPr>
            <a:r>
              <a:rPr lang="en-US" altLang="en-US">
                <a:solidFill>
                  <a:schemeClr val="tx2"/>
                </a:solidFill>
              </a:rPr>
              <a:t>	n		</a:t>
            </a:r>
            <a:r>
              <a:rPr lang="en-US" altLang="en-US"/>
              <a:t>151	  151</a:t>
            </a:r>
            <a:endParaRPr lang="en-US" altLang="en-US">
              <a:solidFill>
                <a:schemeClr val="tx2"/>
              </a:solidFill>
            </a:endParaRPr>
          </a:p>
          <a:p>
            <a:pPr eaLnBrk="1" hangingPunct="1">
              <a:lnSpc>
                <a:spcPct val="80000"/>
              </a:lnSpc>
              <a:spcBef>
                <a:spcPct val="0"/>
              </a:spcBef>
              <a:buFontTx/>
              <a:buNone/>
            </a:pPr>
            <a:r>
              <a:rPr lang="en-US" altLang="en-US">
                <a:solidFill>
                  <a:schemeClr val="tx2"/>
                </a:solidFill>
              </a:rPr>
              <a:t>Prog/Death	  </a:t>
            </a:r>
            <a:r>
              <a:rPr lang="en-US" altLang="en-US"/>
              <a:t>33	    16</a:t>
            </a:r>
            <a:r>
              <a:rPr lang="en-US" altLang="en-US">
                <a:solidFill>
                  <a:schemeClr val="tx2"/>
                </a:solidFill>
              </a:rPr>
              <a:t>		  0.017</a:t>
            </a:r>
          </a:p>
          <a:p>
            <a:pPr eaLnBrk="1" hangingPunct="1">
              <a:lnSpc>
                <a:spcPct val="80000"/>
              </a:lnSpc>
              <a:spcBef>
                <a:spcPct val="0"/>
              </a:spcBef>
              <a:buFontTx/>
              <a:buNone/>
            </a:pPr>
            <a:r>
              <a:rPr lang="en-US" altLang="en-US">
                <a:solidFill>
                  <a:schemeClr val="tx2"/>
                </a:solidFill>
              </a:rPr>
              <a:t>    Death		    </a:t>
            </a:r>
            <a:r>
              <a:rPr lang="en-US" altLang="en-US" b="1">
                <a:solidFill>
                  <a:srgbClr val="FE9B03"/>
                </a:solidFill>
              </a:rPr>
              <a:t>8</a:t>
            </a:r>
            <a:r>
              <a:rPr lang="en-US" altLang="en-US"/>
              <a:t>	      </a:t>
            </a:r>
            <a:r>
              <a:rPr lang="en-US" altLang="en-US" b="1">
                <a:solidFill>
                  <a:srgbClr val="FE9B03"/>
                </a:solidFill>
              </a:rPr>
              <a:t>2</a:t>
            </a:r>
            <a:r>
              <a:rPr lang="en-US" altLang="en-US">
                <a:solidFill>
                  <a:schemeClr val="tx2"/>
                </a:solidFill>
              </a:rPr>
              <a:t>		  0.11</a:t>
            </a:r>
          </a:p>
          <a:p>
            <a:pPr eaLnBrk="1" hangingPunct="1">
              <a:lnSpc>
                <a:spcPct val="80000"/>
              </a:lnSpc>
              <a:spcBef>
                <a:spcPct val="0"/>
              </a:spcBef>
              <a:buFontTx/>
              <a:buNone/>
            </a:pPr>
            <a:endParaRPr lang="en-US" altLang="en-US">
              <a:solidFill>
                <a:schemeClr val="tx2"/>
              </a:solidFill>
            </a:endParaRPr>
          </a:p>
          <a:p>
            <a:pPr eaLnBrk="1" hangingPunct="1">
              <a:lnSpc>
                <a:spcPct val="80000"/>
              </a:lnSpc>
              <a:spcBef>
                <a:spcPct val="0"/>
              </a:spcBef>
              <a:buFontTx/>
              <a:buNone/>
            </a:pPr>
            <a:r>
              <a:rPr lang="en-US" altLang="en-US" u="sng">
                <a:solidFill>
                  <a:schemeClr val="tx2"/>
                </a:solidFill>
              </a:rPr>
              <a:t>11/93</a:t>
            </a:r>
            <a:endParaRPr lang="en-US" altLang="en-US">
              <a:solidFill>
                <a:schemeClr val="tx2"/>
              </a:solidFill>
            </a:endParaRPr>
          </a:p>
          <a:p>
            <a:pPr eaLnBrk="1" hangingPunct="1">
              <a:lnSpc>
                <a:spcPct val="80000"/>
              </a:lnSpc>
              <a:spcBef>
                <a:spcPct val="0"/>
              </a:spcBef>
              <a:buFontTx/>
              <a:buNone/>
            </a:pPr>
            <a:r>
              <a:rPr lang="en-US" altLang="en-US">
                <a:solidFill>
                  <a:schemeClr val="tx2"/>
                </a:solidFill>
              </a:rPr>
              <a:t>	n		</a:t>
            </a:r>
            <a:r>
              <a:rPr lang="en-US" altLang="en-US"/>
              <a:t>172	  168</a:t>
            </a:r>
          </a:p>
          <a:p>
            <a:pPr eaLnBrk="1" hangingPunct="1">
              <a:lnSpc>
                <a:spcPct val="80000"/>
              </a:lnSpc>
              <a:spcBef>
                <a:spcPct val="0"/>
              </a:spcBef>
              <a:buFontTx/>
              <a:buNone/>
            </a:pPr>
            <a:r>
              <a:rPr lang="en-US" altLang="en-US">
                <a:solidFill>
                  <a:schemeClr val="tx2"/>
                </a:solidFill>
              </a:rPr>
              <a:t>Prog/Death	  </a:t>
            </a:r>
            <a:r>
              <a:rPr lang="en-US" altLang="en-US"/>
              <a:t>42	    28</a:t>
            </a:r>
            <a:r>
              <a:rPr lang="en-US" altLang="en-US">
                <a:solidFill>
                  <a:schemeClr val="tx2"/>
                </a:solidFill>
              </a:rPr>
              <a:t>		  0.033</a:t>
            </a:r>
          </a:p>
          <a:p>
            <a:pPr eaLnBrk="1" hangingPunct="1">
              <a:lnSpc>
                <a:spcPct val="80000"/>
              </a:lnSpc>
              <a:spcBef>
                <a:spcPct val="0"/>
              </a:spcBef>
              <a:buFontTx/>
              <a:buNone/>
            </a:pPr>
            <a:r>
              <a:rPr lang="en-US" altLang="en-US">
                <a:solidFill>
                  <a:schemeClr val="tx2"/>
                </a:solidFill>
              </a:rPr>
              <a:t>    Death		  </a:t>
            </a:r>
            <a:r>
              <a:rPr lang="en-US" altLang="en-US" b="1">
                <a:solidFill>
                  <a:srgbClr val="FE9B03"/>
                </a:solidFill>
              </a:rPr>
              <a:t>17</a:t>
            </a:r>
            <a:r>
              <a:rPr lang="en-US" altLang="en-US"/>
              <a:t>	      </a:t>
            </a:r>
            <a:r>
              <a:rPr lang="en-US" altLang="en-US" b="1">
                <a:solidFill>
                  <a:srgbClr val="FE9B03"/>
                </a:solidFill>
              </a:rPr>
              <a:t>2</a:t>
            </a:r>
            <a:r>
              <a:rPr lang="en-US" altLang="en-US">
                <a:solidFill>
                  <a:schemeClr val="tx2"/>
                </a:solidFill>
              </a:rPr>
              <a:t>	         &lt;0.001</a:t>
            </a:r>
          </a:p>
          <a:p>
            <a:pPr eaLnBrk="1" hangingPunct="1">
              <a:lnSpc>
                <a:spcPct val="80000"/>
              </a:lnSpc>
              <a:spcBef>
                <a:spcPct val="0"/>
              </a:spcBef>
              <a:buFontTx/>
              <a:buNone/>
            </a:pPr>
            <a:r>
              <a:rPr lang="en-US" altLang="en-US">
                <a:solidFill>
                  <a:schemeClr val="tx2"/>
                </a:solidFill>
              </a:rPr>
              <a:t>All Events		  </a:t>
            </a:r>
            <a:r>
              <a:rPr lang="en-US" altLang="en-US"/>
              <a:t>73	    37</a:t>
            </a:r>
            <a:endParaRPr lang="en-US" altLang="en-US" u="sng">
              <a:solidFill>
                <a:schemeClr val="tx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a:extLst>
              <a:ext uri="{FF2B5EF4-FFF2-40B4-BE49-F238E27FC236}">
                <a16:creationId xmlns:a16="http://schemas.microsoft.com/office/drawing/2014/main" id="{26995577-A8C8-45EF-BB47-9D343221F734}"/>
              </a:ext>
            </a:extLst>
          </p:cNvPr>
          <p:cNvSpPr>
            <a:spLocks noChangeShapeType="1"/>
          </p:cNvSpPr>
          <p:nvPr/>
        </p:nvSpPr>
        <p:spPr bwMode="auto">
          <a:xfrm>
            <a:off x="227013" y="941388"/>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07" name="Rectangle 3">
            <a:extLst>
              <a:ext uri="{FF2B5EF4-FFF2-40B4-BE49-F238E27FC236}">
                <a16:creationId xmlns:a16="http://schemas.microsoft.com/office/drawing/2014/main" id="{E9D9A83C-0042-4835-8049-D5EACD4DC58B}"/>
              </a:ext>
            </a:extLst>
          </p:cNvPr>
          <p:cNvSpPr>
            <a:spLocks noChangeArrowheads="1"/>
          </p:cNvSpPr>
          <p:nvPr/>
        </p:nvSpPr>
        <p:spPr bwMode="auto">
          <a:xfrm>
            <a:off x="500063" y="90488"/>
            <a:ext cx="776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t> </a:t>
            </a:r>
            <a:r>
              <a:rPr lang="en-US" altLang="en-US"/>
              <a:t>Current Concerns: Currentness of DMC Data</a:t>
            </a:r>
          </a:p>
        </p:txBody>
      </p:sp>
      <p:grpSp>
        <p:nvGrpSpPr>
          <p:cNvPr id="72708" name="Group 4">
            <a:extLst>
              <a:ext uri="{FF2B5EF4-FFF2-40B4-BE49-F238E27FC236}">
                <a16:creationId xmlns:a16="http://schemas.microsoft.com/office/drawing/2014/main" id="{A6773207-982B-4B77-9AE9-FBDF9FC92B61}"/>
              </a:ext>
            </a:extLst>
          </p:cNvPr>
          <p:cNvGrpSpPr>
            <a:grpSpLocks/>
          </p:cNvGrpSpPr>
          <p:nvPr/>
        </p:nvGrpSpPr>
        <p:grpSpPr bwMode="auto">
          <a:xfrm>
            <a:off x="1295400" y="2424113"/>
            <a:ext cx="6499225" cy="1554162"/>
            <a:chOff x="560" y="1488"/>
            <a:chExt cx="4094" cy="979"/>
          </a:xfrm>
        </p:grpSpPr>
        <p:sp>
          <p:nvSpPr>
            <p:cNvPr id="72711" name="Text Box 5">
              <a:extLst>
                <a:ext uri="{FF2B5EF4-FFF2-40B4-BE49-F238E27FC236}">
                  <a16:creationId xmlns:a16="http://schemas.microsoft.com/office/drawing/2014/main" id="{7D15F955-08C0-43B7-96E2-08465BA8C72F}"/>
                </a:ext>
              </a:extLst>
            </p:cNvPr>
            <p:cNvSpPr txBox="1">
              <a:spLocks noChangeArrowheads="1"/>
            </p:cNvSpPr>
            <p:nvPr/>
          </p:nvSpPr>
          <p:spPr bwMode="auto">
            <a:xfrm>
              <a:off x="624" y="1840"/>
              <a:ext cx="2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R</a:t>
              </a:r>
              <a:endParaRPr lang="en-US" altLang="en-US" sz="3600">
                <a:solidFill>
                  <a:schemeClr val="tx2"/>
                </a:solidFill>
              </a:endParaRPr>
            </a:p>
          </p:txBody>
        </p:sp>
        <p:sp>
          <p:nvSpPr>
            <p:cNvPr id="72712" name="Text Box 6">
              <a:extLst>
                <a:ext uri="{FF2B5EF4-FFF2-40B4-BE49-F238E27FC236}">
                  <a16:creationId xmlns:a16="http://schemas.microsoft.com/office/drawing/2014/main" id="{1E2B3543-CFEA-421F-878D-47F5DA744B7B}"/>
                </a:ext>
              </a:extLst>
            </p:cNvPr>
            <p:cNvSpPr txBox="1">
              <a:spLocks noChangeArrowheads="1"/>
            </p:cNvSpPr>
            <p:nvPr/>
          </p:nvSpPr>
          <p:spPr bwMode="auto">
            <a:xfrm>
              <a:off x="1488" y="1488"/>
              <a:ext cx="316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Placebo			   (428)</a:t>
              </a:r>
            </a:p>
            <a:p>
              <a:pPr eaLnBrk="1" hangingPunct="1">
                <a:spcBef>
                  <a:spcPct val="0"/>
                </a:spcBef>
                <a:buFontTx/>
                <a:buNone/>
              </a:pPr>
              <a:r>
                <a:rPr lang="en-US" altLang="en-US">
                  <a:solidFill>
                    <a:schemeClr val="tx2"/>
                  </a:solidFill>
                </a:rPr>
                <a:t>ZDV		  500 mg	   (453)</a:t>
              </a:r>
            </a:p>
            <a:p>
              <a:pPr eaLnBrk="1" hangingPunct="1">
                <a:spcBef>
                  <a:spcPct val="0"/>
                </a:spcBef>
                <a:buFontTx/>
                <a:buNone/>
              </a:pPr>
              <a:r>
                <a:rPr lang="en-US" altLang="en-US">
                  <a:solidFill>
                    <a:schemeClr val="tx2"/>
                  </a:solidFill>
                </a:rPr>
                <a:t>ZDV		1500 mg	   (457)</a:t>
              </a:r>
            </a:p>
          </p:txBody>
        </p:sp>
        <p:sp>
          <p:nvSpPr>
            <p:cNvPr id="72713" name="Oval 7">
              <a:extLst>
                <a:ext uri="{FF2B5EF4-FFF2-40B4-BE49-F238E27FC236}">
                  <a16:creationId xmlns:a16="http://schemas.microsoft.com/office/drawing/2014/main" id="{0627566C-4AC0-40D4-9BE5-9BD260A71F2F}"/>
                </a:ext>
              </a:extLst>
            </p:cNvPr>
            <p:cNvSpPr>
              <a:spLocks noChangeArrowheads="1"/>
            </p:cNvSpPr>
            <p:nvPr/>
          </p:nvSpPr>
          <p:spPr bwMode="auto">
            <a:xfrm>
              <a:off x="560" y="1840"/>
              <a:ext cx="384" cy="384"/>
            </a:xfrm>
            <a:prstGeom prst="ellipse">
              <a:avLst/>
            </a:prstGeom>
            <a:noFill/>
            <a:ln w="2540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72714" name="Line 8">
              <a:extLst>
                <a:ext uri="{FF2B5EF4-FFF2-40B4-BE49-F238E27FC236}">
                  <a16:creationId xmlns:a16="http://schemas.microsoft.com/office/drawing/2014/main" id="{5F80E9AD-B199-4417-A4F3-CD237EA26F37}"/>
                </a:ext>
              </a:extLst>
            </p:cNvPr>
            <p:cNvSpPr>
              <a:spLocks noChangeShapeType="1"/>
            </p:cNvSpPr>
            <p:nvPr/>
          </p:nvSpPr>
          <p:spPr bwMode="auto">
            <a:xfrm flipV="1">
              <a:off x="1008" y="1744"/>
              <a:ext cx="384" cy="192"/>
            </a:xfrm>
            <a:prstGeom prst="line">
              <a:avLst/>
            </a:prstGeom>
            <a:noFill/>
            <a:ln w="25400">
              <a:solidFill>
                <a:schemeClr val="tx2"/>
              </a:solidFill>
              <a:round/>
              <a:headEnd type="none" w="sm" len="sm"/>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72715" name="Line 9">
              <a:extLst>
                <a:ext uri="{FF2B5EF4-FFF2-40B4-BE49-F238E27FC236}">
                  <a16:creationId xmlns:a16="http://schemas.microsoft.com/office/drawing/2014/main" id="{A687960F-79B1-42C9-8B88-3CA3A2C7060F}"/>
                </a:ext>
              </a:extLst>
            </p:cNvPr>
            <p:cNvSpPr>
              <a:spLocks noChangeShapeType="1"/>
            </p:cNvSpPr>
            <p:nvPr/>
          </p:nvSpPr>
          <p:spPr bwMode="auto">
            <a:xfrm>
              <a:off x="1008" y="2128"/>
              <a:ext cx="384" cy="192"/>
            </a:xfrm>
            <a:prstGeom prst="line">
              <a:avLst/>
            </a:prstGeom>
            <a:noFill/>
            <a:ln w="25400">
              <a:solidFill>
                <a:schemeClr val="tx2"/>
              </a:solidFill>
              <a:round/>
              <a:headEnd type="none" w="sm" len="sm"/>
              <a:tailEnd type="arrow" w="med" len="sm"/>
            </a:ln>
            <a:extLst>
              <a:ext uri="{909E8E84-426E-40DD-AFC4-6F175D3DCCD1}">
                <a14:hiddenFill xmlns:a14="http://schemas.microsoft.com/office/drawing/2010/main">
                  <a:noFill/>
                </a14:hiddenFill>
              </a:ext>
            </a:extLst>
          </p:spPr>
          <p:txBody>
            <a:bodyPr wrap="none" anchor="ctr"/>
            <a:lstStyle/>
            <a:p>
              <a:endParaRPr lang="en-US"/>
            </a:p>
          </p:txBody>
        </p:sp>
        <p:sp>
          <p:nvSpPr>
            <p:cNvPr id="72716" name="Line 10">
              <a:extLst>
                <a:ext uri="{FF2B5EF4-FFF2-40B4-BE49-F238E27FC236}">
                  <a16:creationId xmlns:a16="http://schemas.microsoft.com/office/drawing/2014/main" id="{832D12FE-59C4-4627-A9D4-A26424B25324}"/>
                </a:ext>
              </a:extLst>
            </p:cNvPr>
            <p:cNvSpPr>
              <a:spLocks noChangeShapeType="1"/>
            </p:cNvSpPr>
            <p:nvPr/>
          </p:nvSpPr>
          <p:spPr bwMode="auto">
            <a:xfrm>
              <a:off x="1008" y="2032"/>
              <a:ext cx="384" cy="0"/>
            </a:xfrm>
            <a:prstGeom prst="line">
              <a:avLst/>
            </a:prstGeom>
            <a:noFill/>
            <a:ln w="25400">
              <a:solidFill>
                <a:schemeClr val="tx2"/>
              </a:solidFill>
              <a:round/>
              <a:headEnd type="none" w="sm" len="sm"/>
              <a:tailEnd type="arrow" w="med"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72709" name="Text Box 11">
            <a:extLst>
              <a:ext uri="{FF2B5EF4-FFF2-40B4-BE49-F238E27FC236}">
                <a16:creationId xmlns:a16="http://schemas.microsoft.com/office/drawing/2014/main" id="{C2DF4287-F492-43D7-BE67-E70627D24B44}"/>
              </a:ext>
            </a:extLst>
          </p:cNvPr>
          <p:cNvSpPr txBox="1">
            <a:spLocks noChangeArrowheads="1"/>
          </p:cNvSpPr>
          <p:nvPr/>
        </p:nvSpPr>
        <p:spPr bwMode="auto">
          <a:xfrm>
            <a:off x="965200" y="1111250"/>
            <a:ext cx="7197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ACTG 019:  Asymptomatic HIV+ Patients</a:t>
            </a:r>
          </a:p>
          <a:p>
            <a:pPr algn="ctr" eaLnBrk="1" hangingPunct="1">
              <a:spcBef>
                <a:spcPct val="0"/>
              </a:spcBef>
              <a:buFontTx/>
              <a:buNone/>
            </a:pPr>
            <a:r>
              <a:rPr lang="en-US" altLang="en-US">
                <a:solidFill>
                  <a:schemeClr val="tx2"/>
                </a:solidFill>
              </a:rPr>
              <a:t>CD4&lt;500</a:t>
            </a:r>
          </a:p>
        </p:txBody>
      </p:sp>
      <p:sp>
        <p:nvSpPr>
          <p:cNvPr id="72710" name="Text Box 12">
            <a:extLst>
              <a:ext uri="{FF2B5EF4-FFF2-40B4-BE49-F238E27FC236}">
                <a16:creationId xmlns:a16="http://schemas.microsoft.com/office/drawing/2014/main" id="{3F0D1A52-62EF-4E1A-AF29-A77E603200B5}"/>
              </a:ext>
            </a:extLst>
          </p:cNvPr>
          <p:cNvSpPr txBox="1">
            <a:spLocks noChangeArrowheads="1"/>
          </p:cNvSpPr>
          <p:nvPr/>
        </p:nvSpPr>
        <p:spPr bwMode="auto">
          <a:xfrm>
            <a:off x="914400" y="4235450"/>
            <a:ext cx="676433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Outcome:</a:t>
            </a:r>
          </a:p>
          <a:p>
            <a:pPr eaLnBrk="1" hangingPunct="1">
              <a:lnSpc>
                <a:spcPct val="90000"/>
              </a:lnSpc>
              <a:spcBef>
                <a:spcPct val="0"/>
              </a:spcBef>
              <a:buFontTx/>
              <a:buNone/>
            </a:pPr>
            <a:r>
              <a:rPr lang="en-US" altLang="en-US" sz="2800">
                <a:solidFill>
                  <a:schemeClr val="tx2"/>
                </a:solidFill>
              </a:rPr>
              <a:t>        Time to Advanced ARC, AIDS, or Death</a:t>
            </a:r>
          </a:p>
          <a:p>
            <a:pPr eaLnBrk="1" hangingPunct="1">
              <a:lnSpc>
                <a:spcPct val="5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Accrual initiation	July 1987</a:t>
            </a:r>
          </a:p>
          <a:p>
            <a:pPr eaLnBrk="1" hangingPunct="1">
              <a:lnSpc>
                <a:spcPct val="90000"/>
              </a:lnSpc>
              <a:spcBef>
                <a:spcPct val="0"/>
              </a:spcBef>
              <a:buFontTx/>
              <a:buNone/>
            </a:pPr>
            <a:r>
              <a:rPr lang="en-US" altLang="en-US" sz="2800">
                <a:solidFill>
                  <a:schemeClr val="tx2"/>
                </a:solidFill>
              </a:rPr>
              <a:t>     Interim analysis		August 1989</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a:extLst>
              <a:ext uri="{FF2B5EF4-FFF2-40B4-BE49-F238E27FC236}">
                <a16:creationId xmlns:a16="http://schemas.microsoft.com/office/drawing/2014/main" id="{85EC5EDC-34FD-4E8E-A43A-95954B6654D2}"/>
              </a:ext>
            </a:extLst>
          </p:cNvPr>
          <p:cNvSpPr>
            <a:spLocks noChangeShapeType="1"/>
          </p:cNvSpPr>
          <p:nvPr/>
        </p:nvSpPr>
        <p:spPr bwMode="auto">
          <a:xfrm>
            <a:off x="227013" y="1049338"/>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3731" name="Rectangle 3">
            <a:extLst>
              <a:ext uri="{FF2B5EF4-FFF2-40B4-BE49-F238E27FC236}">
                <a16:creationId xmlns:a16="http://schemas.microsoft.com/office/drawing/2014/main" id="{A852B76E-1CA2-4C04-A61D-747C31C0B40D}"/>
              </a:ext>
            </a:extLst>
          </p:cNvPr>
          <p:cNvSpPr>
            <a:spLocks noChangeArrowheads="1"/>
          </p:cNvSpPr>
          <p:nvPr/>
        </p:nvSpPr>
        <p:spPr bwMode="auto">
          <a:xfrm>
            <a:off x="500063" y="198438"/>
            <a:ext cx="776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t> </a:t>
            </a:r>
            <a:r>
              <a:rPr lang="en-US" altLang="en-US"/>
              <a:t>Current Concerns: Currentness of DMC Data</a:t>
            </a:r>
          </a:p>
        </p:txBody>
      </p:sp>
      <p:sp>
        <p:nvSpPr>
          <p:cNvPr id="73732" name="Text Box 4">
            <a:extLst>
              <a:ext uri="{FF2B5EF4-FFF2-40B4-BE49-F238E27FC236}">
                <a16:creationId xmlns:a16="http://schemas.microsoft.com/office/drawing/2014/main" id="{63540A4D-065A-4C38-BC4C-330162036C3A}"/>
              </a:ext>
            </a:extLst>
          </p:cNvPr>
          <p:cNvSpPr txBox="1">
            <a:spLocks noChangeArrowheads="1"/>
          </p:cNvSpPr>
          <p:nvPr/>
        </p:nvSpPr>
        <p:spPr bwMode="auto">
          <a:xfrm>
            <a:off x="1833563" y="1466850"/>
            <a:ext cx="5461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8/2/89  (Data freeze on 5/10/89)</a:t>
            </a:r>
          </a:p>
        </p:txBody>
      </p:sp>
      <p:sp>
        <p:nvSpPr>
          <p:cNvPr id="73733" name="Text Box 5">
            <a:extLst>
              <a:ext uri="{FF2B5EF4-FFF2-40B4-BE49-F238E27FC236}">
                <a16:creationId xmlns:a16="http://schemas.microsoft.com/office/drawing/2014/main" id="{7249069A-5395-4ECE-B6E3-8BBB06EBA4CD}"/>
              </a:ext>
            </a:extLst>
          </p:cNvPr>
          <p:cNvSpPr txBox="1">
            <a:spLocks noChangeArrowheads="1"/>
          </p:cNvSpPr>
          <p:nvPr/>
        </p:nvSpPr>
        <p:spPr bwMode="auto">
          <a:xfrm>
            <a:off x="838200" y="2305050"/>
            <a:ext cx="7558088"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                                 #	      Prog*	   P-value</a:t>
            </a:r>
            <a:endParaRPr lang="en-US" altLang="en-US" u="sng"/>
          </a:p>
          <a:p>
            <a:pPr eaLnBrk="1" hangingPunct="1">
              <a:spcBef>
                <a:spcPct val="0"/>
              </a:spcBef>
              <a:buFontTx/>
              <a:buNone/>
            </a:pPr>
            <a:r>
              <a:rPr lang="en-US" altLang="en-US" u="sng"/>
              <a:t>          Rx          </a:t>
            </a:r>
            <a:r>
              <a:rPr lang="en-US" altLang="en-US"/>
              <a:t>     </a:t>
            </a:r>
            <a:r>
              <a:rPr lang="en-US" altLang="en-US" u="sng"/>
              <a:t>Prog</a:t>
            </a:r>
            <a:r>
              <a:rPr lang="en-US" altLang="en-US"/>
              <a:t>     </a:t>
            </a:r>
            <a:r>
              <a:rPr lang="en-US" altLang="en-US" u="sng"/>
              <a:t>Rate</a:t>
            </a:r>
            <a:r>
              <a:rPr lang="en-US" altLang="en-US"/>
              <a:t>     </a:t>
            </a:r>
            <a:r>
              <a:rPr lang="en-US" altLang="en-US" u="sng"/>
              <a:t>vs. placebo</a:t>
            </a:r>
            <a:endParaRPr lang="en-US" altLang="en-US"/>
          </a:p>
          <a:p>
            <a:pPr eaLnBrk="1" hangingPunct="1">
              <a:lnSpc>
                <a:spcPct val="40000"/>
              </a:lnSpc>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Placebo (428)	     31       7.5</a:t>
            </a:r>
          </a:p>
          <a:p>
            <a:pPr eaLnBrk="1" hangingPunct="1">
              <a:spcBef>
                <a:spcPct val="0"/>
              </a:spcBef>
              <a:buFontTx/>
              <a:buNone/>
            </a:pPr>
            <a:r>
              <a:rPr lang="en-US" altLang="en-US">
                <a:solidFill>
                  <a:schemeClr val="tx2"/>
                </a:solidFill>
              </a:rPr>
              <a:t>500 mg (453)	       8       2.1	     .0008</a:t>
            </a:r>
          </a:p>
          <a:p>
            <a:pPr eaLnBrk="1" hangingPunct="1">
              <a:spcBef>
                <a:spcPct val="0"/>
              </a:spcBef>
              <a:buFontTx/>
              <a:buNone/>
            </a:pPr>
            <a:r>
              <a:rPr lang="en-US" altLang="en-US">
                <a:solidFill>
                  <a:schemeClr val="tx2"/>
                </a:solidFill>
              </a:rPr>
              <a:t>1500 mg (457)	     12       3.4	     .015</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sz="2800">
                <a:solidFill>
                  <a:schemeClr val="tx2"/>
                </a:solidFill>
              </a:rPr>
              <a:t>     * Failures per 100 person years of follow-up</a:t>
            </a:r>
            <a:endParaRPr lang="en-US" altLang="en-US" u="sng"/>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Line 2">
            <a:extLst>
              <a:ext uri="{FF2B5EF4-FFF2-40B4-BE49-F238E27FC236}">
                <a16:creationId xmlns:a16="http://schemas.microsoft.com/office/drawing/2014/main" id="{8710DF48-29A4-4537-92F4-204F05F586D8}"/>
              </a:ext>
            </a:extLst>
          </p:cNvPr>
          <p:cNvSpPr>
            <a:spLocks noChangeShapeType="1"/>
          </p:cNvSpPr>
          <p:nvPr/>
        </p:nvSpPr>
        <p:spPr bwMode="auto">
          <a:xfrm>
            <a:off x="227013" y="1049338"/>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5779" name="Rectangle 3">
            <a:extLst>
              <a:ext uri="{FF2B5EF4-FFF2-40B4-BE49-F238E27FC236}">
                <a16:creationId xmlns:a16="http://schemas.microsoft.com/office/drawing/2014/main" id="{B6944AC9-55A7-4531-94D9-C4A373850C64}"/>
              </a:ext>
            </a:extLst>
          </p:cNvPr>
          <p:cNvSpPr>
            <a:spLocks noChangeArrowheads="1"/>
          </p:cNvSpPr>
          <p:nvPr/>
        </p:nvSpPr>
        <p:spPr bwMode="auto">
          <a:xfrm>
            <a:off x="500063" y="198438"/>
            <a:ext cx="7761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a:t> </a:t>
            </a:r>
            <a:r>
              <a:rPr lang="en-US" altLang="en-US"/>
              <a:t>Current Concerns: Currentness of DMC Data</a:t>
            </a:r>
          </a:p>
        </p:txBody>
      </p:sp>
      <p:sp>
        <p:nvSpPr>
          <p:cNvPr id="75780" name="Text Box 4">
            <a:extLst>
              <a:ext uri="{FF2B5EF4-FFF2-40B4-BE49-F238E27FC236}">
                <a16:creationId xmlns:a16="http://schemas.microsoft.com/office/drawing/2014/main" id="{4892423A-3A61-4732-92F5-077D407027DC}"/>
              </a:ext>
            </a:extLst>
          </p:cNvPr>
          <p:cNvSpPr txBox="1">
            <a:spLocks noChangeArrowheads="1"/>
          </p:cNvSpPr>
          <p:nvPr/>
        </p:nvSpPr>
        <p:spPr bwMode="auto">
          <a:xfrm>
            <a:off x="2287588" y="1274763"/>
            <a:ext cx="455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8/16/92  Updated Analysis</a:t>
            </a:r>
          </a:p>
        </p:txBody>
      </p:sp>
      <p:sp>
        <p:nvSpPr>
          <p:cNvPr id="75781" name="Text Box 5">
            <a:extLst>
              <a:ext uri="{FF2B5EF4-FFF2-40B4-BE49-F238E27FC236}">
                <a16:creationId xmlns:a16="http://schemas.microsoft.com/office/drawing/2014/main" id="{EEFB0452-A220-4D61-B98E-BA80ABAF29B3}"/>
              </a:ext>
            </a:extLst>
          </p:cNvPr>
          <p:cNvSpPr txBox="1">
            <a:spLocks noChangeArrowheads="1"/>
          </p:cNvSpPr>
          <p:nvPr/>
        </p:nvSpPr>
        <p:spPr bwMode="auto">
          <a:xfrm>
            <a:off x="381000" y="2081213"/>
            <a:ext cx="8370888"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                                     #	     Prog*	   P-value</a:t>
            </a:r>
            <a:endParaRPr lang="en-US" altLang="en-US" u="sng"/>
          </a:p>
          <a:p>
            <a:pPr eaLnBrk="1" hangingPunct="1">
              <a:spcBef>
                <a:spcPct val="0"/>
              </a:spcBef>
              <a:buFontTx/>
              <a:buNone/>
            </a:pPr>
            <a:r>
              <a:rPr lang="en-US" altLang="en-US" u="sng"/>
              <a:t>          Rx          </a:t>
            </a:r>
            <a:r>
              <a:rPr lang="en-US" altLang="en-US"/>
              <a:t>     </a:t>
            </a:r>
            <a:r>
              <a:rPr lang="en-US" altLang="en-US" u="sng"/>
              <a:t>    Prog    </a:t>
            </a:r>
            <a:r>
              <a:rPr lang="en-US" altLang="en-US"/>
              <a:t>     </a:t>
            </a:r>
            <a:r>
              <a:rPr lang="en-US" altLang="en-US" u="sng"/>
              <a:t>Rate</a:t>
            </a:r>
            <a:r>
              <a:rPr lang="en-US" altLang="en-US"/>
              <a:t>     </a:t>
            </a:r>
            <a:r>
              <a:rPr lang="en-US" altLang="en-US" u="sng"/>
              <a:t>vs. placebo</a:t>
            </a:r>
            <a:endParaRPr lang="en-US" altLang="en-US"/>
          </a:p>
          <a:p>
            <a:pPr eaLnBrk="1" hangingPunct="1">
              <a:lnSpc>
                <a:spcPct val="40000"/>
              </a:lnSpc>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Placebo (428)	   38 = 31+</a:t>
            </a:r>
            <a:r>
              <a:rPr lang="en-US" altLang="en-US" b="1"/>
              <a:t>7</a:t>
            </a:r>
            <a:r>
              <a:rPr lang="en-US" altLang="en-US">
                <a:solidFill>
                  <a:schemeClr val="tx2"/>
                </a:solidFill>
              </a:rPr>
              <a:t>     7.6</a:t>
            </a:r>
          </a:p>
          <a:p>
            <a:pPr eaLnBrk="1" hangingPunct="1">
              <a:spcBef>
                <a:spcPct val="0"/>
              </a:spcBef>
              <a:buFontTx/>
              <a:buNone/>
            </a:pPr>
            <a:r>
              <a:rPr lang="en-US" altLang="en-US">
                <a:solidFill>
                  <a:schemeClr val="tx2"/>
                </a:solidFill>
              </a:rPr>
              <a:t>500 mg (453)	   17 =   8+</a:t>
            </a:r>
            <a:r>
              <a:rPr lang="en-US" altLang="en-US" b="1"/>
              <a:t>9</a:t>
            </a:r>
            <a:r>
              <a:rPr lang="en-US" altLang="en-US">
                <a:solidFill>
                  <a:schemeClr val="tx2"/>
                </a:solidFill>
              </a:rPr>
              <a:t>     3.6	     .0030</a:t>
            </a:r>
          </a:p>
          <a:p>
            <a:pPr eaLnBrk="1" hangingPunct="1">
              <a:spcBef>
                <a:spcPct val="0"/>
              </a:spcBef>
              <a:buFontTx/>
              <a:buNone/>
            </a:pPr>
            <a:r>
              <a:rPr lang="en-US" altLang="en-US">
                <a:solidFill>
                  <a:schemeClr val="tx2"/>
                </a:solidFill>
              </a:rPr>
              <a:t>1500 mg (457)      19 = 12+</a:t>
            </a:r>
            <a:r>
              <a:rPr lang="en-US" altLang="en-US" b="1"/>
              <a:t>7</a:t>
            </a:r>
            <a:r>
              <a:rPr lang="en-US" altLang="en-US">
                <a:solidFill>
                  <a:schemeClr val="tx2"/>
                </a:solidFill>
              </a:rPr>
              <a:t>     4.2	     .05</a:t>
            </a:r>
          </a:p>
          <a:p>
            <a:pPr eaLnBrk="1" hangingPunct="1">
              <a:lnSpc>
                <a:spcPct val="70000"/>
              </a:lnSpc>
              <a:spcBef>
                <a:spcPct val="0"/>
              </a:spcBef>
              <a:buFontTx/>
              <a:buNone/>
            </a:pPr>
            <a:endParaRPr lang="en-US" altLang="en-US">
              <a:solidFill>
                <a:schemeClr val="tx2"/>
              </a:solidFill>
            </a:endParaRPr>
          </a:p>
          <a:p>
            <a:pPr eaLnBrk="1" hangingPunct="1">
              <a:spcBef>
                <a:spcPct val="0"/>
              </a:spcBef>
              <a:buFontTx/>
              <a:buNone/>
            </a:pPr>
            <a:r>
              <a:rPr lang="en-US" altLang="en-US" sz="2800">
                <a:solidFill>
                  <a:schemeClr val="tx2"/>
                </a:solidFill>
              </a:rPr>
              <a:t>     * Failures per 100 person years of follow-up</a:t>
            </a:r>
          </a:p>
          <a:p>
            <a:pPr eaLnBrk="1" hangingPunct="1">
              <a:lnSpc>
                <a:spcPct val="40000"/>
              </a:lnSpc>
              <a:spcBef>
                <a:spcPct val="0"/>
              </a:spcBef>
              <a:buFontTx/>
              <a:buNone/>
            </a:pPr>
            <a:endParaRPr lang="en-US" altLang="en-US" sz="2800">
              <a:solidFill>
                <a:schemeClr val="tx2"/>
              </a:solidFill>
            </a:endParaRPr>
          </a:p>
          <a:p>
            <a:pPr eaLnBrk="1" hangingPunct="1">
              <a:spcBef>
                <a:spcPct val="0"/>
              </a:spcBef>
              <a:buFontTx/>
              <a:buNone/>
            </a:pPr>
            <a:r>
              <a:rPr lang="en-US" altLang="en-US" sz="2800">
                <a:solidFill>
                  <a:schemeClr val="tx2"/>
                </a:solidFill>
              </a:rPr>
              <a:t>						</a:t>
            </a:r>
            <a:r>
              <a:rPr lang="en-US" altLang="en-US" sz="2000">
                <a:solidFill>
                  <a:schemeClr val="tx2"/>
                </a:solidFill>
              </a:rPr>
              <a:t>O’Brien-Fleming:  .005</a:t>
            </a:r>
            <a:endParaRPr lang="en-US" altLang="en-US" sz="2000" u="sng"/>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a:extLst>
              <a:ext uri="{FF2B5EF4-FFF2-40B4-BE49-F238E27FC236}">
                <a16:creationId xmlns:a16="http://schemas.microsoft.com/office/drawing/2014/main" id="{8A85ADB8-DB4D-4CA8-B7A6-8E62373D7DDF}"/>
              </a:ext>
            </a:extLst>
          </p:cNvPr>
          <p:cNvSpPr>
            <a:spLocks noChangeShapeType="1"/>
          </p:cNvSpPr>
          <p:nvPr/>
        </p:nvSpPr>
        <p:spPr bwMode="auto">
          <a:xfrm>
            <a:off x="152400" y="7620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7827" name="Rectangle 3">
            <a:extLst>
              <a:ext uri="{FF2B5EF4-FFF2-40B4-BE49-F238E27FC236}">
                <a16:creationId xmlns:a16="http://schemas.microsoft.com/office/drawing/2014/main" id="{ED990CE5-E9BB-4F9F-825D-2C32D8DEE737}"/>
              </a:ext>
            </a:extLst>
          </p:cNvPr>
          <p:cNvSpPr>
            <a:spLocks noChangeArrowheads="1"/>
          </p:cNvSpPr>
          <p:nvPr/>
        </p:nvSpPr>
        <p:spPr bwMode="auto">
          <a:xfrm>
            <a:off x="738188" y="762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Current Concerns: Currentness of DMC Data</a:t>
            </a:r>
          </a:p>
        </p:txBody>
      </p:sp>
      <p:sp>
        <p:nvSpPr>
          <p:cNvPr id="77828" name="Line 4">
            <a:extLst>
              <a:ext uri="{FF2B5EF4-FFF2-40B4-BE49-F238E27FC236}">
                <a16:creationId xmlns:a16="http://schemas.microsoft.com/office/drawing/2014/main" id="{60A508D3-5B85-473A-816A-CFE0B822CFDE}"/>
              </a:ext>
            </a:extLst>
          </p:cNvPr>
          <p:cNvSpPr>
            <a:spLocks noChangeShapeType="1"/>
          </p:cNvSpPr>
          <p:nvPr/>
        </p:nvSpPr>
        <p:spPr bwMode="auto">
          <a:xfrm>
            <a:off x="1676400" y="5410200"/>
            <a:ext cx="0" cy="6096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29" name="Line 5">
            <a:extLst>
              <a:ext uri="{FF2B5EF4-FFF2-40B4-BE49-F238E27FC236}">
                <a16:creationId xmlns:a16="http://schemas.microsoft.com/office/drawing/2014/main" id="{B717B027-F50D-4B03-BA88-9646228F4F72}"/>
              </a:ext>
            </a:extLst>
          </p:cNvPr>
          <p:cNvSpPr>
            <a:spLocks noChangeShapeType="1"/>
          </p:cNvSpPr>
          <p:nvPr/>
        </p:nvSpPr>
        <p:spPr bwMode="auto">
          <a:xfrm>
            <a:off x="1524000" y="5867400"/>
            <a:ext cx="65532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30" name="Text Box 6">
            <a:extLst>
              <a:ext uri="{FF2B5EF4-FFF2-40B4-BE49-F238E27FC236}">
                <a16:creationId xmlns:a16="http://schemas.microsoft.com/office/drawing/2014/main" id="{CCD2A8EC-7514-417C-BB1E-65A4FF09DA01}"/>
              </a:ext>
            </a:extLst>
          </p:cNvPr>
          <p:cNvSpPr txBox="1">
            <a:spLocks noChangeArrowheads="1"/>
          </p:cNvSpPr>
          <p:nvPr/>
        </p:nvSpPr>
        <p:spPr bwMode="auto">
          <a:xfrm>
            <a:off x="838200" y="1295400"/>
            <a:ext cx="7175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1.00</a:t>
            </a:r>
          </a:p>
          <a:p>
            <a:pPr eaLnBrk="1" hangingPunct="1">
              <a:lnSpc>
                <a:spcPct val="90000"/>
              </a:lnSpc>
              <a:spcBef>
                <a:spcPct val="0"/>
              </a:spcBef>
              <a:buFontTx/>
              <a:buNone/>
            </a:pPr>
            <a:endParaRPr lang="en-US" altLang="en-US" sz="2400">
              <a:solidFill>
                <a:schemeClr val="tx2"/>
              </a:solidFill>
            </a:endParaRPr>
          </a:p>
          <a:p>
            <a:pPr eaLnBrk="1" hangingPunct="1">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0.95</a:t>
            </a:r>
          </a:p>
          <a:p>
            <a:pPr eaLnBrk="1" hangingPunct="1">
              <a:spcBef>
                <a:spcPct val="0"/>
              </a:spcBef>
              <a:buFontTx/>
              <a:buNone/>
            </a:pPr>
            <a:endParaRPr lang="en-US" altLang="en-US" sz="2400">
              <a:solidFill>
                <a:schemeClr val="tx2"/>
              </a:solidFill>
            </a:endParaRPr>
          </a:p>
          <a:p>
            <a:pPr eaLnBrk="1" hangingPunct="1">
              <a:lnSpc>
                <a:spcPct val="90000"/>
              </a:lnSpc>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0.90</a:t>
            </a:r>
          </a:p>
          <a:p>
            <a:pPr eaLnBrk="1" hangingPunct="1">
              <a:spcBef>
                <a:spcPct val="0"/>
              </a:spcBef>
              <a:buFontTx/>
              <a:buNone/>
            </a:pPr>
            <a:endParaRPr lang="en-US" altLang="en-US" sz="2400">
              <a:solidFill>
                <a:schemeClr val="tx2"/>
              </a:solidFill>
            </a:endParaRPr>
          </a:p>
          <a:p>
            <a:pPr eaLnBrk="1" hangingPunct="1">
              <a:lnSpc>
                <a:spcPct val="90000"/>
              </a:lnSpc>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0.85</a:t>
            </a:r>
          </a:p>
          <a:p>
            <a:pPr eaLnBrk="1" hangingPunct="1">
              <a:spcBef>
                <a:spcPct val="0"/>
              </a:spcBef>
              <a:buFontTx/>
              <a:buNone/>
            </a:pPr>
            <a:endParaRPr lang="en-US" altLang="en-US" sz="2400">
              <a:solidFill>
                <a:schemeClr val="tx2"/>
              </a:solidFill>
            </a:endParaRPr>
          </a:p>
          <a:p>
            <a:pPr eaLnBrk="1" hangingPunct="1">
              <a:lnSpc>
                <a:spcPct val="110000"/>
              </a:lnSpc>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0.70</a:t>
            </a:r>
          </a:p>
        </p:txBody>
      </p:sp>
      <p:sp>
        <p:nvSpPr>
          <p:cNvPr id="77831" name="Text Box 7">
            <a:extLst>
              <a:ext uri="{FF2B5EF4-FFF2-40B4-BE49-F238E27FC236}">
                <a16:creationId xmlns:a16="http://schemas.microsoft.com/office/drawing/2014/main" id="{581D0A48-50E8-43B5-B615-530F9FB22B2E}"/>
              </a:ext>
            </a:extLst>
          </p:cNvPr>
          <p:cNvSpPr txBox="1">
            <a:spLocks noChangeArrowheads="1"/>
          </p:cNvSpPr>
          <p:nvPr/>
        </p:nvSpPr>
        <p:spPr bwMode="auto">
          <a:xfrm>
            <a:off x="1524000" y="5943600"/>
            <a:ext cx="681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0            4            8           12          16          20          24</a:t>
            </a:r>
          </a:p>
        </p:txBody>
      </p:sp>
      <p:sp>
        <p:nvSpPr>
          <p:cNvPr id="77832" name="Text Box 8">
            <a:extLst>
              <a:ext uri="{FF2B5EF4-FFF2-40B4-BE49-F238E27FC236}">
                <a16:creationId xmlns:a16="http://schemas.microsoft.com/office/drawing/2014/main" id="{0D23489B-0F03-466E-B5CE-A281EEB8EECE}"/>
              </a:ext>
            </a:extLst>
          </p:cNvPr>
          <p:cNvSpPr txBox="1">
            <a:spLocks noChangeArrowheads="1"/>
          </p:cNvSpPr>
          <p:nvPr/>
        </p:nvSpPr>
        <p:spPr bwMode="auto">
          <a:xfrm>
            <a:off x="2295525" y="6305550"/>
            <a:ext cx="516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Time to HIV Progression (months)</a:t>
            </a:r>
          </a:p>
        </p:txBody>
      </p:sp>
      <p:sp>
        <p:nvSpPr>
          <p:cNvPr id="77833" name="Text Box 9">
            <a:extLst>
              <a:ext uri="{FF2B5EF4-FFF2-40B4-BE49-F238E27FC236}">
                <a16:creationId xmlns:a16="http://schemas.microsoft.com/office/drawing/2014/main" id="{E4E9F0E6-951D-4270-97F3-8B6FB9E993C8}"/>
              </a:ext>
            </a:extLst>
          </p:cNvPr>
          <p:cNvSpPr txBox="1">
            <a:spLocks noChangeArrowheads="1"/>
          </p:cNvSpPr>
          <p:nvPr/>
        </p:nvSpPr>
        <p:spPr bwMode="auto">
          <a:xfrm rot="-5385019">
            <a:off x="-317499" y="3259137"/>
            <a:ext cx="1763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Probability</a:t>
            </a:r>
          </a:p>
        </p:txBody>
      </p:sp>
      <p:sp>
        <p:nvSpPr>
          <p:cNvPr id="77834" name="Line 10">
            <a:extLst>
              <a:ext uri="{FF2B5EF4-FFF2-40B4-BE49-F238E27FC236}">
                <a16:creationId xmlns:a16="http://schemas.microsoft.com/office/drawing/2014/main" id="{0A577260-F605-4783-809B-E5D93AF77B7F}"/>
              </a:ext>
            </a:extLst>
          </p:cNvPr>
          <p:cNvSpPr>
            <a:spLocks noChangeShapeType="1"/>
          </p:cNvSpPr>
          <p:nvPr/>
        </p:nvSpPr>
        <p:spPr bwMode="auto">
          <a:xfrm>
            <a:off x="1677988" y="1524000"/>
            <a:ext cx="0" cy="35052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35" name="Line 11">
            <a:extLst>
              <a:ext uri="{FF2B5EF4-FFF2-40B4-BE49-F238E27FC236}">
                <a16:creationId xmlns:a16="http://schemas.microsoft.com/office/drawing/2014/main" id="{39B28980-6D36-45DF-B099-631CB659F859}"/>
              </a:ext>
            </a:extLst>
          </p:cNvPr>
          <p:cNvSpPr>
            <a:spLocks noChangeShapeType="1"/>
          </p:cNvSpPr>
          <p:nvPr/>
        </p:nvSpPr>
        <p:spPr bwMode="auto">
          <a:xfrm flipH="1">
            <a:off x="1557338" y="4910138"/>
            <a:ext cx="228600" cy="2286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36" name="Line 12">
            <a:extLst>
              <a:ext uri="{FF2B5EF4-FFF2-40B4-BE49-F238E27FC236}">
                <a16:creationId xmlns:a16="http://schemas.microsoft.com/office/drawing/2014/main" id="{84EB65C1-93E0-4898-89EB-863D63DCF744}"/>
              </a:ext>
            </a:extLst>
          </p:cNvPr>
          <p:cNvSpPr>
            <a:spLocks noChangeShapeType="1"/>
          </p:cNvSpPr>
          <p:nvPr/>
        </p:nvSpPr>
        <p:spPr bwMode="auto">
          <a:xfrm flipH="1">
            <a:off x="1547813" y="5300663"/>
            <a:ext cx="228600" cy="2286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37" name="Line 13">
            <a:extLst>
              <a:ext uri="{FF2B5EF4-FFF2-40B4-BE49-F238E27FC236}">
                <a16:creationId xmlns:a16="http://schemas.microsoft.com/office/drawing/2014/main" id="{053D1832-70CB-427F-ABF5-0636B43BD6F0}"/>
              </a:ext>
            </a:extLst>
          </p:cNvPr>
          <p:cNvSpPr>
            <a:spLocks noChangeShapeType="1"/>
          </p:cNvSpPr>
          <p:nvPr/>
        </p:nvSpPr>
        <p:spPr bwMode="auto">
          <a:xfrm flipH="1">
            <a:off x="1524000" y="15240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38" name="Line 14">
            <a:extLst>
              <a:ext uri="{FF2B5EF4-FFF2-40B4-BE49-F238E27FC236}">
                <a16:creationId xmlns:a16="http://schemas.microsoft.com/office/drawing/2014/main" id="{4B89444F-FA6D-4DDA-979F-CF829F678D12}"/>
              </a:ext>
            </a:extLst>
          </p:cNvPr>
          <p:cNvSpPr>
            <a:spLocks noChangeShapeType="1"/>
          </p:cNvSpPr>
          <p:nvPr/>
        </p:nvSpPr>
        <p:spPr bwMode="auto">
          <a:xfrm flipH="1">
            <a:off x="1524000" y="25908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39" name="Line 15">
            <a:extLst>
              <a:ext uri="{FF2B5EF4-FFF2-40B4-BE49-F238E27FC236}">
                <a16:creationId xmlns:a16="http://schemas.microsoft.com/office/drawing/2014/main" id="{2815F460-564D-4F1A-BF55-6DA2ED740B92}"/>
              </a:ext>
            </a:extLst>
          </p:cNvPr>
          <p:cNvSpPr>
            <a:spLocks noChangeShapeType="1"/>
          </p:cNvSpPr>
          <p:nvPr/>
        </p:nvSpPr>
        <p:spPr bwMode="auto">
          <a:xfrm flipH="1">
            <a:off x="1524000" y="36576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0" name="Line 16">
            <a:extLst>
              <a:ext uri="{FF2B5EF4-FFF2-40B4-BE49-F238E27FC236}">
                <a16:creationId xmlns:a16="http://schemas.microsoft.com/office/drawing/2014/main" id="{071D644B-2593-45FD-A98D-656B78D1F747}"/>
              </a:ext>
            </a:extLst>
          </p:cNvPr>
          <p:cNvSpPr>
            <a:spLocks noChangeShapeType="1"/>
          </p:cNvSpPr>
          <p:nvPr/>
        </p:nvSpPr>
        <p:spPr bwMode="auto">
          <a:xfrm flipH="1">
            <a:off x="1524000" y="47244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1" name="Line 17">
            <a:extLst>
              <a:ext uri="{FF2B5EF4-FFF2-40B4-BE49-F238E27FC236}">
                <a16:creationId xmlns:a16="http://schemas.microsoft.com/office/drawing/2014/main" id="{0EC96632-04F0-4DF4-96E4-C32ADF43A377}"/>
              </a:ext>
            </a:extLst>
          </p:cNvPr>
          <p:cNvSpPr>
            <a:spLocks noChangeShapeType="1"/>
          </p:cNvSpPr>
          <p:nvPr/>
        </p:nvSpPr>
        <p:spPr bwMode="auto">
          <a:xfrm>
            <a:off x="2743200"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2" name="Line 18">
            <a:extLst>
              <a:ext uri="{FF2B5EF4-FFF2-40B4-BE49-F238E27FC236}">
                <a16:creationId xmlns:a16="http://schemas.microsoft.com/office/drawing/2014/main" id="{33DF870B-1C6E-44A9-9964-3E538E646CDD}"/>
              </a:ext>
            </a:extLst>
          </p:cNvPr>
          <p:cNvSpPr>
            <a:spLocks noChangeShapeType="1"/>
          </p:cNvSpPr>
          <p:nvPr/>
        </p:nvSpPr>
        <p:spPr bwMode="auto">
          <a:xfrm>
            <a:off x="3810000"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3" name="Line 19">
            <a:extLst>
              <a:ext uri="{FF2B5EF4-FFF2-40B4-BE49-F238E27FC236}">
                <a16:creationId xmlns:a16="http://schemas.microsoft.com/office/drawing/2014/main" id="{CE119631-99B7-4BED-A7EF-FE5E6286EE56}"/>
              </a:ext>
            </a:extLst>
          </p:cNvPr>
          <p:cNvSpPr>
            <a:spLocks noChangeShapeType="1"/>
          </p:cNvSpPr>
          <p:nvPr/>
        </p:nvSpPr>
        <p:spPr bwMode="auto">
          <a:xfrm flipH="1">
            <a:off x="4862513" y="5867400"/>
            <a:ext cx="14287"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4" name="Line 20">
            <a:extLst>
              <a:ext uri="{FF2B5EF4-FFF2-40B4-BE49-F238E27FC236}">
                <a16:creationId xmlns:a16="http://schemas.microsoft.com/office/drawing/2014/main" id="{B79F70B5-96DC-4124-8F7A-A90D7DA4DA2E}"/>
              </a:ext>
            </a:extLst>
          </p:cNvPr>
          <p:cNvSpPr>
            <a:spLocks noChangeShapeType="1"/>
          </p:cNvSpPr>
          <p:nvPr/>
        </p:nvSpPr>
        <p:spPr bwMode="auto">
          <a:xfrm>
            <a:off x="5938838"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5" name="Line 21">
            <a:extLst>
              <a:ext uri="{FF2B5EF4-FFF2-40B4-BE49-F238E27FC236}">
                <a16:creationId xmlns:a16="http://schemas.microsoft.com/office/drawing/2014/main" id="{2494033D-3362-45C1-BD0E-F60D1D674001}"/>
              </a:ext>
            </a:extLst>
          </p:cNvPr>
          <p:cNvSpPr>
            <a:spLocks noChangeShapeType="1"/>
          </p:cNvSpPr>
          <p:nvPr/>
        </p:nvSpPr>
        <p:spPr bwMode="auto">
          <a:xfrm>
            <a:off x="7010400"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6" name="Line 22">
            <a:extLst>
              <a:ext uri="{FF2B5EF4-FFF2-40B4-BE49-F238E27FC236}">
                <a16:creationId xmlns:a16="http://schemas.microsoft.com/office/drawing/2014/main" id="{676F4C3D-E2C1-4390-8F97-7F3DAE9B57F2}"/>
              </a:ext>
            </a:extLst>
          </p:cNvPr>
          <p:cNvSpPr>
            <a:spLocks noChangeShapeType="1"/>
          </p:cNvSpPr>
          <p:nvPr/>
        </p:nvSpPr>
        <p:spPr bwMode="auto">
          <a:xfrm>
            <a:off x="8091488"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47" name="Freeform 23">
            <a:extLst>
              <a:ext uri="{FF2B5EF4-FFF2-40B4-BE49-F238E27FC236}">
                <a16:creationId xmlns:a16="http://schemas.microsoft.com/office/drawing/2014/main" id="{705396C1-B310-4D60-AF1E-84786F6A0367}"/>
              </a:ext>
            </a:extLst>
          </p:cNvPr>
          <p:cNvSpPr>
            <a:spLocks/>
          </p:cNvSpPr>
          <p:nvPr/>
        </p:nvSpPr>
        <p:spPr bwMode="auto">
          <a:xfrm>
            <a:off x="1676400" y="1524000"/>
            <a:ext cx="5638800" cy="762000"/>
          </a:xfrm>
          <a:custGeom>
            <a:avLst/>
            <a:gdLst>
              <a:gd name="T0" fmla="*/ 0 w 3552"/>
              <a:gd name="T1" fmla="*/ 0 h 576"/>
              <a:gd name="T2" fmla="*/ 2147483646 w 3552"/>
              <a:gd name="T3" fmla="*/ 0 h 576"/>
              <a:gd name="T4" fmla="*/ 2147483646 w 3552"/>
              <a:gd name="T5" fmla="*/ 2147483646 h 576"/>
              <a:gd name="T6" fmla="*/ 2147483646 w 3552"/>
              <a:gd name="T7" fmla="*/ 2147483646 h 576"/>
              <a:gd name="T8" fmla="*/ 2147483646 w 3552"/>
              <a:gd name="T9" fmla="*/ 2147483646 h 576"/>
              <a:gd name="T10" fmla="*/ 2147483646 w 3552"/>
              <a:gd name="T11" fmla="*/ 2147483646 h 576"/>
              <a:gd name="T12" fmla="*/ 2147483646 w 3552"/>
              <a:gd name="T13" fmla="*/ 2147483646 h 576"/>
              <a:gd name="T14" fmla="*/ 2147483646 w 3552"/>
              <a:gd name="T15" fmla="*/ 2147483646 h 576"/>
              <a:gd name="T16" fmla="*/ 2147483646 w 3552"/>
              <a:gd name="T17" fmla="*/ 2147483646 h 576"/>
              <a:gd name="T18" fmla="*/ 2147483646 w 3552"/>
              <a:gd name="T19" fmla="*/ 214748364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52"/>
              <a:gd name="T31" fmla="*/ 0 h 576"/>
              <a:gd name="T32" fmla="*/ 3552 w 3552"/>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52" h="576">
                <a:moveTo>
                  <a:pt x="0" y="0"/>
                </a:moveTo>
                <a:lnTo>
                  <a:pt x="1200" y="0"/>
                </a:lnTo>
                <a:lnTo>
                  <a:pt x="1200" y="144"/>
                </a:lnTo>
                <a:lnTo>
                  <a:pt x="1968" y="144"/>
                </a:lnTo>
                <a:lnTo>
                  <a:pt x="1968" y="288"/>
                </a:lnTo>
                <a:lnTo>
                  <a:pt x="2160" y="288"/>
                </a:lnTo>
                <a:lnTo>
                  <a:pt x="2160" y="432"/>
                </a:lnTo>
                <a:lnTo>
                  <a:pt x="2736" y="432"/>
                </a:lnTo>
                <a:lnTo>
                  <a:pt x="2736" y="576"/>
                </a:lnTo>
                <a:lnTo>
                  <a:pt x="3552" y="576"/>
                </a:lnTo>
              </a:path>
            </a:pathLst>
          </a:cu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8" name="Freeform 24">
            <a:extLst>
              <a:ext uri="{FF2B5EF4-FFF2-40B4-BE49-F238E27FC236}">
                <a16:creationId xmlns:a16="http://schemas.microsoft.com/office/drawing/2014/main" id="{9BD53463-E06E-414C-920E-1D42D0BDAE1B}"/>
              </a:ext>
            </a:extLst>
          </p:cNvPr>
          <p:cNvSpPr>
            <a:spLocks/>
          </p:cNvSpPr>
          <p:nvPr/>
        </p:nvSpPr>
        <p:spPr bwMode="auto">
          <a:xfrm>
            <a:off x="1676400" y="1524000"/>
            <a:ext cx="5638800" cy="2895600"/>
          </a:xfrm>
          <a:custGeom>
            <a:avLst/>
            <a:gdLst>
              <a:gd name="T0" fmla="*/ 0 w 3552"/>
              <a:gd name="T1" fmla="*/ 0 h 1728"/>
              <a:gd name="T2" fmla="*/ 2147483646 w 3552"/>
              <a:gd name="T3" fmla="*/ 0 h 1728"/>
              <a:gd name="T4" fmla="*/ 2147483646 w 3552"/>
              <a:gd name="T5" fmla="*/ 2147483646 h 1728"/>
              <a:gd name="T6" fmla="*/ 2147483646 w 3552"/>
              <a:gd name="T7" fmla="*/ 2147483646 h 1728"/>
              <a:gd name="T8" fmla="*/ 2147483646 w 3552"/>
              <a:gd name="T9" fmla="*/ 2147483646 h 1728"/>
              <a:gd name="T10" fmla="*/ 2147483646 w 3552"/>
              <a:gd name="T11" fmla="*/ 2147483646 h 1728"/>
              <a:gd name="T12" fmla="*/ 2147483646 w 3552"/>
              <a:gd name="T13" fmla="*/ 2147483646 h 1728"/>
              <a:gd name="T14" fmla="*/ 2147483646 w 3552"/>
              <a:gd name="T15" fmla="*/ 2147483646 h 1728"/>
              <a:gd name="T16" fmla="*/ 2147483646 w 3552"/>
              <a:gd name="T17" fmla="*/ 2147483646 h 1728"/>
              <a:gd name="T18" fmla="*/ 2147483646 w 3552"/>
              <a:gd name="T19" fmla="*/ 2147483646 h 1728"/>
              <a:gd name="T20" fmla="*/ 2147483646 w 3552"/>
              <a:gd name="T21" fmla="*/ 2147483646 h 1728"/>
              <a:gd name="T22" fmla="*/ 2147483646 w 3552"/>
              <a:gd name="T23" fmla="*/ 2147483646 h 1728"/>
              <a:gd name="T24" fmla="*/ 2147483646 w 3552"/>
              <a:gd name="T25" fmla="*/ 2147483646 h 1728"/>
              <a:gd name="T26" fmla="*/ 2147483646 w 3552"/>
              <a:gd name="T27" fmla="*/ 2147483646 h 1728"/>
              <a:gd name="T28" fmla="*/ 2147483646 w 3552"/>
              <a:gd name="T29" fmla="*/ 2147483646 h 1728"/>
              <a:gd name="T30" fmla="*/ 2147483646 w 3552"/>
              <a:gd name="T31" fmla="*/ 2147483646 h 1728"/>
              <a:gd name="T32" fmla="*/ 2147483646 w 3552"/>
              <a:gd name="T33" fmla="*/ 2147483646 h 1728"/>
              <a:gd name="T34" fmla="*/ 2147483646 w 3552"/>
              <a:gd name="T35" fmla="*/ 2147483646 h 1728"/>
              <a:gd name="T36" fmla="*/ 2147483646 w 3552"/>
              <a:gd name="T37" fmla="*/ 2147483646 h 1728"/>
              <a:gd name="T38" fmla="*/ 2147483646 w 3552"/>
              <a:gd name="T39" fmla="*/ 2147483646 h 1728"/>
              <a:gd name="T40" fmla="*/ 2147483646 w 3552"/>
              <a:gd name="T41" fmla="*/ 2147483646 h 1728"/>
              <a:gd name="T42" fmla="*/ 2147483646 w 3552"/>
              <a:gd name="T43" fmla="*/ 2147483646 h 1728"/>
              <a:gd name="T44" fmla="*/ 2147483646 w 3552"/>
              <a:gd name="T45" fmla="*/ 2147483646 h 1728"/>
              <a:gd name="T46" fmla="*/ 2147483646 w 3552"/>
              <a:gd name="T47" fmla="*/ 2147483646 h 1728"/>
              <a:gd name="T48" fmla="*/ 2147483646 w 3552"/>
              <a:gd name="T49" fmla="*/ 2147483646 h 1728"/>
              <a:gd name="T50" fmla="*/ 2147483646 w 3552"/>
              <a:gd name="T51" fmla="*/ 2147483646 h 17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52"/>
              <a:gd name="T79" fmla="*/ 0 h 1728"/>
              <a:gd name="T80" fmla="*/ 3552 w 3552"/>
              <a:gd name="T81" fmla="*/ 1728 h 17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52" h="1728">
                <a:moveTo>
                  <a:pt x="0" y="0"/>
                </a:moveTo>
                <a:lnTo>
                  <a:pt x="480" y="0"/>
                </a:lnTo>
                <a:lnTo>
                  <a:pt x="480" y="96"/>
                </a:lnTo>
                <a:lnTo>
                  <a:pt x="624" y="96"/>
                </a:lnTo>
                <a:lnTo>
                  <a:pt x="624" y="240"/>
                </a:lnTo>
                <a:lnTo>
                  <a:pt x="1296" y="240"/>
                </a:lnTo>
                <a:lnTo>
                  <a:pt x="1296" y="432"/>
                </a:lnTo>
                <a:lnTo>
                  <a:pt x="1536" y="432"/>
                </a:lnTo>
                <a:lnTo>
                  <a:pt x="1536" y="528"/>
                </a:lnTo>
                <a:lnTo>
                  <a:pt x="1872" y="528"/>
                </a:lnTo>
                <a:lnTo>
                  <a:pt x="1872" y="720"/>
                </a:lnTo>
                <a:lnTo>
                  <a:pt x="2064" y="720"/>
                </a:lnTo>
                <a:lnTo>
                  <a:pt x="2064" y="864"/>
                </a:lnTo>
                <a:lnTo>
                  <a:pt x="2208" y="864"/>
                </a:lnTo>
                <a:lnTo>
                  <a:pt x="2208" y="960"/>
                </a:lnTo>
                <a:lnTo>
                  <a:pt x="2496" y="960"/>
                </a:lnTo>
                <a:lnTo>
                  <a:pt x="2496" y="1104"/>
                </a:lnTo>
                <a:lnTo>
                  <a:pt x="2592" y="1104"/>
                </a:lnTo>
                <a:lnTo>
                  <a:pt x="2592" y="1200"/>
                </a:lnTo>
                <a:lnTo>
                  <a:pt x="2688" y="1200"/>
                </a:lnTo>
                <a:lnTo>
                  <a:pt x="2688" y="1305"/>
                </a:lnTo>
                <a:lnTo>
                  <a:pt x="2736" y="1305"/>
                </a:lnTo>
                <a:lnTo>
                  <a:pt x="2736" y="1584"/>
                </a:lnTo>
                <a:lnTo>
                  <a:pt x="3168" y="1584"/>
                </a:lnTo>
                <a:lnTo>
                  <a:pt x="3168" y="1728"/>
                </a:lnTo>
                <a:lnTo>
                  <a:pt x="3552" y="1728"/>
                </a:lnTo>
              </a:path>
            </a:pathLst>
          </a:custGeom>
          <a:noFill/>
          <a:ln w="381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49" name="Text Box 25">
            <a:extLst>
              <a:ext uri="{FF2B5EF4-FFF2-40B4-BE49-F238E27FC236}">
                <a16:creationId xmlns:a16="http://schemas.microsoft.com/office/drawing/2014/main" id="{8EAEB78C-821D-40C6-A5BB-DEF2A4FB944F}"/>
              </a:ext>
            </a:extLst>
          </p:cNvPr>
          <p:cNvSpPr txBox="1">
            <a:spLocks noChangeArrowheads="1"/>
          </p:cNvSpPr>
          <p:nvPr/>
        </p:nvSpPr>
        <p:spPr bwMode="auto">
          <a:xfrm>
            <a:off x="1265238" y="790575"/>
            <a:ext cx="6626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ACTG 019:  HIV Progression  (</a:t>
            </a:r>
            <a:r>
              <a:rPr lang="en-US" altLang="en-US" b="1">
                <a:solidFill>
                  <a:srgbClr val="FE9B03"/>
                </a:solidFill>
              </a:rPr>
              <a:t>8/2/89</a:t>
            </a:r>
            <a:r>
              <a:rPr lang="en-US" altLang="en-US">
                <a:solidFill>
                  <a:schemeClr val="tx2"/>
                </a:solidFill>
              </a:rPr>
              <a:t>)</a:t>
            </a:r>
          </a:p>
        </p:txBody>
      </p:sp>
      <p:sp>
        <p:nvSpPr>
          <p:cNvPr id="77850" name="Text Box 26">
            <a:extLst>
              <a:ext uri="{FF2B5EF4-FFF2-40B4-BE49-F238E27FC236}">
                <a16:creationId xmlns:a16="http://schemas.microsoft.com/office/drawing/2014/main" id="{80B20A65-1BE3-4F70-9C0C-B10F4CB79A66}"/>
              </a:ext>
            </a:extLst>
          </p:cNvPr>
          <p:cNvSpPr txBox="1">
            <a:spLocks noChangeArrowheads="1"/>
          </p:cNvSpPr>
          <p:nvPr/>
        </p:nvSpPr>
        <p:spPr bwMode="auto">
          <a:xfrm>
            <a:off x="3352800" y="3657600"/>
            <a:ext cx="1809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ZDV 500 mg</a:t>
            </a:r>
          </a:p>
          <a:p>
            <a:pPr eaLnBrk="1" hangingPunct="1">
              <a:spcBef>
                <a:spcPct val="0"/>
              </a:spcBef>
              <a:buFontTx/>
              <a:buNone/>
            </a:pPr>
            <a:r>
              <a:rPr lang="en-US" altLang="en-US" sz="2400">
                <a:solidFill>
                  <a:schemeClr val="tx2"/>
                </a:solidFill>
              </a:rPr>
              <a:t>Placebo</a:t>
            </a:r>
          </a:p>
        </p:txBody>
      </p:sp>
      <p:sp>
        <p:nvSpPr>
          <p:cNvPr id="77851" name="Line 27">
            <a:extLst>
              <a:ext uri="{FF2B5EF4-FFF2-40B4-BE49-F238E27FC236}">
                <a16:creationId xmlns:a16="http://schemas.microsoft.com/office/drawing/2014/main" id="{29062EA7-8505-4BC9-9005-EA7AFBF0958D}"/>
              </a:ext>
            </a:extLst>
          </p:cNvPr>
          <p:cNvSpPr>
            <a:spLocks noChangeShapeType="1"/>
          </p:cNvSpPr>
          <p:nvPr/>
        </p:nvSpPr>
        <p:spPr bwMode="auto">
          <a:xfrm flipH="1">
            <a:off x="2590800" y="3886200"/>
            <a:ext cx="685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7852" name="Line 28">
            <a:extLst>
              <a:ext uri="{FF2B5EF4-FFF2-40B4-BE49-F238E27FC236}">
                <a16:creationId xmlns:a16="http://schemas.microsoft.com/office/drawing/2014/main" id="{B0A56873-49A6-4EFE-99DA-1BC28D0F0FD4}"/>
              </a:ext>
            </a:extLst>
          </p:cNvPr>
          <p:cNvSpPr>
            <a:spLocks noChangeShapeType="1"/>
          </p:cNvSpPr>
          <p:nvPr/>
        </p:nvSpPr>
        <p:spPr bwMode="auto">
          <a:xfrm flipH="1">
            <a:off x="2590800" y="4267200"/>
            <a:ext cx="685800" cy="0"/>
          </a:xfrm>
          <a:prstGeom prst="line">
            <a:avLst/>
          </a:prstGeom>
          <a:noFill/>
          <a:ln w="254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a:extLst>
              <a:ext uri="{FF2B5EF4-FFF2-40B4-BE49-F238E27FC236}">
                <a16:creationId xmlns:a16="http://schemas.microsoft.com/office/drawing/2014/main" id="{E809D464-66F9-432C-942F-F7CE1638C4BE}"/>
              </a:ext>
            </a:extLst>
          </p:cNvPr>
          <p:cNvSpPr>
            <a:spLocks noChangeShapeType="1"/>
          </p:cNvSpPr>
          <p:nvPr/>
        </p:nvSpPr>
        <p:spPr bwMode="auto">
          <a:xfrm>
            <a:off x="152400" y="7620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9875" name="Rectangle 3">
            <a:extLst>
              <a:ext uri="{FF2B5EF4-FFF2-40B4-BE49-F238E27FC236}">
                <a16:creationId xmlns:a16="http://schemas.microsoft.com/office/drawing/2014/main" id="{7EC12085-1D34-41C7-B0E0-4112C8BC11AA}"/>
              </a:ext>
            </a:extLst>
          </p:cNvPr>
          <p:cNvSpPr>
            <a:spLocks noChangeArrowheads="1"/>
          </p:cNvSpPr>
          <p:nvPr/>
        </p:nvSpPr>
        <p:spPr bwMode="auto">
          <a:xfrm>
            <a:off x="738188" y="76200"/>
            <a:ext cx="7632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Current Concerns: Currentness of DMC Data</a:t>
            </a:r>
          </a:p>
        </p:txBody>
      </p:sp>
      <p:sp>
        <p:nvSpPr>
          <p:cNvPr id="79876" name="Line 4">
            <a:extLst>
              <a:ext uri="{FF2B5EF4-FFF2-40B4-BE49-F238E27FC236}">
                <a16:creationId xmlns:a16="http://schemas.microsoft.com/office/drawing/2014/main" id="{F3F1D25F-D391-49A6-B749-DF1934B13DA7}"/>
              </a:ext>
            </a:extLst>
          </p:cNvPr>
          <p:cNvSpPr>
            <a:spLocks noChangeShapeType="1"/>
          </p:cNvSpPr>
          <p:nvPr/>
        </p:nvSpPr>
        <p:spPr bwMode="auto">
          <a:xfrm>
            <a:off x="1676400" y="5410200"/>
            <a:ext cx="0" cy="6096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77" name="Line 5">
            <a:extLst>
              <a:ext uri="{FF2B5EF4-FFF2-40B4-BE49-F238E27FC236}">
                <a16:creationId xmlns:a16="http://schemas.microsoft.com/office/drawing/2014/main" id="{994C2497-B5DB-476E-BA60-3CC482FC8024}"/>
              </a:ext>
            </a:extLst>
          </p:cNvPr>
          <p:cNvSpPr>
            <a:spLocks noChangeShapeType="1"/>
          </p:cNvSpPr>
          <p:nvPr/>
        </p:nvSpPr>
        <p:spPr bwMode="auto">
          <a:xfrm>
            <a:off x="1524000" y="5867400"/>
            <a:ext cx="65532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78" name="Text Box 6">
            <a:extLst>
              <a:ext uri="{FF2B5EF4-FFF2-40B4-BE49-F238E27FC236}">
                <a16:creationId xmlns:a16="http://schemas.microsoft.com/office/drawing/2014/main" id="{CB85D15A-C3F9-46F9-BF13-8CF23C53051D}"/>
              </a:ext>
            </a:extLst>
          </p:cNvPr>
          <p:cNvSpPr txBox="1">
            <a:spLocks noChangeArrowheads="1"/>
          </p:cNvSpPr>
          <p:nvPr/>
        </p:nvSpPr>
        <p:spPr bwMode="auto">
          <a:xfrm>
            <a:off x="838200" y="1295400"/>
            <a:ext cx="71755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1.00</a:t>
            </a:r>
          </a:p>
          <a:p>
            <a:pPr eaLnBrk="1" hangingPunct="1">
              <a:lnSpc>
                <a:spcPct val="90000"/>
              </a:lnSpc>
              <a:spcBef>
                <a:spcPct val="0"/>
              </a:spcBef>
              <a:buFontTx/>
              <a:buNone/>
            </a:pPr>
            <a:endParaRPr lang="en-US" altLang="en-US" sz="2400">
              <a:solidFill>
                <a:schemeClr val="tx2"/>
              </a:solidFill>
            </a:endParaRPr>
          </a:p>
          <a:p>
            <a:pPr eaLnBrk="1" hangingPunct="1">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0.95</a:t>
            </a:r>
          </a:p>
          <a:p>
            <a:pPr eaLnBrk="1" hangingPunct="1">
              <a:spcBef>
                <a:spcPct val="0"/>
              </a:spcBef>
              <a:buFontTx/>
              <a:buNone/>
            </a:pPr>
            <a:endParaRPr lang="en-US" altLang="en-US" sz="2400">
              <a:solidFill>
                <a:schemeClr val="tx2"/>
              </a:solidFill>
            </a:endParaRPr>
          </a:p>
          <a:p>
            <a:pPr eaLnBrk="1" hangingPunct="1">
              <a:lnSpc>
                <a:spcPct val="90000"/>
              </a:lnSpc>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0.90</a:t>
            </a:r>
          </a:p>
          <a:p>
            <a:pPr eaLnBrk="1" hangingPunct="1">
              <a:spcBef>
                <a:spcPct val="0"/>
              </a:spcBef>
              <a:buFontTx/>
              <a:buNone/>
            </a:pPr>
            <a:endParaRPr lang="en-US" altLang="en-US" sz="2400">
              <a:solidFill>
                <a:schemeClr val="tx2"/>
              </a:solidFill>
            </a:endParaRPr>
          </a:p>
          <a:p>
            <a:pPr eaLnBrk="1" hangingPunct="1">
              <a:lnSpc>
                <a:spcPct val="90000"/>
              </a:lnSpc>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0.85</a:t>
            </a:r>
          </a:p>
          <a:p>
            <a:pPr eaLnBrk="1" hangingPunct="1">
              <a:spcBef>
                <a:spcPct val="0"/>
              </a:spcBef>
              <a:buFontTx/>
              <a:buNone/>
            </a:pPr>
            <a:endParaRPr lang="en-US" altLang="en-US" sz="2400">
              <a:solidFill>
                <a:schemeClr val="tx2"/>
              </a:solidFill>
            </a:endParaRPr>
          </a:p>
          <a:p>
            <a:pPr eaLnBrk="1" hangingPunct="1">
              <a:lnSpc>
                <a:spcPct val="110000"/>
              </a:lnSpc>
              <a:spcBef>
                <a:spcPct val="0"/>
              </a:spcBef>
              <a:buFontTx/>
              <a:buNone/>
            </a:pPr>
            <a:endParaRPr lang="en-US" altLang="en-US" sz="2400">
              <a:solidFill>
                <a:schemeClr val="tx2"/>
              </a:solidFill>
            </a:endParaRPr>
          </a:p>
          <a:p>
            <a:pPr eaLnBrk="1" hangingPunct="1">
              <a:spcBef>
                <a:spcPct val="0"/>
              </a:spcBef>
              <a:buFontTx/>
              <a:buNone/>
            </a:pPr>
            <a:r>
              <a:rPr lang="en-US" altLang="en-US" sz="2400">
                <a:solidFill>
                  <a:schemeClr val="tx2"/>
                </a:solidFill>
              </a:rPr>
              <a:t>0.70</a:t>
            </a:r>
          </a:p>
        </p:txBody>
      </p:sp>
      <p:sp>
        <p:nvSpPr>
          <p:cNvPr id="79879" name="Text Box 7">
            <a:extLst>
              <a:ext uri="{FF2B5EF4-FFF2-40B4-BE49-F238E27FC236}">
                <a16:creationId xmlns:a16="http://schemas.microsoft.com/office/drawing/2014/main" id="{E56E990F-8AF4-4404-AA43-2F683335D172}"/>
              </a:ext>
            </a:extLst>
          </p:cNvPr>
          <p:cNvSpPr txBox="1">
            <a:spLocks noChangeArrowheads="1"/>
          </p:cNvSpPr>
          <p:nvPr/>
        </p:nvSpPr>
        <p:spPr bwMode="auto">
          <a:xfrm>
            <a:off x="1524000" y="5943600"/>
            <a:ext cx="6813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0            4            8           12          16          20          24</a:t>
            </a:r>
          </a:p>
        </p:txBody>
      </p:sp>
      <p:sp>
        <p:nvSpPr>
          <p:cNvPr id="79880" name="Text Box 8">
            <a:extLst>
              <a:ext uri="{FF2B5EF4-FFF2-40B4-BE49-F238E27FC236}">
                <a16:creationId xmlns:a16="http://schemas.microsoft.com/office/drawing/2014/main" id="{08DDD0BC-9B0F-45BB-94B2-D73A3DB265A5}"/>
              </a:ext>
            </a:extLst>
          </p:cNvPr>
          <p:cNvSpPr txBox="1">
            <a:spLocks noChangeArrowheads="1"/>
          </p:cNvSpPr>
          <p:nvPr/>
        </p:nvSpPr>
        <p:spPr bwMode="auto">
          <a:xfrm>
            <a:off x="2295525" y="6305550"/>
            <a:ext cx="5162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Time to HIV Progression (months)</a:t>
            </a:r>
          </a:p>
        </p:txBody>
      </p:sp>
      <p:sp>
        <p:nvSpPr>
          <p:cNvPr id="79881" name="Text Box 9">
            <a:extLst>
              <a:ext uri="{FF2B5EF4-FFF2-40B4-BE49-F238E27FC236}">
                <a16:creationId xmlns:a16="http://schemas.microsoft.com/office/drawing/2014/main" id="{AF8FA3CB-376F-4D54-BD54-2E7924532E7F}"/>
              </a:ext>
            </a:extLst>
          </p:cNvPr>
          <p:cNvSpPr txBox="1">
            <a:spLocks noChangeArrowheads="1"/>
          </p:cNvSpPr>
          <p:nvPr/>
        </p:nvSpPr>
        <p:spPr bwMode="auto">
          <a:xfrm rot="-5385019">
            <a:off x="-317499" y="3259137"/>
            <a:ext cx="17637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Probability</a:t>
            </a:r>
          </a:p>
        </p:txBody>
      </p:sp>
      <p:sp>
        <p:nvSpPr>
          <p:cNvPr id="79882" name="Line 10">
            <a:extLst>
              <a:ext uri="{FF2B5EF4-FFF2-40B4-BE49-F238E27FC236}">
                <a16:creationId xmlns:a16="http://schemas.microsoft.com/office/drawing/2014/main" id="{F333CDC9-82C1-442E-802C-BD85CA53BB2D}"/>
              </a:ext>
            </a:extLst>
          </p:cNvPr>
          <p:cNvSpPr>
            <a:spLocks noChangeShapeType="1"/>
          </p:cNvSpPr>
          <p:nvPr/>
        </p:nvSpPr>
        <p:spPr bwMode="auto">
          <a:xfrm>
            <a:off x="1677988" y="1524000"/>
            <a:ext cx="0" cy="35052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83" name="Line 11">
            <a:extLst>
              <a:ext uri="{FF2B5EF4-FFF2-40B4-BE49-F238E27FC236}">
                <a16:creationId xmlns:a16="http://schemas.microsoft.com/office/drawing/2014/main" id="{97035698-C626-4B52-8410-2034E566C1E3}"/>
              </a:ext>
            </a:extLst>
          </p:cNvPr>
          <p:cNvSpPr>
            <a:spLocks noChangeShapeType="1"/>
          </p:cNvSpPr>
          <p:nvPr/>
        </p:nvSpPr>
        <p:spPr bwMode="auto">
          <a:xfrm flipH="1">
            <a:off x="1557338" y="4914900"/>
            <a:ext cx="228600" cy="2286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84" name="Line 12">
            <a:extLst>
              <a:ext uri="{FF2B5EF4-FFF2-40B4-BE49-F238E27FC236}">
                <a16:creationId xmlns:a16="http://schemas.microsoft.com/office/drawing/2014/main" id="{FB742B32-A840-4C08-A2BA-FFC1BDAE1599}"/>
              </a:ext>
            </a:extLst>
          </p:cNvPr>
          <p:cNvSpPr>
            <a:spLocks noChangeShapeType="1"/>
          </p:cNvSpPr>
          <p:nvPr/>
        </p:nvSpPr>
        <p:spPr bwMode="auto">
          <a:xfrm flipH="1">
            <a:off x="1557338" y="5295900"/>
            <a:ext cx="228600" cy="2286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85" name="Line 13">
            <a:extLst>
              <a:ext uri="{FF2B5EF4-FFF2-40B4-BE49-F238E27FC236}">
                <a16:creationId xmlns:a16="http://schemas.microsoft.com/office/drawing/2014/main" id="{2012E2C3-B5D8-43B8-9FB1-1C068CC5E918}"/>
              </a:ext>
            </a:extLst>
          </p:cNvPr>
          <p:cNvSpPr>
            <a:spLocks noChangeShapeType="1"/>
          </p:cNvSpPr>
          <p:nvPr/>
        </p:nvSpPr>
        <p:spPr bwMode="auto">
          <a:xfrm flipH="1">
            <a:off x="1524000" y="15240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86" name="Line 14">
            <a:extLst>
              <a:ext uri="{FF2B5EF4-FFF2-40B4-BE49-F238E27FC236}">
                <a16:creationId xmlns:a16="http://schemas.microsoft.com/office/drawing/2014/main" id="{5465C925-47DB-4627-915D-656C2CD2279B}"/>
              </a:ext>
            </a:extLst>
          </p:cNvPr>
          <p:cNvSpPr>
            <a:spLocks noChangeShapeType="1"/>
          </p:cNvSpPr>
          <p:nvPr/>
        </p:nvSpPr>
        <p:spPr bwMode="auto">
          <a:xfrm flipH="1">
            <a:off x="1524000" y="25908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87" name="Line 15">
            <a:extLst>
              <a:ext uri="{FF2B5EF4-FFF2-40B4-BE49-F238E27FC236}">
                <a16:creationId xmlns:a16="http://schemas.microsoft.com/office/drawing/2014/main" id="{48484111-368F-4B5F-A7BD-4B22AE9A8968}"/>
              </a:ext>
            </a:extLst>
          </p:cNvPr>
          <p:cNvSpPr>
            <a:spLocks noChangeShapeType="1"/>
          </p:cNvSpPr>
          <p:nvPr/>
        </p:nvSpPr>
        <p:spPr bwMode="auto">
          <a:xfrm flipH="1">
            <a:off x="1524000" y="36576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88" name="Line 16">
            <a:extLst>
              <a:ext uri="{FF2B5EF4-FFF2-40B4-BE49-F238E27FC236}">
                <a16:creationId xmlns:a16="http://schemas.microsoft.com/office/drawing/2014/main" id="{0BD1C83B-DE4A-4AC8-AC07-8EBC90C8D59E}"/>
              </a:ext>
            </a:extLst>
          </p:cNvPr>
          <p:cNvSpPr>
            <a:spLocks noChangeShapeType="1"/>
          </p:cNvSpPr>
          <p:nvPr/>
        </p:nvSpPr>
        <p:spPr bwMode="auto">
          <a:xfrm flipH="1">
            <a:off x="1524000" y="4724400"/>
            <a:ext cx="152400" cy="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89" name="Line 17">
            <a:extLst>
              <a:ext uri="{FF2B5EF4-FFF2-40B4-BE49-F238E27FC236}">
                <a16:creationId xmlns:a16="http://schemas.microsoft.com/office/drawing/2014/main" id="{F9202DDF-20B9-4930-B073-59D31777E251}"/>
              </a:ext>
            </a:extLst>
          </p:cNvPr>
          <p:cNvSpPr>
            <a:spLocks noChangeShapeType="1"/>
          </p:cNvSpPr>
          <p:nvPr/>
        </p:nvSpPr>
        <p:spPr bwMode="auto">
          <a:xfrm>
            <a:off x="2743200"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90" name="Line 18">
            <a:extLst>
              <a:ext uri="{FF2B5EF4-FFF2-40B4-BE49-F238E27FC236}">
                <a16:creationId xmlns:a16="http://schemas.microsoft.com/office/drawing/2014/main" id="{A9209B1B-BDD4-411E-9F7A-DD8ACB1B64D0}"/>
              </a:ext>
            </a:extLst>
          </p:cNvPr>
          <p:cNvSpPr>
            <a:spLocks noChangeShapeType="1"/>
          </p:cNvSpPr>
          <p:nvPr/>
        </p:nvSpPr>
        <p:spPr bwMode="auto">
          <a:xfrm>
            <a:off x="3810000"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91" name="Line 19">
            <a:extLst>
              <a:ext uri="{FF2B5EF4-FFF2-40B4-BE49-F238E27FC236}">
                <a16:creationId xmlns:a16="http://schemas.microsoft.com/office/drawing/2014/main" id="{54F70066-46F8-4053-985E-10B49BCA368C}"/>
              </a:ext>
            </a:extLst>
          </p:cNvPr>
          <p:cNvSpPr>
            <a:spLocks noChangeShapeType="1"/>
          </p:cNvSpPr>
          <p:nvPr/>
        </p:nvSpPr>
        <p:spPr bwMode="auto">
          <a:xfrm flipH="1">
            <a:off x="4862513" y="5867400"/>
            <a:ext cx="14287"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92" name="Line 20">
            <a:extLst>
              <a:ext uri="{FF2B5EF4-FFF2-40B4-BE49-F238E27FC236}">
                <a16:creationId xmlns:a16="http://schemas.microsoft.com/office/drawing/2014/main" id="{F76BBE77-42A3-4B55-A4A9-C62F10FE39F3}"/>
              </a:ext>
            </a:extLst>
          </p:cNvPr>
          <p:cNvSpPr>
            <a:spLocks noChangeShapeType="1"/>
          </p:cNvSpPr>
          <p:nvPr/>
        </p:nvSpPr>
        <p:spPr bwMode="auto">
          <a:xfrm>
            <a:off x="5938838"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93" name="Line 21">
            <a:extLst>
              <a:ext uri="{FF2B5EF4-FFF2-40B4-BE49-F238E27FC236}">
                <a16:creationId xmlns:a16="http://schemas.microsoft.com/office/drawing/2014/main" id="{E4805AFA-5E9B-4D86-A6D2-7FC6E45FE051}"/>
              </a:ext>
            </a:extLst>
          </p:cNvPr>
          <p:cNvSpPr>
            <a:spLocks noChangeShapeType="1"/>
          </p:cNvSpPr>
          <p:nvPr/>
        </p:nvSpPr>
        <p:spPr bwMode="auto">
          <a:xfrm>
            <a:off x="7010400"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94" name="Line 22">
            <a:extLst>
              <a:ext uri="{FF2B5EF4-FFF2-40B4-BE49-F238E27FC236}">
                <a16:creationId xmlns:a16="http://schemas.microsoft.com/office/drawing/2014/main" id="{7EE92CF9-CBD0-4D46-AC4B-2C658953043A}"/>
              </a:ext>
            </a:extLst>
          </p:cNvPr>
          <p:cNvSpPr>
            <a:spLocks noChangeShapeType="1"/>
          </p:cNvSpPr>
          <p:nvPr/>
        </p:nvSpPr>
        <p:spPr bwMode="auto">
          <a:xfrm>
            <a:off x="8091488" y="5867400"/>
            <a:ext cx="0" cy="152400"/>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895" name="Freeform 23">
            <a:extLst>
              <a:ext uri="{FF2B5EF4-FFF2-40B4-BE49-F238E27FC236}">
                <a16:creationId xmlns:a16="http://schemas.microsoft.com/office/drawing/2014/main" id="{B359B3D1-8279-4285-8564-8F80E6D08C35}"/>
              </a:ext>
            </a:extLst>
          </p:cNvPr>
          <p:cNvSpPr>
            <a:spLocks/>
          </p:cNvSpPr>
          <p:nvPr/>
        </p:nvSpPr>
        <p:spPr bwMode="auto">
          <a:xfrm>
            <a:off x="1676400" y="1524000"/>
            <a:ext cx="6100763" cy="2276475"/>
          </a:xfrm>
          <a:custGeom>
            <a:avLst/>
            <a:gdLst>
              <a:gd name="T0" fmla="*/ 0 w 3843"/>
              <a:gd name="T1" fmla="*/ 0 h 1434"/>
              <a:gd name="T2" fmla="*/ 2147483646 w 3843"/>
              <a:gd name="T3" fmla="*/ 0 h 1434"/>
              <a:gd name="T4" fmla="*/ 2147483646 w 3843"/>
              <a:gd name="T5" fmla="*/ 2147483646 h 1434"/>
              <a:gd name="T6" fmla="*/ 2147483646 w 3843"/>
              <a:gd name="T7" fmla="*/ 2147483646 h 1434"/>
              <a:gd name="T8" fmla="*/ 2147483646 w 3843"/>
              <a:gd name="T9" fmla="*/ 2147483646 h 1434"/>
              <a:gd name="T10" fmla="*/ 2147483646 w 3843"/>
              <a:gd name="T11" fmla="*/ 2147483646 h 1434"/>
              <a:gd name="T12" fmla="*/ 2147483646 w 3843"/>
              <a:gd name="T13" fmla="*/ 2147483646 h 1434"/>
              <a:gd name="T14" fmla="*/ 2147483646 w 3843"/>
              <a:gd name="T15" fmla="*/ 2147483646 h 1434"/>
              <a:gd name="T16" fmla="*/ 2147483646 w 3843"/>
              <a:gd name="T17" fmla="*/ 2147483646 h 1434"/>
              <a:gd name="T18" fmla="*/ 2147483646 w 3843"/>
              <a:gd name="T19" fmla="*/ 2147483646 h 1434"/>
              <a:gd name="T20" fmla="*/ 2147483646 w 3843"/>
              <a:gd name="T21" fmla="*/ 2147483646 h 1434"/>
              <a:gd name="T22" fmla="*/ 2147483646 w 3843"/>
              <a:gd name="T23" fmla="*/ 2147483646 h 1434"/>
              <a:gd name="T24" fmla="*/ 2147483646 w 3843"/>
              <a:gd name="T25" fmla="*/ 2147483646 h 1434"/>
              <a:gd name="T26" fmla="*/ 2147483646 w 3843"/>
              <a:gd name="T27" fmla="*/ 2147483646 h 1434"/>
              <a:gd name="T28" fmla="*/ 2147483646 w 3843"/>
              <a:gd name="T29" fmla="*/ 2147483646 h 1434"/>
              <a:gd name="T30" fmla="*/ 2147483646 w 3843"/>
              <a:gd name="T31" fmla="*/ 2147483646 h 1434"/>
              <a:gd name="T32" fmla="*/ 2147483646 w 3843"/>
              <a:gd name="T33" fmla="*/ 2147483646 h 1434"/>
              <a:gd name="T34" fmla="*/ 2147483646 w 3843"/>
              <a:gd name="T35" fmla="*/ 2147483646 h 1434"/>
              <a:gd name="T36" fmla="*/ 2147483646 w 3843"/>
              <a:gd name="T37" fmla="*/ 2147483646 h 1434"/>
              <a:gd name="T38" fmla="*/ 2147483646 w 3843"/>
              <a:gd name="T39" fmla="*/ 2147483646 h 1434"/>
              <a:gd name="T40" fmla="*/ 2147483646 w 3843"/>
              <a:gd name="T41" fmla="*/ 2147483646 h 1434"/>
              <a:gd name="T42" fmla="*/ 2147483646 w 3843"/>
              <a:gd name="T43" fmla="*/ 2147483646 h 1434"/>
              <a:gd name="T44" fmla="*/ 2147483646 w 3843"/>
              <a:gd name="T45" fmla="*/ 2147483646 h 1434"/>
              <a:gd name="T46" fmla="*/ 2147483646 w 3843"/>
              <a:gd name="T47" fmla="*/ 2147483646 h 14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43"/>
              <a:gd name="T73" fmla="*/ 0 h 1434"/>
              <a:gd name="T74" fmla="*/ 3843 w 3843"/>
              <a:gd name="T75" fmla="*/ 1434 h 14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43" h="1434">
                <a:moveTo>
                  <a:pt x="0" y="0"/>
                </a:moveTo>
                <a:lnTo>
                  <a:pt x="892" y="0"/>
                </a:lnTo>
                <a:lnTo>
                  <a:pt x="892" y="96"/>
                </a:lnTo>
                <a:lnTo>
                  <a:pt x="1463" y="96"/>
                </a:lnTo>
                <a:lnTo>
                  <a:pt x="1463" y="192"/>
                </a:lnTo>
                <a:lnTo>
                  <a:pt x="1605" y="192"/>
                </a:lnTo>
                <a:lnTo>
                  <a:pt x="1605" y="288"/>
                </a:lnTo>
                <a:lnTo>
                  <a:pt x="2034" y="288"/>
                </a:lnTo>
                <a:lnTo>
                  <a:pt x="2034" y="384"/>
                </a:lnTo>
                <a:lnTo>
                  <a:pt x="2307" y="384"/>
                </a:lnTo>
                <a:lnTo>
                  <a:pt x="2307" y="495"/>
                </a:lnTo>
                <a:lnTo>
                  <a:pt x="2511" y="495"/>
                </a:lnTo>
                <a:lnTo>
                  <a:pt x="2511" y="615"/>
                </a:lnTo>
                <a:lnTo>
                  <a:pt x="2838" y="614"/>
                </a:lnTo>
                <a:lnTo>
                  <a:pt x="2838" y="756"/>
                </a:lnTo>
                <a:lnTo>
                  <a:pt x="2964" y="756"/>
                </a:lnTo>
                <a:lnTo>
                  <a:pt x="2964" y="879"/>
                </a:lnTo>
                <a:lnTo>
                  <a:pt x="3102" y="879"/>
                </a:lnTo>
                <a:lnTo>
                  <a:pt x="3102" y="1014"/>
                </a:lnTo>
                <a:lnTo>
                  <a:pt x="3297" y="1014"/>
                </a:lnTo>
                <a:lnTo>
                  <a:pt x="3297" y="1146"/>
                </a:lnTo>
                <a:lnTo>
                  <a:pt x="3432" y="1146"/>
                </a:lnTo>
                <a:lnTo>
                  <a:pt x="3432" y="1434"/>
                </a:lnTo>
                <a:lnTo>
                  <a:pt x="3843" y="1434"/>
                </a:lnTo>
              </a:path>
            </a:pathLst>
          </a:custGeom>
          <a:noFill/>
          <a:ln w="381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6" name="Freeform 24">
            <a:extLst>
              <a:ext uri="{FF2B5EF4-FFF2-40B4-BE49-F238E27FC236}">
                <a16:creationId xmlns:a16="http://schemas.microsoft.com/office/drawing/2014/main" id="{E9DB7EA2-BD65-444F-A4BD-F297A89DBB4A}"/>
              </a:ext>
            </a:extLst>
          </p:cNvPr>
          <p:cNvSpPr>
            <a:spLocks/>
          </p:cNvSpPr>
          <p:nvPr/>
        </p:nvSpPr>
        <p:spPr bwMode="auto">
          <a:xfrm>
            <a:off x="1676400" y="1524000"/>
            <a:ext cx="6102350" cy="3267075"/>
          </a:xfrm>
          <a:custGeom>
            <a:avLst/>
            <a:gdLst>
              <a:gd name="T0" fmla="*/ 0 w 3844"/>
              <a:gd name="T1" fmla="*/ 0 h 2058"/>
              <a:gd name="T2" fmla="*/ 2147483646 w 3844"/>
              <a:gd name="T3" fmla="*/ 0 h 2058"/>
              <a:gd name="T4" fmla="*/ 2147483646 w 3844"/>
              <a:gd name="T5" fmla="*/ 2147483646 h 2058"/>
              <a:gd name="T6" fmla="*/ 2147483646 w 3844"/>
              <a:gd name="T7" fmla="*/ 2147483646 h 2058"/>
              <a:gd name="T8" fmla="*/ 2147483646 w 3844"/>
              <a:gd name="T9" fmla="*/ 2147483646 h 2058"/>
              <a:gd name="T10" fmla="*/ 2147483646 w 3844"/>
              <a:gd name="T11" fmla="*/ 2147483646 h 2058"/>
              <a:gd name="T12" fmla="*/ 2147483646 w 3844"/>
              <a:gd name="T13" fmla="*/ 2147483646 h 2058"/>
              <a:gd name="T14" fmla="*/ 2147483646 w 3844"/>
              <a:gd name="T15" fmla="*/ 2147483646 h 2058"/>
              <a:gd name="T16" fmla="*/ 2147483646 w 3844"/>
              <a:gd name="T17" fmla="*/ 2147483646 h 2058"/>
              <a:gd name="T18" fmla="*/ 2147483646 w 3844"/>
              <a:gd name="T19" fmla="*/ 2147483646 h 2058"/>
              <a:gd name="T20" fmla="*/ 2147483646 w 3844"/>
              <a:gd name="T21" fmla="*/ 2147483646 h 2058"/>
              <a:gd name="T22" fmla="*/ 2147483646 w 3844"/>
              <a:gd name="T23" fmla="*/ 2147483646 h 2058"/>
              <a:gd name="T24" fmla="*/ 2147483646 w 3844"/>
              <a:gd name="T25" fmla="*/ 2147483646 h 2058"/>
              <a:gd name="T26" fmla="*/ 2147483646 w 3844"/>
              <a:gd name="T27" fmla="*/ 2147483646 h 2058"/>
              <a:gd name="T28" fmla="*/ 2147483646 w 3844"/>
              <a:gd name="T29" fmla="*/ 2147483646 h 2058"/>
              <a:gd name="T30" fmla="*/ 2147483646 w 3844"/>
              <a:gd name="T31" fmla="*/ 2147483646 h 2058"/>
              <a:gd name="T32" fmla="*/ 2147483646 w 3844"/>
              <a:gd name="T33" fmla="*/ 2147483646 h 2058"/>
              <a:gd name="T34" fmla="*/ 2147483646 w 3844"/>
              <a:gd name="T35" fmla="*/ 2147483646 h 2058"/>
              <a:gd name="T36" fmla="*/ 2147483646 w 3844"/>
              <a:gd name="T37" fmla="*/ 2147483646 h 2058"/>
              <a:gd name="T38" fmla="*/ 2147483646 w 3844"/>
              <a:gd name="T39" fmla="*/ 2147483646 h 2058"/>
              <a:gd name="T40" fmla="*/ 2147483646 w 3844"/>
              <a:gd name="T41" fmla="*/ 2147483646 h 2058"/>
              <a:gd name="T42" fmla="*/ 2147483646 w 3844"/>
              <a:gd name="T43" fmla="*/ 2147483646 h 2058"/>
              <a:gd name="T44" fmla="*/ 2147483646 w 3844"/>
              <a:gd name="T45" fmla="*/ 2147483646 h 2058"/>
              <a:gd name="T46" fmla="*/ 2147483646 w 3844"/>
              <a:gd name="T47" fmla="*/ 2147483646 h 2058"/>
              <a:gd name="T48" fmla="*/ 2147483646 w 3844"/>
              <a:gd name="T49" fmla="*/ 2147483646 h 2058"/>
              <a:gd name="T50" fmla="*/ 2147483646 w 3844"/>
              <a:gd name="T51" fmla="*/ 2147483646 h 2058"/>
              <a:gd name="T52" fmla="*/ 2147483646 w 3844"/>
              <a:gd name="T53" fmla="*/ 2147483646 h 2058"/>
              <a:gd name="T54" fmla="*/ 2147483646 w 3844"/>
              <a:gd name="T55" fmla="*/ 2147483646 h 2058"/>
              <a:gd name="T56" fmla="*/ 2147483646 w 3844"/>
              <a:gd name="T57" fmla="*/ 2147483646 h 2058"/>
              <a:gd name="T58" fmla="*/ 2147483646 w 3844"/>
              <a:gd name="T59" fmla="*/ 2147483646 h 2058"/>
              <a:gd name="T60" fmla="*/ 2147483646 w 3844"/>
              <a:gd name="T61" fmla="*/ 2147483646 h 2058"/>
              <a:gd name="T62" fmla="*/ 2147483646 w 3844"/>
              <a:gd name="T63" fmla="*/ 2147483646 h 2058"/>
              <a:gd name="T64" fmla="*/ 2147483646 w 3844"/>
              <a:gd name="T65" fmla="*/ 2147483646 h 2058"/>
              <a:gd name="T66" fmla="*/ 2147483646 w 3844"/>
              <a:gd name="T67" fmla="*/ 2147483646 h 2058"/>
              <a:gd name="T68" fmla="*/ 2147483646 w 3844"/>
              <a:gd name="T69" fmla="*/ 2147483646 h 2058"/>
              <a:gd name="T70" fmla="*/ 2147483646 w 3844"/>
              <a:gd name="T71" fmla="*/ 2147483646 h 20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44"/>
              <a:gd name="T109" fmla="*/ 0 h 2058"/>
              <a:gd name="T110" fmla="*/ 3844 w 3844"/>
              <a:gd name="T111" fmla="*/ 2058 h 20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44" h="2058">
                <a:moveTo>
                  <a:pt x="0" y="0"/>
                </a:moveTo>
                <a:lnTo>
                  <a:pt x="357" y="0"/>
                </a:lnTo>
                <a:lnTo>
                  <a:pt x="357" y="77"/>
                </a:lnTo>
                <a:lnTo>
                  <a:pt x="464" y="77"/>
                </a:lnTo>
                <a:lnTo>
                  <a:pt x="464" y="193"/>
                </a:lnTo>
                <a:lnTo>
                  <a:pt x="963" y="193"/>
                </a:lnTo>
                <a:lnTo>
                  <a:pt x="963" y="348"/>
                </a:lnTo>
                <a:lnTo>
                  <a:pt x="1361" y="348"/>
                </a:lnTo>
                <a:lnTo>
                  <a:pt x="1361" y="516"/>
                </a:lnTo>
                <a:lnTo>
                  <a:pt x="1506" y="516"/>
                </a:lnTo>
                <a:lnTo>
                  <a:pt x="1506" y="624"/>
                </a:lnTo>
                <a:lnTo>
                  <a:pt x="1748" y="624"/>
                </a:lnTo>
                <a:lnTo>
                  <a:pt x="1749" y="741"/>
                </a:lnTo>
                <a:lnTo>
                  <a:pt x="1996" y="742"/>
                </a:lnTo>
                <a:lnTo>
                  <a:pt x="1996" y="871"/>
                </a:lnTo>
                <a:lnTo>
                  <a:pt x="2109" y="870"/>
                </a:lnTo>
                <a:lnTo>
                  <a:pt x="2108" y="989"/>
                </a:lnTo>
                <a:lnTo>
                  <a:pt x="2360" y="989"/>
                </a:lnTo>
                <a:lnTo>
                  <a:pt x="2360" y="1091"/>
                </a:lnTo>
                <a:lnTo>
                  <a:pt x="2504" y="1091"/>
                </a:lnTo>
                <a:lnTo>
                  <a:pt x="2505" y="1206"/>
                </a:lnTo>
                <a:lnTo>
                  <a:pt x="2640" y="1206"/>
                </a:lnTo>
                <a:lnTo>
                  <a:pt x="2640" y="1335"/>
                </a:lnTo>
                <a:lnTo>
                  <a:pt x="2718" y="1335"/>
                </a:lnTo>
                <a:lnTo>
                  <a:pt x="2718" y="1464"/>
                </a:lnTo>
                <a:lnTo>
                  <a:pt x="2967" y="1464"/>
                </a:lnTo>
                <a:lnTo>
                  <a:pt x="2967" y="1605"/>
                </a:lnTo>
                <a:lnTo>
                  <a:pt x="3078" y="1605"/>
                </a:lnTo>
                <a:lnTo>
                  <a:pt x="3078" y="1716"/>
                </a:lnTo>
                <a:lnTo>
                  <a:pt x="3180" y="1716"/>
                </a:lnTo>
                <a:lnTo>
                  <a:pt x="3180" y="1842"/>
                </a:lnTo>
                <a:lnTo>
                  <a:pt x="3389" y="1842"/>
                </a:lnTo>
                <a:lnTo>
                  <a:pt x="3389" y="1946"/>
                </a:lnTo>
                <a:lnTo>
                  <a:pt x="3457" y="1946"/>
                </a:lnTo>
                <a:lnTo>
                  <a:pt x="3457" y="2058"/>
                </a:lnTo>
                <a:lnTo>
                  <a:pt x="3844" y="2058"/>
                </a:lnTo>
              </a:path>
            </a:pathLst>
          </a:custGeom>
          <a:noFill/>
          <a:ln w="381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897" name="Text Box 25">
            <a:extLst>
              <a:ext uri="{FF2B5EF4-FFF2-40B4-BE49-F238E27FC236}">
                <a16:creationId xmlns:a16="http://schemas.microsoft.com/office/drawing/2014/main" id="{53849418-B0B4-4A11-897E-B0A06863171D}"/>
              </a:ext>
            </a:extLst>
          </p:cNvPr>
          <p:cNvSpPr txBox="1">
            <a:spLocks noChangeArrowheads="1"/>
          </p:cNvSpPr>
          <p:nvPr/>
        </p:nvSpPr>
        <p:spPr bwMode="auto">
          <a:xfrm>
            <a:off x="1162050" y="790575"/>
            <a:ext cx="683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ACTG 019:  HIV Progression  (</a:t>
            </a:r>
            <a:r>
              <a:rPr lang="en-US" altLang="en-US" b="1">
                <a:solidFill>
                  <a:srgbClr val="FE9B03"/>
                </a:solidFill>
              </a:rPr>
              <a:t>8/16/89</a:t>
            </a:r>
            <a:r>
              <a:rPr lang="en-US" altLang="en-US">
                <a:solidFill>
                  <a:schemeClr val="tx2"/>
                </a:solidFill>
              </a:rPr>
              <a:t>)</a:t>
            </a:r>
          </a:p>
        </p:txBody>
      </p:sp>
      <p:sp>
        <p:nvSpPr>
          <p:cNvPr id="79898" name="Text Box 26">
            <a:extLst>
              <a:ext uri="{FF2B5EF4-FFF2-40B4-BE49-F238E27FC236}">
                <a16:creationId xmlns:a16="http://schemas.microsoft.com/office/drawing/2014/main" id="{76BBECBF-9EEB-4EF5-9CB2-ABE869A90D14}"/>
              </a:ext>
            </a:extLst>
          </p:cNvPr>
          <p:cNvSpPr txBox="1">
            <a:spLocks noChangeArrowheads="1"/>
          </p:cNvSpPr>
          <p:nvPr/>
        </p:nvSpPr>
        <p:spPr bwMode="auto">
          <a:xfrm>
            <a:off x="3200400" y="4237038"/>
            <a:ext cx="1809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solidFill>
                  <a:schemeClr val="tx2"/>
                </a:solidFill>
              </a:rPr>
              <a:t>ZDV 500 mg</a:t>
            </a:r>
          </a:p>
          <a:p>
            <a:pPr eaLnBrk="1" hangingPunct="1">
              <a:spcBef>
                <a:spcPct val="0"/>
              </a:spcBef>
              <a:buFontTx/>
              <a:buNone/>
            </a:pPr>
            <a:r>
              <a:rPr lang="en-US" altLang="en-US" sz="2400">
                <a:solidFill>
                  <a:schemeClr val="tx2"/>
                </a:solidFill>
              </a:rPr>
              <a:t>Placebo</a:t>
            </a:r>
          </a:p>
        </p:txBody>
      </p:sp>
      <p:sp>
        <p:nvSpPr>
          <p:cNvPr id="79899" name="Line 27">
            <a:extLst>
              <a:ext uri="{FF2B5EF4-FFF2-40B4-BE49-F238E27FC236}">
                <a16:creationId xmlns:a16="http://schemas.microsoft.com/office/drawing/2014/main" id="{6595BBF3-0239-4B49-8C53-96AF09CFC1E7}"/>
              </a:ext>
            </a:extLst>
          </p:cNvPr>
          <p:cNvSpPr>
            <a:spLocks noChangeShapeType="1"/>
          </p:cNvSpPr>
          <p:nvPr/>
        </p:nvSpPr>
        <p:spPr bwMode="auto">
          <a:xfrm flipH="1">
            <a:off x="2438400" y="4465638"/>
            <a:ext cx="685800"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79900" name="Line 28">
            <a:extLst>
              <a:ext uri="{FF2B5EF4-FFF2-40B4-BE49-F238E27FC236}">
                <a16:creationId xmlns:a16="http://schemas.microsoft.com/office/drawing/2014/main" id="{5154A83C-6621-4BA1-B61F-E6386D45D8C7}"/>
              </a:ext>
            </a:extLst>
          </p:cNvPr>
          <p:cNvSpPr>
            <a:spLocks noChangeShapeType="1"/>
          </p:cNvSpPr>
          <p:nvPr/>
        </p:nvSpPr>
        <p:spPr bwMode="auto">
          <a:xfrm flipH="1">
            <a:off x="2438400" y="4846638"/>
            <a:ext cx="685800" cy="0"/>
          </a:xfrm>
          <a:prstGeom prst="line">
            <a:avLst/>
          </a:prstGeom>
          <a:noFill/>
          <a:ln w="254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a:extLst>
              <a:ext uri="{FF2B5EF4-FFF2-40B4-BE49-F238E27FC236}">
                <a16:creationId xmlns:a16="http://schemas.microsoft.com/office/drawing/2014/main" id="{A6318A60-2D54-4A1F-AC26-14100C175DF0}"/>
              </a:ext>
            </a:extLst>
          </p:cNvPr>
          <p:cNvSpPr txBox="1">
            <a:spLocks noChangeArrowheads="1"/>
          </p:cNvSpPr>
          <p:nvPr/>
        </p:nvSpPr>
        <p:spPr bwMode="auto">
          <a:xfrm>
            <a:off x="581025" y="228600"/>
            <a:ext cx="773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Current Concerns:  Currentness of DMC Data</a:t>
            </a:r>
          </a:p>
        </p:txBody>
      </p:sp>
      <p:sp>
        <p:nvSpPr>
          <p:cNvPr id="81923" name="Text Box 3">
            <a:extLst>
              <a:ext uri="{FF2B5EF4-FFF2-40B4-BE49-F238E27FC236}">
                <a16:creationId xmlns:a16="http://schemas.microsoft.com/office/drawing/2014/main" id="{3CCA97E7-E84C-4A5C-B979-6480B8D6D93D}"/>
              </a:ext>
            </a:extLst>
          </p:cNvPr>
          <p:cNvSpPr txBox="1">
            <a:spLocks noChangeArrowheads="1"/>
          </p:cNvSpPr>
          <p:nvPr/>
        </p:nvSpPr>
        <p:spPr bwMode="auto">
          <a:xfrm>
            <a:off x="354013" y="1295400"/>
            <a:ext cx="833596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   In typical trials  with duration 18 months to 4 years:</a:t>
            </a:r>
          </a:p>
          <a:p>
            <a:pPr eaLnBrk="1" hangingPunct="1">
              <a:lnSpc>
                <a:spcPct val="6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ym typeface="Symbol" panose="05050102010706020507" pitchFamily="18" charset="2"/>
              </a:rPr>
              <a:t> </a:t>
            </a:r>
            <a:r>
              <a:rPr lang="en-US" altLang="en-US" sz="2800">
                <a:solidFill>
                  <a:schemeClr val="tx2"/>
                </a:solidFill>
                <a:sym typeface="Symbol" panose="05050102010706020507" pitchFamily="18" charset="2"/>
              </a:rPr>
              <a:t> ‘</a:t>
            </a:r>
            <a:r>
              <a:rPr lang="en-US" altLang="en-US" sz="2800" b="1" i="1">
                <a:solidFill>
                  <a:schemeClr val="tx2"/>
                </a:solidFill>
                <a:sym typeface="Symbol" panose="05050102010706020507" pitchFamily="18" charset="2"/>
              </a:rPr>
              <a:t>Clinical Cut Date’ </a:t>
            </a:r>
            <a:r>
              <a:rPr lang="en-US" altLang="en-US" sz="2800">
                <a:solidFill>
                  <a:schemeClr val="tx2"/>
                </a:solidFill>
                <a:sym typeface="Symbol" panose="05050102010706020507" pitchFamily="18" charset="2"/>
              </a:rPr>
              <a:t> DMC Meeting:  6 to 9 weeks</a:t>
            </a:r>
          </a:p>
          <a:p>
            <a:pPr eaLnBrk="1" hangingPunct="1">
              <a:lnSpc>
                <a:spcPct val="90000"/>
              </a:lnSpc>
              <a:spcBef>
                <a:spcPct val="0"/>
              </a:spcBef>
              <a:buFontTx/>
              <a:buNone/>
            </a:pPr>
            <a:endParaRPr lang="en-US" altLang="en-US" sz="800">
              <a:solidFill>
                <a:schemeClr val="tx2"/>
              </a:solidFill>
              <a:sym typeface="Symbol" panose="05050102010706020507" pitchFamily="18" charset="2"/>
            </a:endParaRPr>
          </a:p>
          <a:p>
            <a:pPr eaLnBrk="1" hangingPunct="1">
              <a:lnSpc>
                <a:spcPct val="90000"/>
              </a:lnSpc>
              <a:spcBef>
                <a:spcPct val="0"/>
              </a:spcBef>
              <a:buFontTx/>
              <a:buNone/>
            </a:pPr>
            <a:r>
              <a:rPr lang="en-US" altLang="en-US" sz="2800">
                <a:solidFill>
                  <a:schemeClr val="tx2"/>
                </a:solidFill>
                <a:sym typeface="Symbol" panose="05050102010706020507" pitchFamily="18" charset="2"/>
              </a:rPr>
              <a:t>	5-6 weeks:  Accuracy/Currentness issues</a:t>
            </a:r>
          </a:p>
          <a:p>
            <a:pPr eaLnBrk="1" hangingPunct="1">
              <a:lnSpc>
                <a:spcPct val="90000"/>
              </a:lnSpc>
              <a:spcBef>
                <a:spcPct val="0"/>
              </a:spcBef>
              <a:buFontTx/>
              <a:buNone/>
            </a:pPr>
            <a:endParaRPr lang="en-US" altLang="en-US" sz="1600">
              <a:solidFill>
                <a:schemeClr val="tx2"/>
              </a:solidFill>
              <a:sym typeface="Symbol" panose="05050102010706020507" pitchFamily="18" charset="2"/>
            </a:endParaRPr>
          </a:p>
          <a:p>
            <a:pPr eaLnBrk="1" hangingPunct="1">
              <a:lnSpc>
                <a:spcPct val="90000"/>
              </a:lnSpc>
              <a:spcBef>
                <a:spcPct val="0"/>
              </a:spcBef>
              <a:buFontTx/>
              <a:buNone/>
            </a:pPr>
            <a:r>
              <a:rPr lang="en-US" altLang="en-US" sz="2800">
                <a:sym typeface="Symbol" panose="05050102010706020507" pitchFamily="18" charset="2"/>
              </a:rPr>
              <a:t> </a:t>
            </a:r>
            <a:r>
              <a:rPr lang="en-US" altLang="en-US" sz="2800">
                <a:solidFill>
                  <a:schemeClr val="tx2"/>
                </a:solidFill>
                <a:sym typeface="Symbol" panose="05050102010706020507" pitchFamily="18" charset="2"/>
              </a:rPr>
              <a:t> ‘</a:t>
            </a:r>
            <a:r>
              <a:rPr lang="en-US" altLang="en-US" sz="2800" b="1" i="1">
                <a:solidFill>
                  <a:schemeClr val="tx2"/>
                </a:solidFill>
                <a:sym typeface="Symbol" panose="05050102010706020507" pitchFamily="18" charset="2"/>
              </a:rPr>
              <a:t>Data Lock Date’ </a:t>
            </a:r>
            <a:r>
              <a:rPr lang="en-US" altLang="en-US" sz="2800">
                <a:solidFill>
                  <a:schemeClr val="tx2"/>
                </a:solidFill>
                <a:sym typeface="Symbol" panose="05050102010706020507" pitchFamily="18" charset="2"/>
              </a:rPr>
              <a:t> DMC Meeting:  about 3 weeks</a:t>
            </a:r>
          </a:p>
          <a:p>
            <a:pPr eaLnBrk="1" hangingPunct="1">
              <a:lnSpc>
                <a:spcPct val="90000"/>
              </a:lnSpc>
              <a:spcBef>
                <a:spcPct val="0"/>
              </a:spcBef>
              <a:buFontTx/>
              <a:buNone/>
            </a:pPr>
            <a:endParaRPr lang="en-US" altLang="en-US" sz="800">
              <a:solidFill>
                <a:schemeClr val="tx2"/>
              </a:solidFill>
              <a:sym typeface="Symbol" panose="05050102010706020507" pitchFamily="18" charset="2"/>
            </a:endParaRPr>
          </a:p>
          <a:p>
            <a:pPr eaLnBrk="1" hangingPunct="1">
              <a:lnSpc>
                <a:spcPct val="90000"/>
              </a:lnSpc>
              <a:spcBef>
                <a:spcPct val="0"/>
              </a:spcBef>
              <a:buFontTx/>
              <a:buNone/>
            </a:pPr>
            <a:r>
              <a:rPr lang="en-US" altLang="en-US" sz="2800">
                <a:solidFill>
                  <a:schemeClr val="tx2"/>
                </a:solidFill>
                <a:sym typeface="Symbol" panose="05050102010706020507" pitchFamily="18" charset="2"/>
              </a:rPr>
              <a:t>	   2 weeks:  Analysis/Report generation</a:t>
            </a:r>
          </a:p>
          <a:p>
            <a:pPr eaLnBrk="1" hangingPunct="1">
              <a:lnSpc>
                <a:spcPct val="90000"/>
              </a:lnSpc>
              <a:spcBef>
                <a:spcPct val="0"/>
              </a:spcBef>
              <a:buFontTx/>
              <a:buNone/>
            </a:pPr>
            <a:r>
              <a:rPr lang="en-US" altLang="en-US" sz="2800">
                <a:solidFill>
                  <a:schemeClr val="tx2"/>
                </a:solidFill>
                <a:sym typeface="Symbol" panose="05050102010706020507" pitchFamily="18" charset="2"/>
              </a:rPr>
              <a:t>	   1 week:   Reports to DMC for their review</a:t>
            </a:r>
          </a:p>
          <a:p>
            <a:pPr eaLnBrk="1" hangingPunct="1">
              <a:lnSpc>
                <a:spcPct val="60000"/>
              </a:lnSpc>
              <a:spcBef>
                <a:spcPct val="0"/>
              </a:spcBef>
              <a:buFontTx/>
              <a:buNone/>
            </a:pPr>
            <a:endParaRPr lang="en-US" altLang="en-US" sz="2800"/>
          </a:p>
          <a:p>
            <a:pPr eaLnBrk="1" hangingPunct="1">
              <a:lnSpc>
                <a:spcPct val="90000"/>
              </a:lnSpc>
              <a:spcBef>
                <a:spcPct val="0"/>
              </a:spcBef>
              <a:buFontTx/>
              <a:buNone/>
            </a:pPr>
            <a:r>
              <a:rPr lang="en-US" altLang="en-US" sz="2800">
                <a:sym typeface="Symbol" panose="05050102010706020507" pitchFamily="18" charset="2"/>
              </a:rPr>
              <a:t>  </a:t>
            </a:r>
            <a:r>
              <a:rPr lang="en-US" altLang="en-US" sz="2800">
                <a:solidFill>
                  <a:schemeClr val="tx2"/>
                </a:solidFill>
                <a:sym typeface="Symbol" panose="05050102010706020507" pitchFamily="18" charset="2"/>
              </a:rPr>
              <a:t>Also SAE data &amp; non-validated key endpoint data</a:t>
            </a:r>
          </a:p>
          <a:p>
            <a:pPr eaLnBrk="1" hangingPunct="1">
              <a:lnSpc>
                <a:spcPct val="90000"/>
              </a:lnSpc>
              <a:spcBef>
                <a:spcPct val="0"/>
              </a:spcBef>
              <a:buFontTx/>
              <a:buNone/>
            </a:pPr>
            <a:r>
              <a:rPr lang="en-US" altLang="en-US" sz="2800">
                <a:solidFill>
                  <a:schemeClr val="tx2"/>
                </a:solidFill>
                <a:sym typeface="Symbol" panose="05050102010706020507" pitchFamily="18" charset="2"/>
              </a:rPr>
              <a:t>	      should be current to the ‘</a:t>
            </a:r>
            <a:r>
              <a:rPr lang="en-US" altLang="en-US" sz="2800" i="1">
                <a:solidFill>
                  <a:schemeClr val="tx2"/>
                </a:solidFill>
                <a:sym typeface="Symbol" panose="05050102010706020507" pitchFamily="18" charset="2"/>
              </a:rPr>
              <a:t>Data Lock Date’</a:t>
            </a:r>
            <a:endParaRPr lang="en-US" altLang="en-US" sz="2800" i="1"/>
          </a:p>
        </p:txBody>
      </p:sp>
      <p:sp>
        <p:nvSpPr>
          <p:cNvPr id="81924" name="Line 4">
            <a:extLst>
              <a:ext uri="{FF2B5EF4-FFF2-40B4-BE49-F238E27FC236}">
                <a16:creationId xmlns:a16="http://schemas.microsoft.com/office/drawing/2014/main" id="{98F6B70F-E6EB-47D4-B54B-B161E23D1BD0}"/>
              </a:ext>
            </a:extLst>
          </p:cNvPr>
          <p:cNvSpPr>
            <a:spLocks noChangeShapeType="1"/>
          </p:cNvSpPr>
          <p:nvPr/>
        </p:nvSpPr>
        <p:spPr bwMode="auto">
          <a:xfrm>
            <a:off x="228600" y="9906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B4FDF07-4AF2-46D6-B09B-02245793B98F}"/>
              </a:ext>
            </a:extLst>
          </p:cNvPr>
          <p:cNvSpPr>
            <a:spLocks noChangeArrowheads="1"/>
          </p:cNvSpPr>
          <p:nvPr/>
        </p:nvSpPr>
        <p:spPr bwMode="auto">
          <a:xfrm>
            <a:off x="0" y="20638"/>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ea typeface="MS PGothic" panose="020B0600070205080204" pitchFamily="34" charset="-128"/>
              </a:rPr>
              <a:t>Summer Institute in Statistics for Clinical Research</a:t>
            </a:r>
          </a:p>
          <a:p>
            <a:pPr algn="ctr" eaLnBrk="1" hangingPunct="1">
              <a:spcBef>
                <a:spcPct val="0"/>
              </a:spcBef>
              <a:buFontTx/>
              <a:buNone/>
            </a:pPr>
            <a:endParaRPr lang="en-US" altLang="en-US" sz="3600">
              <a:solidFill>
                <a:schemeClr val="tx2"/>
              </a:solidFill>
            </a:endParaRPr>
          </a:p>
        </p:txBody>
      </p:sp>
      <p:sp>
        <p:nvSpPr>
          <p:cNvPr id="83971" name="Rectangle 3">
            <a:extLst>
              <a:ext uri="{FF2B5EF4-FFF2-40B4-BE49-F238E27FC236}">
                <a16:creationId xmlns:a16="http://schemas.microsoft.com/office/drawing/2014/main" id="{BD599CA2-9370-47A9-AE9D-050BDA048973}"/>
              </a:ext>
            </a:extLst>
          </p:cNvPr>
          <p:cNvSpPr>
            <a:spLocks noChangeArrowheads="1"/>
          </p:cNvSpPr>
          <p:nvPr/>
        </p:nvSpPr>
        <p:spPr bwMode="auto">
          <a:xfrm>
            <a:off x="457200" y="8382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buFontTx/>
              <a:buNone/>
            </a:pPr>
            <a:endParaRPr lang="en-US" altLang="en-US" sz="3600" b="1">
              <a:solidFill>
                <a:schemeClr val="tx2"/>
              </a:solidFill>
            </a:endParaRPr>
          </a:p>
          <a:p>
            <a:pPr algn="ctr" eaLnBrk="1" hangingPunct="1">
              <a:lnSpc>
                <a:spcPct val="90000"/>
              </a:lnSpc>
              <a:buFontTx/>
              <a:buNone/>
            </a:pPr>
            <a:r>
              <a:rPr lang="en-US" altLang="en-US" sz="3600" b="1">
                <a:solidFill>
                  <a:schemeClr val="tx2"/>
                </a:solidFill>
              </a:rPr>
              <a:t>Data Monitoring Committees</a:t>
            </a:r>
          </a:p>
          <a:p>
            <a:pPr algn="ctr" eaLnBrk="1" hangingPunct="1">
              <a:lnSpc>
                <a:spcPct val="60000"/>
              </a:lnSpc>
              <a:buFontTx/>
              <a:buNone/>
            </a:pPr>
            <a:endParaRPr lang="en-US" altLang="en-US" sz="1400" b="1"/>
          </a:p>
          <a:p>
            <a:pPr algn="ctr" eaLnBrk="1" hangingPunct="1">
              <a:lnSpc>
                <a:spcPct val="90000"/>
              </a:lnSpc>
              <a:buFontTx/>
              <a:buNone/>
            </a:pPr>
            <a:r>
              <a:rPr lang="en-US" altLang="en-US" sz="2400" b="1">
                <a:solidFill>
                  <a:schemeClr val="tx2"/>
                </a:solidFill>
              </a:rPr>
              <a:t>July 29, 2020</a:t>
            </a:r>
          </a:p>
          <a:p>
            <a:pPr algn="ctr" eaLnBrk="1" hangingPunct="1">
              <a:lnSpc>
                <a:spcPct val="90000"/>
              </a:lnSpc>
              <a:buFontTx/>
              <a:buNone/>
            </a:pPr>
            <a:endParaRPr lang="en-US" altLang="en-US" sz="1800" i="1">
              <a:solidFill>
                <a:schemeClr val="tx2"/>
              </a:solidFill>
            </a:endParaRPr>
          </a:p>
          <a:p>
            <a:pPr algn="ctr" eaLnBrk="1" hangingPunct="1">
              <a:lnSpc>
                <a:spcPct val="90000"/>
              </a:lnSpc>
              <a:buFontTx/>
              <a:buNone/>
            </a:pPr>
            <a:r>
              <a:rPr lang="en-US" altLang="en-US" sz="2400" b="1">
                <a:solidFill>
                  <a:schemeClr val="tx2"/>
                </a:solidFill>
              </a:rPr>
              <a:t>Thomas R. Fleming, Ph.D.</a:t>
            </a:r>
          </a:p>
          <a:p>
            <a:pPr algn="ctr" eaLnBrk="1" hangingPunct="1">
              <a:lnSpc>
                <a:spcPct val="90000"/>
              </a:lnSpc>
              <a:buFontTx/>
              <a:buNone/>
            </a:pPr>
            <a:r>
              <a:rPr lang="en-US" altLang="en-US" sz="2400" b="1" i="1">
                <a:solidFill>
                  <a:schemeClr val="tx2"/>
                </a:solidFill>
              </a:rPr>
              <a:t>Professor,  Dept. of Biostatistics</a:t>
            </a:r>
          </a:p>
          <a:p>
            <a:pPr algn="ctr" eaLnBrk="1" hangingPunct="1">
              <a:lnSpc>
                <a:spcPct val="90000"/>
              </a:lnSpc>
              <a:buFontTx/>
              <a:buNone/>
            </a:pPr>
            <a:r>
              <a:rPr lang="en-US" altLang="en-US" sz="2400" b="1" i="1">
                <a:solidFill>
                  <a:schemeClr val="tx2"/>
                </a:solidFill>
              </a:rPr>
              <a:t>University of Washington</a:t>
            </a:r>
            <a:endParaRPr lang="en-US" altLang="en-US" sz="2400" b="1">
              <a:solidFill>
                <a:schemeClr val="tx2"/>
              </a:solidFill>
            </a:endParaRPr>
          </a:p>
        </p:txBody>
      </p:sp>
      <p:sp>
        <p:nvSpPr>
          <p:cNvPr id="83972" name="Line 4">
            <a:extLst>
              <a:ext uri="{FF2B5EF4-FFF2-40B4-BE49-F238E27FC236}">
                <a16:creationId xmlns:a16="http://schemas.microsoft.com/office/drawing/2014/main" id="{EF8F406A-ECCD-41B7-9EFA-AE66E39BFA60}"/>
              </a:ext>
            </a:extLst>
          </p:cNvPr>
          <p:cNvSpPr>
            <a:spLocks noChangeShapeType="1"/>
          </p:cNvSpPr>
          <p:nvPr/>
        </p:nvSpPr>
        <p:spPr bwMode="auto">
          <a:xfrm>
            <a:off x="304800" y="11430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3973" name="Text Box 5">
            <a:extLst>
              <a:ext uri="{FF2B5EF4-FFF2-40B4-BE49-F238E27FC236}">
                <a16:creationId xmlns:a16="http://schemas.microsoft.com/office/drawing/2014/main" id="{1E1229CC-87E9-4E6D-9F56-FDB169A2C99F}"/>
              </a:ext>
            </a:extLst>
          </p:cNvPr>
          <p:cNvSpPr txBox="1">
            <a:spLocks noChangeArrowheads="1"/>
          </p:cNvSpPr>
          <p:nvPr/>
        </p:nvSpPr>
        <p:spPr bwMode="auto">
          <a:xfrm>
            <a:off x="457200" y="4572000"/>
            <a:ext cx="841375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en-US" altLang="en-US" sz="2000"/>
              <a:t>* </a:t>
            </a:r>
            <a:r>
              <a:rPr lang="en-US" altLang="en-US" sz="2000">
                <a:solidFill>
                  <a:schemeClr val="tx2"/>
                </a:solidFill>
              </a:rPr>
              <a:t>Ellenberg SS, Fleming TR, and DeMets DL:  </a:t>
            </a:r>
            <a:r>
              <a:rPr lang="en-US" altLang="en-US" sz="2000" i="1">
                <a:solidFill>
                  <a:schemeClr val="tx2"/>
                </a:solidFill>
              </a:rPr>
              <a:t>“Data Monitoring Committees: </a:t>
            </a:r>
          </a:p>
          <a:p>
            <a:pPr eaLnBrk="1" hangingPunct="1">
              <a:lnSpc>
                <a:spcPct val="90000"/>
              </a:lnSpc>
              <a:buFontTx/>
              <a:buNone/>
            </a:pPr>
            <a:r>
              <a:rPr lang="en-US" altLang="en-US" sz="2000" i="1">
                <a:solidFill>
                  <a:schemeClr val="tx2"/>
                </a:solidFill>
              </a:rPr>
              <a:t>       A Practical Approach”, Second Edition </a:t>
            </a:r>
            <a:r>
              <a:rPr lang="en-US" altLang="en-US" sz="2000">
                <a:solidFill>
                  <a:schemeClr val="tx2"/>
                </a:solidFill>
              </a:rPr>
              <a:t>John Wiley &amp; Sons, 2019</a:t>
            </a:r>
          </a:p>
          <a:p>
            <a:pPr eaLnBrk="1" hangingPunct="1">
              <a:lnSpc>
                <a:spcPct val="90000"/>
              </a:lnSpc>
              <a:buFontTx/>
              <a:buNone/>
            </a:pPr>
            <a:r>
              <a:rPr lang="en-US" altLang="en-US" sz="2000"/>
              <a:t>* </a:t>
            </a:r>
            <a:r>
              <a:rPr lang="en-US" altLang="en-US" sz="2000">
                <a:solidFill>
                  <a:schemeClr val="tx2"/>
                </a:solidFill>
              </a:rPr>
              <a:t>Fleming TR et al.  “Maintaining Confidentiality of Interim Data to Enhance </a:t>
            </a:r>
          </a:p>
          <a:p>
            <a:pPr eaLnBrk="1" hangingPunct="1">
              <a:lnSpc>
                <a:spcPct val="90000"/>
              </a:lnSpc>
              <a:buFontTx/>
              <a:buNone/>
            </a:pPr>
            <a:r>
              <a:rPr lang="en-US" altLang="en-US" sz="2000">
                <a:solidFill>
                  <a:schemeClr val="tx2"/>
                </a:solidFill>
              </a:rPr>
              <a:t>       Trial Integrity &amp; Credibility”. </a:t>
            </a:r>
            <a:r>
              <a:rPr lang="en-US" altLang="en-US" sz="2000" i="1">
                <a:solidFill>
                  <a:schemeClr val="tx2"/>
                </a:solidFill>
              </a:rPr>
              <a:t>Clinical Trials </a:t>
            </a:r>
            <a:r>
              <a:rPr lang="en-US" altLang="en-US" sz="2000">
                <a:solidFill>
                  <a:schemeClr val="tx2"/>
                </a:solidFill>
              </a:rPr>
              <a:t>2008; 5: 157-167</a:t>
            </a:r>
          </a:p>
          <a:p>
            <a:pPr eaLnBrk="1" hangingPunct="1">
              <a:lnSpc>
                <a:spcPct val="90000"/>
              </a:lnSpc>
              <a:buFontTx/>
              <a:buNone/>
            </a:pPr>
            <a:r>
              <a:rPr lang="en-US" altLang="en-US" sz="2000"/>
              <a:t>* </a:t>
            </a:r>
            <a:r>
              <a:rPr lang="en-US" altLang="en-US" sz="2000">
                <a:solidFill>
                  <a:schemeClr val="tx2"/>
                </a:solidFill>
              </a:rPr>
              <a:t>Fleming TR et al.  “Data monitoring committees</a:t>
            </a:r>
            <a:r>
              <a:rPr lang="en-US" altLang="en-US" sz="2000">
                <a:solidFill>
                  <a:schemeClr val="tx2"/>
                </a:solidFill>
                <a:cs typeface="Calibri" panose="020F0502020204030204" pitchFamily="34" charset="0"/>
              </a:rPr>
              <a:t>: Promoting B</a:t>
            </a:r>
            <a:r>
              <a:rPr lang="en-US" altLang="en-US" sz="2000">
                <a:solidFill>
                  <a:schemeClr val="tx2"/>
                </a:solidFill>
              </a:rPr>
              <a:t>est Practices </a:t>
            </a:r>
          </a:p>
          <a:p>
            <a:pPr eaLnBrk="1" hangingPunct="1">
              <a:lnSpc>
                <a:spcPct val="90000"/>
              </a:lnSpc>
              <a:buFontTx/>
              <a:buNone/>
            </a:pPr>
            <a:r>
              <a:rPr lang="en-US" altLang="en-US" sz="2000">
                <a:solidFill>
                  <a:schemeClr val="tx2"/>
                </a:solidFill>
              </a:rPr>
              <a:t>        To Address Emerging Challenges”. </a:t>
            </a:r>
            <a:r>
              <a:rPr lang="en-US" altLang="en-US" sz="2000" i="1">
                <a:solidFill>
                  <a:schemeClr val="tx2"/>
                </a:solidFill>
              </a:rPr>
              <a:t>Clinical Trials </a:t>
            </a:r>
            <a:r>
              <a:rPr lang="en-US" altLang="en-US" sz="2000">
                <a:solidFill>
                  <a:schemeClr val="tx2"/>
                </a:solidFill>
              </a:rPr>
              <a:t>2017; 14: 115-123</a:t>
            </a:r>
          </a:p>
          <a:p>
            <a:pPr eaLnBrk="1" hangingPunct="1">
              <a:spcBef>
                <a:spcPct val="0"/>
              </a:spcBef>
              <a:buFontTx/>
              <a:buNone/>
            </a:pPr>
            <a:endParaRPr lang="en-US" altLang="en-US" sz="2400">
              <a:solidFill>
                <a:schemeClr val="tx2"/>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a:extLst>
              <a:ext uri="{FF2B5EF4-FFF2-40B4-BE49-F238E27FC236}">
                <a16:creationId xmlns:a16="http://schemas.microsoft.com/office/drawing/2014/main" id="{4B32A960-F7CA-45B6-965A-D9F948A64FAE}"/>
              </a:ext>
            </a:extLst>
          </p:cNvPr>
          <p:cNvSpPr txBox="1">
            <a:spLocks noChangeArrowheads="1"/>
          </p:cNvSpPr>
          <p:nvPr/>
        </p:nvSpPr>
        <p:spPr bwMode="auto">
          <a:xfrm>
            <a:off x="2722563" y="381000"/>
            <a:ext cx="369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Mission of the DMC </a:t>
            </a:r>
          </a:p>
        </p:txBody>
      </p:sp>
      <p:sp>
        <p:nvSpPr>
          <p:cNvPr id="86019" name="Text Box 3">
            <a:extLst>
              <a:ext uri="{FF2B5EF4-FFF2-40B4-BE49-F238E27FC236}">
                <a16:creationId xmlns:a16="http://schemas.microsoft.com/office/drawing/2014/main" id="{5F5608F3-B788-4096-8633-A2D30BC91EC4}"/>
              </a:ext>
            </a:extLst>
          </p:cNvPr>
          <p:cNvSpPr txBox="1">
            <a:spLocks noChangeArrowheads="1"/>
          </p:cNvSpPr>
          <p:nvPr/>
        </p:nvSpPr>
        <p:spPr bwMode="auto">
          <a:xfrm>
            <a:off x="706438" y="1600200"/>
            <a:ext cx="8382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a:sym typeface="Symbol" panose="05050102010706020507" pitchFamily="18" charset="2"/>
              </a:rPr>
              <a:t></a:t>
            </a:r>
            <a:r>
              <a:rPr lang="en-US" altLang="en-US">
                <a:solidFill>
                  <a:schemeClr val="tx2"/>
                </a:solidFill>
                <a:sym typeface="Symbol" panose="05050102010706020507" pitchFamily="18" charset="2"/>
              </a:rPr>
              <a:t>   To Safeguard the Interests</a:t>
            </a:r>
          </a:p>
          <a:p>
            <a:pPr eaLnBrk="1" hangingPunct="1">
              <a:lnSpc>
                <a:spcPct val="80000"/>
              </a:lnSpc>
              <a:spcBef>
                <a:spcPct val="0"/>
              </a:spcBef>
              <a:buFontTx/>
              <a:buNone/>
            </a:pPr>
            <a:endParaRPr lang="en-US" altLang="en-US" sz="8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of the Study Participants</a:t>
            </a:r>
          </a:p>
          <a:p>
            <a:pPr eaLnBrk="1" hangingPunct="1">
              <a:lnSpc>
                <a:spcPct val="80000"/>
              </a:lnSpc>
              <a:spcBef>
                <a:spcPct val="0"/>
              </a:spcBef>
              <a:buFontTx/>
              <a:buNone/>
            </a:pPr>
            <a:endParaRPr lang="en-US" altLang="en-US" sz="3600">
              <a:solidFill>
                <a:schemeClr val="tx2"/>
              </a:solidFill>
              <a:sym typeface="Symbol" panose="05050102010706020507" pitchFamily="18" charset="2"/>
            </a:endParaRPr>
          </a:p>
          <a:p>
            <a:pPr eaLnBrk="1" hangingPunct="1">
              <a:lnSpc>
                <a:spcPct val="80000"/>
              </a:lnSpc>
              <a:spcBef>
                <a:spcPct val="0"/>
              </a:spcBef>
              <a:buFontTx/>
              <a:buNone/>
            </a:pPr>
            <a:r>
              <a:rPr lang="en-US" altLang="en-US">
                <a:sym typeface="Symbol" panose="05050102010706020507" pitchFamily="18" charset="2"/>
              </a:rPr>
              <a:t>   </a:t>
            </a:r>
            <a:r>
              <a:rPr lang="en-US" altLang="en-US">
                <a:solidFill>
                  <a:schemeClr val="tx2"/>
                </a:solidFill>
                <a:sym typeface="Symbol" panose="05050102010706020507" pitchFamily="18" charset="2"/>
              </a:rPr>
              <a:t>To Preserve Trial Integrity and Credibility</a:t>
            </a:r>
          </a:p>
          <a:p>
            <a:pPr eaLnBrk="1" hangingPunct="1">
              <a:lnSpc>
                <a:spcPct val="80000"/>
              </a:lnSpc>
              <a:spcBef>
                <a:spcPct val="0"/>
              </a:spcBef>
              <a:buFontTx/>
              <a:buNone/>
            </a:pPr>
            <a:endParaRPr lang="en-US" altLang="en-US" sz="16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to enable the clinical trial to provide</a:t>
            </a:r>
            <a:endParaRPr lang="en-US" altLang="en-US">
              <a:sym typeface="Symbol" panose="05050102010706020507" pitchFamily="18" charset="2"/>
            </a:endParaRPr>
          </a:p>
          <a:p>
            <a:pPr eaLnBrk="1" hangingPunct="1">
              <a:lnSpc>
                <a:spcPct val="80000"/>
              </a:lnSpc>
              <a:spcBef>
                <a:spcPct val="0"/>
              </a:spcBef>
              <a:buFontTx/>
              <a:buNone/>
            </a:pPr>
            <a:endParaRPr lang="en-US" altLang="en-US" sz="8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timely and reliable insights</a:t>
            </a:r>
          </a:p>
          <a:p>
            <a:pPr eaLnBrk="1" hangingPunct="1">
              <a:lnSpc>
                <a:spcPct val="80000"/>
              </a:lnSpc>
              <a:spcBef>
                <a:spcPct val="0"/>
              </a:spcBef>
              <a:buFontTx/>
              <a:buNone/>
            </a:pPr>
            <a:endParaRPr lang="en-US" altLang="en-US" sz="8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to the broader clinical community</a:t>
            </a:r>
          </a:p>
        </p:txBody>
      </p:sp>
      <p:sp>
        <p:nvSpPr>
          <p:cNvPr id="86020" name="Line 4">
            <a:extLst>
              <a:ext uri="{FF2B5EF4-FFF2-40B4-BE49-F238E27FC236}">
                <a16:creationId xmlns:a16="http://schemas.microsoft.com/office/drawing/2014/main" id="{5DB26B9C-F15B-4F0C-B1E8-3E93094A3B42}"/>
              </a:ext>
            </a:extLst>
          </p:cNvPr>
          <p:cNvSpPr>
            <a:spLocks noChangeShapeType="1"/>
          </p:cNvSpPr>
          <p:nvPr/>
        </p:nvSpPr>
        <p:spPr bwMode="auto">
          <a:xfrm>
            <a:off x="381000" y="1108075"/>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a:extLst>
              <a:ext uri="{FF2B5EF4-FFF2-40B4-BE49-F238E27FC236}">
                <a16:creationId xmlns:a16="http://schemas.microsoft.com/office/drawing/2014/main" id="{8E44AECA-9E4B-42FB-BAB9-2B9FD2E948D8}"/>
              </a:ext>
            </a:extLst>
          </p:cNvPr>
          <p:cNvSpPr txBox="1">
            <a:spLocks noChangeArrowheads="1"/>
          </p:cNvSpPr>
          <p:nvPr/>
        </p:nvSpPr>
        <p:spPr bwMode="auto">
          <a:xfrm>
            <a:off x="234950" y="1281113"/>
            <a:ext cx="890905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  To assist the DMC in achieving its Mission,  </a:t>
            </a:r>
          </a:p>
          <a:p>
            <a:pPr eaLnBrk="1" hangingPunct="1">
              <a:lnSpc>
                <a:spcPct val="90000"/>
              </a:lnSpc>
              <a:spcBef>
                <a:spcPct val="0"/>
              </a:spcBef>
              <a:buFontTx/>
              <a:buNone/>
            </a:pPr>
            <a:r>
              <a:rPr lang="en-US" altLang="en-US" sz="2800">
                <a:solidFill>
                  <a:schemeClr val="tx2"/>
                </a:solidFill>
              </a:rPr>
              <a:t>		                           procedures are needed…</a:t>
            </a:r>
          </a:p>
          <a:p>
            <a:pPr eaLnBrk="1" hangingPunct="1">
              <a:lnSpc>
                <a:spcPct val="90000"/>
              </a:lnSpc>
              <a:spcBef>
                <a:spcPct val="0"/>
              </a:spcBef>
              <a:buFontTx/>
              <a:buNone/>
            </a:pPr>
            <a:endParaRPr lang="en-US" altLang="en-US" sz="1400">
              <a:solidFill>
                <a:schemeClr val="tx2"/>
              </a:solidFill>
            </a:endParaRPr>
          </a:p>
          <a:p>
            <a:pPr eaLnBrk="1" hangingPunct="1">
              <a:lnSpc>
                <a:spcPct val="90000"/>
              </a:lnSpc>
              <a:spcBef>
                <a:spcPct val="0"/>
              </a:spcBef>
              <a:buFontTx/>
              <a:buNone/>
            </a:pPr>
            <a:r>
              <a:rPr lang="en-US" altLang="en-US" sz="2800"/>
              <a:t>   ─ </a:t>
            </a:r>
            <a:r>
              <a:rPr lang="en-US" altLang="en-US" sz="2800">
                <a:solidFill>
                  <a:schemeClr val="tx2"/>
                </a:solidFill>
              </a:rPr>
              <a:t>To reduce pre-judgment of interim data </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b="1">
                <a:sym typeface="Symbol" panose="05050102010706020507" pitchFamily="18" charset="2"/>
              </a:rPr>
              <a:t></a:t>
            </a:r>
            <a:r>
              <a:rPr lang="en-US" altLang="en-US" sz="2800">
                <a:solidFill>
                  <a:schemeClr val="tx2"/>
                </a:solidFill>
                <a:sym typeface="Symbol" panose="05050102010706020507" pitchFamily="18" charset="2"/>
              </a:rPr>
              <a:t>   </a:t>
            </a:r>
            <a:r>
              <a:rPr lang="en-US" altLang="en-US" sz="2800" i="1">
                <a:sym typeface="Symbol" panose="05050102010706020507" pitchFamily="18" charset="2"/>
              </a:rPr>
              <a:t>Maintaining confidentiality of interim data</a:t>
            </a:r>
          </a:p>
          <a:p>
            <a:pPr eaLnBrk="1" hangingPunct="1">
              <a:lnSpc>
                <a:spcPct val="90000"/>
              </a:lnSpc>
              <a:spcBef>
                <a:spcPct val="0"/>
              </a:spcBef>
              <a:buFontTx/>
              <a:buNone/>
            </a:pPr>
            <a:endParaRPr lang="en-US" altLang="en-US" sz="1400">
              <a:solidFill>
                <a:schemeClr val="tx2"/>
              </a:solidFill>
            </a:endParaRPr>
          </a:p>
          <a:p>
            <a:pPr eaLnBrk="1" hangingPunct="1">
              <a:lnSpc>
                <a:spcPct val="90000"/>
              </a:lnSpc>
              <a:spcBef>
                <a:spcPct val="0"/>
              </a:spcBef>
              <a:buFontTx/>
              <a:buNone/>
            </a:pPr>
            <a:r>
              <a:rPr lang="en-US" altLang="en-US" sz="2800">
                <a:solidFill>
                  <a:schemeClr val="tx2"/>
                </a:solidFill>
              </a:rPr>
              <a:t>   </a:t>
            </a:r>
            <a:r>
              <a:rPr lang="en-US" altLang="en-US" sz="2800"/>
              <a:t>─ </a:t>
            </a:r>
            <a:r>
              <a:rPr lang="en-US" altLang="en-US" sz="2800">
                <a:solidFill>
                  <a:schemeClr val="tx2"/>
                </a:solidFill>
              </a:rPr>
              <a:t>To guide the interpretation of interim data	</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b="1">
                <a:sym typeface="Symbol" panose="05050102010706020507" pitchFamily="18" charset="2"/>
              </a:rPr>
              <a:t></a:t>
            </a:r>
            <a:r>
              <a:rPr lang="en-US" altLang="en-US" sz="2800">
                <a:solidFill>
                  <a:schemeClr val="tx2"/>
                </a:solidFill>
                <a:sym typeface="Symbol" panose="05050102010706020507" pitchFamily="18" charset="2"/>
              </a:rPr>
              <a:t>   G</a:t>
            </a:r>
            <a:r>
              <a:rPr lang="en-US" altLang="en-US" sz="2800">
                <a:solidFill>
                  <a:schemeClr val="tx2"/>
                </a:solidFill>
              </a:rPr>
              <a:t>roup sequential monitoring boundaries </a:t>
            </a:r>
          </a:p>
          <a:p>
            <a:pPr eaLnBrk="1" hangingPunct="1">
              <a:lnSpc>
                <a:spcPct val="90000"/>
              </a:lnSpc>
              <a:spcBef>
                <a:spcPct val="0"/>
              </a:spcBef>
              <a:buFontTx/>
              <a:buNone/>
            </a:pPr>
            <a:r>
              <a:rPr lang="en-US" altLang="en-US" sz="2800" b="1">
                <a:solidFill>
                  <a:schemeClr val="tx2"/>
                </a:solidFill>
                <a:sym typeface="Symbol" panose="05050102010706020507" pitchFamily="18" charset="2"/>
              </a:rPr>
              <a:t>          </a:t>
            </a:r>
            <a:r>
              <a:rPr lang="en-US" altLang="en-US" sz="2800" b="1">
                <a:sym typeface="Symbol" panose="05050102010706020507" pitchFamily="18" charset="2"/>
              </a:rPr>
              <a:t></a:t>
            </a:r>
            <a:r>
              <a:rPr lang="en-US" altLang="en-US" sz="2800">
                <a:sym typeface="Symbol" panose="05050102010706020507" pitchFamily="18" charset="2"/>
              </a:rPr>
              <a:t>   </a:t>
            </a:r>
            <a:r>
              <a:rPr lang="en-US" altLang="en-US" sz="2800">
                <a:solidFill>
                  <a:schemeClr val="tx2"/>
                </a:solidFill>
                <a:sym typeface="Symbol" panose="05050102010706020507" pitchFamily="18" charset="2"/>
              </a:rPr>
              <a:t>Unbiased judgment</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i="1">
                <a:solidFill>
                  <a:schemeClr val="tx2"/>
                </a:solidFill>
                <a:sym typeface="Symbol" panose="05050102010706020507" pitchFamily="18" charset="2"/>
              </a:rPr>
              <a:t>… </a:t>
            </a:r>
            <a:r>
              <a:rPr lang="en-US" altLang="en-US" sz="2800" i="1">
                <a:sym typeface="Symbol" panose="05050102010706020507" pitchFamily="18" charset="2"/>
              </a:rPr>
              <a:t>Well-informed</a:t>
            </a:r>
            <a:endParaRPr lang="en-US" altLang="en-US" sz="2800" i="1">
              <a:solidFill>
                <a:schemeClr val="tx2"/>
              </a:solidFill>
              <a:sym typeface="Symbol" panose="05050102010706020507" pitchFamily="18" charset="2"/>
            </a:endParaRPr>
          </a:p>
          <a:p>
            <a:pPr eaLnBrk="1" hangingPunct="1">
              <a:lnSpc>
                <a:spcPct val="90000"/>
              </a:lnSpc>
              <a:spcBef>
                <a:spcPct val="0"/>
              </a:spcBef>
              <a:buFontTx/>
              <a:buNone/>
            </a:pPr>
            <a:r>
              <a:rPr lang="en-US" altLang="en-US" sz="2800" i="1">
                <a:solidFill>
                  <a:schemeClr val="tx2"/>
                </a:solidFill>
                <a:sym typeface="Symbol" panose="05050102010706020507" pitchFamily="18" charset="2"/>
              </a:rPr>
              <a:t>	       … </a:t>
            </a:r>
            <a:r>
              <a:rPr lang="en-US" altLang="en-US" sz="2800" i="1">
                <a:sym typeface="Symbol" panose="05050102010706020507" pitchFamily="18" charset="2"/>
              </a:rPr>
              <a:t>Independent</a:t>
            </a:r>
          </a:p>
          <a:p>
            <a:pPr eaLnBrk="1" hangingPunct="1">
              <a:lnSpc>
                <a:spcPct val="90000"/>
              </a:lnSpc>
              <a:spcBef>
                <a:spcPct val="0"/>
              </a:spcBef>
              <a:buFontTx/>
              <a:buNone/>
            </a:pPr>
            <a:endParaRPr lang="en-US" altLang="en-US" sz="1200">
              <a:solidFill>
                <a:schemeClr val="tx2"/>
              </a:solidFill>
              <a:sym typeface="Symbol" panose="05050102010706020507" pitchFamily="18" charset="2"/>
            </a:endParaRPr>
          </a:p>
          <a:p>
            <a:pPr eaLnBrk="1" hangingPunct="1">
              <a:lnSpc>
                <a:spcPct val="90000"/>
              </a:lnSpc>
              <a:spcBef>
                <a:spcPct val="0"/>
              </a:spcBef>
              <a:buFontTx/>
              <a:buNone/>
            </a:pPr>
            <a:r>
              <a:rPr lang="en-US" altLang="en-US">
                <a:solidFill>
                  <a:schemeClr val="tx2"/>
                </a:solidFill>
                <a:sym typeface="Symbol" panose="05050102010706020507" pitchFamily="18" charset="2"/>
              </a:rPr>
              <a:t>   … </a:t>
            </a:r>
            <a:r>
              <a:rPr lang="en-US" altLang="en-US" sz="2800">
                <a:solidFill>
                  <a:schemeClr val="tx2"/>
                </a:solidFill>
                <a:sym typeface="Symbol" panose="05050102010706020507" pitchFamily="18" charset="2"/>
              </a:rPr>
              <a:t>Motivates fundamental principles</a:t>
            </a:r>
          </a:p>
          <a:p>
            <a:pPr eaLnBrk="1" hangingPunct="1">
              <a:lnSpc>
                <a:spcPct val="90000"/>
              </a:lnSpc>
              <a:spcBef>
                <a:spcPct val="0"/>
              </a:spcBef>
              <a:buFontTx/>
              <a:buNone/>
            </a:pPr>
            <a:r>
              <a:rPr lang="en-US" altLang="en-US" sz="2800">
                <a:solidFill>
                  <a:schemeClr val="tx2"/>
                </a:solidFill>
                <a:sym typeface="Symbol" panose="05050102010706020507" pitchFamily="18" charset="2"/>
              </a:rPr>
              <a:t>	            for DMC functioning and composition…</a:t>
            </a:r>
            <a:endParaRPr lang="en-US" altLang="en-US" sz="2800"/>
          </a:p>
        </p:txBody>
      </p:sp>
      <p:sp>
        <p:nvSpPr>
          <p:cNvPr id="88067" name="Line 4">
            <a:extLst>
              <a:ext uri="{FF2B5EF4-FFF2-40B4-BE49-F238E27FC236}">
                <a16:creationId xmlns:a16="http://schemas.microsoft.com/office/drawing/2014/main" id="{EA011211-3282-4473-80B5-9A5926470313}"/>
              </a:ext>
            </a:extLst>
          </p:cNvPr>
          <p:cNvSpPr>
            <a:spLocks noChangeShapeType="1"/>
          </p:cNvSpPr>
          <p:nvPr/>
        </p:nvSpPr>
        <p:spPr bwMode="auto">
          <a:xfrm>
            <a:off x="293688" y="1077913"/>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88068" name="TextBox 1">
            <a:extLst>
              <a:ext uri="{FF2B5EF4-FFF2-40B4-BE49-F238E27FC236}">
                <a16:creationId xmlns:a16="http://schemas.microsoft.com/office/drawing/2014/main" id="{2147B150-5F26-478D-B5D7-AE0307EE004E}"/>
              </a:ext>
            </a:extLst>
          </p:cNvPr>
          <p:cNvSpPr txBox="1">
            <a:spLocks noChangeArrowheads="1"/>
          </p:cNvSpPr>
          <p:nvPr/>
        </p:nvSpPr>
        <p:spPr bwMode="auto">
          <a:xfrm>
            <a:off x="582613" y="0"/>
            <a:ext cx="6143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              </a:t>
            </a:r>
            <a:r>
              <a:rPr lang="en-US" altLang="en-US" sz="2800"/>
              <a:t>Some Fundamental Principles</a:t>
            </a:r>
          </a:p>
          <a:p>
            <a:pPr eaLnBrk="1" hangingPunct="1">
              <a:spcBef>
                <a:spcPct val="0"/>
              </a:spcBef>
              <a:buFontTx/>
              <a:buNone/>
            </a:pPr>
            <a:r>
              <a:rPr lang="en-US" altLang="en-US" sz="2800"/>
              <a:t>               in Achieving the DMC Mission </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a:extLst>
              <a:ext uri="{FF2B5EF4-FFF2-40B4-BE49-F238E27FC236}">
                <a16:creationId xmlns:a16="http://schemas.microsoft.com/office/drawing/2014/main" id="{4699430F-4288-42CE-80D5-62E331C23A0A}"/>
              </a:ext>
            </a:extLst>
          </p:cNvPr>
          <p:cNvSpPr txBox="1">
            <a:spLocks noChangeArrowheads="1"/>
          </p:cNvSpPr>
          <p:nvPr/>
        </p:nvSpPr>
        <p:spPr bwMode="auto">
          <a:xfrm>
            <a:off x="1371600" y="323850"/>
            <a:ext cx="6781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       </a:t>
            </a:r>
            <a:r>
              <a:rPr lang="en-US" altLang="en-US" sz="2800"/>
              <a:t>Some Fundamental Principles</a:t>
            </a:r>
          </a:p>
          <a:p>
            <a:pPr eaLnBrk="1" hangingPunct="1">
              <a:lnSpc>
                <a:spcPct val="90000"/>
              </a:lnSpc>
              <a:spcBef>
                <a:spcPct val="0"/>
              </a:spcBef>
              <a:buFontTx/>
              <a:buNone/>
            </a:pPr>
            <a:r>
              <a:rPr lang="en-US" altLang="en-US" sz="2800"/>
              <a:t>      </a:t>
            </a:r>
          </a:p>
        </p:txBody>
      </p:sp>
      <p:sp>
        <p:nvSpPr>
          <p:cNvPr id="11267" name="Text Box 3">
            <a:extLst>
              <a:ext uri="{FF2B5EF4-FFF2-40B4-BE49-F238E27FC236}">
                <a16:creationId xmlns:a16="http://schemas.microsoft.com/office/drawing/2014/main" id="{FF05FCA4-7CC4-4735-9C37-45578B49CF21}"/>
              </a:ext>
            </a:extLst>
          </p:cNvPr>
          <p:cNvSpPr txBox="1">
            <a:spLocks noChangeArrowheads="1"/>
          </p:cNvSpPr>
          <p:nvPr/>
        </p:nvSpPr>
        <p:spPr bwMode="auto">
          <a:xfrm>
            <a:off x="531813" y="1447800"/>
            <a:ext cx="8080375" cy="4746625"/>
          </a:xfrm>
          <a:prstGeom prst="rect">
            <a:avLst/>
          </a:prstGeom>
          <a:noFill/>
          <a:ln>
            <a:noFill/>
          </a:ln>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90000"/>
              </a:lnSpc>
              <a:defRPr/>
            </a:pPr>
            <a:endParaRPr lang="en-US" sz="2000" dirty="0"/>
          </a:p>
          <a:p>
            <a:pPr eaLnBrk="1" hangingPunct="1">
              <a:lnSpc>
                <a:spcPct val="90000"/>
              </a:lnSpc>
              <a:defRPr/>
            </a:pPr>
            <a:r>
              <a:rPr lang="en-US" dirty="0">
                <a:sym typeface="Symbol" pitchFamily="18" charset="2"/>
              </a:rPr>
              <a:t>    </a:t>
            </a:r>
            <a:r>
              <a:rPr lang="en-US" sz="2800" dirty="0">
                <a:solidFill>
                  <a:schemeClr val="tx2"/>
                </a:solidFill>
                <a:sym typeface="Symbol" pitchFamily="18" charset="2"/>
              </a:rPr>
              <a:t>DMC should have </a:t>
            </a:r>
            <a:r>
              <a:rPr lang="en-US" sz="2800" i="1" dirty="0">
                <a:solidFill>
                  <a:schemeClr val="tx2"/>
                </a:solidFill>
                <a:sym typeface="Symbol" pitchFamily="18" charset="2"/>
              </a:rPr>
              <a:t>Sole Access </a:t>
            </a:r>
            <a:r>
              <a:rPr lang="en-US" sz="2800" dirty="0">
                <a:solidFill>
                  <a:schemeClr val="tx2"/>
                </a:solidFill>
                <a:sym typeface="Symbol" pitchFamily="18" charset="2"/>
              </a:rPr>
              <a:t>to interim results</a:t>
            </a:r>
          </a:p>
          <a:p>
            <a:pPr eaLnBrk="1" hangingPunct="1">
              <a:lnSpc>
                <a:spcPct val="90000"/>
              </a:lnSpc>
              <a:defRPr/>
            </a:pPr>
            <a:r>
              <a:rPr lang="en-US" sz="2800" dirty="0">
                <a:solidFill>
                  <a:schemeClr val="tx2"/>
                </a:solidFill>
                <a:sym typeface="Symbol" pitchFamily="18" charset="2"/>
              </a:rPr>
              <a:t>	     on relative efficacy &amp;</a:t>
            </a:r>
          </a:p>
          <a:p>
            <a:pPr eaLnBrk="1" hangingPunct="1">
              <a:lnSpc>
                <a:spcPct val="90000"/>
              </a:lnSpc>
              <a:defRPr/>
            </a:pPr>
            <a:r>
              <a:rPr lang="en-US" sz="2800" dirty="0">
                <a:solidFill>
                  <a:schemeClr val="tx2"/>
                </a:solidFill>
                <a:sym typeface="Symbol" pitchFamily="18" charset="2"/>
              </a:rPr>
              <a:t>		 relative safety of interventions</a:t>
            </a:r>
          </a:p>
          <a:p>
            <a:pPr eaLnBrk="1" hangingPunct="1">
              <a:lnSpc>
                <a:spcPct val="90000"/>
              </a:lnSpc>
              <a:defRPr/>
            </a:pPr>
            <a:endParaRPr lang="en-US" sz="2000" dirty="0">
              <a:solidFill>
                <a:schemeClr val="tx2"/>
              </a:solidFill>
              <a:sym typeface="Symbol" pitchFamily="18" charset="2"/>
            </a:endParaRPr>
          </a:p>
          <a:p>
            <a:pPr marL="457200" indent="-457200" eaLnBrk="1" hangingPunct="1">
              <a:lnSpc>
                <a:spcPct val="90000"/>
              </a:lnSpc>
              <a:buFont typeface="Symbol" pitchFamily="18" charset="2"/>
              <a:buChar char="·"/>
              <a:defRPr/>
            </a:pPr>
            <a:r>
              <a:rPr lang="en-US" dirty="0">
                <a:sym typeface="Symbol" pitchFamily="18" charset="2"/>
              </a:rPr>
              <a:t> </a:t>
            </a:r>
            <a:r>
              <a:rPr lang="en-US" sz="2800" dirty="0">
                <a:solidFill>
                  <a:schemeClr val="tx2"/>
                </a:solidFill>
                <a:sym typeface="Symbol" pitchFamily="18" charset="2"/>
              </a:rPr>
              <a:t>DMC should have </a:t>
            </a:r>
            <a:r>
              <a:rPr lang="en-US" sz="2800" i="1" dirty="0">
                <a:solidFill>
                  <a:schemeClr val="tx2"/>
                </a:solidFill>
                <a:sym typeface="Symbol" pitchFamily="18" charset="2"/>
              </a:rPr>
              <a:t>Multidisciplinary</a:t>
            </a:r>
            <a:r>
              <a:rPr lang="en-US" sz="2800" dirty="0">
                <a:solidFill>
                  <a:schemeClr val="tx2"/>
                </a:solidFill>
                <a:sym typeface="Symbol" pitchFamily="18" charset="2"/>
              </a:rPr>
              <a:t> representation</a:t>
            </a:r>
          </a:p>
          <a:p>
            <a:pPr eaLnBrk="1" hangingPunct="1">
              <a:lnSpc>
                <a:spcPct val="90000"/>
              </a:lnSpc>
              <a:defRPr/>
            </a:pPr>
            <a:r>
              <a:rPr lang="en-US" sz="2800" dirty="0">
                <a:solidFill>
                  <a:schemeClr val="tx2"/>
                </a:solidFill>
                <a:sym typeface="Symbol" pitchFamily="18" charset="2"/>
              </a:rPr>
              <a:t>	     having experience in the DMC process</a:t>
            </a:r>
          </a:p>
          <a:p>
            <a:pPr eaLnBrk="1" hangingPunct="1">
              <a:lnSpc>
                <a:spcPct val="90000"/>
              </a:lnSpc>
              <a:defRPr/>
            </a:pPr>
            <a:endParaRPr lang="en-US" sz="2000" dirty="0">
              <a:solidFill>
                <a:schemeClr val="tx2"/>
              </a:solidFill>
              <a:sym typeface="Symbol" pitchFamily="18" charset="2"/>
            </a:endParaRPr>
          </a:p>
          <a:p>
            <a:pPr marL="457200" indent="-457200" eaLnBrk="1" hangingPunct="1">
              <a:lnSpc>
                <a:spcPct val="90000"/>
              </a:lnSpc>
              <a:buFont typeface="Symbol" pitchFamily="18" charset="2"/>
              <a:buChar char="·"/>
              <a:defRPr/>
            </a:pPr>
            <a:r>
              <a:rPr lang="en-US" dirty="0">
                <a:sym typeface="Symbol" pitchFamily="18" charset="2"/>
              </a:rPr>
              <a:t> </a:t>
            </a:r>
            <a:r>
              <a:rPr lang="en-US" sz="2800" dirty="0">
                <a:solidFill>
                  <a:schemeClr val="tx2"/>
                </a:solidFill>
                <a:sym typeface="Symbol" pitchFamily="18" charset="2"/>
              </a:rPr>
              <a:t>DMC should be  </a:t>
            </a:r>
            <a:r>
              <a:rPr lang="en-US" sz="2800" b="1" i="1" dirty="0">
                <a:solidFill>
                  <a:schemeClr val="tx2"/>
                </a:solidFill>
                <a:sym typeface="Symbol" pitchFamily="18" charset="2"/>
              </a:rPr>
              <a:t>Independent</a:t>
            </a:r>
            <a:r>
              <a:rPr lang="en-US" sz="2800" i="1" dirty="0">
                <a:solidFill>
                  <a:schemeClr val="tx2"/>
                </a:solidFill>
                <a:sym typeface="Symbol" pitchFamily="18" charset="2"/>
              </a:rPr>
              <a:t>  </a:t>
            </a:r>
            <a:r>
              <a:rPr lang="en-US" sz="2800" dirty="0">
                <a:solidFill>
                  <a:schemeClr val="tx2"/>
                </a:solidFill>
                <a:sym typeface="Symbol" pitchFamily="18" charset="2"/>
              </a:rPr>
              <a:t>with freedom from</a:t>
            </a:r>
          </a:p>
          <a:p>
            <a:pPr eaLnBrk="1" hangingPunct="1">
              <a:lnSpc>
                <a:spcPct val="90000"/>
              </a:lnSpc>
              <a:defRPr/>
            </a:pPr>
            <a:r>
              <a:rPr lang="en-US" sz="2800" dirty="0">
                <a:solidFill>
                  <a:schemeClr val="tx2"/>
                </a:solidFill>
                <a:sym typeface="Symbol" pitchFamily="18" charset="2"/>
              </a:rPr>
              <a:t>               apparent significant conflicts of interest</a:t>
            </a:r>
          </a:p>
          <a:p>
            <a:pPr eaLnBrk="1" hangingPunct="1">
              <a:lnSpc>
                <a:spcPct val="90000"/>
              </a:lnSpc>
              <a:defRPr/>
            </a:pPr>
            <a:endParaRPr lang="en-US" sz="800" dirty="0">
              <a:solidFill>
                <a:schemeClr val="tx2"/>
              </a:solidFill>
              <a:sym typeface="Symbol" pitchFamily="18" charset="2"/>
            </a:endParaRPr>
          </a:p>
          <a:p>
            <a:pPr eaLnBrk="1" hangingPunct="1">
              <a:lnSpc>
                <a:spcPct val="90000"/>
              </a:lnSpc>
              <a:defRPr/>
            </a:pPr>
            <a:r>
              <a:rPr lang="en-US" sz="2800" dirty="0">
                <a:solidFill>
                  <a:schemeClr val="tx2"/>
                </a:solidFill>
                <a:sym typeface="Symbol" pitchFamily="18" charset="2"/>
              </a:rPr>
              <a:t>	     … financial, professional, regulatory</a:t>
            </a:r>
            <a:endParaRPr lang="en-US" sz="2800" dirty="0">
              <a:sym typeface="Symbol" pitchFamily="18" charset="2"/>
            </a:endParaRPr>
          </a:p>
          <a:p>
            <a:pPr eaLnBrk="1" hangingPunct="1">
              <a:lnSpc>
                <a:spcPct val="90000"/>
              </a:lnSpc>
              <a:defRPr/>
            </a:pPr>
            <a:endParaRPr lang="en-US" dirty="0"/>
          </a:p>
        </p:txBody>
      </p:sp>
      <p:sp>
        <p:nvSpPr>
          <p:cNvPr id="90116" name="Line 4">
            <a:extLst>
              <a:ext uri="{FF2B5EF4-FFF2-40B4-BE49-F238E27FC236}">
                <a16:creationId xmlns:a16="http://schemas.microsoft.com/office/drawing/2014/main" id="{3F65C390-94D5-4823-8A1D-1A01C6AE0905}"/>
              </a:ext>
            </a:extLst>
          </p:cNvPr>
          <p:cNvSpPr>
            <a:spLocks noChangeShapeType="1"/>
          </p:cNvSpPr>
          <p:nvPr/>
        </p:nvSpPr>
        <p:spPr bwMode="auto">
          <a:xfrm>
            <a:off x="381000"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DB0A84A6-F7EC-443D-BBCE-B7519D6E515F}"/>
              </a:ext>
            </a:extLst>
          </p:cNvPr>
          <p:cNvSpPr txBox="1">
            <a:spLocks noChangeArrowheads="1"/>
          </p:cNvSpPr>
          <p:nvPr/>
        </p:nvSpPr>
        <p:spPr bwMode="auto">
          <a:xfrm>
            <a:off x="228600" y="1624013"/>
            <a:ext cx="87503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000" u="sng">
                <a:solidFill>
                  <a:schemeClr val="tx2"/>
                </a:solidFill>
              </a:rPr>
              <a:t>11/93</a:t>
            </a:r>
            <a:r>
              <a:rPr lang="en-US" altLang="en-US" sz="3000">
                <a:solidFill>
                  <a:schemeClr val="tx2"/>
                </a:solidFill>
              </a:rPr>
              <a:t>		       </a:t>
            </a:r>
            <a:r>
              <a:rPr lang="en-US" altLang="en-US" sz="3000" u="sng">
                <a:solidFill>
                  <a:schemeClr val="tx2"/>
                </a:solidFill>
              </a:rPr>
              <a:t>ZDV</a:t>
            </a:r>
            <a:r>
              <a:rPr lang="en-US" altLang="en-US" sz="3000">
                <a:solidFill>
                  <a:schemeClr val="tx2"/>
                </a:solidFill>
              </a:rPr>
              <a:t>           </a:t>
            </a:r>
            <a:r>
              <a:rPr lang="en-US" altLang="en-US" sz="3000" u="sng"/>
              <a:t>ZDV</a:t>
            </a:r>
            <a:r>
              <a:rPr lang="en-US" altLang="en-US" sz="3000"/>
              <a:t>       </a:t>
            </a:r>
            <a:r>
              <a:rPr lang="en-US" altLang="en-US" sz="3000" u="sng"/>
              <a:t>ZDV</a:t>
            </a:r>
            <a:r>
              <a:rPr lang="en-US" altLang="en-US" sz="3000">
                <a:solidFill>
                  <a:schemeClr val="tx2"/>
                </a:solidFill>
              </a:rPr>
              <a:t>           </a:t>
            </a:r>
            <a:r>
              <a:rPr lang="en-US" altLang="en-US" sz="3000" u="sng">
                <a:solidFill>
                  <a:schemeClr val="tx2"/>
                </a:solidFill>
              </a:rPr>
              <a:t>ZDV</a:t>
            </a:r>
            <a:endParaRPr lang="en-US" altLang="en-US" sz="3000">
              <a:solidFill>
                <a:schemeClr val="tx2"/>
              </a:solidFill>
            </a:endParaRPr>
          </a:p>
          <a:p>
            <a:pPr eaLnBrk="1" hangingPunct="1">
              <a:spcBef>
                <a:spcPct val="0"/>
              </a:spcBef>
              <a:buFontTx/>
              <a:buNone/>
            </a:pPr>
            <a:r>
              <a:rPr lang="en-US" altLang="en-US" sz="3000">
                <a:solidFill>
                  <a:schemeClr val="tx2"/>
                </a:solidFill>
              </a:rPr>
              <a:t>		        ddI	        </a:t>
            </a:r>
            <a:r>
              <a:rPr lang="en-US" altLang="en-US" sz="3000"/>
              <a:t>ddI          ddC</a:t>
            </a:r>
            <a:r>
              <a:rPr lang="en-US" altLang="en-US" sz="3000">
                <a:solidFill>
                  <a:schemeClr val="tx2"/>
                </a:solidFill>
              </a:rPr>
              <a:t>	    ddC</a:t>
            </a:r>
          </a:p>
          <a:p>
            <a:pPr eaLnBrk="1" hangingPunct="1">
              <a:spcBef>
                <a:spcPct val="0"/>
              </a:spcBef>
              <a:buFontTx/>
              <a:buNone/>
            </a:pPr>
            <a:r>
              <a:rPr lang="en-US" altLang="en-US" sz="3000">
                <a:solidFill>
                  <a:schemeClr val="tx2"/>
                </a:solidFill>
              </a:rPr>
              <a:t>		     Active        </a:t>
            </a:r>
            <a:r>
              <a:rPr lang="en-US" altLang="en-US" sz="3000"/>
              <a:t>Placebo   Placebo </a:t>
            </a:r>
            <a:r>
              <a:rPr lang="en-US" altLang="en-US" sz="3000">
                <a:solidFill>
                  <a:schemeClr val="tx2"/>
                </a:solidFill>
              </a:rPr>
              <a:t>       Active</a:t>
            </a:r>
          </a:p>
          <a:p>
            <a:pPr eaLnBrk="1" hangingPunct="1">
              <a:spcBef>
                <a:spcPct val="0"/>
              </a:spcBef>
              <a:buFontTx/>
              <a:buNone/>
            </a:pPr>
            <a:endParaRPr lang="en-US" altLang="en-US" sz="3000">
              <a:solidFill>
                <a:schemeClr val="tx2"/>
              </a:solidFill>
            </a:endParaRPr>
          </a:p>
          <a:p>
            <a:pPr eaLnBrk="1" hangingPunct="1">
              <a:spcBef>
                <a:spcPct val="0"/>
              </a:spcBef>
              <a:buFontTx/>
              <a:buNone/>
            </a:pPr>
            <a:r>
              <a:rPr lang="en-US" altLang="en-US" sz="3000">
                <a:solidFill>
                  <a:schemeClr val="tx2"/>
                </a:solidFill>
              </a:rPr>
              <a:t>        n	       337	       </a:t>
            </a:r>
            <a:r>
              <a:rPr lang="en-US" altLang="en-US" sz="3000"/>
              <a:t>172</a:t>
            </a:r>
            <a:r>
              <a:rPr lang="en-US" altLang="en-US" sz="3000">
                <a:solidFill>
                  <a:schemeClr val="tx2"/>
                </a:solidFill>
              </a:rPr>
              <a:t>	    </a:t>
            </a:r>
            <a:r>
              <a:rPr lang="en-US" altLang="en-US" sz="3000"/>
              <a:t>168</a:t>
            </a:r>
            <a:r>
              <a:rPr lang="en-US" altLang="en-US" sz="3000">
                <a:solidFill>
                  <a:schemeClr val="tx2"/>
                </a:solidFill>
              </a:rPr>
              <a:t>	     344</a:t>
            </a:r>
          </a:p>
          <a:p>
            <a:pPr eaLnBrk="1" hangingPunct="1">
              <a:spcBef>
                <a:spcPct val="0"/>
              </a:spcBef>
              <a:buFontTx/>
              <a:buNone/>
            </a:pPr>
            <a:r>
              <a:rPr lang="en-US" altLang="en-US" sz="3000">
                <a:solidFill>
                  <a:schemeClr val="tx2"/>
                </a:solidFill>
              </a:rPr>
              <a:t>Prog/Death	         55	         </a:t>
            </a:r>
            <a:r>
              <a:rPr lang="en-US" altLang="en-US" sz="3000"/>
              <a:t>42</a:t>
            </a:r>
            <a:r>
              <a:rPr lang="en-US" altLang="en-US" sz="3000">
                <a:solidFill>
                  <a:schemeClr val="tx2"/>
                </a:solidFill>
              </a:rPr>
              <a:t>	      </a:t>
            </a:r>
            <a:r>
              <a:rPr lang="en-US" altLang="en-US" sz="3000"/>
              <a:t>28</a:t>
            </a:r>
            <a:r>
              <a:rPr lang="en-US" altLang="en-US" sz="3000">
                <a:solidFill>
                  <a:schemeClr val="tx2"/>
                </a:solidFill>
              </a:rPr>
              <a:t>	       62</a:t>
            </a:r>
          </a:p>
          <a:p>
            <a:pPr eaLnBrk="1" hangingPunct="1">
              <a:spcBef>
                <a:spcPct val="0"/>
              </a:spcBef>
              <a:buFontTx/>
              <a:buNone/>
            </a:pPr>
            <a:r>
              <a:rPr lang="en-US" altLang="en-US" sz="3000">
                <a:solidFill>
                  <a:schemeClr val="tx2"/>
                </a:solidFill>
              </a:rPr>
              <a:t>    Death	         18	         </a:t>
            </a:r>
            <a:r>
              <a:rPr lang="en-US" altLang="en-US" sz="3000" b="1">
                <a:solidFill>
                  <a:srgbClr val="FE9B03"/>
                </a:solidFill>
              </a:rPr>
              <a:t>17</a:t>
            </a:r>
            <a:r>
              <a:rPr lang="en-US" altLang="en-US" sz="3000">
                <a:solidFill>
                  <a:schemeClr val="tx2"/>
                </a:solidFill>
              </a:rPr>
              <a:t>	        </a:t>
            </a:r>
            <a:r>
              <a:rPr lang="en-US" altLang="en-US" sz="3000" b="1">
                <a:solidFill>
                  <a:srgbClr val="FE9B03"/>
                </a:solidFill>
              </a:rPr>
              <a:t>2</a:t>
            </a:r>
            <a:r>
              <a:rPr lang="en-US" altLang="en-US" sz="3000">
                <a:solidFill>
                  <a:schemeClr val="tx2"/>
                </a:solidFill>
              </a:rPr>
              <a:t>	       18</a:t>
            </a:r>
          </a:p>
          <a:p>
            <a:pPr eaLnBrk="1" hangingPunct="1">
              <a:spcBef>
                <a:spcPct val="0"/>
              </a:spcBef>
              <a:buFontTx/>
              <a:buNone/>
            </a:pPr>
            <a:r>
              <a:rPr lang="en-US" altLang="en-US" sz="3000">
                <a:solidFill>
                  <a:schemeClr val="tx2"/>
                </a:solidFill>
              </a:rPr>
              <a:t>All Events	         92	         </a:t>
            </a:r>
            <a:r>
              <a:rPr lang="en-US" altLang="en-US" sz="3000"/>
              <a:t>73</a:t>
            </a:r>
            <a:r>
              <a:rPr lang="en-US" altLang="en-US" sz="3000">
                <a:solidFill>
                  <a:schemeClr val="tx2"/>
                </a:solidFill>
              </a:rPr>
              <a:t>	      </a:t>
            </a:r>
            <a:r>
              <a:rPr lang="en-US" altLang="en-US" sz="3000"/>
              <a:t>37</a:t>
            </a:r>
            <a:r>
              <a:rPr lang="en-US" altLang="en-US" sz="3000">
                <a:solidFill>
                  <a:schemeClr val="tx2"/>
                </a:solidFill>
              </a:rPr>
              <a:t>	     102</a:t>
            </a:r>
            <a:endParaRPr lang="en-US" altLang="en-US" sz="3000" u="sng">
              <a:solidFill>
                <a:schemeClr val="tx2"/>
              </a:solidFill>
            </a:endParaRPr>
          </a:p>
        </p:txBody>
      </p:sp>
      <p:sp>
        <p:nvSpPr>
          <p:cNvPr id="11267" name="Text Box 3">
            <a:extLst>
              <a:ext uri="{FF2B5EF4-FFF2-40B4-BE49-F238E27FC236}">
                <a16:creationId xmlns:a16="http://schemas.microsoft.com/office/drawing/2014/main" id="{4991F869-E03B-4CA6-BEF8-40DFD266E57E}"/>
              </a:ext>
            </a:extLst>
          </p:cNvPr>
          <p:cNvSpPr txBox="1">
            <a:spLocks noChangeArrowheads="1"/>
          </p:cNvSpPr>
          <p:nvPr/>
        </p:nvSpPr>
        <p:spPr bwMode="auto">
          <a:xfrm>
            <a:off x="3124200" y="381000"/>
            <a:ext cx="2838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t>CPCRA #007:</a:t>
            </a:r>
          </a:p>
        </p:txBody>
      </p:sp>
      <p:sp>
        <p:nvSpPr>
          <p:cNvPr id="11268" name="Line 4">
            <a:extLst>
              <a:ext uri="{FF2B5EF4-FFF2-40B4-BE49-F238E27FC236}">
                <a16:creationId xmlns:a16="http://schemas.microsoft.com/office/drawing/2014/main" id="{34FFFE25-47A1-45FF-B562-214D4E73641B}"/>
              </a:ext>
            </a:extLst>
          </p:cNvPr>
          <p:cNvSpPr>
            <a:spLocks noChangeShapeType="1"/>
          </p:cNvSpPr>
          <p:nvPr/>
        </p:nvSpPr>
        <p:spPr bwMode="auto">
          <a:xfrm>
            <a:off x="304800" y="11430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a:extLst>
              <a:ext uri="{FF2B5EF4-FFF2-40B4-BE49-F238E27FC236}">
                <a16:creationId xmlns:a16="http://schemas.microsoft.com/office/drawing/2014/main" id="{393355B2-EC60-4B3D-A1B4-C1A8B1E62072}"/>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92163" name="Text Box 3">
            <a:extLst>
              <a:ext uri="{FF2B5EF4-FFF2-40B4-BE49-F238E27FC236}">
                <a16:creationId xmlns:a16="http://schemas.microsoft.com/office/drawing/2014/main" id="{9D3FD839-D676-429E-8DCE-1F8402DC4804}"/>
              </a:ext>
            </a:extLst>
          </p:cNvPr>
          <p:cNvSpPr txBox="1">
            <a:spLocks noChangeArrowheads="1"/>
          </p:cNvSpPr>
          <p:nvPr/>
        </p:nvSpPr>
        <p:spPr bwMode="auto">
          <a:xfrm>
            <a:off x="152400" y="1076325"/>
            <a:ext cx="8915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Implementing</a:t>
            </a:r>
            <a:r>
              <a:rPr lang="en-US" altLang="en-US" sz="2800"/>
              <a:t> </a:t>
            </a:r>
            <a:r>
              <a:rPr lang="en-US" altLang="en-US" sz="2800">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92164" name="Line 4">
            <a:extLst>
              <a:ext uri="{FF2B5EF4-FFF2-40B4-BE49-F238E27FC236}">
                <a16:creationId xmlns:a16="http://schemas.microsoft.com/office/drawing/2014/main" id="{692AF3A0-0776-4294-9631-7E2572BEE6E5}"/>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a:extLst>
              <a:ext uri="{FF2B5EF4-FFF2-40B4-BE49-F238E27FC236}">
                <a16:creationId xmlns:a16="http://schemas.microsoft.com/office/drawing/2014/main" id="{36C0E527-4A44-467C-BE1D-1C36F9EBC883}"/>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94211" name="Text Box 3">
            <a:extLst>
              <a:ext uri="{FF2B5EF4-FFF2-40B4-BE49-F238E27FC236}">
                <a16:creationId xmlns:a16="http://schemas.microsoft.com/office/drawing/2014/main" id="{B6B42943-A0CC-41F7-A76C-12E4D280E1E1}"/>
              </a:ext>
            </a:extLst>
          </p:cNvPr>
          <p:cNvSpPr txBox="1">
            <a:spLocks noChangeArrowheads="1"/>
          </p:cNvSpPr>
          <p:nvPr/>
        </p:nvSpPr>
        <p:spPr bwMode="auto">
          <a:xfrm>
            <a:off x="152400" y="1076325"/>
            <a:ext cx="8915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b="1">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Implementing</a:t>
            </a:r>
            <a:r>
              <a:rPr lang="en-US" altLang="en-US" sz="2800"/>
              <a:t> </a:t>
            </a:r>
            <a:r>
              <a:rPr lang="en-US" altLang="en-US" sz="2800">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94212" name="Line 4">
            <a:extLst>
              <a:ext uri="{FF2B5EF4-FFF2-40B4-BE49-F238E27FC236}">
                <a16:creationId xmlns:a16="http://schemas.microsoft.com/office/drawing/2014/main" id="{67F5A121-88E7-4CC1-B005-91FA152C1DC5}"/>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DBE50DE7-32BE-499A-9CEF-D615E8F7A8FA}"/>
              </a:ext>
            </a:extLst>
          </p:cNvPr>
          <p:cNvSpPr txBox="1">
            <a:spLocks noChangeArrowheads="1"/>
          </p:cNvSpPr>
          <p:nvPr/>
        </p:nvSpPr>
        <p:spPr bwMode="auto">
          <a:xfrm>
            <a:off x="533400" y="17526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a:solidFill>
                  <a:schemeClr val="tx2"/>
                </a:solidFill>
              </a:rPr>
              <a:t>Will early release of interim data increase                	enthusiasm of participating investigators?</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Will early release of data provide </a:t>
            </a:r>
          </a:p>
          <a:p>
            <a:pPr eaLnBrk="1" hangingPunct="1">
              <a:spcBef>
                <a:spcPct val="0"/>
              </a:spcBef>
              <a:buFontTx/>
              <a:buNone/>
            </a:pPr>
            <a:r>
              <a:rPr lang="en-US" altLang="en-US">
                <a:solidFill>
                  <a:schemeClr val="tx2"/>
                </a:solidFill>
              </a:rPr>
              <a:t>	more timely access to reliable insights? </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Will Release of Data from </a:t>
            </a:r>
          </a:p>
          <a:p>
            <a:pPr eaLnBrk="1" hangingPunct="1">
              <a:spcBef>
                <a:spcPct val="0"/>
              </a:spcBef>
              <a:buFontTx/>
              <a:buNone/>
            </a:pPr>
            <a:r>
              <a:rPr lang="en-US" altLang="en-US">
                <a:solidFill>
                  <a:schemeClr val="tx2"/>
                </a:solidFill>
              </a:rPr>
              <a:t>	  a Concurrent Companion Trial</a:t>
            </a:r>
          </a:p>
          <a:p>
            <a:pPr eaLnBrk="1" hangingPunct="1">
              <a:spcBef>
                <a:spcPct val="0"/>
              </a:spcBef>
              <a:buFontTx/>
              <a:buNone/>
            </a:pPr>
            <a:r>
              <a:rPr lang="en-US" altLang="en-US">
                <a:solidFill>
                  <a:schemeClr val="tx2"/>
                </a:solidFill>
              </a:rPr>
              <a:t>                 render other Trials Non-influential? </a:t>
            </a:r>
            <a:endParaRPr lang="en-US" altLang="en-US" sz="3600">
              <a:solidFill>
                <a:schemeClr val="tx2"/>
              </a:solidFill>
            </a:endParaRPr>
          </a:p>
        </p:txBody>
      </p:sp>
      <p:sp>
        <p:nvSpPr>
          <p:cNvPr id="96259" name="Line 3">
            <a:extLst>
              <a:ext uri="{FF2B5EF4-FFF2-40B4-BE49-F238E27FC236}">
                <a16:creationId xmlns:a16="http://schemas.microsoft.com/office/drawing/2014/main" id="{8FF020D7-CDC2-4EF1-B1B8-5541317C588B}"/>
              </a:ext>
            </a:extLst>
          </p:cNvPr>
          <p:cNvSpPr>
            <a:spLocks noChangeShapeType="1"/>
          </p:cNvSpPr>
          <p:nvPr/>
        </p:nvSpPr>
        <p:spPr bwMode="auto">
          <a:xfrm>
            <a:off x="304800" y="13716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6260" name="Text Box 4">
            <a:extLst>
              <a:ext uri="{FF2B5EF4-FFF2-40B4-BE49-F238E27FC236}">
                <a16:creationId xmlns:a16="http://schemas.microsoft.com/office/drawing/2014/main" id="{1BFBC0D7-731A-40A3-9B9C-FE6FEAD4B064}"/>
              </a:ext>
            </a:extLst>
          </p:cNvPr>
          <p:cNvSpPr txBox="1">
            <a:spLocks noChangeArrowheads="1"/>
          </p:cNvSpPr>
          <p:nvPr/>
        </p:nvSpPr>
        <p:spPr bwMode="auto">
          <a:xfrm>
            <a:off x="1066800" y="228600"/>
            <a:ext cx="6899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Some Important Questions</a:t>
            </a:r>
          </a:p>
          <a:p>
            <a:pPr algn="ctr" eaLnBrk="1" hangingPunct="1">
              <a:spcBef>
                <a:spcPct val="0"/>
              </a:spcBef>
              <a:buFontTx/>
              <a:buNone/>
            </a:pPr>
            <a:r>
              <a:rPr lang="en-US" altLang="en-US"/>
              <a:t>Regarding Early Release of Interim Data</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7B244A2-FD2E-47E6-8AEB-B3BCF3699964}"/>
              </a:ext>
            </a:extLst>
          </p:cNvPr>
          <p:cNvSpPr>
            <a:spLocks noGrp="1" noChangeArrowheads="1"/>
          </p:cNvSpPr>
          <p:nvPr>
            <p:ph type="title"/>
          </p:nvPr>
        </p:nvSpPr>
        <p:spPr>
          <a:xfrm>
            <a:off x="228600" y="152400"/>
            <a:ext cx="8763000" cy="639763"/>
          </a:xfrm>
        </p:spPr>
        <p:txBody>
          <a:bodyPr/>
          <a:lstStyle/>
          <a:p>
            <a:r>
              <a:rPr lang="en-US" altLang="en-US" sz="2800">
                <a:solidFill>
                  <a:schemeClr val="tx1"/>
                </a:solidFill>
              </a:rPr>
              <a:t>Maintaining Confidentiality of Emerging Data</a:t>
            </a:r>
          </a:p>
        </p:txBody>
      </p:sp>
      <p:sp>
        <p:nvSpPr>
          <p:cNvPr id="98307" name="Content Placeholder 2">
            <a:extLst>
              <a:ext uri="{FF2B5EF4-FFF2-40B4-BE49-F238E27FC236}">
                <a16:creationId xmlns:a16="http://schemas.microsoft.com/office/drawing/2014/main" id="{A5AA78E2-A296-41F2-94FD-3F8CBC6AB3F9}"/>
              </a:ext>
            </a:extLst>
          </p:cNvPr>
          <p:cNvSpPr>
            <a:spLocks noGrp="1" noChangeArrowheads="1"/>
          </p:cNvSpPr>
          <p:nvPr>
            <p:ph idx="1"/>
          </p:nvPr>
        </p:nvSpPr>
        <p:spPr>
          <a:xfrm>
            <a:off x="158750" y="1143000"/>
            <a:ext cx="9061450" cy="2970213"/>
          </a:xfrm>
        </p:spPr>
        <p:txBody>
          <a:bodyPr/>
          <a:lstStyle/>
          <a:p>
            <a:pPr marL="0" indent="0">
              <a:buFontTx/>
              <a:buNone/>
            </a:pPr>
            <a:r>
              <a:rPr lang="en-US" altLang="en-US"/>
              <a:t>    </a:t>
            </a:r>
            <a:r>
              <a:rPr lang="en-US" altLang="en-US">
                <a:solidFill>
                  <a:schemeClr val="tx2"/>
                </a:solidFill>
              </a:rPr>
              <a:t>DAMOCLES</a:t>
            </a:r>
            <a:r>
              <a:rPr lang="en-US" altLang="en-US"/>
              <a:t>*</a:t>
            </a:r>
            <a:r>
              <a:rPr lang="en-US" altLang="en-US">
                <a:solidFill>
                  <a:schemeClr val="tx2"/>
                </a:solidFill>
              </a:rPr>
              <a:t>:</a:t>
            </a:r>
            <a:r>
              <a:rPr lang="en-US" altLang="en-US" sz="2400">
                <a:solidFill>
                  <a:schemeClr val="tx2"/>
                </a:solidFill>
              </a:rPr>
              <a:t> </a:t>
            </a:r>
          </a:p>
          <a:p>
            <a:pPr marL="0" indent="0">
              <a:buFontTx/>
              <a:buNone/>
            </a:pPr>
            <a:endParaRPr lang="en-US" altLang="en-US" sz="800">
              <a:solidFill>
                <a:schemeClr val="tx2"/>
              </a:solidFill>
            </a:endParaRPr>
          </a:p>
          <a:p>
            <a:pPr marL="0" indent="0">
              <a:buFontTx/>
              <a:buNone/>
            </a:pPr>
            <a:r>
              <a:rPr lang="en-US" altLang="en-US" sz="2800"/>
              <a:t>   </a:t>
            </a:r>
            <a:r>
              <a:rPr lang="en-US" altLang="en-US" sz="2800">
                <a:solidFill>
                  <a:schemeClr val="tx2"/>
                </a:solidFill>
              </a:rPr>
              <a:t>“</a:t>
            </a:r>
            <a:r>
              <a:rPr lang="en-US" altLang="en-US" sz="2800" i="1">
                <a:solidFill>
                  <a:schemeClr val="tx2"/>
                </a:solidFill>
              </a:rPr>
              <a:t>The current prevailing view is that the trial investigators  	should not see the unblinded interim results,</a:t>
            </a:r>
            <a:endParaRPr lang="en-US" altLang="en-US" sz="800" i="1">
              <a:solidFill>
                <a:schemeClr val="tx2"/>
              </a:solidFill>
            </a:endParaRPr>
          </a:p>
          <a:p>
            <a:pPr marL="0" indent="0">
              <a:buFontTx/>
              <a:buNone/>
            </a:pPr>
            <a:r>
              <a:rPr lang="en-US" altLang="en-US" sz="800" i="1">
                <a:solidFill>
                  <a:schemeClr val="tx2"/>
                </a:solidFill>
              </a:rPr>
              <a:t>                      </a:t>
            </a:r>
            <a:r>
              <a:rPr lang="en-US" altLang="en-US" sz="2800" i="1">
                <a:solidFill>
                  <a:schemeClr val="tx2"/>
                </a:solidFill>
              </a:rPr>
              <a:t>and the argument that releasing interim results   	  	would aid enthusiasm and accrual is false.</a:t>
            </a:r>
            <a:r>
              <a:rPr lang="en-US" altLang="en-US" sz="2800">
                <a:solidFill>
                  <a:schemeClr val="tx2"/>
                </a:solidFill>
              </a:rPr>
              <a:t>”</a:t>
            </a:r>
          </a:p>
          <a:p>
            <a:pPr marL="0" indent="0">
              <a:buFontTx/>
              <a:buNone/>
            </a:pPr>
            <a:endParaRPr lang="en-US" altLang="en-US" sz="2000">
              <a:solidFill>
                <a:schemeClr val="tx2"/>
              </a:solidFill>
            </a:endParaRPr>
          </a:p>
          <a:p>
            <a:pPr marL="0" indent="0">
              <a:buFontTx/>
              <a:buNone/>
            </a:pPr>
            <a:r>
              <a:rPr lang="en-US" altLang="en-US" sz="2400" b="1"/>
              <a:t>*</a:t>
            </a:r>
            <a:r>
              <a:rPr lang="en-US" altLang="en-US" sz="2400">
                <a:solidFill>
                  <a:schemeClr val="tx2"/>
                </a:solidFill>
              </a:rPr>
              <a:t>  The United Kingdom NHS Health Technology Assessment Program   commissioned the ‘</a:t>
            </a:r>
            <a:r>
              <a:rPr lang="en-US" altLang="en-US" sz="2400" i="1">
                <a:solidFill>
                  <a:schemeClr val="tx2"/>
                </a:solidFill>
              </a:rPr>
              <a:t>Data Monitoring Committees: Lessons, Ethics, Statistics Study Group</a:t>
            </a:r>
            <a:r>
              <a:rPr lang="en-US" altLang="en-US" sz="2400">
                <a:solidFill>
                  <a:schemeClr val="tx2"/>
                </a:solidFill>
              </a:rPr>
              <a:t>’ (DAMOCLES): </a:t>
            </a:r>
          </a:p>
          <a:p>
            <a:pPr marL="0" indent="0">
              <a:buFontTx/>
              <a:buNone/>
            </a:pPr>
            <a:r>
              <a:rPr lang="en-US" altLang="en-US" sz="2400">
                <a:solidFill>
                  <a:schemeClr val="tx2"/>
                </a:solidFill>
              </a:rPr>
              <a:t>     </a:t>
            </a:r>
            <a:r>
              <a:rPr lang="en-US" altLang="en-US" sz="2400"/>
              <a:t>─ </a:t>
            </a:r>
            <a:r>
              <a:rPr lang="en-US" altLang="en-US" sz="2400">
                <a:solidFill>
                  <a:schemeClr val="tx2"/>
                </a:solidFill>
              </a:rPr>
              <a:t>to investigate existing processes of monitoring accumulating data</a:t>
            </a:r>
          </a:p>
          <a:p>
            <a:pPr marL="0" indent="0">
              <a:buFontTx/>
              <a:buNone/>
            </a:pPr>
            <a:r>
              <a:rPr lang="en-US" altLang="en-US" sz="2400">
                <a:solidFill>
                  <a:schemeClr val="tx2"/>
                </a:solidFill>
              </a:rPr>
              <a:t>     </a:t>
            </a:r>
            <a:r>
              <a:rPr lang="en-US" altLang="en-US" sz="2400"/>
              <a:t>─ </a:t>
            </a:r>
            <a:r>
              <a:rPr lang="en-US" altLang="en-US" sz="2400">
                <a:solidFill>
                  <a:schemeClr val="tx2"/>
                </a:solidFill>
              </a:rPr>
              <a:t>to identify ways of improving the DMC process.</a:t>
            </a:r>
          </a:p>
          <a:p>
            <a:pPr marL="0" indent="0">
              <a:buFontTx/>
              <a:buNone/>
            </a:pPr>
            <a:r>
              <a:rPr lang="de-DE" altLang="en-US" sz="2400"/>
              <a:t>  </a:t>
            </a:r>
            <a:r>
              <a:rPr lang="de-DE" altLang="en-US" sz="2400">
                <a:solidFill>
                  <a:schemeClr val="tx2"/>
                </a:solidFill>
              </a:rPr>
              <a:t>Grant, Altman, Babiker, et al.  </a:t>
            </a:r>
            <a:r>
              <a:rPr lang="en-US" altLang="en-US" sz="2400" i="1">
                <a:solidFill>
                  <a:schemeClr val="tx2"/>
                </a:solidFill>
              </a:rPr>
              <a:t>Health Technology Assessment  </a:t>
            </a:r>
            <a:r>
              <a:rPr lang="de-DE" altLang="en-US" sz="2400">
                <a:solidFill>
                  <a:schemeClr val="tx2"/>
                </a:solidFill>
              </a:rPr>
              <a:t>2005 </a:t>
            </a:r>
            <a:endParaRPr lang="en-US" altLang="en-US" sz="2400">
              <a:solidFill>
                <a:schemeClr val="tx2"/>
              </a:solidFill>
            </a:endParaRPr>
          </a:p>
        </p:txBody>
      </p:sp>
      <p:sp>
        <p:nvSpPr>
          <p:cNvPr id="98308" name="Line 4">
            <a:extLst>
              <a:ext uri="{FF2B5EF4-FFF2-40B4-BE49-F238E27FC236}">
                <a16:creationId xmlns:a16="http://schemas.microsoft.com/office/drawing/2014/main" id="{78E4F4E5-09D7-4B54-B896-28FA127ACC8B}"/>
              </a:ext>
            </a:extLst>
          </p:cNvPr>
          <p:cNvSpPr>
            <a:spLocks noChangeShapeType="1"/>
          </p:cNvSpPr>
          <p:nvPr/>
        </p:nvSpPr>
        <p:spPr bwMode="auto">
          <a:xfrm>
            <a:off x="228600" y="9144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a:extLst>
              <a:ext uri="{FF2B5EF4-FFF2-40B4-BE49-F238E27FC236}">
                <a16:creationId xmlns:a16="http://schemas.microsoft.com/office/drawing/2014/main" id="{D4FAF3EE-3567-44EF-8B98-9D8D0C22EE25}"/>
              </a:ext>
            </a:extLst>
          </p:cNvPr>
          <p:cNvSpPr txBox="1">
            <a:spLocks noChangeArrowheads="1"/>
          </p:cNvSpPr>
          <p:nvPr/>
        </p:nvSpPr>
        <p:spPr bwMode="auto">
          <a:xfrm>
            <a:off x="-93663" y="152400"/>
            <a:ext cx="9331326"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t>Evidence from NIH Cancer Cooperative Group Studies</a:t>
            </a:r>
          </a:p>
          <a:p>
            <a:pPr algn="ctr">
              <a:spcBef>
                <a:spcPct val="0"/>
              </a:spcBef>
              <a:buFontTx/>
              <a:buNone/>
            </a:pPr>
            <a:r>
              <a:rPr lang="en-US" altLang="en-US" sz="2400" b="1">
                <a:solidFill>
                  <a:schemeClr val="tx2"/>
                </a:solidFill>
              </a:rPr>
              <a:t>Maintaining Confidentiality </a:t>
            </a:r>
            <a:r>
              <a:rPr lang="en-US" altLang="en-US" sz="2400" b="1">
                <a:sym typeface="Symbol" panose="05050102010706020507" pitchFamily="18" charset="2"/>
              </a:rPr>
              <a:t> </a:t>
            </a:r>
            <a:r>
              <a:rPr lang="en-US" altLang="en-US" sz="2400" b="1">
                <a:solidFill>
                  <a:schemeClr val="tx2"/>
                </a:solidFill>
              </a:rPr>
              <a:t>↓ Pre-judgment </a:t>
            </a:r>
            <a:r>
              <a:rPr lang="en-US" altLang="en-US" sz="2400" b="1">
                <a:sym typeface="Symbol" panose="05050102010706020507" pitchFamily="18" charset="2"/>
              </a:rPr>
              <a:t></a:t>
            </a:r>
            <a:r>
              <a:rPr lang="en-US" altLang="en-US" sz="2400" b="1">
                <a:solidFill>
                  <a:schemeClr val="tx2"/>
                </a:solidFill>
                <a:sym typeface="Symbol" panose="05050102010706020507" pitchFamily="18" charset="2"/>
              </a:rPr>
              <a:t> </a:t>
            </a:r>
            <a:r>
              <a:rPr lang="en-US" altLang="en-US" sz="2400" b="1">
                <a:solidFill>
                  <a:schemeClr val="tx2"/>
                </a:solidFill>
              </a:rPr>
              <a:t>↑ Trial Integrity </a:t>
            </a:r>
          </a:p>
          <a:p>
            <a:pPr lvl="2" algn="ctr" eaLnBrk="1" hangingPunct="1">
              <a:lnSpc>
                <a:spcPct val="90000"/>
              </a:lnSpc>
              <a:buFontTx/>
              <a:buNone/>
            </a:pPr>
            <a:r>
              <a:rPr lang="en-US" altLang="en-US" b="1">
                <a:solidFill>
                  <a:schemeClr val="tx2"/>
                </a:solidFill>
              </a:rPr>
              <a:t>                     </a:t>
            </a:r>
          </a:p>
          <a:p>
            <a:pPr algn="ctr">
              <a:spcBef>
                <a:spcPct val="0"/>
              </a:spcBef>
              <a:buFontTx/>
              <a:buNone/>
            </a:pPr>
            <a:endParaRPr lang="en-US" altLang="en-US"/>
          </a:p>
        </p:txBody>
      </p:sp>
      <p:sp>
        <p:nvSpPr>
          <p:cNvPr id="99331" name="Text Box 3">
            <a:extLst>
              <a:ext uri="{FF2B5EF4-FFF2-40B4-BE49-F238E27FC236}">
                <a16:creationId xmlns:a16="http://schemas.microsoft.com/office/drawing/2014/main" id="{9E217154-4B29-4600-93FE-927A954ECC73}"/>
              </a:ext>
            </a:extLst>
          </p:cNvPr>
          <p:cNvSpPr txBox="1">
            <a:spLocks noChangeArrowheads="1"/>
          </p:cNvSpPr>
          <p:nvPr/>
        </p:nvSpPr>
        <p:spPr bwMode="auto">
          <a:xfrm>
            <a:off x="631825" y="1524000"/>
            <a:ext cx="813117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pPr>
            <a:r>
              <a:rPr lang="en-US" altLang="en-US" sz="2800" u="sng">
                <a:solidFill>
                  <a:schemeClr val="tx2"/>
                </a:solidFill>
              </a:rPr>
              <a:t>NIH Cancer Cooperative Group        NCCTG  SWOG  </a:t>
            </a:r>
          </a:p>
          <a:p>
            <a:pPr>
              <a:lnSpc>
                <a:spcPct val="80000"/>
              </a:lnSpc>
              <a:spcBef>
                <a:spcPct val="0"/>
              </a:spcBef>
              <a:buFontTx/>
              <a:buNone/>
            </a:pPr>
            <a:r>
              <a:rPr lang="en-US" altLang="en-US" sz="2800">
                <a:solidFill>
                  <a:schemeClr val="tx2"/>
                </a:solidFill>
              </a:rPr>
              <a:t>Interim Data shown only to DMCs: 	YES	     NO</a:t>
            </a:r>
          </a:p>
          <a:p>
            <a:pPr>
              <a:lnSpc>
                <a:spcPct val="20000"/>
              </a:lnSpc>
              <a:spcBef>
                <a:spcPct val="0"/>
              </a:spcBef>
              <a:buFontTx/>
              <a:buNone/>
            </a:pPr>
            <a:endParaRPr lang="en-US" altLang="en-US" sz="2800">
              <a:solidFill>
                <a:schemeClr val="tx2"/>
              </a:solidFill>
            </a:endParaRPr>
          </a:p>
          <a:p>
            <a:pPr>
              <a:lnSpc>
                <a:spcPct val="140000"/>
              </a:lnSpc>
              <a:spcBef>
                <a:spcPct val="0"/>
              </a:spcBef>
              <a:buFontTx/>
              <a:buNone/>
            </a:pPr>
            <a:r>
              <a:rPr lang="en-US" altLang="en-US" sz="2800"/>
              <a:t>Declining accrual rate			</a:t>
            </a:r>
            <a:r>
              <a:rPr lang="en-US" altLang="en-US" sz="2800" b="1"/>
              <a:t>0</a:t>
            </a:r>
            <a:r>
              <a:rPr lang="en-US" altLang="en-US" sz="2800">
                <a:solidFill>
                  <a:schemeClr val="tx2"/>
                </a:solidFill>
              </a:rPr>
              <a:t>/10	     </a:t>
            </a:r>
            <a:r>
              <a:rPr lang="en-US" altLang="en-US" sz="2800" b="1"/>
              <a:t>5</a:t>
            </a:r>
            <a:r>
              <a:rPr lang="en-US" altLang="en-US" sz="2800">
                <a:solidFill>
                  <a:schemeClr val="tx2"/>
                </a:solidFill>
              </a:rPr>
              <a:t>/10</a:t>
            </a:r>
          </a:p>
          <a:p>
            <a:pPr>
              <a:lnSpc>
                <a:spcPct val="130000"/>
              </a:lnSpc>
              <a:spcBef>
                <a:spcPct val="0"/>
              </a:spcBef>
              <a:buFontTx/>
              <a:buNone/>
            </a:pPr>
            <a:r>
              <a:rPr lang="en-US" altLang="en-US" sz="2800">
                <a:solidFill>
                  <a:schemeClr val="tx2"/>
                </a:solidFill>
              </a:rPr>
              <a:t>Number closed				9/10	     9/10</a:t>
            </a:r>
          </a:p>
          <a:p>
            <a:pPr>
              <a:lnSpc>
                <a:spcPct val="130000"/>
              </a:lnSpc>
              <a:spcBef>
                <a:spcPct val="0"/>
              </a:spcBef>
              <a:buFontTx/>
              <a:buNone/>
            </a:pPr>
            <a:r>
              <a:rPr lang="en-US" altLang="en-US" sz="2800">
                <a:solidFill>
                  <a:schemeClr val="tx2"/>
                </a:solidFill>
              </a:rPr>
              <a:t>	Full accrual				   8	        6</a:t>
            </a:r>
          </a:p>
          <a:p>
            <a:pPr>
              <a:lnSpc>
                <a:spcPct val="130000"/>
              </a:lnSpc>
              <a:spcBef>
                <a:spcPct val="0"/>
              </a:spcBef>
              <a:buFontTx/>
              <a:buNone/>
            </a:pPr>
            <a:r>
              <a:rPr lang="en-US" altLang="en-US" sz="2800">
                <a:solidFill>
                  <a:schemeClr val="tx2"/>
                </a:solidFill>
              </a:rPr>
              <a:t>Term early appropriately			   1	        1</a:t>
            </a:r>
          </a:p>
          <a:p>
            <a:pPr>
              <a:lnSpc>
                <a:spcPct val="130000"/>
              </a:lnSpc>
              <a:spcBef>
                <a:spcPct val="0"/>
              </a:spcBef>
              <a:buFontTx/>
              <a:buNone/>
            </a:pPr>
            <a:r>
              <a:rPr lang="en-US" altLang="en-US" sz="2800"/>
              <a:t>Term early inappropriately		   </a:t>
            </a:r>
            <a:r>
              <a:rPr lang="en-US" altLang="en-US" sz="2800" b="1"/>
              <a:t>0	        2</a:t>
            </a:r>
          </a:p>
          <a:p>
            <a:pPr>
              <a:lnSpc>
                <a:spcPct val="120000"/>
              </a:lnSpc>
              <a:spcBef>
                <a:spcPct val="0"/>
              </a:spcBef>
              <a:buFontTx/>
              <a:buNone/>
            </a:pPr>
            <a:r>
              <a:rPr lang="en-US" altLang="en-US" sz="2800"/>
              <a:t>Completed studies with current</a:t>
            </a:r>
          </a:p>
          <a:p>
            <a:pPr>
              <a:lnSpc>
                <a:spcPct val="70000"/>
              </a:lnSpc>
              <a:spcBef>
                <a:spcPct val="0"/>
              </a:spcBef>
              <a:buFontTx/>
              <a:buNone/>
            </a:pPr>
            <a:r>
              <a:rPr lang="en-US" altLang="en-US" sz="2800"/>
              <a:t>results inconsistent with early 	            </a:t>
            </a:r>
            <a:r>
              <a:rPr lang="en-US" altLang="en-US" sz="2800" b="1"/>
              <a:t>0</a:t>
            </a:r>
            <a:r>
              <a:rPr lang="en-US" altLang="en-US" sz="2800">
                <a:solidFill>
                  <a:schemeClr val="tx2"/>
                </a:solidFill>
              </a:rPr>
              <a:t>/9	      </a:t>
            </a:r>
            <a:r>
              <a:rPr lang="en-US" altLang="en-US" sz="2800" b="1"/>
              <a:t>2</a:t>
            </a:r>
            <a:r>
              <a:rPr lang="en-US" altLang="en-US" sz="2800">
                <a:solidFill>
                  <a:schemeClr val="tx2"/>
                </a:solidFill>
              </a:rPr>
              <a:t>/9</a:t>
            </a:r>
          </a:p>
          <a:p>
            <a:pPr>
              <a:lnSpc>
                <a:spcPct val="80000"/>
              </a:lnSpc>
              <a:spcBef>
                <a:spcPct val="0"/>
              </a:spcBef>
              <a:buFontTx/>
              <a:buNone/>
            </a:pPr>
            <a:r>
              <a:rPr lang="en-US" altLang="en-US" sz="2800"/>
              <a:t>published results</a:t>
            </a:r>
          </a:p>
          <a:p>
            <a:pPr>
              <a:lnSpc>
                <a:spcPct val="80000"/>
              </a:lnSpc>
              <a:spcBef>
                <a:spcPct val="0"/>
              </a:spcBef>
              <a:buFontTx/>
              <a:buNone/>
            </a:pPr>
            <a:r>
              <a:rPr lang="en-US" altLang="en-US" sz="2800"/>
              <a:t>			     </a:t>
            </a:r>
          </a:p>
        </p:txBody>
      </p:sp>
      <p:sp>
        <p:nvSpPr>
          <p:cNvPr id="99332" name="Line 4">
            <a:extLst>
              <a:ext uri="{FF2B5EF4-FFF2-40B4-BE49-F238E27FC236}">
                <a16:creationId xmlns:a16="http://schemas.microsoft.com/office/drawing/2014/main" id="{DFE0A93B-AE62-4855-B852-C879D2C083CB}"/>
              </a:ext>
            </a:extLst>
          </p:cNvPr>
          <p:cNvSpPr>
            <a:spLocks noChangeShapeType="1"/>
          </p:cNvSpPr>
          <p:nvPr/>
        </p:nvSpPr>
        <p:spPr bwMode="auto">
          <a:xfrm>
            <a:off x="381000" y="12192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a:extLst>
              <a:ext uri="{FF2B5EF4-FFF2-40B4-BE49-F238E27FC236}">
                <a16:creationId xmlns:a16="http://schemas.microsoft.com/office/drawing/2014/main" id="{3536CE51-9E64-4157-A72E-832378E0391C}"/>
              </a:ext>
            </a:extLst>
          </p:cNvPr>
          <p:cNvSpPr txBox="1">
            <a:spLocks noChangeArrowheads="1"/>
          </p:cNvSpPr>
          <p:nvPr/>
        </p:nvSpPr>
        <p:spPr bwMode="auto">
          <a:xfrm>
            <a:off x="76200" y="334963"/>
            <a:ext cx="87963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 Enhancing Trial Integrity by Maintaining Confidentiality</a:t>
            </a:r>
          </a:p>
        </p:txBody>
      </p:sp>
      <p:sp>
        <p:nvSpPr>
          <p:cNvPr id="44035" name="Text Box 3">
            <a:extLst>
              <a:ext uri="{FF2B5EF4-FFF2-40B4-BE49-F238E27FC236}">
                <a16:creationId xmlns:a16="http://schemas.microsoft.com/office/drawing/2014/main" id="{C6C7C518-D80C-42E7-91C4-A0FFF377906F}"/>
              </a:ext>
            </a:extLst>
          </p:cNvPr>
          <p:cNvSpPr txBox="1">
            <a:spLocks noChangeArrowheads="1"/>
          </p:cNvSpPr>
          <p:nvPr/>
        </p:nvSpPr>
        <p:spPr bwMode="auto">
          <a:xfrm>
            <a:off x="173038" y="1371600"/>
            <a:ext cx="8796337" cy="48323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2800" dirty="0">
                <a:solidFill>
                  <a:schemeClr val="tx2"/>
                </a:solidFill>
              </a:rPr>
              <a:t>          Maintaining Confidentiality of Emerging Data</a:t>
            </a:r>
          </a:p>
          <a:p>
            <a:pPr eaLnBrk="1" hangingPunct="1">
              <a:spcBef>
                <a:spcPct val="0"/>
              </a:spcBef>
              <a:buFontTx/>
              <a:buNone/>
              <a:defRPr/>
            </a:pPr>
            <a:r>
              <a:rPr lang="en-US" altLang="en-US" sz="2800" dirty="0">
                <a:solidFill>
                  <a:schemeClr val="tx2"/>
                </a:solidFill>
              </a:rPr>
              <a:t>                         from Ongoing Clinical Trials:</a:t>
            </a:r>
          </a:p>
          <a:p>
            <a:pPr eaLnBrk="1" hangingPunct="1">
              <a:spcBef>
                <a:spcPct val="0"/>
              </a:spcBef>
              <a:buFontTx/>
              <a:buNone/>
              <a:defRPr/>
            </a:pPr>
            <a:endParaRPr lang="en-US" altLang="en-US" sz="1000" dirty="0">
              <a:solidFill>
                <a:schemeClr val="tx2"/>
              </a:solidFill>
            </a:endParaRPr>
          </a:p>
          <a:p>
            <a:pPr eaLnBrk="1" hangingPunct="1">
              <a:spcBef>
                <a:spcPct val="0"/>
              </a:spcBef>
              <a:buFontTx/>
              <a:buNone/>
              <a:defRPr/>
            </a:pPr>
            <a:r>
              <a:rPr lang="en-US" altLang="en-US" sz="2800" dirty="0"/>
              <a:t>•</a:t>
            </a:r>
            <a:r>
              <a:rPr lang="en-US" altLang="en-US" sz="2800" dirty="0">
                <a:solidFill>
                  <a:schemeClr val="tx2"/>
                </a:solidFill>
              </a:rPr>
              <a:t>  Reduces the Risk of Pre-judgment, </a:t>
            </a:r>
          </a:p>
          <a:p>
            <a:pPr eaLnBrk="1" hangingPunct="1">
              <a:spcBef>
                <a:spcPct val="0"/>
              </a:spcBef>
              <a:buFontTx/>
              <a:buNone/>
              <a:defRPr/>
            </a:pPr>
            <a:r>
              <a:rPr lang="en-US" altLang="en-US" sz="2800" i="1" dirty="0">
                <a:solidFill>
                  <a:schemeClr val="tx2"/>
                </a:solidFill>
              </a:rPr>
              <a:t>           </a:t>
            </a:r>
            <a:r>
              <a:rPr lang="en-US" altLang="en-US" sz="2800" dirty="0">
                <a:solidFill>
                  <a:schemeClr val="tx2"/>
                </a:solidFill>
              </a:rPr>
              <a:t>correspondingly</a:t>
            </a:r>
            <a:r>
              <a:rPr lang="en-US" altLang="en-US" sz="2800" i="1" dirty="0">
                <a:solidFill>
                  <a:schemeClr val="tx2"/>
                </a:solidFill>
              </a:rPr>
              <a:t> increasing</a:t>
            </a:r>
            <a:r>
              <a:rPr lang="en-US" altLang="en-US" sz="2800" dirty="0">
                <a:solidFill>
                  <a:schemeClr val="tx2"/>
                </a:solidFill>
              </a:rPr>
              <a:t> the ability to achieve: </a:t>
            </a:r>
            <a:endParaRPr lang="en-US" altLang="en-US" sz="2800" dirty="0"/>
          </a:p>
          <a:p>
            <a:pPr eaLnBrk="1" hangingPunct="1">
              <a:spcBef>
                <a:spcPct val="0"/>
              </a:spcBef>
              <a:buFontTx/>
              <a:buNone/>
              <a:defRPr/>
            </a:pPr>
            <a:endParaRPr lang="en-US" altLang="en-US" sz="1000" dirty="0"/>
          </a:p>
          <a:p>
            <a:pPr marL="1200150" lvl="1" indent="-457200" eaLnBrk="1" hangingPunct="1">
              <a:spcBef>
                <a:spcPct val="0"/>
              </a:spcBef>
              <a:buFont typeface="Wingdings" panose="05000000000000000000" pitchFamily="2" charset="2"/>
              <a:buChar char="ü"/>
              <a:defRPr/>
            </a:pPr>
            <a:r>
              <a:rPr lang="en-US" altLang="en-US" sz="2400" dirty="0"/>
              <a:t> </a:t>
            </a:r>
            <a:r>
              <a:rPr lang="en-US" altLang="en-US" sz="2400" i="1" dirty="0">
                <a:solidFill>
                  <a:schemeClr val="tx2"/>
                </a:solidFill>
              </a:rPr>
              <a:t>Timely Enrollment</a:t>
            </a:r>
          </a:p>
          <a:p>
            <a:pPr marL="1200150" lvl="1" indent="-457200" eaLnBrk="1" hangingPunct="1">
              <a:spcBef>
                <a:spcPct val="0"/>
              </a:spcBef>
              <a:buFont typeface="Wingdings" panose="05000000000000000000" pitchFamily="2" charset="2"/>
              <a:buChar char="ü"/>
              <a:defRPr/>
            </a:pPr>
            <a:r>
              <a:rPr lang="en-US" altLang="en-US" sz="2400" dirty="0"/>
              <a:t> </a:t>
            </a:r>
            <a:r>
              <a:rPr lang="en-US" altLang="en-US" sz="2400" dirty="0">
                <a:solidFill>
                  <a:schemeClr val="tx2"/>
                </a:solidFill>
              </a:rPr>
              <a:t>Targeted levels of Adherence &amp; Retention</a:t>
            </a:r>
          </a:p>
          <a:p>
            <a:pPr marL="1200150" lvl="1" indent="-457200" eaLnBrk="1" hangingPunct="1">
              <a:spcBef>
                <a:spcPct val="0"/>
              </a:spcBef>
              <a:buFont typeface="Wingdings" panose="05000000000000000000" pitchFamily="2" charset="2"/>
              <a:buChar char="ü"/>
              <a:defRPr/>
            </a:pPr>
            <a:r>
              <a:rPr lang="en-US" altLang="en-US" sz="2400" dirty="0"/>
              <a:t> </a:t>
            </a:r>
            <a:r>
              <a:rPr lang="en-US" altLang="en-US" sz="2400" i="1" dirty="0">
                <a:solidFill>
                  <a:schemeClr val="tx2"/>
                </a:solidFill>
              </a:rPr>
              <a:t>Timely Trial Completion with Reliable Results</a:t>
            </a:r>
          </a:p>
          <a:p>
            <a:pPr lvl="1" indent="0" eaLnBrk="1" hangingPunct="1">
              <a:spcBef>
                <a:spcPct val="0"/>
              </a:spcBef>
              <a:buFontTx/>
              <a:buNone/>
              <a:defRPr/>
            </a:pPr>
            <a:r>
              <a:rPr lang="en-US" altLang="en-US" sz="1000" dirty="0">
                <a:solidFill>
                  <a:schemeClr val="tx2"/>
                </a:solidFill>
              </a:rPr>
              <a:t>  </a:t>
            </a:r>
          </a:p>
          <a:p>
            <a:pPr eaLnBrk="1" hangingPunct="1">
              <a:spcBef>
                <a:spcPct val="0"/>
              </a:spcBef>
              <a:buFontTx/>
              <a:buNone/>
              <a:defRPr/>
            </a:pPr>
            <a:r>
              <a:rPr lang="en-US" altLang="en-US" sz="2800" dirty="0"/>
              <a:t>•</a:t>
            </a:r>
            <a:r>
              <a:rPr lang="en-US" altLang="en-US" sz="2800" dirty="0">
                <a:solidFill>
                  <a:schemeClr val="tx2"/>
                </a:solidFill>
              </a:rPr>
              <a:t>  </a:t>
            </a:r>
            <a:r>
              <a:rPr lang="en-US" altLang="en-US" sz="2800" i="1" dirty="0">
                <a:solidFill>
                  <a:schemeClr val="tx2"/>
                </a:solidFill>
              </a:rPr>
              <a:t>Reduces the Risk for Early Release of Misleading Results </a:t>
            </a:r>
          </a:p>
          <a:p>
            <a:pPr eaLnBrk="1" hangingPunct="1">
              <a:spcBef>
                <a:spcPct val="0"/>
              </a:spcBef>
              <a:buFontTx/>
              <a:buNone/>
              <a:defRPr/>
            </a:pPr>
            <a:endParaRPr lang="en-US" altLang="en-US" sz="1000" dirty="0">
              <a:solidFill>
                <a:schemeClr val="tx2"/>
              </a:solidFill>
            </a:endParaRPr>
          </a:p>
          <a:p>
            <a:pPr eaLnBrk="1" hangingPunct="1">
              <a:spcBef>
                <a:spcPct val="0"/>
              </a:spcBef>
              <a:buFontTx/>
              <a:buNone/>
              <a:defRPr/>
            </a:pPr>
            <a:r>
              <a:rPr lang="en-US" altLang="en-US" sz="2800" dirty="0"/>
              <a:t>•</a:t>
            </a:r>
            <a:r>
              <a:rPr lang="en-US" altLang="en-US" sz="2800" dirty="0">
                <a:solidFill>
                  <a:schemeClr val="tx2"/>
                </a:solidFill>
              </a:rPr>
              <a:t>  Protects the Flexibility to Modify Trial Design</a:t>
            </a:r>
          </a:p>
          <a:p>
            <a:pPr eaLnBrk="1" hangingPunct="1">
              <a:spcBef>
                <a:spcPct val="0"/>
              </a:spcBef>
              <a:buFontTx/>
              <a:buNone/>
              <a:defRPr/>
            </a:pPr>
            <a:r>
              <a:rPr lang="en-US" altLang="en-US" sz="2800" dirty="0">
                <a:solidFill>
                  <a:schemeClr val="tx2"/>
                </a:solidFill>
              </a:rPr>
              <a:t>	   Based on Insights from Emerging External Data</a:t>
            </a:r>
            <a:endParaRPr lang="en-US" altLang="en-US" sz="1600" dirty="0">
              <a:solidFill>
                <a:schemeClr val="tx2"/>
              </a:solidFill>
            </a:endParaRPr>
          </a:p>
        </p:txBody>
      </p:sp>
      <p:sp>
        <p:nvSpPr>
          <p:cNvPr id="101380" name="Line 4">
            <a:extLst>
              <a:ext uri="{FF2B5EF4-FFF2-40B4-BE49-F238E27FC236}">
                <a16:creationId xmlns:a16="http://schemas.microsoft.com/office/drawing/2014/main" id="{0D7104BC-D867-45D1-AF5D-A2E49AFB71D8}"/>
              </a:ext>
            </a:extLst>
          </p:cNvPr>
          <p:cNvSpPr>
            <a:spLocks noChangeShapeType="1"/>
          </p:cNvSpPr>
          <p:nvPr/>
        </p:nvSpPr>
        <p:spPr bwMode="auto">
          <a:xfrm>
            <a:off x="271463" y="10668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a:extLst>
              <a:ext uri="{FF2B5EF4-FFF2-40B4-BE49-F238E27FC236}">
                <a16:creationId xmlns:a16="http://schemas.microsoft.com/office/drawing/2014/main" id="{74C3B2CA-EC59-40B6-944A-AA56D04DF52C}"/>
              </a:ext>
            </a:extLst>
          </p:cNvPr>
          <p:cNvSpPr txBox="1">
            <a:spLocks noChangeArrowheads="1"/>
          </p:cNvSpPr>
          <p:nvPr/>
        </p:nvSpPr>
        <p:spPr bwMode="auto">
          <a:xfrm>
            <a:off x="533400" y="17526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Will early release of interim data increase                	enthusiasm of participating investigators?</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b="1">
                <a:solidFill>
                  <a:schemeClr val="tx2"/>
                </a:solidFill>
              </a:rPr>
              <a:t>Will early release of data provide </a:t>
            </a:r>
          </a:p>
          <a:p>
            <a:pPr eaLnBrk="1" hangingPunct="1">
              <a:spcBef>
                <a:spcPct val="0"/>
              </a:spcBef>
              <a:buFontTx/>
              <a:buNone/>
            </a:pPr>
            <a:r>
              <a:rPr lang="en-US" altLang="en-US" b="1">
                <a:solidFill>
                  <a:schemeClr val="tx2"/>
                </a:solidFill>
              </a:rPr>
              <a:t>	more timely access to reliable insights? </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Will Release of Data from </a:t>
            </a:r>
          </a:p>
          <a:p>
            <a:pPr eaLnBrk="1" hangingPunct="1">
              <a:spcBef>
                <a:spcPct val="0"/>
              </a:spcBef>
              <a:buFontTx/>
              <a:buNone/>
            </a:pPr>
            <a:r>
              <a:rPr lang="en-US" altLang="en-US">
                <a:solidFill>
                  <a:schemeClr val="tx2"/>
                </a:solidFill>
              </a:rPr>
              <a:t>	  a Concurrent Companion Trial</a:t>
            </a:r>
          </a:p>
          <a:p>
            <a:pPr eaLnBrk="1" hangingPunct="1">
              <a:spcBef>
                <a:spcPct val="0"/>
              </a:spcBef>
              <a:buFontTx/>
              <a:buNone/>
            </a:pPr>
            <a:r>
              <a:rPr lang="en-US" altLang="en-US">
                <a:solidFill>
                  <a:schemeClr val="tx2"/>
                </a:solidFill>
              </a:rPr>
              <a:t>                 render other Trials Non-influential? </a:t>
            </a:r>
            <a:endParaRPr lang="en-US" altLang="en-US" sz="3600">
              <a:solidFill>
                <a:schemeClr val="tx2"/>
              </a:solidFill>
            </a:endParaRPr>
          </a:p>
        </p:txBody>
      </p:sp>
      <p:sp>
        <p:nvSpPr>
          <p:cNvPr id="103427" name="Line 3">
            <a:extLst>
              <a:ext uri="{FF2B5EF4-FFF2-40B4-BE49-F238E27FC236}">
                <a16:creationId xmlns:a16="http://schemas.microsoft.com/office/drawing/2014/main" id="{4FE77A36-CCF4-43EB-BB95-00A6267307FD}"/>
              </a:ext>
            </a:extLst>
          </p:cNvPr>
          <p:cNvSpPr>
            <a:spLocks noChangeShapeType="1"/>
          </p:cNvSpPr>
          <p:nvPr/>
        </p:nvSpPr>
        <p:spPr bwMode="auto">
          <a:xfrm>
            <a:off x="304800" y="13716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428" name="Text Box 4">
            <a:extLst>
              <a:ext uri="{FF2B5EF4-FFF2-40B4-BE49-F238E27FC236}">
                <a16:creationId xmlns:a16="http://schemas.microsoft.com/office/drawing/2014/main" id="{5C0A2FAF-DF4E-49A1-BF53-F947E31E557F}"/>
              </a:ext>
            </a:extLst>
          </p:cNvPr>
          <p:cNvSpPr txBox="1">
            <a:spLocks noChangeArrowheads="1"/>
          </p:cNvSpPr>
          <p:nvPr/>
        </p:nvSpPr>
        <p:spPr bwMode="auto">
          <a:xfrm>
            <a:off x="1066800" y="228600"/>
            <a:ext cx="6899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Some Important Questions</a:t>
            </a:r>
          </a:p>
          <a:p>
            <a:pPr algn="ctr" eaLnBrk="1" hangingPunct="1">
              <a:spcBef>
                <a:spcPct val="0"/>
              </a:spcBef>
              <a:buFontTx/>
              <a:buNone/>
            </a:pPr>
            <a:r>
              <a:rPr lang="en-US" altLang="en-US"/>
              <a:t>Regarding Early Release of Interim Data</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a:extLst>
              <a:ext uri="{FF2B5EF4-FFF2-40B4-BE49-F238E27FC236}">
                <a16:creationId xmlns:a16="http://schemas.microsoft.com/office/drawing/2014/main" id="{EFD20D7B-85D6-4441-A07E-64C5594113F6}"/>
              </a:ext>
            </a:extLst>
          </p:cNvPr>
          <p:cNvSpPr txBox="1">
            <a:spLocks noChangeArrowheads="1"/>
          </p:cNvSpPr>
          <p:nvPr/>
        </p:nvSpPr>
        <p:spPr bwMode="auto">
          <a:xfrm>
            <a:off x="1371600" y="381000"/>
            <a:ext cx="6367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a:t>CPCRA #002   HIV Infected Patients</a:t>
            </a:r>
          </a:p>
          <a:p>
            <a:pPr algn="ctr">
              <a:spcBef>
                <a:spcPct val="0"/>
              </a:spcBef>
              <a:buFontTx/>
              <a:buNone/>
            </a:pPr>
            <a:r>
              <a:rPr lang="en-US" altLang="en-US"/>
              <a:t>who are AZT Intolerant/AZT Failures</a:t>
            </a:r>
          </a:p>
        </p:txBody>
      </p:sp>
      <p:sp>
        <p:nvSpPr>
          <p:cNvPr id="105475" name="Text Box 3">
            <a:extLst>
              <a:ext uri="{FF2B5EF4-FFF2-40B4-BE49-F238E27FC236}">
                <a16:creationId xmlns:a16="http://schemas.microsoft.com/office/drawing/2014/main" id="{A96D8F04-CBBD-4B28-88BD-134586BE75DB}"/>
              </a:ext>
            </a:extLst>
          </p:cNvPr>
          <p:cNvSpPr txBox="1">
            <a:spLocks noChangeArrowheads="1"/>
          </p:cNvSpPr>
          <p:nvPr/>
        </p:nvSpPr>
        <p:spPr bwMode="auto">
          <a:xfrm>
            <a:off x="2667000" y="1870075"/>
            <a:ext cx="5022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Dideoxyinosine     (DDI)     (230)</a:t>
            </a:r>
          </a:p>
          <a:p>
            <a:pPr eaLnBrk="1" hangingPunct="1">
              <a:spcBef>
                <a:spcPct val="0"/>
              </a:spcBef>
              <a:buFontTx/>
              <a:buNone/>
            </a:pPr>
            <a:r>
              <a:rPr lang="en-US" altLang="en-US" sz="2800">
                <a:solidFill>
                  <a:srgbClr val="00FF00"/>
                </a:solidFill>
              </a:rPr>
              <a:t>Dideoxycytidine    (DDC)    (237)</a:t>
            </a:r>
          </a:p>
        </p:txBody>
      </p:sp>
      <p:sp>
        <p:nvSpPr>
          <p:cNvPr id="105476" name="Text Box 4">
            <a:extLst>
              <a:ext uri="{FF2B5EF4-FFF2-40B4-BE49-F238E27FC236}">
                <a16:creationId xmlns:a16="http://schemas.microsoft.com/office/drawing/2014/main" id="{A4948B9A-C2AD-4222-A55E-59D088527D8F}"/>
              </a:ext>
            </a:extLst>
          </p:cNvPr>
          <p:cNvSpPr txBox="1">
            <a:spLocks noChangeArrowheads="1"/>
          </p:cNvSpPr>
          <p:nvPr/>
        </p:nvSpPr>
        <p:spPr bwMode="auto">
          <a:xfrm>
            <a:off x="1538288" y="2117725"/>
            <a:ext cx="420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rgbClr val="00FF00"/>
                </a:solidFill>
              </a:rPr>
              <a:t>R</a:t>
            </a:r>
            <a:endParaRPr lang="en-US" altLang="en-US" sz="3600">
              <a:solidFill>
                <a:srgbClr val="00FF00"/>
              </a:solidFill>
            </a:endParaRPr>
          </a:p>
        </p:txBody>
      </p:sp>
      <p:sp>
        <p:nvSpPr>
          <p:cNvPr id="105477" name="Oval 5">
            <a:extLst>
              <a:ext uri="{FF2B5EF4-FFF2-40B4-BE49-F238E27FC236}">
                <a16:creationId xmlns:a16="http://schemas.microsoft.com/office/drawing/2014/main" id="{1ECE6D0F-108C-4014-AA83-35E1D1DEED06}"/>
              </a:ext>
            </a:extLst>
          </p:cNvPr>
          <p:cNvSpPr>
            <a:spLocks noChangeArrowheads="1"/>
          </p:cNvSpPr>
          <p:nvPr/>
        </p:nvSpPr>
        <p:spPr bwMode="auto">
          <a:xfrm>
            <a:off x="1460500" y="2133600"/>
            <a:ext cx="533400" cy="533400"/>
          </a:xfrm>
          <a:prstGeom prst="ellipse">
            <a:avLst/>
          </a:prstGeom>
          <a:noFill/>
          <a:ln w="25400">
            <a:solidFill>
              <a:srgbClr val="00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105478" name="Line 6">
            <a:extLst>
              <a:ext uri="{FF2B5EF4-FFF2-40B4-BE49-F238E27FC236}">
                <a16:creationId xmlns:a16="http://schemas.microsoft.com/office/drawing/2014/main" id="{B92E4230-A4B9-4416-8AAB-FE561E2E39AC}"/>
              </a:ext>
            </a:extLst>
          </p:cNvPr>
          <p:cNvSpPr>
            <a:spLocks noChangeShapeType="1"/>
          </p:cNvSpPr>
          <p:nvPr/>
        </p:nvSpPr>
        <p:spPr bwMode="auto">
          <a:xfrm flipV="1">
            <a:off x="2057400" y="2127250"/>
            <a:ext cx="609600" cy="228600"/>
          </a:xfrm>
          <a:prstGeom prst="line">
            <a:avLst/>
          </a:prstGeom>
          <a:noFill/>
          <a:ln w="254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79" name="Line 7">
            <a:extLst>
              <a:ext uri="{FF2B5EF4-FFF2-40B4-BE49-F238E27FC236}">
                <a16:creationId xmlns:a16="http://schemas.microsoft.com/office/drawing/2014/main" id="{483C9DE6-16A0-4B8B-8E45-54FA33FE475C}"/>
              </a:ext>
            </a:extLst>
          </p:cNvPr>
          <p:cNvSpPr>
            <a:spLocks noChangeShapeType="1"/>
          </p:cNvSpPr>
          <p:nvPr/>
        </p:nvSpPr>
        <p:spPr bwMode="auto">
          <a:xfrm>
            <a:off x="2057400" y="2432050"/>
            <a:ext cx="609600" cy="228600"/>
          </a:xfrm>
          <a:prstGeom prst="line">
            <a:avLst/>
          </a:prstGeom>
          <a:noFill/>
          <a:ln w="25400">
            <a:solidFill>
              <a:srgbClr val="00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5480" name="Text Box 8">
            <a:extLst>
              <a:ext uri="{FF2B5EF4-FFF2-40B4-BE49-F238E27FC236}">
                <a16:creationId xmlns:a16="http://schemas.microsoft.com/office/drawing/2014/main" id="{26D6E7FE-650A-4C21-8AC3-F5E50A667654}"/>
              </a:ext>
            </a:extLst>
          </p:cNvPr>
          <p:cNvSpPr txBox="1">
            <a:spLocks noChangeArrowheads="1"/>
          </p:cNvSpPr>
          <p:nvPr/>
        </p:nvSpPr>
        <p:spPr bwMode="auto">
          <a:xfrm>
            <a:off x="1371600" y="3089275"/>
            <a:ext cx="655002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tx2"/>
                </a:solidFill>
              </a:rPr>
              <a:t>Outcome:</a:t>
            </a:r>
          </a:p>
          <a:p>
            <a:pPr>
              <a:spcBef>
                <a:spcPct val="0"/>
              </a:spcBef>
              <a:buFontTx/>
              <a:buNone/>
            </a:pPr>
            <a:r>
              <a:rPr lang="en-US" altLang="en-US" sz="2800">
                <a:solidFill>
                  <a:schemeClr val="tx2"/>
                </a:solidFill>
              </a:rPr>
              <a:t>    Survival Time, Time to AIDS/Death</a:t>
            </a:r>
          </a:p>
          <a:p>
            <a:pPr>
              <a:lnSpc>
                <a:spcPct val="50000"/>
              </a:lnSpc>
              <a:spcBef>
                <a:spcPct val="0"/>
              </a:spcBef>
              <a:buFontTx/>
              <a:buNone/>
            </a:pPr>
            <a:endParaRPr lang="en-US" altLang="en-US" sz="2800">
              <a:solidFill>
                <a:schemeClr val="tx2"/>
              </a:solidFill>
            </a:endParaRPr>
          </a:p>
          <a:p>
            <a:pPr>
              <a:spcBef>
                <a:spcPct val="0"/>
              </a:spcBef>
              <a:buFontTx/>
              <a:buNone/>
            </a:pPr>
            <a:r>
              <a:rPr lang="en-US" altLang="en-US" sz="2800">
                <a:solidFill>
                  <a:schemeClr val="tx2"/>
                </a:solidFill>
              </a:rPr>
              <a:t>Enrollment:  12/90 - 9/91</a:t>
            </a:r>
          </a:p>
          <a:p>
            <a:pPr>
              <a:lnSpc>
                <a:spcPct val="50000"/>
              </a:lnSpc>
              <a:spcBef>
                <a:spcPct val="0"/>
              </a:spcBef>
              <a:buFontTx/>
              <a:buNone/>
            </a:pPr>
            <a:endParaRPr lang="en-US" altLang="en-US" sz="2800">
              <a:solidFill>
                <a:schemeClr val="tx2"/>
              </a:solidFill>
            </a:endParaRPr>
          </a:p>
          <a:p>
            <a:pPr>
              <a:spcBef>
                <a:spcPct val="0"/>
              </a:spcBef>
              <a:buFontTx/>
              <a:buNone/>
            </a:pPr>
            <a:r>
              <a:rPr lang="en-US" altLang="en-US" sz="2800">
                <a:solidFill>
                  <a:schemeClr val="tx2"/>
                </a:solidFill>
              </a:rPr>
              <a:t>DMC Efficacy Interim Analyses:</a:t>
            </a:r>
          </a:p>
          <a:p>
            <a:pPr>
              <a:spcBef>
                <a:spcPct val="0"/>
              </a:spcBef>
              <a:buFontTx/>
              <a:buNone/>
            </a:pPr>
            <a:r>
              <a:rPr lang="en-US" altLang="en-US" sz="2800">
                <a:solidFill>
                  <a:schemeClr val="tx2"/>
                </a:solidFill>
              </a:rPr>
              <a:t>    Approximately at increments of 60 events</a:t>
            </a:r>
          </a:p>
          <a:p>
            <a:pPr>
              <a:spcBef>
                <a:spcPct val="0"/>
              </a:spcBef>
              <a:buFontTx/>
              <a:buNone/>
            </a:pPr>
            <a:r>
              <a:rPr lang="en-US" altLang="en-US" sz="2800">
                <a:solidFill>
                  <a:schemeClr val="tx2"/>
                </a:solidFill>
              </a:rPr>
              <a:t>    (Protocol:  Follow-up until 243 events)</a:t>
            </a:r>
          </a:p>
        </p:txBody>
      </p:sp>
      <p:sp>
        <p:nvSpPr>
          <p:cNvPr id="105481" name="Line 9">
            <a:extLst>
              <a:ext uri="{FF2B5EF4-FFF2-40B4-BE49-F238E27FC236}">
                <a16:creationId xmlns:a16="http://schemas.microsoft.com/office/drawing/2014/main" id="{D7C30D82-CAEC-4409-A140-F2CBDE77DC86}"/>
              </a:ext>
            </a:extLst>
          </p:cNvPr>
          <p:cNvSpPr>
            <a:spLocks noChangeShapeType="1"/>
          </p:cNvSpPr>
          <p:nvPr/>
        </p:nvSpPr>
        <p:spPr bwMode="auto">
          <a:xfrm>
            <a:off x="381000" y="15240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a:extLst>
              <a:ext uri="{FF2B5EF4-FFF2-40B4-BE49-F238E27FC236}">
                <a16:creationId xmlns:a16="http://schemas.microsoft.com/office/drawing/2014/main" id="{EDB3AD5A-227A-4C34-8C1B-F8A46B5B3DCB}"/>
              </a:ext>
            </a:extLst>
          </p:cNvPr>
          <p:cNvSpPr txBox="1">
            <a:spLocks noChangeArrowheads="1"/>
          </p:cNvSpPr>
          <p:nvPr/>
        </p:nvSpPr>
        <p:spPr bwMode="auto">
          <a:xfrm>
            <a:off x="1152525" y="84138"/>
            <a:ext cx="670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              </a:t>
            </a:r>
            <a:r>
              <a:rPr lang="en-US" altLang="en-US" sz="2800" b="1"/>
              <a:t>CPCRA #002 Clinical Trial</a:t>
            </a:r>
          </a:p>
          <a:p>
            <a:pPr>
              <a:spcBef>
                <a:spcPct val="0"/>
              </a:spcBef>
              <a:buFontTx/>
              <a:buNone/>
            </a:pPr>
            <a:r>
              <a:rPr lang="en-US" altLang="en-US" sz="2800"/>
              <a:t>ddC/ddI:  Rate of Progression to AIDS/Death</a:t>
            </a:r>
          </a:p>
        </p:txBody>
      </p:sp>
      <p:sp>
        <p:nvSpPr>
          <p:cNvPr id="107523" name="Text Box 3">
            <a:extLst>
              <a:ext uri="{FF2B5EF4-FFF2-40B4-BE49-F238E27FC236}">
                <a16:creationId xmlns:a16="http://schemas.microsoft.com/office/drawing/2014/main" id="{059FA727-1110-4217-B2C0-4647C474BD5C}"/>
              </a:ext>
            </a:extLst>
          </p:cNvPr>
          <p:cNvSpPr txBox="1">
            <a:spLocks noChangeArrowheads="1"/>
          </p:cNvSpPr>
          <p:nvPr/>
        </p:nvSpPr>
        <p:spPr bwMode="auto">
          <a:xfrm>
            <a:off x="1676400" y="1249363"/>
            <a:ext cx="139858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en-US" sz="2400">
                <a:solidFill>
                  <a:schemeClr val="tx2"/>
                </a:solidFill>
              </a:rPr>
              <a:t>8/29/91</a:t>
            </a:r>
          </a:p>
          <a:p>
            <a:pPr>
              <a:lnSpc>
                <a:spcPct val="90000"/>
              </a:lnSpc>
              <a:spcBef>
                <a:spcPct val="0"/>
              </a:spcBef>
              <a:buFontTx/>
              <a:buNone/>
            </a:pPr>
            <a:r>
              <a:rPr lang="en-US" altLang="en-US" sz="2400">
                <a:solidFill>
                  <a:srgbClr val="00FF00"/>
                </a:solidFill>
              </a:rPr>
              <a:t>(</a:t>
            </a:r>
            <a:r>
              <a:rPr lang="en-US" altLang="en-US" sz="2400" b="1">
                <a:solidFill>
                  <a:srgbClr val="00FF00"/>
                </a:solidFill>
              </a:rPr>
              <a:t>39/19</a:t>
            </a:r>
            <a:r>
              <a:rPr lang="en-US" altLang="en-US" sz="2400">
                <a:solidFill>
                  <a:srgbClr val="00FF00"/>
                </a:solidFill>
              </a:rPr>
              <a:t>)</a:t>
            </a:r>
          </a:p>
          <a:p>
            <a:pPr>
              <a:spcBef>
                <a:spcPct val="0"/>
              </a:spcBef>
              <a:buFontTx/>
              <a:buNone/>
            </a:pPr>
            <a:endParaRPr lang="en-US" altLang="en-US" sz="2400"/>
          </a:p>
          <a:p>
            <a:pPr>
              <a:lnSpc>
                <a:spcPct val="90000"/>
              </a:lnSpc>
              <a:spcBef>
                <a:spcPct val="0"/>
              </a:spcBef>
              <a:buFontTx/>
              <a:buNone/>
            </a:pPr>
            <a:r>
              <a:rPr lang="en-US" altLang="en-US" sz="2400">
                <a:solidFill>
                  <a:schemeClr val="tx2"/>
                </a:solidFill>
              </a:rPr>
              <a:t>11/7/91</a:t>
            </a:r>
            <a:endParaRPr lang="en-US" altLang="en-US" sz="2400"/>
          </a:p>
          <a:p>
            <a:pPr>
              <a:lnSpc>
                <a:spcPct val="90000"/>
              </a:lnSpc>
              <a:spcBef>
                <a:spcPct val="0"/>
              </a:spcBef>
              <a:buFontTx/>
              <a:buNone/>
            </a:pPr>
            <a:r>
              <a:rPr lang="en-US" altLang="en-US" sz="2400">
                <a:solidFill>
                  <a:srgbClr val="00FF00"/>
                </a:solidFill>
              </a:rPr>
              <a:t>(66/50)</a:t>
            </a:r>
          </a:p>
          <a:p>
            <a:pPr>
              <a:spcBef>
                <a:spcPct val="0"/>
              </a:spcBef>
              <a:buFontTx/>
              <a:buNone/>
            </a:pPr>
            <a:endParaRPr lang="en-US" altLang="en-US" sz="2400"/>
          </a:p>
          <a:p>
            <a:pPr>
              <a:lnSpc>
                <a:spcPct val="90000"/>
              </a:lnSpc>
              <a:spcBef>
                <a:spcPct val="0"/>
              </a:spcBef>
              <a:buFontTx/>
              <a:buNone/>
            </a:pPr>
            <a:r>
              <a:rPr lang="en-US" altLang="en-US" sz="2400">
                <a:solidFill>
                  <a:schemeClr val="tx2"/>
                </a:solidFill>
              </a:rPr>
              <a:t>2/13/92</a:t>
            </a:r>
            <a:endParaRPr lang="en-US" altLang="en-US" sz="2400"/>
          </a:p>
          <a:p>
            <a:pPr>
              <a:lnSpc>
                <a:spcPct val="90000"/>
              </a:lnSpc>
              <a:spcBef>
                <a:spcPct val="0"/>
              </a:spcBef>
              <a:buFontTx/>
              <a:buNone/>
            </a:pPr>
            <a:r>
              <a:rPr lang="en-US" altLang="en-US" sz="2400">
                <a:solidFill>
                  <a:srgbClr val="00FF00"/>
                </a:solidFill>
              </a:rPr>
              <a:t>(91/77)</a:t>
            </a:r>
          </a:p>
          <a:p>
            <a:pPr>
              <a:spcBef>
                <a:spcPct val="0"/>
              </a:spcBef>
              <a:buFontTx/>
              <a:buNone/>
            </a:pPr>
            <a:endParaRPr lang="en-US" altLang="en-US" sz="2400"/>
          </a:p>
          <a:p>
            <a:pPr>
              <a:lnSpc>
                <a:spcPct val="90000"/>
              </a:lnSpc>
              <a:spcBef>
                <a:spcPct val="0"/>
              </a:spcBef>
              <a:buFontTx/>
              <a:buNone/>
            </a:pPr>
            <a:r>
              <a:rPr lang="en-US" altLang="en-US" sz="2400">
                <a:solidFill>
                  <a:schemeClr val="tx2"/>
                </a:solidFill>
              </a:rPr>
              <a:t>8/21/92</a:t>
            </a:r>
          </a:p>
          <a:p>
            <a:pPr>
              <a:lnSpc>
                <a:spcPct val="90000"/>
              </a:lnSpc>
              <a:spcBef>
                <a:spcPct val="0"/>
              </a:spcBef>
              <a:buFontTx/>
              <a:buNone/>
            </a:pPr>
            <a:r>
              <a:rPr lang="en-US" altLang="en-US" sz="2400">
                <a:solidFill>
                  <a:srgbClr val="00FF00"/>
                </a:solidFill>
              </a:rPr>
              <a:t>(130/130)</a:t>
            </a:r>
          </a:p>
        </p:txBody>
      </p:sp>
      <p:sp>
        <p:nvSpPr>
          <p:cNvPr id="107524" name="Line 4">
            <a:extLst>
              <a:ext uri="{FF2B5EF4-FFF2-40B4-BE49-F238E27FC236}">
                <a16:creationId xmlns:a16="http://schemas.microsoft.com/office/drawing/2014/main" id="{2421CE56-AFCC-4678-96BB-2A28A53A7810}"/>
              </a:ext>
            </a:extLst>
          </p:cNvPr>
          <p:cNvSpPr>
            <a:spLocks noChangeShapeType="1"/>
          </p:cNvSpPr>
          <p:nvPr/>
        </p:nvSpPr>
        <p:spPr bwMode="auto">
          <a:xfrm>
            <a:off x="2895600" y="1600200"/>
            <a:ext cx="3733800" cy="0"/>
          </a:xfrm>
          <a:prstGeom prst="line">
            <a:avLst/>
          </a:prstGeom>
          <a:noFill/>
          <a:ln w="31750">
            <a:solidFill>
              <a:schemeClr val="tx2"/>
            </a:solidFill>
            <a:round/>
            <a:headEnd type="stealth"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25" name="Text Box 5">
            <a:extLst>
              <a:ext uri="{FF2B5EF4-FFF2-40B4-BE49-F238E27FC236}">
                <a16:creationId xmlns:a16="http://schemas.microsoft.com/office/drawing/2014/main" id="{AE1FD29F-DA72-456F-8C41-E8345F76A705}"/>
              </a:ext>
            </a:extLst>
          </p:cNvPr>
          <p:cNvSpPr txBox="1">
            <a:spLocks noChangeArrowheads="1"/>
          </p:cNvSpPr>
          <p:nvPr/>
        </p:nvSpPr>
        <p:spPr bwMode="auto">
          <a:xfrm>
            <a:off x="3276600" y="1671638"/>
            <a:ext cx="364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FF00"/>
                </a:solidFill>
              </a:rPr>
              <a:t>2.08</a:t>
            </a:r>
            <a:r>
              <a:rPr lang="en-US" altLang="en-US" sz="2400">
                <a:solidFill>
                  <a:schemeClr val="tx2"/>
                </a:solidFill>
              </a:rPr>
              <a:t>          1.25              0.88</a:t>
            </a:r>
          </a:p>
        </p:txBody>
      </p:sp>
      <p:sp>
        <p:nvSpPr>
          <p:cNvPr id="107526" name="Text Box 6">
            <a:extLst>
              <a:ext uri="{FF2B5EF4-FFF2-40B4-BE49-F238E27FC236}">
                <a16:creationId xmlns:a16="http://schemas.microsoft.com/office/drawing/2014/main" id="{6D64D0F7-1C84-486A-BDFA-D9A856146CAF}"/>
              </a:ext>
            </a:extLst>
          </p:cNvPr>
          <p:cNvSpPr txBox="1">
            <a:spLocks noChangeArrowheads="1"/>
          </p:cNvSpPr>
          <p:nvPr/>
        </p:nvSpPr>
        <p:spPr bwMode="auto">
          <a:xfrm>
            <a:off x="3505200" y="1371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p>
        </p:txBody>
      </p:sp>
      <p:sp>
        <p:nvSpPr>
          <p:cNvPr id="107527" name="Text Box 7">
            <a:extLst>
              <a:ext uri="{FF2B5EF4-FFF2-40B4-BE49-F238E27FC236}">
                <a16:creationId xmlns:a16="http://schemas.microsoft.com/office/drawing/2014/main" id="{53846C5D-5C73-4F39-A48F-2FB02B3018E9}"/>
              </a:ext>
            </a:extLst>
          </p:cNvPr>
          <p:cNvSpPr txBox="1">
            <a:spLocks noChangeArrowheads="1"/>
          </p:cNvSpPr>
          <p:nvPr/>
        </p:nvSpPr>
        <p:spPr bwMode="auto">
          <a:xfrm>
            <a:off x="4800600" y="1338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07528" name="Text Box 8">
            <a:extLst>
              <a:ext uri="{FF2B5EF4-FFF2-40B4-BE49-F238E27FC236}">
                <a16:creationId xmlns:a16="http://schemas.microsoft.com/office/drawing/2014/main" id="{6F9AC31A-B96D-4094-A978-6FC7FFEA5C5D}"/>
              </a:ext>
            </a:extLst>
          </p:cNvPr>
          <p:cNvSpPr txBox="1">
            <a:spLocks noChangeArrowheads="1"/>
          </p:cNvSpPr>
          <p:nvPr/>
        </p:nvSpPr>
        <p:spPr bwMode="auto">
          <a:xfrm>
            <a:off x="6477000" y="1338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endParaRPr lang="en-US" altLang="en-US" sz="2400" b="1"/>
          </a:p>
        </p:txBody>
      </p:sp>
      <p:sp>
        <p:nvSpPr>
          <p:cNvPr id="107529" name="Line 9">
            <a:extLst>
              <a:ext uri="{FF2B5EF4-FFF2-40B4-BE49-F238E27FC236}">
                <a16:creationId xmlns:a16="http://schemas.microsoft.com/office/drawing/2014/main" id="{647D26E1-5E1B-4360-930D-70EC8DB9AF41}"/>
              </a:ext>
            </a:extLst>
          </p:cNvPr>
          <p:cNvSpPr>
            <a:spLocks noChangeShapeType="1"/>
          </p:cNvSpPr>
          <p:nvPr/>
        </p:nvSpPr>
        <p:spPr bwMode="auto">
          <a:xfrm>
            <a:off x="2895600" y="2667000"/>
            <a:ext cx="4114800" cy="0"/>
          </a:xfrm>
          <a:prstGeom prst="line">
            <a:avLst/>
          </a:prstGeom>
          <a:noFill/>
          <a:ln w="31750">
            <a:solidFill>
              <a:schemeClr val="tx2"/>
            </a:solidFill>
            <a:round/>
            <a:headEnd type="non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0" name="Text Box 10">
            <a:extLst>
              <a:ext uri="{FF2B5EF4-FFF2-40B4-BE49-F238E27FC236}">
                <a16:creationId xmlns:a16="http://schemas.microsoft.com/office/drawing/2014/main" id="{25A9DA5A-7FB3-4BE3-AD44-1D649DD3ACD5}"/>
              </a:ext>
            </a:extLst>
          </p:cNvPr>
          <p:cNvSpPr txBox="1">
            <a:spLocks noChangeArrowheads="1"/>
          </p:cNvSpPr>
          <p:nvPr/>
        </p:nvSpPr>
        <p:spPr bwMode="auto">
          <a:xfrm>
            <a:off x="2693988" y="2738438"/>
            <a:ext cx="464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2.44   2.04     </a:t>
            </a:r>
            <a:r>
              <a:rPr lang="en-US" altLang="en-US" sz="2400" b="1">
                <a:solidFill>
                  <a:srgbClr val="00FF00"/>
                </a:solidFill>
              </a:rPr>
              <a:t>1.41</a:t>
            </a:r>
            <a:r>
              <a:rPr lang="en-US" altLang="en-US" sz="2400">
                <a:solidFill>
                  <a:schemeClr val="tx2"/>
                </a:solidFill>
              </a:rPr>
              <a:t>         1.00      0.82</a:t>
            </a:r>
          </a:p>
        </p:txBody>
      </p:sp>
      <p:sp>
        <p:nvSpPr>
          <p:cNvPr id="107531" name="Text Box 11">
            <a:extLst>
              <a:ext uri="{FF2B5EF4-FFF2-40B4-BE49-F238E27FC236}">
                <a16:creationId xmlns:a16="http://schemas.microsoft.com/office/drawing/2014/main" id="{6F05BA50-6F81-4262-9407-8F5709AFF0E7}"/>
              </a:ext>
            </a:extLst>
          </p:cNvPr>
          <p:cNvSpPr txBox="1">
            <a:spLocks noChangeArrowheads="1"/>
          </p:cNvSpPr>
          <p:nvPr/>
        </p:nvSpPr>
        <p:spPr bwMode="auto">
          <a:xfrm>
            <a:off x="4572000" y="2438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solidFill>
                <a:srgbClr val="00FF00"/>
              </a:solidFill>
            </a:endParaRPr>
          </a:p>
        </p:txBody>
      </p:sp>
      <p:sp>
        <p:nvSpPr>
          <p:cNvPr id="107532" name="Text Box 12">
            <a:extLst>
              <a:ext uri="{FF2B5EF4-FFF2-40B4-BE49-F238E27FC236}">
                <a16:creationId xmlns:a16="http://schemas.microsoft.com/office/drawing/2014/main" id="{DEA7F631-8E6C-4AE4-875D-9041032DC9A2}"/>
              </a:ext>
            </a:extLst>
          </p:cNvPr>
          <p:cNvSpPr txBox="1">
            <a:spLocks noChangeArrowheads="1"/>
          </p:cNvSpPr>
          <p:nvPr/>
        </p:nvSpPr>
        <p:spPr bwMode="auto">
          <a:xfrm>
            <a:off x="58674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07533" name="Text Box 13">
            <a:extLst>
              <a:ext uri="{FF2B5EF4-FFF2-40B4-BE49-F238E27FC236}">
                <a16:creationId xmlns:a16="http://schemas.microsoft.com/office/drawing/2014/main" id="{17641A84-AB42-40FF-850A-6E0D733E2DE7}"/>
              </a:ext>
            </a:extLst>
          </p:cNvPr>
          <p:cNvSpPr txBox="1">
            <a:spLocks noChangeArrowheads="1"/>
          </p:cNvSpPr>
          <p:nvPr/>
        </p:nvSpPr>
        <p:spPr bwMode="auto">
          <a:xfrm>
            <a:off x="68580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07534" name="Text Box 14">
            <a:extLst>
              <a:ext uri="{FF2B5EF4-FFF2-40B4-BE49-F238E27FC236}">
                <a16:creationId xmlns:a16="http://schemas.microsoft.com/office/drawing/2014/main" id="{F67B7189-9129-46EA-A525-33542DC2FD43}"/>
              </a:ext>
            </a:extLst>
          </p:cNvPr>
          <p:cNvSpPr txBox="1">
            <a:spLocks noChangeArrowheads="1"/>
          </p:cNvSpPr>
          <p:nvPr/>
        </p:nvSpPr>
        <p:spPr bwMode="auto">
          <a:xfrm>
            <a:off x="27432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07535" name="Text Box 15">
            <a:extLst>
              <a:ext uri="{FF2B5EF4-FFF2-40B4-BE49-F238E27FC236}">
                <a16:creationId xmlns:a16="http://schemas.microsoft.com/office/drawing/2014/main" id="{729B56D0-0297-4858-A53D-EBCDEAA7E4FD}"/>
              </a:ext>
            </a:extLst>
          </p:cNvPr>
          <p:cNvSpPr txBox="1">
            <a:spLocks noChangeArrowheads="1"/>
          </p:cNvSpPr>
          <p:nvPr/>
        </p:nvSpPr>
        <p:spPr bwMode="auto">
          <a:xfrm>
            <a:off x="36576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07536" name="Line 16">
            <a:extLst>
              <a:ext uri="{FF2B5EF4-FFF2-40B4-BE49-F238E27FC236}">
                <a16:creationId xmlns:a16="http://schemas.microsoft.com/office/drawing/2014/main" id="{D8CB2E15-FBE3-4A59-8DF9-91F92D90774A}"/>
              </a:ext>
            </a:extLst>
          </p:cNvPr>
          <p:cNvSpPr>
            <a:spLocks noChangeShapeType="1"/>
          </p:cNvSpPr>
          <p:nvPr/>
        </p:nvSpPr>
        <p:spPr bwMode="auto">
          <a:xfrm>
            <a:off x="4038600" y="3657600"/>
            <a:ext cx="2971800" cy="0"/>
          </a:xfrm>
          <a:prstGeom prst="line">
            <a:avLst/>
          </a:prstGeom>
          <a:noFill/>
          <a:ln w="31750">
            <a:solidFill>
              <a:schemeClr val="tx2"/>
            </a:solidFill>
            <a:round/>
            <a:headEnd type="non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37" name="Text Box 17">
            <a:extLst>
              <a:ext uri="{FF2B5EF4-FFF2-40B4-BE49-F238E27FC236}">
                <a16:creationId xmlns:a16="http://schemas.microsoft.com/office/drawing/2014/main" id="{096CA063-6626-4ECC-911D-601A6F468DAA}"/>
              </a:ext>
            </a:extLst>
          </p:cNvPr>
          <p:cNvSpPr txBox="1">
            <a:spLocks noChangeArrowheads="1"/>
          </p:cNvSpPr>
          <p:nvPr/>
        </p:nvSpPr>
        <p:spPr bwMode="auto">
          <a:xfrm>
            <a:off x="3429000" y="3729038"/>
            <a:ext cx="3954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 1.75 1.64  </a:t>
            </a:r>
            <a:r>
              <a:rPr lang="en-US" altLang="en-US" sz="2400" b="1">
                <a:solidFill>
                  <a:srgbClr val="00FF00"/>
                </a:solidFill>
              </a:rPr>
              <a:t>1.20</a:t>
            </a:r>
            <a:r>
              <a:rPr lang="en-US" altLang="en-US" sz="2400">
                <a:solidFill>
                  <a:schemeClr val="tx2"/>
                </a:solidFill>
              </a:rPr>
              <a:t>        0.89  0.82</a:t>
            </a:r>
          </a:p>
        </p:txBody>
      </p:sp>
      <p:sp>
        <p:nvSpPr>
          <p:cNvPr id="107538" name="Text Box 18">
            <a:extLst>
              <a:ext uri="{FF2B5EF4-FFF2-40B4-BE49-F238E27FC236}">
                <a16:creationId xmlns:a16="http://schemas.microsoft.com/office/drawing/2014/main" id="{7094652B-67F0-4C55-99F2-A71F7003AD5D}"/>
              </a:ext>
            </a:extLst>
          </p:cNvPr>
          <p:cNvSpPr txBox="1">
            <a:spLocks noChangeArrowheads="1"/>
          </p:cNvSpPr>
          <p:nvPr/>
        </p:nvSpPr>
        <p:spPr bwMode="auto">
          <a:xfrm>
            <a:off x="4953000" y="34290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solidFill>
                <a:srgbClr val="00FF00"/>
              </a:solidFill>
            </a:endParaRPr>
          </a:p>
        </p:txBody>
      </p:sp>
      <p:sp>
        <p:nvSpPr>
          <p:cNvPr id="107539" name="Text Box 19">
            <a:extLst>
              <a:ext uri="{FF2B5EF4-FFF2-40B4-BE49-F238E27FC236}">
                <a16:creationId xmlns:a16="http://schemas.microsoft.com/office/drawing/2014/main" id="{69864415-6506-43E9-A527-AC81C2FF3B7D}"/>
              </a:ext>
            </a:extLst>
          </p:cNvPr>
          <p:cNvSpPr txBox="1">
            <a:spLocks noChangeArrowheads="1"/>
          </p:cNvSpPr>
          <p:nvPr/>
        </p:nvSpPr>
        <p:spPr bwMode="auto">
          <a:xfrm>
            <a:off x="63246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07540" name="Text Box 20">
            <a:extLst>
              <a:ext uri="{FF2B5EF4-FFF2-40B4-BE49-F238E27FC236}">
                <a16:creationId xmlns:a16="http://schemas.microsoft.com/office/drawing/2014/main" id="{1B9E9DD6-41F5-48E5-AD2D-EA61A69A99A3}"/>
              </a:ext>
            </a:extLst>
          </p:cNvPr>
          <p:cNvSpPr txBox="1">
            <a:spLocks noChangeArrowheads="1"/>
          </p:cNvSpPr>
          <p:nvPr/>
        </p:nvSpPr>
        <p:spPr bwMode="auto">
          <a:xfrm>
            <a:off x="68580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07541" name="Text Box 21">
            <a:extLst>
              <a:ext uri="{FF2B5EF4-FFF2-40B4-BE49-F238E27FC236}">
                <a16:creationId xmlns:a16="http://schemas.microsoft.com/office/drawing/2014/main" id="{B807FD57-489B-46C5-B7F7-98A2225D433F}"/>
              </a:ext>
            </a:extLst>
          </p:cNvPr>
          <p:cNvSpPr txBox="1">
            <a:spLocks noChangeArrowheads="1"/>
          </p:cNvSpPr>
          <p:nvPr/>
        </p:nvSpPr>
        <p:spPr bwMode="auto">
          <a:xfrm>
            <a:off x="41910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07542" name="Text Box 22">
            <a:extLst>
              <a:ext uri="{FF2B5EF4-FFF2-40B4-BE49-F238E27FC236}">
                <a16:creationId xmlns:a16="http://schemas.microsoft.com/office/drawing/2014/main" id="{E52C7B7C-BE2E-4ADD-A0DA-58C7D9B0A4B2}"/>
              </a:ext>
            </a:extLst>
          </p:cNvPr>
          <p:cNvSpPr txBox="1">
            <a:spLocks noChangeArrowheads="1"/>
          </p:cNvSpPr>
          <p:nvPr/>
        </p:nvSpPr>
        <p:spPr bwMode="auto">
          <a:xfrm>
            <a:off x="38862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07543" name="Line 23">
            <a:extLst>
              <a:ext uri="{FF2B5EF4-FFF2-40B4-BE49-F238E27FC236}">
                <a16:creationId xmlns:a16="http://schemas.microsoft.com/office/drawing/2014/main" id="{764CA69E-2129-43F7-B5C6-7224AAC6E097}"/>
              </a:ext>
            </a:extLst>
          </p:cNvPr>
          <p:cNvSpPr>
            <a:spLocks noChangeShapeType="1"/>
          </p:cNvSpPr>
          <p:nvPr/>
        </p:nvSpPr>
        <p:spPr bwMode="auto">
          <a:xfrm>
            <a:off x="5105400" y="4648200"/>
            <a:ext cx="1905000" cy="0"/>
          </a:xfrm>
          <a:prstGeom prst="line">
            <a:avLst/>
          </a:prstGeom>
          <a:noFill/>
          <a:ln w="31750">
            <a:solidFill>
              <a:schemeClr val="tx2"/>
            </a:solidFill>
            <a:round/>
            <a:headEnd type="non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4" name="Text Box 24">
            <a:extLst>
              <a:ext uri="{FF2B5EF4-FFF2-40B4-BE49-F238E27FC236}">
                <a16:creationId xmlns:a16="http://schemas.microsoft.com/office/drawing/2014/main" id="{BEED9F41-4028-4D4E-8269-1463180C25C1}"/>
              </a:ext>
            </a:extLst>
          </p:cNvPr>
          <p:cNvSpPr txBox="1">
            <a:spLocks noChangeArrowheads="1"/>
          </p:cNvSpPr>
          <p:nvPr/>
        </p:nvSpPr>
        <p:spPr bwMode="auto">
          <a:xfrm>
            <a:off x="4665663" y="4719638"/>
            <a:ext cx="272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1.25      </a:t>
            </a:r>
            <a:r>
              <a:rPr lang="en-US" altLang="en-US" sz="2400" b="1">
                <a:solidFill>
                  <a:srgbClr val="00FF00"/>
                </a:solidFill>
              </a:rPr>
              <a:t>1.00</a:t>
            </a:r>
            <a:r>
              <a:rPr lang="en-US" altLang="en-US" sz="2400">
                <a:solidFill>
                  <a:schemeClr val="tx2"/>
                </a:solidFill>
              </a:rPr>
              <a:t>      0.80</a:t>
            </a:r>
          </a:p>
        </p:txBody>
      </p:sp>
      <p:sp>
        <p:nvSpPr>
          <p:cNvPr id="107545" name="Text Box 25">
            <a:extLst>
              <a:ext uri="{FF2B5EF4-FFF2-40B4-BE49-F238E27FC236}">
                <a16:creationId xmlns:a16="http://schemas.microsoft.com/office/drawing/2014/main" id="{B6E7B3FB-2BCA-40C1-A267-F25398299254}"/>
              </a:ext>
            </a:extLst>
          </p:cNvPr>
          <p:cNvSpPr txBox="1">
            <a:spLocks noChangeArrowheads="1"/>
          </p:cNvSpPr>
          <p:nvPr/>
        </p:nvSpPr>
        <p:spPr bwMode="auto">
          <a:xfrm>
            <a:off x="5867400" y="4419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solidFill>
                <a:srgbClr val="00FF00"/>
              </a:solidFill>
            </a:endParaRPr>
          </a:p>
        </p:txBody>
      </p:sp>
      <p:sp>
        <p:nvSpPr>
          <p:cNvPr id="107546" name="Text Box 26">
            <a:extLst>
              <a:ext uri="{FF2B5EF4-FFF2-40B4-BE49-F238E27FC236}">
                <a16:creationId xmlns:a16="http://schemas.microsoft.com/office/drawing/2014/main" id="{36374E43-9170-4151-AB7E-8D55F0ED3951}"/>
              </a:ext>
            </a:extLst>
          </p:cNvPr>
          <p:cNvSpPr txBox="1">
            <a:spLocks noChangeArrowheads="1"/>
          </p:cNvSpPr>
          <p:nvPr/>
        </p:nvSpPr>
        <p:spPr bwMode="auto">
          <a:xfrm>
            <a:off x="6858000" y="4386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07547" name="Text Box 27">
            <a:extLst>
              <a:ext uri="{FF2B5EF4-FFF2-40B4-BE49-F238E27FC236}">
                <a16:creationId xmlns:a16="http://schemas.microsoft.com/office/drawing/2014/main" id="{4B2A9919-7559-4368-BE89-F0FB39E38DA4}"/>
              </a:ext>
            </a:extLst>
          </p:cNvPr>
          <p:cNvSpPr txBox="1">
            <a:spLocks noChangeArrowheads="1"/>
          </p:cNvSpPr>
          <p:nvPr/>
        </p:nvSpPr>
        <p:spPr bwMode="auto">
          <a:xfrm>
            <a:off x="4953000" y="4386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07548" name="Line 28">
            <a:extLst>
              <a:ext uri="{FF2B5EF4-FFF2-40B4-BE49-F238E27FC236}">
                <a16:creationId xmlns:a16="http://schemas.microsoft.com/office/drawing/2014/main" id="{DC633529-DB03-4373-AEA3-7DD9C0E549DC}"/>
              </a:ext>
            </a:extLst>
          </p:cNvPr>
          <p:cNvSpPr>
            <a:spLocks noChangeShapeType="1"/>
          </p:cNvSpPr>
          <p:nvPr/>
        </p:nvSpPr>
        <p:spPr bwMode="auto">
          <a:xfrm>
            <a:off x="2743200" y="5638800"/>
            <a:ext cx="4495800"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9" name="Text Box 29">
            <a:extLst>
              <a:ext uri="{FF2B5EF4-FFF2-40B4-BE49-F238E27FC236}">
                <a16:creationId xmlns:a16="http://schemas.microsoft.com/office/drawing/2014/main" id="{098E41E2-3FBE-4A79-94B0-B622AF5AA365}"/>
              </a:ext>
            </a:extLst>
          </p:cNvPr>
          <p:cNvSpPr txBox="1">
            <a:spLocks noChangeArrowheads="1"/>
          </p:cNvSpPr>
          <p:nvPr/>
        </p:nvSpPr>
        <p:spPr bwMode="auto">
          <a:xfrm>
            <a:off x="2743200" y="5667375"/>
            <a:ext cx="457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2.5        1.7       </a:t>
            </a:r>
            <a:r>
              <a:rPr lang="en-US" altLang="en-US" sz="2400" b="1"/>
              <a:t>1.25</a:t>
            </a:r>
            <a:r>
              <a:rPr lang="en-US" altLang="en-US" sz="2400">
                <a:solidFill>
                  <a:schemeClr val="tx2"/>
                </a:solidFill>
              </a:rPr>
              <a:t>       1.0        0.8</a:t>
            </a:r>
          </a:p>
        </p:txBody>
      </p:sp>
      <p:sp>
        <p:nvSpPr>
          <p:cNvPr id="107550" name="Line 30">
            <a:extLst>
              <a:ext uri="{FF2B5EF4-FFF2-40B4-BE49-F238E27FC236}">
                <a16:creationId xmlns:a16="http://schemas.microsoft.com/office/drawing/2014/main" id="{D97FFE78-01ED-4747-B739-85C214F7D8A4}"/>
              </a:ext>
            </a:extLst>
          </p:cNvPr>
          <p:cNvSpPr>
            <a:spLocks noChangeShapeType="1"/>
          </p:cNvSpPr>
          <p:nvPr/>
        </p:nvSpPr>
        <p:spPr bwMode="auto">
          <a:xfrm flipV="1">
            <a:off x="30480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1" name="Line 31">
            <a:extLst>
              <a:ext uri="{FF2B5EF4-FFF2-40B4-BE49-F238E27FC236}">
                <a16:creationId xmlns:a16="http://schemas.microsoft.com/office/drawing/2014/main" id="{4BA5AEA9-40FF-4CDC-B883-9B7AF8AE2E65}"/>
              </a:ext>
            </a:extLst>
          </p:cNvPr>
          <p:cNvSpPr>
            <a:spLocks noChangeShapeType="1"/>
          </p:cNvSpPr>
          <p:nvPr/>
        </p:nvSpPr>
        <p:spPr bwMode="auto">
          <a:xfrm flipV="1">
            <a:off x="40386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2" name="Line 32">
            <a:extLst>
              <a:ext uri="{FF2B5EF4-FFF2-40B4-BE49-F238E27FC236}">
                <a16:creationId xmlns:a16="http://schemas.microsoft.com/office/drawing/2014/main" id="{38EA6A61-B87F-4F02-BD4D-C2BEF60D4571}"/>
              </a:ext>
            </a:extLst>
          </p:cNvPr>
          <p:cNvSpPr>
            <a:spLocks noChangeShapeType="1"/>
          </p:cNvSpPr>
          <p:nvPr/>
        </p:nvSpPr>
        <p:spPr bwMode="auto">
          <a:xfrm flipV="1">
            <a:off x="50292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3" name="Line 33">
            <a:extLst>
              <a:ext uri="{FF2B5EF4-FFF2-40B4-BE49-F238E27FC236}">
                <a16:creationId xmlns:a16="http://schemas.microsoft.com/office/drawing/2014/main" id="{37D1B6D2-2280-4C5F-84CD-A1AAF66A4524}"/>
              </a:ext>
            </a:extLst>
          </p:cNvPr>
          <p:cNvSpPr>
            <a:spLocks noChangeShapeType="1"/>
          </p:cNvSpPr>
          <p:nvPr/>
        </p:nvSpPr>
        <p:spPr bwMode="auto">
          <a:xfrm flipV="1">
            <a:off x="60198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4" name="Line 34">
            <a:extLst>
              <a:ext uri="{FF2B5EF4-FFF2-40B4-BE49-F238E27FC236}">
                <a16:creationId xmlns:a16="http://schemas.microsoft.com/office/drawing/2014/main" id="{9F6C9D51-7D71-4930-9218-C29C208369C4}"/>
              </a:ext>
            </a:extLst>
          </p:cNvPr>
          <p:cNvSpPr>
            <a:spLocks noChangeShapeType="1"/>
          </p:cNvSpPr>
          <p:nvPr/>
        </p:nvSpPr>
        <p:spPr bwMode="auto">
          <a:xfrm flipV="1">
            <a:off x="70104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5" name="Line 9">
            <a:extLst>
              <a:ext uri="{FF2B5EF4-FFF2-40B4-BE49-F238E27FC236}">
                <a16:creationId xmlns:a16="http://schemas.microsoft.com/office/drawing/2014/main" id="{590F7E3C-0A97-4332-988D-FFE0D564BF10}"/>
              </a:ext>
            </a:extLst>
          </p:cNvPr>
          <p:cNvSpPr>
            <a:spLocks noChangeShapeType="1"/>
          </p:cNvSpPr>
          <p:nvPr/>
        </p:nvSpPr>
        <p:spPr bwMode="auto">
          <a:xfrm>
            <a:off x="381000" y="10668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a:extLst>
              <a:ext uri="{FF2B5EF4-FFF2-40B4-BE49-F238E27FC236}">
                <a16:creationId xmlns:a16="http://schemas.microsoft.com/office/drawing/2014/main" id="{D786409A-20FA-457F-B1EC-492222FA17F6}"/>
              </a:ext>
            </a:extLst>
          </p:cNvPr>
          <p:cNvSpPr txBox="1">
            <a:spLocks noChangeArrowheads="1"/>
          </p:cNvSpPr>
          <p:nvPr/>
        </p:nvSpPr>
        <p:spPr bwMode="auto">
          <a:xfrm>
            <a:off x="692150" y="152400"/>
            <a:ext cx="774065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10000"/>
              </a:lnSpc>
              <a:spcBef>
                <a:spcPct val="0"/>
              </a:spcBef>
              <a:buFontTx/>
              <a:buNone/>
            </a:pPr>
            <a:r>
              <a:rPr lang="en-US" altLang="en-US"/>
              <a:t>O’Brien-Fleming Group Sequential Boundary</a:t>
            </a:r>
          </a:p>
        </p:txBody>
      </p:sp>
      <p:sp>
        <p:nvSpPr>
          <p:cNvPr id="109571" name="Freeform 3">
            <a:extLst>
              <a:ext uri="{FF2B5EF4-FFF2-40B4-BE49-F238E27FC236}">
                <a16:creationId xmlns:a16="http://schemas.microsoft.com/office/drawing/2014/main" id="{858FED39-ED72-4593-8C1F-12D96BD080D1}"/>
              </a:ext>
            </a:extLst>
          </p:cNvPr>
          <p:cNvSpPr>
            <a:spLocks/>
          </p:cNvSpPr>
          <p:nvPr/>
        </p:nvSpPr>
        <p:spPr bwMode="auto">
          <a:xfrm>
            <a:off x="2133600" y="3124200"/>
            <a:ext cx="4495800" cy="2743200"/>
          </a:xfrm>
          <a:custGeom>
            <a:avLst/>
            <a:gdLst>
              <a:gd name="T0" fmla="*/ 0 w 2496"/>
              <a:gd name="T1" fmla="*/ 0 h 1584"/>
              <a:gd name="T2" fmla="*/ 0 w 2496"/>
              <a:gd name="T3" fmla="*/ 2147483646 h 1584"/>
              <a:gd name="T4" fmla="*/ 2147483646 w 2496"/>
              <a:gd name="T5" fmla="*/ 2147483646 h 1584"/>
              <a:gd name="T6" fmla="*/ 0 60000 65536"/>
              <a:gd name="T7" fmla="*/ 0 60000 65536"/>
              <a:gd name="T8" fmla="*/ 0 60000 65536"/>
              <a:gd name="T9" fmla="*/ 0 w 2496"/>
              <a:gd name="T10" fmla="*/ 0 h 1584"/>
              <a:gd name="T11" fmla="*/ 2496 w 2496"/>
              <a:gd name="T12" fmla="*/ 1584 h 1584"/>
            </a:gdLst>
            <a:ahLst/>
            <a:cxnLst>
              <a:cxn ang="T6">
                <a:pos x="T0" y="T1"/>
              </a:cxn>
              <a:cxn ang="T7">
                <a:pos x="T2" y="T3"/>
              </a:cxn>
              <a:cxn ang="T8">
                <a:pos x="T4" y="T5"/>
              </a:cxn>
            </a:cxnLst>
            <a:rect l="T9" t="T10" r="T11" b="T12"/>
            <a:pathLst>
              <a:path w="2496" h="1584">
                <a:moveTo>
                  <a:pt x="0" y="0"/>
                </a:moveTo>
                <a:lnTo>
                  <a:pt x="0" y="1584"/>
                </a:lnTo>
                <a:lnTo>
                  <a:pt x="2496" y="1584"/>
                </a:lnTo>
              </a:path>
            </a:pathLst>
          </a:custGeom>
          <a:noFill/>
          <a:ln w="317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72" name="Text Box 4">
            <a:extLst>
              <a:ext uri="{FF2B5EF4-FFF2-40B4-BE49-F238E27FC236}">
                <a16:creationId xmlns:a16="http://schemas.microsoft.com/office/drawing/2014/main" id="{380B808E-B5E7-42AE-BBDC-B3ECF620CBF5}"/>
              </a:ext>
            </a:extLst>
          </p:cNvPr>
          <p:cNvSpPr txBox="1">
            <a:spLocks noChangeArrowheads="1"/>
          </p:cNvSpPr>
          <p:nvPr/>
        </p:nvSpPr>
        <p:spPr bwMode="auto">
          <a:xfrm>
            <a:off x="1143000" y="53340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chemeClr val="tx2"/>
                </a:solidFill>
              </a:rPr>
              <a:t>0.025</a:t>
            </a:r>
          </a:p>
        </p:txBody>
      </p:sp>
      <p:sp>
        <p:nvSpPr>
          <p:cNvPr id="109573" name="Line 5">
            <a:extLst>
              <a:ext uri="{FF2B5EF4-FFF2-40B4-BE49-F238E27FC236}">
                <a16:creationId xmlns:a16="http://schemas.microsoft.com/office/drawing/2014/main" id="{C311B652-9844-47FD-9AED-ED73B94610CD}"/>
              </a:ext>
            </a:extLst>
          </p:cNvPr>
          <p:cNvSpPr>
            <a:spLocks noChangeShapeType="1"/>
          </p:cNvSpPr>
          <p:nvPr/>
        </p:nvSpPr>
        <p:spPr bwMode="auto">
          <a:xfrm>
            <a:off x="2133600" y="5562600"/>
            <a:ext cx="4648200" cy="0"/>
          </a:xfrm>
          <a:prstGeom prst="line">
            <a:avLst/>
          </a:prstGeom>
          <a:noFill/>
          <a:ln w="47625">
            <a:solidFill>
              <a:schemeClr val="tx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4" name="Text Box 6">
            <a:extLst>
              <a:ext uri="{FF2B5EF4-FFF2-40B4-BE49-F238E27FC236}">
                <a16:creationId xmlns:a16="http://schemas.microsoft.com/office/drawing/2014/main" id="{69FC9CC0-A0C1-4098-996B-22A0CDFB73B9}"/>
              </a:ext>
            </a:extLst>
          </p:cNvPr>
          <p:cNvSpPr txBox="1">
            <a:spLocks noChangeArrowheads="1"/>
          </p:cNvSpPr>
          <p:nvPr/>
        </p:nvSpPr>
        <p:spPr bwMode="auto">
          <a:xfrm>
            <a:off x="1905000" y="5943600"/>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  </a:t>
            </a:r>
            <a:r>
              <a:rPr lang="en-US" altLang="en-US" sz="2400" i="1">
                <a:solidFill>
                  <a:schemeClr val="tx2"/>
                </a:solidFill>
              </a:rPr>
              <a:t>L</a:t>
            </a:r>
            <a:r>
              <a:rPr lang="en-US" altLang="en-US" sz="2400">
                <a:solidFill>
                  <a:schemeClr val="tx2"/>
                </a:solidFill>
              </a:rPr>
              <a:t> =   61         122         182       243</a:t>
            </a:r>
          </a:p>
        </p:txBody>
      </p:sp>
      <p:sp>
        <p:nvSpPr>
          <p:cNvPr id="109575" name="Text Box 7">
            <a:extLst>
              <a:ext uri="{FF2B5EF4-FFF2-40B4-BE49-F238E27FC236}">
                <a16:creationId xmlns:a16="http://schemas.microsoft.com/office/drawing/2014/main" id="{DF764D4F-2F56-4C4C-93D0-1EC96F9A4B61}"/>
              </a:ext>
            </a:extLst>
          </p:cNvPr>
          <p:cNvSpPr txBox="1">
            <a:spLocks noChangeArrowheads="1"/>
          </p:cNvSpPr>
          <p:nvPr/>
        </p:nvSpPr>
        <p:spPr bwMode="auto">
          <a:xfrm>
            <a:off x="2286000" y="2590800"/>
            <a:ext cx="437515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E9B03"/>
                </a:solidFill>
              </a:rPr>
              <a:t>  .00001 </a:t>
            </a:r>
          </a:p>
          <a:p>
            <a:pPr>
              <a:spcBef>
                <a:spcPct val="0"/>
              </a:spcBef>
              <a:buFontTx/>
              <a:buNone/>
            </a:pPr>
            <a:endParaRPr lang="en-US" altLang="en-US" sz="2400" b="1">
              <a:solidFill>
                <a:srgbClr val="FE9B03"/>
              </a:solidFill>
            </a:endParaRPr>
          </a:p>
          <a:p>
            <a:pPr>
              <a:spcBef>
                <a:spcPct val="0"/>
              </a:spcBef>
              <a:buFontTx/>
              <a:buNone/>
            </a:pPr>
            <a:endParaRPr lang="en-US" altLang="en-US" sz="1000" b="1">
              <a:solidFill>
                <a:srgbClr val="FE9B03"/>
              </a:solidFill>
            </a:endParaRPr>
          </a:p>
          <a:p>
            <a:pPr>
              <a:spcBef>
                <a:spcPct val="0"/>
              </a:spcBef>
              <a:buFontTx/>
              <a:buNone/>
            </a:pPr>
            <a:endParaRPr lang="en-US" altLang="en-US" sz="1600" b="1">
              <a:solidFill>
                <a:srgbClr val="FE9B03"/>
              </a:solidFill>
            </a:endParaRPr>
          </a:p>
          <a:p>
            <a:pPr>
              <a:spcBef>
                <a:spcPct val="0"/>
              </a:spcBef>
              <a:buFontTx/>
              <a:buNone/>
            </a:pPr>
            <a:r>
              <a:rPr lang="en-US" altLang="en-US" sz="2400" b="1">
                <a:solidFill>
                  <a:srgbClr val="FE9B03"/>
                </a:solidFill>
              </a:rPr>
              <a:t>                </a:t>
            </a:r>
          </a:p>
          <a:p>
            <a:pPr>
              <a:spcBef>
                <a:spcPct val="0"/>
              </a:spcBef>
              <a:buFontTx/>
              <a:buNone/>
            </a:pPr>
            <a:r>
              <a:rPr lang="en-US" altLang="en-US" sz="2400" b="1">
                <a:solidFill>
                  <a:srgbClr val="FE9B03"/>
                </a:solidFill>
              </a:rPr>
              <a:t>	    .0015</a:t>
            </a:r>
          </a:p>
          <a:p>
            <a:pPr>
              <a:spcBef>
                <a:spcPct val="0"/>
              </a:spcBef>
              <a:buFontTx/>
              <a:buNone/>
            </a:pPr>
            <a:r>
              <a:rPr lang="en-US" altLang="en-US" sz="2400" b="1">
                <a:solidFill>
                  <a:srgbClr val="FE9B03"/>
                </a:solidFill>
              </a:rPr>
              <a:t>		</a:t>
            </a:r>
          </a:p>
          <a:p>
            <a:pPr>
              <a:spcBef>
                <a:spcPct val="0"/>
              </a:spcBef>
              <a:buFontTx/>
              <a:buNone/>
            </a:pPr>
            <a:r>
              <a:rPr lang="en-US" altLang="en-US" sz="2400" b="1">
                <a:solidFill>
                  <a:srgbClr val="FE9B03"/>
                </a:solidFill>
              </a:rPr>
              <a:t>	                    .009</a:t>
            </a:r>
          </a:p>
          <a:p>
            <a:pPr>
              <a:lnSpc>
                <a:spcPct val="70000"/>
              </a:lnSpc>
              <a:spcBef>
                <a:spcPct val="0"/>
              </a:spcBef>
              <a:buFontTx/>
              <a:buNone/>
            </a:pPr>
            <a:r>
              <a:rPr lang="en-US" altLang="en-US" sz="2400" b="1">
                <a:solidFill>
                  <a:srgbClr val="FE9B03"/>
                </a:solidFill>
              </a:rPr>
              <a:t>			          .022</a:t>
            </a:r>
          </a:p>
        </p:txBody>
      </p:sp>
      <p:sp>
        <p:nvSpPr>
          <p:cNvPr id="109576" name="Line 8">
            <a:extLst>
              <a:ext uri="{FF2B5EF4-FFF2-40B4-BE49-F238E27FC236}">
                <a16:creationId xmlns:a16="http://schemas.microsoft.com/office/drawing/2014/main" id="{3DD14543-D7D1-4734-B10D-7D06328C472E}"/>
              </a:ext>
            </a:extLst>
          </p:cNvPr>
          <p:cNvSpPr>
            <a:spLocks noChangeShapeType="1"/>
          </p:cNvSpPr>
          <p:nvPr/>
        </p:nvSpPr>
        <p:spPr bwMode="auto">
          <a:xfrm flipV="1">
            <a:off x="29718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7" name="Line 9">
            <a:extLst>
              <a:ext uri="{FF2B5EF4-FFF2-40B4-BE49-F238E27FC236}">
                <a16:creationId xmlns:a16="http://schemas.microsoft.com/office/drawing/2014/main" id="{34603D1B-8267-4291-9CDC-CA002F0140CE}"/>
              </a:ext>
            </a:extLst>
          </p:cNvPr>
          <p:cNvSpPr>
            <a:spLocks noChangeShapeType="1"/>
          </p:cNvSpPr>
          <p:nvPr/>
        </p:nvSpPr>
        <p:spPr bwMode="auto">
          <a:xfrm flipV="1">
            <a:off x="40386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8" name="Line 10">
            <a:extLst>
              <a:ext uri="{FF2B5EF4-FFF2-40B4-BE49-F238E27FC236}">
                <a16:creationId xmlns:a16="http://schemas.microsoft.com/office/drawing/2014/main" id="{97E8935E-DE29-4DB9-B68F-55256BF9A538}"/>
              </a:ext>
            </a:extLst>
          </p:cNvPr>
          <p:cNvSpPr>
            <a:spLocks noChangeShapeType="1"/>
          </p:cNvSpPr>
          <p:nvPr/>
        </p:nvSpPr>
        <p:spPr bwMode="auto">
          <a:xfrm flipV="1">
            <a:off x="51054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79" name="Line 11">
            <a:extLst>
              <a:ext uri="{FF2B5EF4-FFF2-40B4-BE49-F238E27FC236}">
                <a16:creationId xmlns:a16="http://schemas.microsoft.com/office/drawing/2014/main" id="{F5C15E82-A7DC-43ED-980A-B9937095838C}"/>
              </a:ext>
            </a:extLst>
          </p:cNvPr>
          <p:cNvSpPr>
            <a:spLocks noChangeShapeType="1"/>
          </p:cNvSpPr>
          <p:nvPr/>
        </p:nvSpPr>
        <p:spPr bwMode="auto">
          <a:xfrm flipV="1">
            <a:off x="6172200" y="5791200"/>
            <a:ext cx="0" cy="152400"/>
          </a:xfrm>
          <a:prstGeom prst="line">
            <a:avLst/>
          </a:prstGeom>
          <a:noFill/>
          <a:ln w="31750">
            <a:solidFill>
              <a:schemeClr val="tx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0" name="Text Box 12">
            <a:extLst>
              <a:ext uri="{FF2B5EF4-FFF2-40B4-BE49-F238E27FC236}">
                <a16:creationId xmlns:a16="http://schemas.microsoft.com/office/drawing/2014/main" id="{68DA2559-9176-4F41-960A-E3FD3D20821D}"/>
              </a:ext>
            </a:extLst>
          </p:cNvPr>
          <p:cNvSpPr txBox="1">
            <a:spLocks noChangeArrowheads="1"/>
          </p:cNvSpPr>
          <p:nvPr/>
        </p:nvSpPr>
        <p:spPr bwMode="auto">
          <a:xfrm>
            <a:off x="4953000" y="3363913"/>
            <a:ext cx="27559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30000"/>
              </a:lnSpc>
              <a:spcBef>
                <a:spcPct val="0"/>
              </a:spcBef>
              <a:buFontTx/>
              <a:buNone/>
            </a:pPr>
            <a:r>
              <a:rPr lang="en-US" altLang="en-US" sz="2400" b="1">
                <a:solidFill>
                  <a:srgbClr val="FE9B03"/>
                </a:solidFill>
              </a:rPr>
              <a:t>O’Brien-Fleming</a:t>
            </a:r>
          </a:p>
          <a:p>
            <a:pPr>
              <a:spcBef>
                <a:spcPct val="0"/>
              </a:spcBef>
              <a:buFontTx/>
              <a:buNone/>
            </a:pPr>
            <a:r>
              <a:rPr lang="en-US" altLang="en-US" sz="2400" b="1">
                <a:solidFill>
                  <a:srgbClr val="FE9B03"/>
                </a:solidFill>
              </a:rPr>
              <a:t>    </a:t>
            </a:r>
            <a:r>
              <a:rPr lang="en-US" altLang="en-US" sz="2400" b="1" i="1">
                <a:solidFill>
                  <a:srgbClr val="FE9B03"/>
                </a:solidFill>
              </a:rPr>
              <a:t>Biometrics</a:t>
            </a:r>
            <a:r>
              <a:rPr lang="en-US" altLang="en-US" sz="2400" b="1">
                <a:solidFill>
                  <a:srgbClr val="FE9B03"/>
                </a:solidFill>
              </a:rPr>
              <a:t> (1979)</a:t>
            </a:r>
          </a:p>
        </p:txBody>
      </p:sp>
      <p:sp>
        <p:nvSpPr>
          <p:cNvPr id="109581" name="Line 13">
            <a:extLst>
              <a:ext uri="{FF2B5EF4-FFF2-40B4-BE49-F238E27FC236}">
                <a16:creationId xmlns:a16="http://schemas.microsoft.com/office/drawing/2014/main" id="{6E6B25A8-75EF-4AAE-ADB2-6638DCB3AD90}"/>
              </a:ext>
            </a:extLst>
          </p:cNvPr>
          <p:cNvSpPr>
            <a:spLocks noChangeShapeType="1"/>
          </p:cNvSpPr>
          <p:nvPr/>
        </p:nvSpPr>
        <p:spPr bwMode="auto">
          <a:xfrm>
            <a:off x="381000" y="914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9582" name="Text Box 14">
            <a:extLst>
              <a:ext uri="{FF2B5EF4-FFF2-40B4-BE49-F238E27FC236}">
                <a16:creationId xmlns:a16="http://schemas.microsoft.com/office/drawing/2014/main" id="{23F80248-1896-4C8C-8EE2-563D20467667}"/>
              </a:ext>
            </a:extLst>
          </p:cNvPr>
          <p:cNvSpPr txBox="1">
            <a:spLocks noChangeArrowheads="1"/>
          </p:cNvSpPr>
          <p:nvPr/>
        </p:nvSpPr>
        <p:spPr bwMode="auto">
          <a:xfrm>
            <a:off x="1641475" y="1219200"/>
            <a:ext cx="5918200"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10000"/>
              </a:lnSpc>
              <a:spcBef>
                <a:spcPct val="0"/>
              </a:spcBef>
              <a:buFontTx/>
              <a:buNone/>
            </a:pPr>
            <a:r>
              <a:rPr lang="en-US" altLang="en-US" sz="2800">
                <a:solidFill>
                  <a:schemeClr val="tx2"/>
                </a:solidFill>
              </a:rPr>
              <a:t>Goal:   With 4 analyses, preserve the</a:t>
            </a:r>
          </a:p>
          <a:p>
            <a:pPr algn="ctr">
              <a:lnSpc>
                <a:spcPct val="110000"/>
              </a:lnSpc>
              <a:spcBef>
                <a:spcPct val="0"/>
              </a:spcBef>
              <a:buFontTx/>
              <a:buNone/>
            </a:pPr>
            <a:r>
              <a:rPr lang="en-US" altLang="en-US" sz="2800">
                <a:solidFill>
                  <a:schemeClr val="tx2"/>
                </a:solidFill>
              </a:rPr>
              <a:t>(1-sided) false positive error rate:  0.025</a:t>
            </a:r>
          </a:p>
          <a:p>
            <a:pPr algn="ctr">
              <a:lnSpc>
                <a:spcPct val="150000"/>
              </a:lnSpc>
              <a:spcBef>
                <a:spcPct val="0"/>
              </a:spcBef>
              <a:buFontTx/>
              <a:buNone/>
            </a:pPr>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0FA1DCBC-8C74-47A8-B339-572474C7603E}"/>
              </a:ext>
            </a:extLst>
          </p:cNvPr>
          <p:cNvSpPr txBox="1">
            <a:spLocks noChangeArrowheads="1"/>
          </p:cNvSpPr>
          <p:nvPr/>
        </p:nvSpPr>
        <p:spPr bwMode="auto">
          <a:xfrm>
            <a:off x="228600" y="1624013"/>
            <a:ext cx="63976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000">
                <a:solidFill>
                  <a:schemeClr val="tx2"/>
                </a:solidFill>
              </a:rPr>
              <a:t>		       </a:t>
            </a:r>
            <a:r>
              <a:rPr lang="en-US" altLang="en-US" sz="3000" u="sng">
                <a:solidFill>
                  <a:schemeClr val="tx2"/>
                </a:solidFill>
              </a:rPr>
              <a:t>ZDV</a:t>
            </a:r>
            <a:r>
              <a:rPr lang="en-US" altLang="en-US" sz="3000">
                <a:solidFill>
                  <a:schemeClr val="tx2"/>
                </a:solidFill>
              </a:rPr>
              <a:t>           </a:t>
            </a:r>
            <a:r>
              <a:rPr lang="en-US" altLang="en-US" sz="3000" u="sng"/>
              <a:t>ZDV</a:t>
            </a:r>
            <a:r>
              <a:rPr lang="en-US" altLang="en-US" sz="3000"/>
              <a:t>       </a:t>
            </a:r>
            <a:endParaRPr lang="en-US" altLang="en-US" sz="3000">
              <a:solidFill>
                <a:schemeClr val="tx2"/>
              </a:solidFill>
            </a:endParaRPr>
          </a:p>
          <a:p>
            <a:pPr eaLnBrk="1" hangingPunct="1">
              <a:spcBef>
                <a:spcPct val="0"/>
              </a:spcBef>
              <a:buFontTx/>
              <a:buNone/>
            </a:pPr>
            <a:r>
              <a:rPr lang="en-US" altLang="en-US" sz="3000">
                <a:solidFill>
                  <a:schemeClr val="tx2"/>
                </a:solidFill>
              </a:rPr>
              <a:t>		        ddI	        </a:t>
            </a:r>
            <a:r>
              <a:rPr lang="en-US" altLang="en-US" sz="3000"/>
              <a:t>ddI         </a:t>
            </a:r>
            <a:endParaRPr lang="en-US" altLang="en-US" sz="3000">
              <a:solidFill>
                <a:schemeClr val="tx2"/>
              </a:solidFill>
            </a:endParaRPr>
          </a:p>
          <a:p>
            <a:pPr eaLnBrk="1" hangingPunct="1">
              <a:spcBef>
                <a:spcPct val="0"/>
              </a:spcBef>
              <a:buFontTx/>
              <a:buNone/>
            </a:pPr>
            <a:r>
              <a:rPr lang="en-US" altLang="en-US" sz="3000">
                <a:solidFill>
                  <a:schemeClr val="tx2"/>
                </a:solidFill>
              </a:rPr>
              <a:t>		     Active        </a:t>
            </a:r>
            <a:r>
              <a:rPr lang="en-US" altLang="en-US" sz="3000"/>
              <a:t>Placebo   </a:t>
            </a:r>
            <a:endParaRPr lang="en-US" altLang="en-US" sz="3000">
              <a:solidFill>
                <a:schemeClr val="tx2"/>
              </a:solidFill>
            </a:endParaRPr>
          </a:p>
          <a:p>
            <a:pPr eaLnBrk="1" hangingPunct="1">
              <a:spcBef>
                <a:spcPct val="0"/>
              </a:spcBef>
              <a:buFontTx/>
              <a:buNone/>
            </a:pPr>
            <a:endParaRPr lang="en-US" altLang="en-US" sz="3000">
              <a:solidFill>
                <a:schemeClr val="tx2"/>
              </a:solidFill>
            </a:endParaRPr>
          </a:p>
          <a:p>
            <a:pPr eaLnBrk="1" hangingPunct="1">
              <a:spcBef>
                <a:spcPct val="0"/>
              </a:spcBef>
              <a:buFontTx/>
              <a:buNone/>
            </a:pPr>
            <a:r>
              <a:rPr lang="en-US" altLang="en-US" sz="3000">
                <a:solidFill>
                  <a:schemeClr val="tx2"/>
                </a:solidFill>
              </a:rPr>
              <a:t>        n	       337	       </a:t>
            </a:r>
            <a:r>
              <a:rPr lang="en-US" altLang="en-US" sz="3000"/>
              <a:t>172</a:t>
            </a:r>
            <a:r>
              <a:rPr lang="en-US" altLang="en-US" sz="3000">
                <a:solidFill>
                  <a:schemeClr val="tx2"/>
                </a:solidFill>
              </a:rPr>
              <a:t>	    </a:t>
            </a:r>
          </a:p>
          <a:p>
            <a:pPr eaLnBrk="1" hangingPunct="1">
              <a:spcBef>
                <a:spcPct val="0"/>
              </a:spcBef>
              <a:buFontTx/>
              <a:buNone/>
            </a:pPr>
            <a:r>
              <a:rPr lang="en-US" altLang="en-US" sz="3000">
                <a:solidFill>
                  <a:schemeClr val="tx2"/>
                </a:solidFill>
              </a:rPr>
              <a:t>Prog/Death	         55	         </a:t>
            </a:r>
            <a:r>
              <a:rPr lang="en-US" altLang="en-US" sz="3000"/>
              <a:t>42</a:t>
            </a:r>
            <a:r>
              <a:rPr lang="en-US" altLang="en-US" sz="3000">
                <a:solidFill>
                  <a:schemeClr val="tx2"/>
                </a:solidFill>
              </a:rPr>
              <a:t>	     </a:t>
            </a:r>
          </a:p>
          <a:p>
            <a:pPr eaLnBrk="1" hangingPunct="1">
              <a:spcBef>
                <a:spcPct val="0"/>
              </a:spcBef>
              <a:buFontTx/>
              <a:buNone/>
            </a:pPr>
            <a:r>
              <a:rPr lang="en-US" altLang="en-US" sz="3000">
                <a:solidFill>
                  <a:schemeClr val="tx2"/>
                </a:solidFill>
              </a:rPr>
              <a:t>    Death	         18	         </a:t>
            </a:r>
            <a:r>
              <a:rPr lang="en-US" altLang="en-US" sz="3000" b="1">
                <a:solidFill>
                  <a:srgbClr val="FE9B03"/>
                </a:solidFill>
              </a:rPr>
              <a:t>17</a:t>
            </a:r>
            <a:r>
              <a:rPr lang="en-US" altLang="en-US" sz="3000">
                <a:solidFill>
                  <a:schemeClr val="tx2"/>
                </a:solidFill>
              </a:rPr>
              <a:t>	       </a:t>
            </a:r>
          </a:p>
          <a:p>
            <a:pPr eaLnBrk="1" hangingPunct="1">
              <a:spcBef>
                <a:spcPct val="0"/>
              </a:spcBef>
              <a:buFontTx/>
              <a:buNone/>
            </a:pPr>
            <a:r>
              <a:rPr lang="en-US" altLang="en-US" sz="3000">
                <a:solidFill>
                  <a:schemeClr val="tx2"/>
                </a:solidFill>
              </a:rPr>
              <a:t>All Events	         92	         </a:t>
            </a:r>
            <a:r>
              <a:rPr lang="en-US" altLang="en-US" sz="3000"/>
              <a:t>73</a:t>
            </a:r>
            <a:r>
              <a:rPr lang="en-US" altLang="en-US" sz="3000">
                <a:solidFill>
                  <a:schemeClr val="tx2"/>
                </a:solidFill>
              </a:rPr>
              <a:t>	      </a:t>
            </a:r>
            <a:endParaRPr lang="en-US" altLang="en-US" sz="3000" u="sng">
              <a:solidFill>
                <a:schemeClr val="tx2"/>
              </a:solidFill>
            </a:endParaRPr>
          </a:p>
        </p:txBody>
      </p:sp>
      <p:sp>
        <p:nvSpPr>
          <p:cNvPr id="13315" name="Line 4">
            <a:extLst>
              <a:ext uri="{FF2B5EF4-FFF2-40B4-BE49-F238E27FC236}">
                <a16:creationId xmlns:a16="http://schemas.microsoft.com/office/drawing/2014/main" id="{E7385B3B-C510-40DA-BA7D-B9A1D0F6EE3A}"/>
              </a:ext>
            </a:extLst>
          </p:cNvPr>
          <p:cNvSpPr>
            <a:spLocks noChangeShapeType="1"/>
          </p:cNvSpPr>
          <p:nvPr/>
        </p:nvSpPr>
        <p:spPr bwMode="auto">
          <a:xfrm>
            <a:off x="304800" y="11430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84407A4F-8ED0-4A3F-BC3D-2FF05016E0A9}"/>
              </a:ext>
            </a:extLst>
          </p:cNvPr>
          <p:cNvSpPr txBox="1">
            <a:spLocks noChangeArrowheads="1"/>
          </p:cNvSpPr>
          <p:nvPr/>
        </p:nvSpPr>
        <p:spPr bwMode="auto">
          <a:xfrm>
            <a:off x="1152525" y="84138"/>
            <a:ext cx="6705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t>              </a:t>
            </a:r>
            <a:r>
              <a:rPr lang="en-US" altLang="en-US" sz="2800" b="1"/>
              <a:t>CPCRA #002 Clinical Trial</a:t>
            </a:r>
          </a:p>
          <a:p>
            <a:pPr>
              <a:spcBef>
                <a:spcPct val="0"/>
              </a:spcBef>
              <a:buFontTx/>
              <a:buNone/>
            </a:pPr>
            <a:r>
              <a:rPr lang="en-US" altLang="en-US" sz="2800"/>
              <a:t>ddC/ddI:  Rate of Progression to AIDS/Death</a:t>
            </a:r>
          </a:p>
        </p:txBody>
      </p:sp>
      <p:sp>
        <p:nvSpPr>
          <p:cNvPr id="111619" name="Text Box 3">
            <a:extLst>
              <a:ext uri="{FF2B5EF4-FFF2-40B4-BE49-F238E27FC236}">
                <a16:creationId xmlns:a16="http://schemas.microsoft.com/office/drawing/2014/main" id="{52139B7E-B6C0-4E4C-99AE-57256C7A407A}"/>
              </a:ext>
            </a:extLst>
          </p:cNvPr>
          <p:cNvSpPr txBox="1">
            <a:spLocks noChangeArrowheads="1"/>
          </p:cNvSpPr>
          <p:nvPr/>
        </p:nvSpPr>
        <p:spPr bwMode="auto">
          <a:xfrm>
            <a:off x="1676400" y="1249363"/>
            <a:ext cx="1398588" cy="38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buFontTx/>
              <a:buNone/>
            </a:pPr>
            <a:r>
              <a:rPr lang="en-US" altLang="en-US" sz="2400">
                <a:solidFill>
                  <a:schemeClr val="tx2"/>
                </a:solidFill>
              </a:rPr>
              <a:t>8/29/91</a:t>
            </a:r>
          </a:p>
          <a:p>
            <a:pPr>
              <a:lnSpc>
                <a:spcPct val="90000"/>
              </a:lnSpc>
              <a:spcBef>
                <a:spcPct val="0"/>
              </a:spcBef>
              <a:buFontTx/>
              <a:buNone/>
            </a:pPr>
            <a:r>
              <a:rPr lang="en-US" altLang="en-US" sz="2400">
                <a:solidFill>
                  <a:srgbClr val="00FF00"/>
                </a:solidFill>
              </a:rPr>
              <a:t>(</a:t>
            </a:r>
            <a:r>
              <a:rPr lang="en-US" altLang="en-US" sz="2400" b="1">
                <a:solidFill>
                  <a:srgbClr val="00FF00"/>
                </a:solidFill>
              </a:rPr>
              <a:t>39/19</a:t>
            </a:r>
            <a:r>
              <a:rPr lang="en-US" altLang="en-US" sz="2400">
                <a:solidFill>
                  <a:srgbClr val="00FF00"/>
                </a:solidFill>
              </a:rPr>
              <a:t>)</a:t>
            </a:r>
          </a:p>
          <a:p>
            <a:pPr>
              <a:spcBef>
                <a:spcPct val="0"/>
              </a:spcBef>
              <a:buFontTx/>
              <a:buNone/>
            </a:pPr>
            <a:endParaRPr lang="en-US" altLang="en-US" sz="2400"/>
          </a:p>
          <a:p>
            <a:pPr>
              <a:lnSpc>
                <a:spcPct val="90000"/>
              </a:lnSpc>
              <a:spcBef>
                <a:spcPct val="0"/>
              </a:spcBef>
              <a:buFontTx/>
              <a:buNone/>
            </a:pPr>
            <a:r>
              <a:rPr lang="en-US" altLang="en-US" sz="2400">
                <a:solidFill>
                  <a:schemeClr val="tx2"/>
                </a:solidFill>
              </a:rPr>
              <a:t>11/7/91</a:t>
            </a:r>
            <a:endParaRPr lang="en-US" altLang="en-US" sz="2400"/>
          </a:p>
          <a:p>
            <a:pPr>
              <a:lnSpc>
                <a:spcPct val="90000"/>
              </a:lnSpc>
              <a:spcBef>
                <a:spcPct val="0"/>
              </a:spcBef>
              <a:buFontTx/>
              <a:buNone/>
            </a:pPr>
            <a:r>
              <a:rPr lang="en-US" altLang="en-US" sz="2400">
                <a:solidFill>
                  <a:srgbClr val="00FF00"/>
                </a:solidFill>
              </a:rPr>
              <a:t>(66/50)</a:t>
            </a:r>
          </a:p>
          <a:p>
            <a:pPr>
              <a:spcBef>
                <a:spcPct val="0"/>
              </a:spcBef>
              <a:buFontTx/>
              <a:buNone/>
            </a:pPr>
            <a:endParaRPr lang="en-US" altLang="en-US" sz="2400"/>
          </a:p>
          <a:p>
            <a:pPr>
              <a:lnSpc>
                <a:spcPct val="90000"/>
              </a:lnSpc>
              <a:spcBef>
                <a:spcPct val="0"/>
              </a:spcBef>
              <a:buFontTx/>
              <a:buNone/>
            </a:pPr>
            <a:r>
              <a:rPr lang="en-US" altLang="en-US" sz="2400">
                <a:solidFill>
                  <a:schemeClr val="tx2"/>
                </a:solidFill>
              </a:rPr>
              <a:t>2/13/92</a:t>
            </a:r>
            <a:endParaRPr lang="en-US" altLang="en-US" sz="2400"/>
          </a:p>
          <a:p>
            <a:pPr>
              <a:lnSpc>
                <a:spcPct val="90000"/>
              </a:lnSpc>
              <a:spcBef>
                <a:spcPct val="0"/>
              </a:spcBef>
              <a:buFontTx/>
              <a:buNone/>
            </a:pPr>
            <a:r>
              <a:rPr lang="en-US" altLang="en-US" sz="2400">
                <a:solidFill>
                  <a:srgbClr val="00FF00"/>
                </a:solidFill>
              </a:rPr>
              <a:t>(91/77)</a:t>
            </a:r>
          </a:p>
          <a:p>
            <a:pPr>
              <a:spcBef>
                <a:spcPct val="0"/>
              </a:spcBef>
              <a:buFontTx/>
              <a:buNone/>
            </a:pPr>
            <a:endParaRPr lang="en-US" altLang="en-US" sz="2400"/>
          </a:p>
          <a:p>
            <a:pPr>
              <a:lnSpc>
                <a:spcPct val="90000"/>
              </a:lnSpc>
              <a:spcBef>
                <a:spcPct val="0"/>
              </a:spcBef>
              <a:buFontTx/>
              <a:buNone/>
            </a:pPr>
            <a:r>
              <a:rPr lang="en-US" altLang="en-US" sz="2400">
                <a:solidFill>
                  <a:schemeClr val="tx2"/>
                </a:solidFill>
              </a:rPr>
              <a:t>8/21/92</a:t>
            </a:r>
          </a:p>
          <a:p>
            <a:pPr>
              <a:lnSpc>
                <a:spcPct val="90000"/>
              </a:lnSpc>
              <a:spcBef>
                <a:spcPct val="0"/>
              </a:spcBef>
              <a:buFontTx/>
              <a:buNone/>
            </a:pPr>
            <a:r>
              <a:rPr lang="en-US" altLang="en-US" sz="2400">
                <a:solidFill>
                  <a:srgbClr val="00FF00"/>
                </a:solidFill>
              </a:rPr>
              <a:t>(130/130)</a:t>
            </a:r>
          </a:p>
        </p:txBody>
      </p:sp>
      <p:sp>
        <p:nvSpPr>
          <p:cNvPr id="111620" name="Line 4">
            <a:extLst>
              <a:ext uri="{FF2B5EF4-FFF2-40B4-BE49-F238E27FC236}">
                <a16:creationId xmlns:a16="http://schemas.microsoft.com/office/drawing/2014/main" id="{05BAF073-9EB1-46ED-A42C-C3AE0AFE76EB}"/>
              </a:ext>
            </a:extLst>
          </p:cNvPr>
          <p:cNvSpPr>
            <a:spLocks noChangeShapeType="1"/>
          </p:cNvSpPr>
          <p:nvPr/>
        </p:nvSpPr>
        <p:spPr bwMode="auto">
          <a:xfrm>
            <a:off x="2895600" y="1600200"/>
            <a:ext cx="3733800" cy="0"/>
          </a:xfrm>
          <a:prstGeom prst="line">
            <a:avLst/>
          </a:prstGeom>
          <a:noFill/>
          <a:ln w="31750">
            <a:solidFill>
              <a:schemeClr val="tx2"/>
            </a:solidFill>
            <a:round/>
            <a:headEnd type="stealth"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1" name="Text Box 5">
            <a:extLst>
              <a:ext uri="{FF2B5EF4-FFF2-40B4-BE49-F238E27FC236}">
                <a16:creationId xmlns:a16="http://schemas.microsoft.com/office/drawing/2014/main" id="{D1D2CA32-C727-4797-AD37-6A6C5EE68C07}"/>
              </a:ext>
            </a:extLst>
          </p:cNvPr>
          <p:cNvSpPr txBox="1">
            <a:spLocks noChangeArrowheads="1"/>
          </p:cNvSpPr>
          <p:nvPr/>
        </p:nvSpPr>
        <p:spPr bwMode="auto">
          <a:xfrm>
            <a:off x="3276600" y="1671638"/>
            <a:ext cx="364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FF00"/>
                </a:solidFill>
              </a:rPr>
              <a:t>2.08</a:t>
            </a:r>
            <a:r>
              <a:rPr lang="en-US" altLang="en-US" sz="2400">
                <a:solidFill>
                  <a:schemeClr val="tx2"/>
                </a:solidFill>
              </a:rPr>
              <a:t>          1.25              0.88</a:t>
            </a:r>
          </a:p>
        </p:txBody>
      </p:sp>
      <p:sp>
        <p:nvSpPr>
          <p:cNvPr id="111622" name="Text Box 6">
            <a:extLst>
              <a:ext uri="{FF2B5EF4-FFF2-40B4-BE49-F238E27FC236}">
                <a16:creationId xmlns:a16="http://schemas.microsoft.com/office/drawing/2014/main" id="{2A18905E-4D79-491F-ABCA-E53724A043AC}"/>
              </a:ext>
            </a:extLst>
          </p:cNvPr>
          <p:cNvSpPr txBox="1">
            <a:spLocks noChangeArrowheads="1"/>
          </p:cNvSpPr>
          <p:nvPr/>
        </p:nvSpPr>
        <p:spPr bwMode="auto">
          <a:xfrm>
            <a:off x="3505200" y="1371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p>
        </p:txBody>
      </p:sp>
      <p:sp>
        <p:nvSpPr>
          <p:cNvPr id="111623" name="Text Box 7">
            <a:extLst>
              <a:ext uri="{FF2B5EF4-FFF2-40B4-BE49-F238E27FC236}">
                <a16:creationId xmlns:a16="http://schemas.microsoft.com/office/drawing/2014/main" id="{CF5143CF-EB34-486A-B01B-1B6C6ED44B73}"/>
              </a:ext>
            </a:extLst>
          </p:cNvPr>
          <p:cNvSpPr txBox="1">
            <a:spLocks noChangeArrowheads="1"/>
          </p:cNvSpPr>
          <p:nvPr/>
        </p:nvSpPr>
        <p:spPr bwMode="auto">
          <a:xfrm>
            <a:off x="4800600" y="1338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11624" name="Text Box 8">
            <a:extLst>
              <a:ext uri="{FF2B5EF4-FFF2-40B4-BE49-F238E27FC236}">
                <a16:creationId xmlns:a16="http://schemas.microsoft.com/office/drawing/2014/main" id="{40ECAE4C-DB6B-4B40-B6CC-ED1416321318}"/>
              </a:ext>
            </a:extLst>
          </p:cNvPr>
          <p:cNvSpPr txBox="1">
            <a:spLocks noChangeArrowheads="1"/>
          </p:cNvSpPr>
          <p:nvPr/>
        </p:nvSpPr>
        <p:spPr bwMode="auto">
          <a:xfrm>
            <a:off x="6477000" y="1338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endParaRPr lang="en-US" altLang="en-US" sz="2400" b="1"/>
          </a:p>
        </p:txBody>
      </p:sp>
      <p:sp>
        <p:nvSpPr>
          <p:cNvPr id="111625" name="Line 9">
            <a:extLst>
              <a:ext uri="{FF2B5EF4-FFF2-40B4-BE49-F238E27FC236}">
                <a16:creationId xmlns:a16="http://schemas.microsoft.com/office/drawing/2014/main" id="{CB32A5FF-D245-47F6-BBAB-3332FC93AA6F}"/>
              </a:ext>
            </a:extLst>
          </p:cNvPr>
          <p:cNvSpPr>
            <a:spLocks noChangeShapeType="1"/>
          </p:cNvSpPr>
          <p:nvPr/>
        </p:nvSpPr>
        <p:spPr bwMode="auto">
          <a:xfrm>
            <a:off x="2895600" y="2667000"/>
            <a:ext cx="4114800" cy="0"/>
          </a:xfrm>
          <a:prstGeom prst="line">
            <a:avLst/>
          </a:prstGeom>
          <a:noFill/>
          <a:ln w="31750">
            <a:solidFill>
              <a:schemeClr val="tx2"/>
            </a:solidFill>
            <a:round/>
            <a:headEnd type="non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26" name="Text Box 10">
            <a:extLst>
              <a:ext uri="{FF2B5EF4-FFF2-40B4-BE49-F238E27FC236}">
                <a16:creationId xmlns:a16="http://schemas.microsoft.com/office/drawing/2014/main" id="{08DE8259-F621-45CA-82F0-7A6A0B2D627F}"/>
              </a:ext>
            </a:extLst>
          </p:cNvPr>
          <p:cNvSpPr txBox="1">
            <a:spLocks noChangeArrowheads="1"/>
          </p:cNvSpPr>
          <p:nvPr/>
        </p:nvSpPr>
        <p:spPr bwMode="auto">
          <a:xfrm>
            <a:off x="2693988" y="2738438"/>
            <a:ext cx="4648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2.44   2.04     </a:t>
            </a:r>
            <a:r>
              <a:rPr lang="en-US" altLang="en-US" sz="2400" b="1">
                <a:solidFill>
                  <a:srgbClr val="00FF00"/>
                </a:solidFill>
              </a:rPr>
              <a:t>1.41</a:t>
            </a:r>
            <a:r>
              <a:rPr lang="en-US" altLang="en-US" sz="2400">
                <a:solidFill>
                  <a:schemeClr val="tx2"/>
                </a:solidFill>
              </a:rPr>
              <a:t>         1.00      0.82</a:t>
            </a:r>
          </a:p>
        </p:txBody>
      </p:sp>
      <p:sp>
        <p:nvSpPr>
          <p:cNvPr id="111627" name="Text Box 11">
            <a:extLst>
              <a:ext uri="{FF2B5EF4-FFF2-40B4-BE49-F238E27FC236}">
                <a16:creationId xmlns:a16="http://schemas.microsoft.com/office/drawing/2014/main" id="{3901777E-FE1C-4244-84E9-46B717FE1E5D}"/>
              </a:ext>
            </a:extLst>
          </p:cNvPr>
          <p:cNvSpPr txBox="1">
            <a:spLocks noChangeArrowheads="1"/>
          </p:cNvSpPr>
          <p:nvPr/>
        </p:nvSpPr>
        <p:spPr bwMode="auto">
          <a:xfrm>
            <a:off x="4572000" y="24384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solidFill>
                <a:srgbClr val="00FF00"/>
              </a:solidFill>
            </a:endParaRPr>
          </a:p>
        </p:txBody>
      </p:sp>
      <p:sp>
        <p:nvSpPr>
          <p:cNvPr id="111628" name="Text Box 12">
            <a:extLst>
              <a:ext uri="{FF2B5EF4-FFF2-40B4-BE49-F238E27FC236}">
                <a16:creationId xmlns:a16="http://schemas.microsoft.com/office/drawing/2014/main" id="{E643E2C8-01DB-4856-8DB2-7D009872B949}"/>
              </a:ext>
            </a:extLst>
          </p:cNvPr>
          <p:cNvSpPr txBox="1">
            <a:spLocks noChangeArrowheads="1"/>
          </p:cNvSpPr>
          <p:nvPr/>
        </p:nvSpPr>
        <p:spPr bwMode="auto">
          <a:xfrm>
            <a:off x="58674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11629" name="Text Box 13">
            <a:extLst>
              <a:ext uri="{FF2B5EF4-FFF2-40B4-BE49-F238E27FC236}">
                <a16:creationId xmlns:a16="http://schemas.microsoft.com/office/drawing/2014/main" id="{9A300788-B31F-4381-A4EA-3D7A5FF30BA5}"/>
              </a:ext>
            </a:extLst>
          </p:cNvPr>
          <p:cNvSpPr txBox="1">
            <a:spLocks noChangeArrowheads="1"/>
          </p:cNvSpPr>
          <p:nvPr/>
        </p:nvSpPr>
        <p:spPr bwMode="auto">
          <a:xfrm>
            <a:off x="68580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11630" name="Text Box 14">
            <a:extLst>
              <a:ext uri="{FF2B5EF4-FFF2-40B4-BE49-F238E27FC236}">
                <a16:creationId xmlns:a16="http://schemas.microsoft.com/office/drawing/2014/main" id="{8CF46227-71E8-4722-B73A-0D713890F405}"/>
              </a:ext>
            </a:extLst>
          </p:cNvPr>
          <p:cNvSpPr txBox="1">
            <a:spLocks noChangeArrowheads="1"/>
          </p:cNvSpPr>
          <p:nvPr/>
        </p:nvSpPr>
        <p:spPr bwMode="auto">
          <a:xfrm>
            <a:off x="27432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11631" name="Text Box 15">
            <a:extLst>
              <a:ext uri="{FF2B5EF4-FFF2-40B4-BE49-F238E27FC236}">
                <a16:creationId xmlns:a16="http://schemas.microsoft.com/office/drawing/2014/main" id="{C4D6D298-C640-4B33-A5C5-35E7C4227084}"/>
              </a:ext>
            </a:extLst>
          </p:cNvPr>
          <p:cNvSpPr txBox="1">
            <a:spLocks noChangeArrowheads="1"/>
          </p:cNvSpPr>
          <p:nvPr/>
        </p:nvSpPr>
        <p:spPr bwMode="auto">
          <a:xfrm>
            <a:off x="3657600" y="24050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11632" name="Line 16">
            <a:extLst>
              <a:ext uri="{FF2B5EF4-FFF2-40B4-BE49-F238E27FC236}">
                <a16:creationId xmlns:a16="http://schemas.microsoft.com/office/drawing/2014/main" id="{86DC6A8F-ABDE-44DE-B9DF-B4E2BB4CA831}"/>
              </a:ext>
            </a:extLst>
          </p:cNvPr>
          <p:cNvSpPr>
            <a:spLocks noChangeShapeType="1"/>
          </p:cNvSpPr>
          <p:nvPr/>
        </p:nvSpPr>
        <p:spPr bwMode="auto">
          <a:xfrm>
            <a:off x="4038600" y="3657600"/>
            <a:ext cx="2971800" cy="0"/>
          </a:xfrm>
          <a:prstGeom prst="line">
            <a:avLst/>
          </a:prstGeom>
          <a:noFill/>
          <a:ln w="31750">
            <a:solidFill>
              <a:schemeClr val="tx2"/>
            </a:solidFill>
            <a:round/>
            <a:headEnd type="non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33" name="Text Box 17">
            <a:extLst>
              <a:ext uri="{FF2B5EF4-FFF2-40B4-BE49-F238E27FC236}">
                <a16:creationId xmlns:a16="http://schemas.microsoft.com/office/drawing/2014/main" id="{30114F90-4F49-4DC0-BFE1-BDB7AACD048F}"/>
              </a:ext>
            </a:extLst>
          </p:cNvPr>
          <p:cNvSpPr txBox="1">
            <a:spLocks noChangeArrowheads="1"/>
          </p:cNvSpPr>
          <p:nvPr/>
        </p:nvSpPr>
        <p:spPr bwMode="auto">
          <a:xfrm>
            <a:off x="3429000" y="3729038"/>
            <a:ext cx="39544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 1.75 1.64  </a:t>
            </a:r>
            <a:r>
              <a:rPr lang="en-US" altLang="en-US" sz="2400" b="1">
                <a:solidFill>
                  <a:srgbClr val="00FF00"/>
                </a:solidFill>
              </a:rPr>
              <a:t>1.20</a:t>
            </a:r>
            <a:r>
              <a:rPr lang="en-US" altLang="en-US" sz="2400">
                <a:solidFill>
                  <a:schemeClr val="tx2"/>
                </a:solidFill>
              </a:rPr>
              <a:t>        0.89  0.82</a:t>
            </a:r>
          </a:p>
        </p:txBody>
      </p:sp>
      <p:sp>
        <p:nvSpPr>
          <p:cNvPr id="111634" name="Text Box 18">
            <a:extLst>
              <a:ext uri="{FF2B5EF4-FFF2-40B4-BE49-F238E27FC236}">
                <a16:creationId xmlns:a16="http://schemas.microsoft.com/office/drawing/2014/main" id="{E0C2D738-AB1B-47E7-AF0D-D28206E2515D}"/>
              </a:ext>
            </a:extLst>
          </p:cNvPr>
          <p:cNvSpPr txBox="1">
            <a:spLocks noChangeArrowheads="1"/>
          </p:cNvSpPr>
          <p:nvPr/>
        </p:nvSpPr>
        <p:spPr bwMode="auto">
          <a:xfrm>
            <a:off x="4953000" y="34290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solidFill>
                <a:srgbClr val="00FF00"/>
              </a:solidFill>
            </a:endParaRPr>
          </a:p>
        </p:txBody>
      </p:sp>
      <p:sp>
        <p:nvSpPr>
          <p:cNvPr id="111635" name="Text Box 19">
            <a:extLst>
              <a:ext uri="{FF2B5EF4-FFF2-40B4-BE49-F238E27FC236}">
                <a16:creationId xmlns:a16="http://schemas.microsoft.com/office/drawing/2014/main" id="{99A5E48B-769D-4A8B-9107-514B4EC9D867}"/>
              </a:ext>
            </a:extLst>
          </p:cNvPr>
          <p:cNvSpPr txBox="1">
            <a:spLocks noChangeArrowheads="1"/>
          </p:cNvSpPr>
          <p:nvPr/>
        </p:nvSpPr>
        <p:spPr bwMode="auto">
          <a:xfrm>
            <a:off x="63246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11636" name="Text Box 20">
            <a:extLst>
              <a:ext uri="{FF2B5EF4-FFF2-40B4-BE49-F238E27FC236}">
                <a16:creationId xmlns:a16="http://schemas.microsoft.com/office/drawing/2014/main" id="{0212340A-A158-42E9-A40B-8444525C6903}"/>
              </a:ext>
            </a:extLst>
          </p:cNvPr>
          <p:cNvSpPr txBox="1">
            <a:spLocks noChangeArrowheads="1"/>
          </p:cNvSpPr>
          <p:nvPr/>
        </p:nvSpPr>
        <p:spPr bwMode="auto">
          <a:xfrm>
            <a:off x="68580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11637" name="Text Box 21">
            <a:extLst>
              <a:ext uri="{FF2B5EF4-FFF2-40B4-BE49-F238E27FC236}">
                <a16:creationId xmlns:a16="http://schemas.microsoft.com/office/drawing/2014/main" id="{AF05A863-C122-4D40-B829-9E18D4171912}"/>
              </a:ext>
            </a:extLst>
          </p:cNvPr>
          <p:cNvSpPr txBox="1">
            <a:spLocks noChangeArrowheads="1"/>
          </p:cNvSpPr>
          <p:nvPr/>
        </p:nvSpPr>
        <p:spPr bwMode="auto">
          <a:xfrm>
            <a:off x="41910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a:t>
            </a:r>
          </a:p>
        </p:txBody>
      </p:sp>
      <p:sp>
        <p:nvSpPr>
          <p:cNvPr id="111638" name="Text Box 22">
            <a:extLst>
              <a:ext uri="{FF2B5EF4-FFF2-40B4-BE49-F238E27FC236}">
                <a16:creationId xmlns:a16="http://schemas.microsoft.com/office/drawing/2014/main" id="{E4F4ABE8-EA6C-47A9-BECA-530587F12529}"/>
              </a:ext>
            </a:extLst>
          </p:cNvPr>
          <p:cNvSpPr txBox="1">
            <a:spLocks noChangeArrowheads="1"/>
          </p:cNvSpPr>
          <p:nvPr/>
        </p:nvSpPr>
        <p:spPr bwMode="auto">
          <a:xfrm>
            <a:off x="3886200" y="33956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11639" name="Line 23">
            <a:extLst>
              <a:ext uri="{FF2B5EF4-FFF2-40B4-BE49-F238E27FC236}">
                <a16:creationId xmlns:a16="http://schemas.microsoft.com/office/drawing/2014/main" id="{F81A63EA-A10C-45BE-947E-F977188A71DE}"/>
              </a:ext>
            </a:extLst>
          </p:cNvPr>
          <p:cNvSpPr>
            <a:spLocks noChangeShapeType="1"/>
          </p:cNvSpPr>
          <p:nvPr/>
        </p:nvSpPr>
        <p:spPr bwMode="auto">
          <a:xfrm>
            <a:off x="5105400" y="4648200"/>
            <a:ext cx="1905000" cy="0"/>
          </a:xfrm>
          <a:prstGeom prst="line">
            <a:avLst/>
          </a:prstGeom>
          <a:noFill/>
          <a:ln w="31750">
            <a:solidFill>
              <a:schemeClr val="tx2"/>
            </a:solidFill>
            <a:round/>
            <a:headEnd type="none" w="med"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0" name="Text Box 24">
            <a:extLst>
              <a:ext uri="{FF2B5EF4-FFF2-40B4-BE49-F238E27FC236}">
                <a16:creationId xmlns:a16="http://schemas.microsoft.com/office/drawing/2014/main" id="{66416670-3DC1-403D-A07C-9812F4059805}"/>
              </a:ext>
            </a:extLst>
          </p:cNvPr>
          <p:cNvSpPr txBox="1">
            <a:spLocks noChangeArrowheads="1"/>
          </p:cNvSpPr>
          <p:nvPr/>
        </p:nvSpPr>
        <p:spPr bwMode="auto">
          <a:xfrm>
            <a:off x="4665663" y="4719638"/>
            <a:ext cx="272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1.25      </a:t>
            </a:r>
            <a:r>
              <a:rPr lang="en-US" altLang="en-US" sz="2400" b="1">
                <a:solidFill>
                  <a:srgbClr val="00FF00"/>
                </a:solidFill>
              </a:rPr>
              <a:t>1.00</a:t>
            </a:r>
            <a:r>
              <a:rPr lang="en-US" altLang="en-US" sz="2400">
                <a:solidFill>
                  <a:schemeClr val="tx2"/>
                </a:solidFill>
              </a:rPr>
              <a:t>      0.80</a:t>
            </a:r>
          </a:p>
        </p:txBody>
      </p:sp>
      <p:sp>
        <p:nvSpPr>
          <p:cNvPr id="111641" name="Text Box 25">
            <a:extLst>
              <a:ext uri="{FF2B5EF4-FFF2-40B4-BE49-F238E27FC236}">
                <a16:creationId xmlns:a16="http://schemas.microsoft.com/office/drawing/2014/main" id="{92A69A6B-7888-4E63-95D3-F29536DFAF1F}"/>
              </a:ext>
            </a:extLst>
          </p:cNvPr>
          <p:cNvSpPr txBox="1">
            <a:spLocks noChangeArrowheads="1"/>
          </p:cNvSpPr>
          <p:nvPr/>
        </p:nvSpPr>
        <p:spPr bwMode="auto">
          <a:xfrm>
            <a:off x="5867400" y="4419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a:solidFill>
                  <a:srgbClr val="00FF00"/>
                </a:solidFill>
              </a:rPr>
              <a:t>*</a:t>
            </a:r>
            <a:endParaRPr lang="en-US" altLang="en-US" sz="2400">
              <a:solidFill>
                <a:srgbClr val="00FF00"/>
              </a:solidFill>
            </a:endParaRPr>
          </a:p>
        </p:txBody>
      </p:sp>
      <p:sp>
        <p:nvSpPr>
          <p:cNvPr id="111642" name="Text Box 26">
            <a:extLst>
              <a:ext uri="{FF2B5EF4-FFF2-40B4-BE49-F238E27FC236}">
                <a16:creationId xmlns:a16="http://schemas.microsoft.com/office/drawing/2014/main" id="{28C6C929-C80A-40FE-9750-30E636B09B41}"/>
              </a:ext>
            </a:extLst>
          </p:cNvPr>
          <p:cNvSpPr txBox="1">
            <a:spLocks noChangeArrowheads="1"/>
          </p:cNvSpPr>
          <p:nvPr/>
        </p:nvSpPr>
        <p:spPr bwMode="auto">
          <a:xfrm>
            <a:off x="6858000" y="4386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11643" name="Text Box 27">
            <a:extLst>
              <a:ext uri="{FF2B5EF4-FFF2-40B4-BE49-F238E27FC236}">
                <a16:creationId xmlns:a16="http://schemas.microsoft.com/office/drawing/2014/main" id="{25B3C5D1-8133-44D3-A1D4-0EADFA5551E9}"/>
              </a:ext>
            </a:extLst>
          </p:cNvPr>
          <p:cNvSpPr txBox="1">
            <a:spLocks noChangeArrowheads="1"/>
          </p:cNvSpPr>
          <p:nvPr/>
        </p:nvSpPr>
        <p:spPr bwMode="auto">
          <a:xfrm>
            <a:off x="4953000" y="4386263"/>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FF6600"/>
                </a:solidFill>
              </a:rPr>
              <a:t>(</a:t>
            </a:r>
          </a:p>
        </p:txBody>
      </p:sp>
      <p:sp>
        <p:nvSpPr>
          <p:cNvPr id="111644" name="Line 28">
            <a:extLst>
              <a:ext uri="{FF2B5EF4-FFF2-40B4-BE49-F238E27FC236}">
                <a16:creationId xmlns:a16="http://schemas.microsoft.com/office/drawing/2014/main" id="{B5C65FE8-3150-49ED-80AB-9CAD527E1110}"/>
              </a:ext>
            </a:extLst>
          </p:cNvPr>
          <p:cNvSpPr>
            <a:spLocks noChangeShapeType="1"/>
          </p:cNvSpPr>
          <p:nvPr/>
        </p:nvSpPr>
        <p:spPr bwMode="auto">
          <a:xfrm>
            <a:off x="2743200" y="5638800"/>
            <a:ext cx="4495800" cy="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5" name="Text Box 29">
            <a:extLst>
              <a:ext uri="{FF2B5EF4-FFF2-40B4-BE49-F238E27FC236}">
                <a16:creationId xmlns:a16="http://schemas.microsoft.com/office/drawing/2014/main" id="{4D2F7367-08D6-4A14-B248-897571129FA3}"/>
              </a:ext>
            </a:extLst>
          </p:cNvPr>
          <p:cNvSpPr txBox="1">
            <a:spLocks noChangeArrowheads="1"/>
          </p:cNvSpPr>
          <p:nvPr/>
        </p:nvSpPr>
        <p:spPr bwMode="auto">
          <a:xfrm>
            <a:off x="2743200" y="5667375"/>
            <a:ext cx="457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solidFill>
                  <a:schemeClr val="tx2"/>
                </a:solidFill>
              </a:rPr>
              <a:t>2.5        1.7       </a:t>
            </a:r>
            <a:r>
              <a:rPr lang="en-US" altLang="en-US" sz="2400" b="1"/>
              <a:t>1.25</a:t>
            </a:r>
            <a:r>
              <a:rPr lang="en-US" altLang="en-US" sz="2400">
                <a:solidFill>
                  <a:schemeClr val="tx2"/>
                </a:solidFill>
              </a:rPr>
              <a:t>       1.0        0.8</a:t>
            </a:r>
          </a:p>
        </p:txBody>
      </p:sp>
      <p:sp>
        <p:nvSpPr>
          <p:cNvPr id="111646" name="Line 30">
            <a:extLst>
              <a:ext uri="{FF2B5EF4-FFF2-40B4-BE49-F238E27FC236}">
                <a16:creationId xmlns:a16="http://schemas.microsoft.com/office/drawing/2014/main" id="{20572CBD-5297-4AD3-AFD9-74A3685DA957}"/>
              </a:ext>
            </a:extLst>
          </p:cNvPr>
          <p:cNvSpPr>
            <a:spLocks noChangeShapeType="1"/>
          </p:cNvSpPr>
          <p:nvPr/>
        </p:nvSpPr>
        <p:spPr bwMode="auto">
          <a:xfrm flipV="1">
            <a:off x="30480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7" name="Line 31">
            <a:extLst>
              <a:ext uri="{FF2B5EF4-FFF2-40B4-BE49-F238E27FC236}">
                <a16:creationId xmlns:a16="http://schemas.microsoft.com/office/drawing/2014/main" id="{CA6CC66A-CF74-49B2-872E-2C9CF9600217}"/>
              </a:ext>
            </a:extLst>
          </p:cNvPr>
          <p:cNvSpPr>
            <a:spLocks noChangeShapeType="1"/>
          </p:cNvSpPr>
          <p:nvPr/>
        </p:nvSpPr>
        <p:spPr bwMode="auto">
          <a:xfrm flipV="1">
            <a:off x="40386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8" name="Line 32">
            <a:extLst>
              <a:ext uri="{FF2B5EF4-FFF2-40B4-BE49-F238E27FC236}">
                <a16:creationId xmlns:a16="http://schemas.microsoft.com/office/drawing/2014/main" id="{0091BA43-D8D7-41F0-B93C-3BB711BEA91B}"/>
              </a:ext>
            </a:extLst>
          </p:cNvPr>
          <p:cNvSpPr>
            <a:spLocks noChangeShapeType="1"/>
          </p:cNvSpPr>
          <p:nvPr/>
        </p:nvSpPr>
        <p:spPr bwMode="auto">
          <a:xfrm flipV="1">
            <a:off x="50292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9" name="Line 33">
            <a:extLst>
              <a:ext uri="{FF2B5EF4-FFF2-40B4-BE49-F238E27FC236}">
                <a16:creationId xmlns:a16="http://schemas.microsoft.com/office/drawing/2014/main" id="{5F3CE582-4599-4D79-B94E-B03F73F300E5}"/>
              </a:ext>
            </a:extLst>
          </p:cNvPr>
          <p:cNvSpPr>
            <a:spLocks noChangeShapeType="1"/>
          </p:cNvSpPr>
          <p:nvPr/>
        </p:nvSpPr>
        <p:spPr bwMode="auto">
          <a:xfrm flipV="1">
            <a:off x="60198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0" name="Line 34">
            <a:extLst>
              <a:ext uri="{FF2B5EF4-FFF2-40B4-BE49-F238E27FC236}">
                <a16:creationId xmlns:a16="http://schemas.microsoft.com/office/drawing/2014/main" id="{7788C64C-812C-44F8-AADE-6A36010136E8}"/>
              </a:ext>
            </a:extLst>
          </p:cNvPr>
          <p:cNvSpPr>
            <a:spLocks noChangeShapeType="1"/>
          </p:cNvSpPr>
          <p:nvPr/>
        </p:nvSpPr>
        <p:spPr bwMode="auto">
          <a:xfrm flipV="1">
            <a:off x="7010400" y="5486400"/>
            <a:ext cx="0" cy="152400"/>
          </a:xfrm>
          <a:prstGeom prst="line">
            <a:avLst/>
          </a:prstGeom>
          <a:noFill/>
          <a:ln w="317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1" name="Line 9">
            <a:extLst>
              <a:ext uri="{FF2B5EF4-FFF2-40B4-BE49-F238E27FC236}">
                <a16:creationId xmlns:a16="http://schemas.microsoft.com/office/drawing/2014/main" id="{EDFA3221-F822-4821-9A47-19BC42B9699B}"/>
              </a:ext>
            </a:extLst>
          </p:cNvPr>
          <p:cNvSpPr>
            <a:spLocks noChangeShapeType="1"/>
          </p:cNvSpPr>
          <p:nvPr/>
        </p:nvSpPr>
        <p:spPr bwMode="auto">
          <a:xfrm>
            <a:off x="381000" y="10668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TextBox 1">
            <a:extLst>
              <a:ext uri="{FF2B5EF4-FFF2-40B4-BE49-F238E27FC236}">
                <a16:creationId xmlns:a16="http://schemas.microsoft.com/office/drawing/2014/main" id="{DB0EE8F6-935C-4228-AA9C-31A23B3A279C}"/>
              </a:ext>
            </a:extLst>
          </p:cNvPr>
          <p:cNvSpPr txBox="1"/>
          <p:nvPr/>
        </p:nvSpPr>
        <p:spPr>
          <a:xfrm>
            <a:off x="1138238" y="6173788"/>
            <a:ext cx="6862762" cy="460375"/>
          </a:xfrm>
          <a:prstGeom prst="rect">
            <a:avLst/>
          </a:prstGeom>
          <a:noFill/>
        </p:spPr>
        <p:txBody>
          <a:bodyPr wrap="none">
            <a:spAutoFit/>
          </a:bodyPr>
          <a:lstStyle/>
          <a:p>
            <a:pPr>
              <a:defRPr/>
            </a:pPr>
            <a:r>
              <a:rPr lang="en-US" sz="2400" dirty="0"/>
              <a:t>* </a:t>
            </a:r>
            <a:r>
              <a:rPr lang="en-US" sz="2400" b="1" i="1" dirty="0">
                <a:solidFill>
                  <a:schemeClr val="tx2"/>
                </a:solidFill>
              </a:rPr>
              <a:t>Had 39 vs 19 </a:t>
            </a:r>
            <a:r>
              <a:rPr lang="en-US" sz="2400" b="1" i="1" dirty="0">
                <a:solidFill>
                  <a:schemeClr val="tx2"/>
                </a:solidFill>
                <a:latin typeface="+mj-lt"/>
              </a:rPr>
              <a:t>data been released</a:t>
            </a:r>
            <a:r>
              <a:rPr lang="en-US" altLang="en-US" sz="2400" b="1" i="1" dirty="0">
                <a:solidFill>
                  <a:schemeClr val="tx2"/>
                </a:solidFill>
                <a:latin typeface="+mj-lt"/>
                <a:sym typeface="Symbol" panose="05050102010706020507" pitchFamily="18" charset="2"/>
              </a:rPr>
              <a:t> </a:t>
            </a:r>
            <a:r>
              <a:rPr lang="en-US" altLang="en-US" sz="2400" b="1" i="1" dirty="0">
                <a:solidFill>
                  <a:schemeClr val="tx2"/>
                </a:solidFill>
                <a:cs typeface="Calibri" panose="020F0502020204030204" pitchFamily="34" charset="0"/>
                <a:sym typeface="Symbol" panose="05050102010706020507" pitchFamily="18" charset="2"/>
              </a:rPr>
              <a:t></a:t>
            </a:r>
            <a:r>
              <a:rPr lang="en-US" altLang="en-US" sz="2400" b="1" i="1" dirty="0">
                <a:solidFill>
                  <a:schemeClr val="tx2"/>
                </a:solidFill>
                <a:latin typeface="+mj-lt"/>
                <a:cs typeface="Calibri" panose="020F0502020204030204" pitchFamily="34" charset="0"/>
              </a:rPr>
              <a:t>  Pre-judgment</a:t>
            </a:r>
            <a:endParaRPr lang="en-US" sz="2400" b="1" i="1" dirty="0">
              <a:solidFill>
                <a:schemeClr val="tx2"/>
              </a:solidFill>
              <a:latin typeface="+mj-lt"/>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a:extLst>
              <a:ext uri="{FF2B5EF4-FFF2-40B4-BE49-F238E27FC236}">
                <a16:creationId xmlns:a16="http://schemas.microsoft.com/office/drawing/2014/main" id="{13461F50-D098-4BD3-A983-068DFABFB96D}"/>
              </a:ext>
            </a:extLst>
          </p:cNvPr>
          <p:cNvSpPr txBox="1">
            <a:spLocks noChangeArrowheads="1"/>
          </p:cNvSpPr>
          <p:nvPr/>
        </p:nvSpPr>
        <p:spPr bwMode="auto">
          <a:xfrm>
            <a:off x="773113" y="200025"/>
            <a:ext cx="7664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“VALUE Trial”</a:t>
            </a:r>
          </a:p>
          <a:p>
            <a:pPr algn="ctr" eaLnBrk="1" hangingPunct="1">
              <a:spcBef>
                <a:spcPct val="0"/>
              </a:spcBef>
              <a:buFontTx/>
              <a:buNone/>
            </a:pPr>
            <a:r>
              <a:rPr lang="en-US" altLang="en-US" sz="2800"/>
              <a:t>Hypertensive Patients at High Cardiovascular Risk  </a:t>
            </a:r>
          </a:p>
        </p:txBody>
      </p:sp>
      <p:sp>
        <p:nvSpPr>
          <p:cNvPr id="113667" name="Text Box 3">
            <a:extLst>
              <a:ext uri="{FF2B5EF4-FFF2-40B4-BE49-F238E27FC236}">
                <a16:creationId xmlns:a16="http://schemas.microsoft.com/office/drawing/2014/main" id="{6B0B96F6-0931-43C6-A130-BF00A863E859}"/>
              </a:ext>
            </a:extLst>
          </p:cNvPr>
          <p:cNvSpPr txBox="1">
            <a:spLocks noChangeArrowheads="1"/>
          </p:cNvSpPr>
          <p:nvPr/>
        </p:nvSpPr>
        <p:spPr bwMode="auto">
          <a:xfrm>
            <a:off x="773113" y="1581150"/>
            <a:ext cx="7304087"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Events on Valsartan / Amlodipine ;  Relative Risk</a:t>
            </a:r>
          </a:p>
          <a:p>
            <a:pPr eaLnBrk="1" hangingPunct="1">
              <a:lnSpc>
                <a:spcPct val="4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a:t>
            </a:r>
          </a:p>
        </p:txBody>
      </p:sp>
      <p:sp>
        <p:nvSpPr>
          <p:cNvPr id="113668" name="Text Box 4">
            <a:extLst>
              <a:ext uri="{FF2B5EF4-FFF2-40B4-BE49-F238E27FC236}">
                <a16:creationId xmlns:a16="http://schemas.microsoft.com/office/drawing/2014/main" id="{D69AE254-224F-4AF0-93C8-41F6A87A3791}"/>
              </a:ext>
            </a:extLst>
          </p:cNvPr>
          <p:cNvSpPr txBox="1">
            <a:spLocks noChangeArrowheads="1"/>
          </p:cNvSpPr>
          <p:nvPr/>
        </p:nvSpPr>
        <p:spPr bwMode="auto">
          <a:xfrm>
            <a:off x="614363" y="2097088"/>
            <a:ext cx="8510587"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70000"/>
              </a:lnSpc>
              <a:spcBef>
                <a:spcPct val="0"/>
              </a:spcBef>
              <a:buFontTx/>
              <a:buNone/>
            </a:pPr>
            <a:r>
              <a:rPr lang="en-US" altLang="en-US" sz="2800"/>
              <a:t>              </a:t>
            </a:r>
          </a:p>
          <a:p>
            <a:pPr eaLnBrk="1" hangingPunct="1">
              <a:lnSpc>
                <a:spcPct val="70000"/>
              </a:lnSpc>
              <a:spcBef>
                <a:spcPct val="0"/>
              </a:spcBef>
              <a:buFontTx/>
              <a:buNone/>
            </a:pPr>
            <a:r>
              <a:rPr lang="en-US" altLang="en-US" sz="2800"/>
              <a:t>  Outcome             May ’98 to              May ’98  to</a:t>
            </a:r>
          </a:p>
          <a:p>
            <a:pPr eaLnBrk="1" hangingPunct="1">
              <a:lnSpc>
                <a:spcPct val="70000"/>
              </a:lnSpc>
              <a:spcBef>
                <a:spcPct val="0"/>
              </a:spcBef>
              <a:buFontTx/>
              <a:buNone/>
            </a:pPr>
            <a:r>
              <a:rPr lang="en-US" altLang="en-US" sz="2800"/>
              <a:t>   Measure             August ‘00            December ’03</a:t>
            </a:r>
          </a:p>
          <a:p>
            <a:pPr eaLnBrk="1" hangingPunct="1">
              <a:lnSpc>
                <a:spcPct val="70000"/>
              </a:lnSpc>
              <a:spcBef>
                <a:spcPct val="0"/>
              </a:spcBef>
              <a:buFontTx/>
              <a:buNone/>
            </a:pPr>
            <a:endParaRPr lang="en-US" altLang="en-US" sz="800"/>
          </a:p>
          <a:p>
            <a:pPr eaLnBrk="1" hangingPunct="1">
              <a:lnSpc>
                <a:spcPct val="70000"/>
              </a:lnSpc>
              <a:spcBef>
                <a:spcPct val="0"/>
              </a:spcBef>
              <a:buFontTx/>
              <a:buNone/>
            </a:pPr>
            <a:r>
              <a:rPr lang="en-US" altLang="en-US" sz="2800" u="sng"/>
              <a:t>                            (n = 15,290)             (n = 15,245)</a:t>
            </a:r>
          </a:p>
          <a:p>
            <a:pPr eaLnBrk="1" hangingPunct="1">
              <a:lnSpc>
                <a:spcPct val="5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Death              178/141; 1.253         841/818; 1.021</a:t>
            </a:r>
          </a:p>
          <a:p>
            <a:pPr eaLnBrk="1" hangingPunct="1">
              <a:lnSpc>
                <a:spcPct val="60000"/>
              </a:lnSpc>
              <a:spcBef>
                <a:spcPct val="0"/>
              </a:spcBef>
              <a:buFontTx/>
              <a:buNone/>
            </a:pPr>
            <a:endParaRPr lang="en-US" altLang="en-US" sz="900">
              <a:solidFill>
                <a:schemeClr val="tx2"/>
              </a:solidFill>
            </a:endParaRPr>
          </a:p>
          <a:p>
            <a:pPr eaLnBrk="1" hangingPunct="1">
              <a:lnSpc>
                <a:spcPct val="90000"/>
              </a:lnSpc>
              <a:spcBef>
                <a:spcPct val="0"/>
              </a:spcBef>
              <a:buFontTx/>
              <a:buNone/>
            </a:pPr>
            <a:r>
              <a:rPr lang="en-US" altLang="en-US" sz="2800">
                <a:solidFill>
                  <a:schemeClr val="tx2"/>
                </a:solidFill>
              </a:rPr>
              <a:t>   M.I.	       	      102/76;  1.332         369/313; 1.171</a:t>
            </a:r>
          </a:p>
          <a:p>
            <a:pPr eaLnBrk="1" hangingPunct="1">
              <a:lnSpc>
                <a:spcPct val="90000"/>
              </a:lnSpc>
              <a:spcBef>
                <a:spcPct val="0"/>
              </a:spcBef>
              <a:buFontTx/>
              <a:buNone/>
            </a:pPr>
            <a:endParaRPr lang="en-US" altLang="en-US" sz="900">
              <a:solidFill>
                <a:schemeClr val="tx2"/>
              </a:solidFill>
            </a:endParaRPr>
          </a:p>
          <a:p>
            <a:pPr eaLnBrk="1" hangingPunct="1">
              <a:lnSpc>
                <a:spcPct val="90000"/>
              </a:lnSpc>
              <a:spcBef>
                <a:spcPct val="0"/>
              </a:spcBef>
              <a:buFontTx/>
              <a:buNone/>
            </a:pPr>
            <a:r>
              <a:rPr lang="en-US" altLang="en-US" sz="2800">
                <a:solidFill>
                  <a:schemeClr val="tx2"/>
                </a:solidFill>
              </a:rPr>
              <a:t>  Stroke              124/92;  1.338         322/281; 1.138</a:t>
            </a:r>
          </a:p>
          <a:p>
            <a:pPr eaLnBrk="1" hangingPunct="1">
              <a:lnSpc>
                <a:spcPct val="90000"/>
              </a:lnSpc>
              <a:spcBef>
                <a:spcPct val="0"/>
              </a:spcBef>
              <a:buFontTx/>
              <a:buNone/>
            </a:pPr>
            <a:endParaRPr lang="en-US" altLang="en-US" sz="900">
              <a:solidFill>
                <a:schemeClr val="tx2"/>
              </a:solidFill>
            </a:endParaRPr>
          </a:p>
          <a:p>
            <a:pPr eaLnBrk="1" hangingPunct="1">
              <a:lnSpc>
                <a:spcPct val="90000"/>
              </a:lnSpc>
              <a:spcBef>
                <a:spcPct val="0"/>
              </a:spcBef>
              <a:buFontTx/>
              <a:buNone/>
            </a:pPr>
            <a:r>
              <a:rPr lang="en-US" altLang="en-US" sz="2800">
                <a:solidFill>
                  <a:schemeClr val="tx2"/>
                </a:solidFill>
              </a:rPr>
              <a:t>H.F. Hosp         104/112; 0.922         354/400; 0.879         </a:t>
            </a:r>
          </a:p>
          <a:p>
            <a:pPr eaLnBrk="1" hangingPunct="1">
              <a:lnSpc>
                <a:spcPct val="90000"/>
              </a:lnSpc>
              <a:spcBef>
                <a:spcPct val="0"/>
              </a:spcBef>
              <a:buFontTx/>
              <a:buNone/>
            </a:pPr>
            <a:endParaRPr lang="en-US" altLang="en-US" sz="900">
              <a:solidFill>
                <a:schemeClr val="tx2"/>
              </a:solidFill>
            </a:endParaRPr>
          </a:p>
          <a:p>
            <a:pPr eaLnBrk="1" hangingPunct="1">
              <a:lnSpc>
                <a:spcPct val="90000"/>
              </a:lnSpc>
              <a:spcBef>
                <a:spcPct val="0"/>
              </a:spcBef>
              <a:buFontTx/>
              <a:buNone/>
            </a:pPr>
            <a:r>
              <a:rPr lang="en-US" altLang="en-US" sz="2800">
                <a:solidFill>
                  <a:schemeClr val="tx2"/>
                </a:solidFill>
              </a:rPr>
              <a:t> Diabetes                No data               690/845; 0.811</a:t>
            </a:r>
          </a:p>
          <a:p>
            <a:pPr eaLnBrk="1" hangingPunct="1">
              <a:lnSpc>
                <a:spcPct val="90000"/>
              </a:lnSpc>
              <a:spcBef>
                <a:spcPct val="0"/>
              </a:spcBef>
              <a:buFontTx/>
              <a:buNone/>
            </a:pPr>
            <a:endParaRPr lang="en-US" altLang="en-US" sz="2400" u="sng"/>
          </a:p>
        </p:txBody>
      </p:sp>
      <p:sp>
        <p:nvSpPr>
          <p:cNvPr id="113669" name="Line 5">
            <a:extLst>
              <a:ext uri="{FF2B5EF4-FFF2-40B4-BE49-F238E27FC236}">
                <a16:creationId xmlns:a16="http://schemas.microsoft.com/office/drawing/2014/main" id="{372F512A-2706-4A9D-8724-B3BFD1DFE7C5}"/>
              </a:ext>
            </a:extLst>
          </p:cNvPr>
          <p:cNvSpPr>
            <a:spLocks noChangeShapeType="1"/>
          </p:cNvSpPr>
          <p:nvPr/>
        </p:nvSpPr>
        <p:spPr bwMode="auto">
          <a:xfrm>
            <a:off x="363538"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3670" name="TextBox 1">
            <a:extLst>
              <a:ext uri="{FF2B5EF4-FFF2-40B4-BE49-F238E27FC236}">
                <a16:creationId xmlns:a16="http://schemas.microsoft.com/office/drawing/2014/main" id="{61D656BE-36D7-44C1-B5A0-68E85309B10B}"/>
              </a:ext>
            </a:extLst>
          </p:cNvPr>
          <p:cNvSpPr txBox="1">
            <a:spLocks noChangeArrowheads="1"/>
          </p:cNvSpPr>
          <p:nvPr/>
        </p:nvSpPr>
        <p:spPr bwMode="auto">
          <a:xfrm>
            <a:off x="536575" y="6196013"/>
            <a:ext cx="807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t>* </a:t>
            </a:r>
            <a:r>
              <a:rPr lang="en-US" altLang="en-US" sz="2400" b="1" i="1">
                <a:solidFill>
                  <a:schemeClr val="tx2"/>
                </a:solidFill>
              </a:rPr>
              <a:t>Had May ‘98  data been released</a:t>
            </a:r>
            <a:r>
              <a:rPr lang="en-US" altLang="en-US" sz="2400" b="1" i="1">
                <a:solidFill>
                  <a:schemeClr val="tx2"/>
                </a:solidFill>
                <a:sym typeface="Symbol" panose="05050102010706020507" pitchFamily="18" charset="2"/>
              </a:rPr>
              <a:t>  </a:t>
            </a:r>
            <a:r>
              <a:rPr lang="en-US" altLang="en-US" sz="2400" b="1" i="1">
                <a:solidFill>
                  <a:schemeClr val="tx2"/>
                </a:solidFill>
                <a:cs typeface="Calibri" panose="020F0502020204030204" pitchFamily="34" charset="0"/>
                <a:sym typeface="Symbol" panose="05050102010706020507" pitchFamily="18" charset="2"/>
              </a:rPr>
              <a:t></a:t>
            </a:r>
            <a:r>
              <a:rPr lang="en-US" altLang="en-US" sz="2400" b="1" i="1">
                <a:solidFill>
                  <a:schemeClr val="tx2"/>
                </a:solidFill>
                <a:cs typeface="Calibri" panose="020F0502020204030204" pitchFamily="34" charset="0"/>
              </a:rPr>
              <a:t>   Misleading Insights</a:t>
            </a:r>
            <a:endParaRPr lang="en-US" altLang="en-US" sz="2400" b="1" i="1">
              <a:solidFill>
                <a:schemeClr val="tx2"/>
              </a:solidFill>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49E7310C-437A-4BB6-B644-6C088B07DA2A}"/>
              </a:ext>
            </a:extLst>
          </p:cNvPr>
          <p:cNvSpPr>
            <a:spLocks noChangeArrowheads="1"/>
          </p:cNvSpPr>
          <p:nvPr/>
        </p:nvSpPr>
        <p:spPr bwMode="auto">
          <a:xfrm>
            <a:off x="152400" y="3505200"/>
            <a:ext cx="8991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30000"/>
              </a:lnSpc>
              <a:buFontTx/>
              <a:buNone/>
            </a:pPr>
            <a:endParaRPr lang="en-US" altLang="en-US" sz="2400" b="1" i="1"/>
          </a:p>
          <a:p>
            <a:pPr algn="ctr" eaLnBrk="1" hangingPunct="1">
              <a:lnSpc>
                <a:spcPct val="80000"/>
              </a:lnSpc>
              <a:buFontTx/>
              <a:buNone/>
            </a:pPr>
            <a:r>
              <a:rPr lang="en-US" altLang="en-US">
                <a:solidFill>
                  <a:schemeClr val="tx2"/>
                </a:solidFill>
              </a:rPr>
              <a:t>Key Design Objectives:</a:t>
            </a:r>
          </a:p>
          <a:p>
            <a:pPr algn="ctr" eaLnBrk="1" hangingPunct="1">
              <a:lnSpc>
                <a:spcPct val="80000"/>
              </a:lnSpc>
              <a:buFontTx/>
              <a:buNone/>
            </a:pPr>
            <a:endParaRPr lang="en-US" altLang="en-US" sz="1000">
              <a:solidFill>
                <a:schemeClr val="tx2"/>
              </a:solidFill>
            </a:endParaRPr>
          </a:p>
          <a:p>
            <a:pPr algn="ctr" eaLnBrk="1" hangingPunct="1">
              <a:lnSpc>
                <a:spcPct val="80000"/>
              </a:lnSpc>
              <a:buFontTx/>
              <a:buNone/>
            </a:pPr>
            <a:r>
              <a:rPr lang="en-US" altLang="en-US">
                <a:solidFill>
                  <a:schemeClr val="tx2"/>
                </a:solidFill>
              </a:rPr>
              <a:t>At 90 events:  </a:t>
            </a:r>
            <a:r>
              <a:rPr lang="en-US" altLang="en-US" b="1" i="1">
                <a:solidFill>
                  <a:schemeClr val="tx2"/>
                </a:solidFill>
              </a:rPr>
              <a:t>2.0</a:t>
            </a:r>
            <a:r>
              <a:rPr lang="en-US" altLang="en-US">
                <a:solidFill>
                  <a:schemeClr val="tx2"/>
                </a:solidFill>
              </a:rPr>
              <a:t> Margin  for CVDeath / Str / MI</a:t>
            </a:r>
          </a:p>
          <a:p>
            <a:pPr algn="ctr" eaLnBrk="1" hangingPunct="1">
              <a:lnSpc>
                <a:spcPct val="80000"/>
              </a:lnSpc>
              <a:buFontTx/>
              <a:buNone/>
            </a:pPr>
            <a:r>
              <a:rPr lang="en-US" altLang="en-US">
                <a:solidFill>
                  <a:schemeClr val="tx2"/>
                </a:solidFill>
              </a:rPr>
              <a:t>At 378 events:  </a:t>
            </a:r>
            <a:r>
              <a:rPr lang="en-US" altLang="en-US" b="1" i="1">
                <a:solidFill>
                  <a:schemeClr val="tx2"/>
                </a:solidFill>
              </a:rPr>
              <a:t>1.4</a:t>
            </a:r>
            <a:r>
              <a:rPr lang="en-US" altLang="en-US">
                <a:solidFill>
                  <a:schemeClr val="tx2"/>
                </a:solidFill>
              </a:rPr>
              <a:t> Margin  for CVDeath / Str / MI</a:t>
            </a:r>
          </a:p>
          <a:p>
            <a:pPr algn="ctr" eaLnBrk="1" hangingPunct="1">
              <a:lnSpc>
                <a:spcPct val="80000"/>
              </a:lnSpc>
              <a:buFontTx/>
              <a:buNone/>
            </a:pPr>
            <a:endParaRPr lang="en-US" altLang="en-US" sz="2400">
              <a:solidFill>
                <a:schemeClr val="tx2"/>
              </a:solidFill>
            </a:endParaRPr>
          </a:p>
          <a:p>
            <a:pPr algn="ctr" eaLnBrk="1" hangingPunct="1">
              <a:lnSpc>
                <a:spcPct val="80000"/>
              </a:lnSpc>
              <a:buFontTx/>
              <a:buNone/>
            </a:pPr>
            <a:r>
              <a:rPr lang="en-US" altLang="en-US" sz="2400">
                <a:solidFill>
                  <a:schemeClr val="tx2"/>
                </a:solidFill>
              </a:rPr>
              <a:t>…FDA’s  Part 15 Open Public Hearing, 8/11/2014…</a:t>
            </a:r>
          </a:p>
          <a:p>
            <a:pPr algn="ctr" eaLnBrk="1" hangingPunct="1">
              <a:lnSpc>
                <a:spcPct val="80000"/>
              </a:lnSpc>
              <a:buFontTx/>
              <a:buNone/>
            </a:pPr>
            <a:r>
              <a:rPr lang="en-US" altLang="en-US" sz="2000">
                <a:solidFill>
                  <a:schemeClr val="tx2"/>
                </a:solidFill>
              </a:rPr>
              <a:t> “</a:t>
            </a:r>
            <a:r>
              <a:rPr lang="en-US" altLang="en-US" sz="2000" i="1">
                <a:solidFill>
                  <a:schemeClr val="tx2"/>
                </a:solidFill>
              </a:rPr>
              <a:t>Confidentiality of Interim Results in Cardiovascular Outcome Safety Trials</a:t>
            </a:r>
            <a:r>
              <a:rPr lang="en-US" altLang="en-US" sz="2000">
                <a:solidFill>
                  <a:schemeClr val="tx2"/>
                </a:solidFill>
              </a:rPr>
              <a:t>”</a:t>
            </a:r>
          </a:p>
          <a:p>
            <a:pPr algn="ctr" eaLnBrk="1" hangingPunct="1">
              <a:lnSpc>
                <a:spcPct val="80000"/>
              </a:lnSpc>
              <a:buFontTx/>
              <a:buNone/>
            </a:pPr>
            <a:endParaRPr lang="en-US" altLang="en-US">
              <a:solidFill>
                <a:schemeClr val="tx2"/>
              </a:solidFill>
            </a:endParaRPr>
          </a:p>
        </p:txBody>
      </p:sp>
      <p:sp>
        <p:nvSpPr>
          <p:cNvPr id="115715" name="Rectangle 4">
            <a:extLst>
              <a:ext uri="{FF2B5EF4-FFF2-40B4-BE49-F238E27FC236}">
                <a16:creationId xmlns:a16="http://schemas.microsoft.com/office/drawing/2014/main" id="{DF3D1B1E-E93B-485A-BE80-EB4184B76D68}"/>
              </a:ext>
            </a:extLst>
          </p:cNvPr>
          <p:cNvSpPr>
            <a:spLocks noChangeArrowheads="1"/>
          </p:cNvSpPr>
          <p:nvPr/>
        </p:nvSpPr>
        <p:spPr bwMode="auto">
          <a:xfrm>
            <a:off x="76200" y="2041525"/>
            <a:ext cx="899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800"/>
          </a:p>
          <a:p>
            <a:pPr algn="ctr" eaLnBrk="1" hangingPunct="1">
              <a:spcBef>
                <a:spcPct val="0"/>
              </a:spcBef>
              <a:buFontTx/>
              <a:buNone/>
            </a:pPr>
            <a:r>
              <a:rPr lang="en-US" altLang="en-US" sz="2800"/>
              <a:t>Maintaining Confidentiality of Emerging Data</a:t>
            </a:r>
          </a:p>
          <a:p>
            <a:pPr algn="ctr" eaLnBrk="1" hangingPunct="1">
              <a:spcBef>
                <a:spcPct val="0"/>
              </a:spcBef>
              <a:buFontTx/>
              <a:buNone/>
            </a:pPr>
            <a:r>
              <a:rPr lang="en-US" altLang="en-US" sz="2800"/>
              <a:t>“LIGHT Trial”</a:t>
            </a:r>
          </a:p>
          <a:p>
            <a:pPr algn="ctr" eaLnBrk="1" hangingPunct="1">
              <a:spcBef>
                <a:spcPct val="0"/>
              </a:spcBef>
              <a:buFontTx/>
              <a:buNone/>
            </a:pPr>
            <a:endParaRPr lang="en-US" altLang="en-US" sz="1200"/>
          </a:p>
          <a:p>
            <a:pPr algn="ctr" eaLnBrk="1" hangingPunct="1">
              <a:spcBef>
                <a:spcPct val="0"/>
              </a:spcBef>
              <a:buFontTx/>
              <a:buNone/>
            </a:pPr>
            <a:endParaRPr lang="en-US" altLang="en-US" sz="800"/>
          </a:p>
          <a:p>
            <a:pPr algn="ctr" eaLnBrk="1" hangingPunct="1">
              <a:spcBef>
                <a:spcPct val="0"/>
              </a:spcBef>
              <a:buFontTx/>
              <a:buNone/>
            </a:pPr>
            <a:r>
              <a:rPr lang="en-US" altLang="en-US">
                <a:solidFill>
                  <a:schemeClr val="tx2"/>
                </a:solidFill>
              </a:rPr>
              <a:t>Naltrexone SR/Bupropion SR:</a:t>
            </a:r>
          </a:p>
          <a:p>
            <a:pPr algn="ctr" eaLnBrk="1" hangingPunct="1">
              <a:spcBef>
                <a:spcPct val="0"/>
              </a:spcBef>
              <a:buFontTx/>
              <a:buNone/>
            </a:pPr>
            <a:r>
              <a:rPr lang="en-US" altLang="en-US">
                <a:solidFill>
                  <a:schemeClr val="tx2"/>
                </a:solidFill>
              </a:rPr>
              <a:t>“Contrave”</a:t>
            </a:r>
          </a:p>
          <a:p>
            <a:pPr algn="ctr" eaLnBrk="1" hangingPunct="1">
              <a:spcBef>
                <a:spcPct val="0"/>
              </a:spcBef>
              <a:buFontTx/>
              <a:buNone/>
            </a:pPr>
            <a:r>
              <a:rPr lang="en-US" altLang="en-US">
                <a:solidFill>
                  <a:schemeClr val="tx2"/>
                </a:solidFill>
              </a:rPr>
              <a:t>CV risks in Overweight/Obese Subjects</a:t>
            </a:r>
          </a:p>
          <a:p>
            <a:pPr algn="ctr" eaLnBrk="1" hangingPunct="1">
              <a:spcBef>
                <a:spcPct val="0"/>
              </a:spcBef>
              <a:buFontTx/>
              <a:buNone/>
            </a:pPr>
            <a:r>
              <a:rPr lang="en-US" altLang="en-US">
                <a:solidFill>
                  <a:schemeClr val="tx2"/>
                </a:solidFill>
              </a:rPr>
              <a:t>With CV Risk Factors</a:t>
            </a:r>
          </a:p>
        </p:txBody>
      </p:sp>
      <p:sp>
        <p:nvSpPr>
          <p:cNvPr id="115716" name="Line 5">
            <a:extLst>
              <a:ext uri="{FF2B5EF4-FFF2-40B4-BE49-F238E27FC236}">
                <a16:creationId xmlns:a16="http://schemas.microsoft.com/office/drawing/2014/main" id="{287233EB-4DF3-4A4F-BA83-F7DA92FE1B0B}"/>
              </a:ext>
            </a:extLst>
          </p:cNvPr>
          <p:cNvSpPr>
            <a:spLocks noChangeShapeType="1"/>
          </p:cNvSpPr>
          <p:nvPr/>
        </p:nvSpPr>
        <p:spPr bwMode="auto">
          <a:xfrm>
            <a:off x="381000" y="12192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5717" name="TextBox 1">
            <a:extLst>
              <a:ext uri="{FF2B5EF4-FFF2-40B4-BE49-F238E27FC236}">
                <a16:creationId xmlns:a16="http://schemas.microsoft.com/office/drawing/2014/main" id="{3E03D990-64A1-4F4B-B963-A99B98EE9219}"/>
              </a:ext>
            </a:extLst>
          </p:cNvPr>
          <p:cNvSpPr txBox="1">
            <a:spLocks noChangeArrowheads="1"/>
          </p:cNvSpPr>
          <p:nvPr/>
        </p:nvSpPr>
        <p:spPr bwMode="auto">
          <a:xfrm>
            <a:off x="3457575" y="6321425"/>
            <a:ext cx="2228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2000">
                <a:solidFill>
                  <a:schemeClr val="tx2"/>
                </a:solidFill>
              </a:rPr>
              <a:t>“</a:t>
            </a:r>
            <a:r>
              <a:rPr lang="en-US" altLang="en-US" sz="2000" i="1">
                <a:solidFill>
                  <a:schemeClr val="tx2"/>
                </a:solidFill>
              </a:rPr>
              <a:t>Data Access Plan</a:t>
            </a:r>
            <a:r>
              <a:rPr lang="en-US" altLang="en-US" sz="2000">
                <a:solidFill>
                  <a:schemeClr val="tx2"/>
                </a:solidFill>
              </a:rPr>
              <a:t>”</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72FA13E6-9DC9-4C73-BF8C-ECEAD7C6F267}"/>
              </a:ext>
            </a:extLst>
          </p:cNvPr>
          <p:cNvSpPr txBox="1">
            <a:spLocks noChangeArrowheads="1"/>
          </p:cNvSpPr>
          <p:nvPr/>
        </p:nvSpPr>
        <p:spPr bwMode="auto">
          <a:xfrm>
            <a:off x="390525" y="228600"/>
            <a:ext cx="8915400" cy="4672013"/>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defRPr/>
            </a:pPr>
            <a:r>
              <a:rPr lang="en-US" altLang="en-US" sz="1600" dirty="0"/>
              <a:t>	</a:t>
            </a:r>
            <a:r>
              <a:rPr lang="en-US" altLang="en-US" sz="2400" dirty="0"/>
              <a:t>          CVD         </a:t>
            </a:r>
            <a:r>
              <a:rPr lang="en-US" altLang="en-US" sz="2400" u="sng" dirty="0"/>
              <a:t>Overall Deaths</a:t>
            </a:r>
            <a:r>
              <a:rPr lang="en-US" altLang="en-US" sz="2400" dirty="0"/>
              <a:t>              </a:t>
            </a:r>
            <a:r>
              <a:rPr lang="en-US" altLang="en-US" sz="2800" dirty="0"/>
              <a:t>                    </a:t>
            </a:r>
            <a:r>
              <a:rPr lang="en-US" altLang="en-US" sz="2400" dirty="0"/>
              <a:t>D</a:t>
            </a:r>
          </a:p>
          <a:p>
            <a:pPr eaLnBrk="1" hangingPunct="1">
              <a:lnSpc>
                <a:spcPct val="80000"/>
              </a:lnSpc>
              <a:spcBef>
                <a:spcPct val="0"/>
              </a:spcBef>
              <a:buFontTx/>
              <a:buNone/>
              <a:defRPr/>
            </a:pPr>
            <a:r>
              <a:rPr lang="en-US" altLang="en-US" sz="2400" dirty="0"/>
              <a:t>  	         Stroke       CV             Total      Stroke   MI        Stroke</a:t>
            </a:r>
          </a:p>
          <a:p>
            <a:pPr eaLnBrk="1" hangingPunct="1">
              <a:lnSpc>
                <a:spcPct val="80000"/>
              </a:lnSpc>
              <a:spcBef>
                <a:spcPct val="0"/>
              </a:spcBef>
              <a:buFontTx/>
              <a:buNone/>
              <a:defRPr/>
            </a:pPr>
            <a:r>
              <a:rPr lang="en-US" altLang="en-US" sz="2400" dirty="0"/>
              <a:t> 	           MI	        Non-CV                                          MI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2800" b="1" dirty="0"/>
              <a:t>“1</a:t>
            </a:r>
            <a:r>
              <a:rPr lang="en-US" altLang="en-US" sz="2800" b="1" baseline="30000" dirty="0"/>
              <a:t>st</a:t>
            </a:r>
            <a:r>
              <a:rPr lang="en-US" altLang="en-US" sz="2800" b="1" dirty="0"/>
              <a:t> Quadrant”:  Up to </a:t>
            </a:r>
            <a:r>
              <a:rPr lang="en-US" altLang="en-US" sz="2800" b="1" i="1" dirty="0"/>
              <a:t>11/23/2013</a:t>
            </a:r>
          </a:p>
          <a:p>
            <a:pPr eaLnBrk="1" hangingPunct="1">
              <a:lnSpc>
                <a:spcPct val="80000"/>
              </a:lnSpc>
              <a:spcBef>
                <a:spcPct val="0"/>
              </a:spcBef>
              <a:buFontTx/>
              <a:buNone/>
              <a:defRPr/>
            </a:pPr>
            <a:endParaRPr lang="en-US" altLang="en-US" sz="2000" i="1" u="sng" dirty="0">
              <a:solidFill>
                <a:schemeClr val="tx2"/>
              </a:solidFill>
            </a:endParaRPr>
          </a:p>
          <a:p>
            <a:pPr eaLnBrk="1" hangingPunct="1">
              <a:lnSpc>
                <a:spcPct val="80000"/>
              </a:lnSpc>
              <a:spcBef>
                <a:spcPct val="0"/>
              </a:spcBef>
              <a:buFontTx/>
              <a:buNone/>
              <a:defRPr/>
            </a:pPr>
            <a:r>
              <a:rPr lang="en-US" altLang="en-US" sz="2400" dirty="0" err="1">
                <a:solidFill>
                  <a:schemeClr val="tx2"/>
                </a:solidFill>
              </a:rPr>
              <a:t>Contrave</a:t>
            </a:r>
            <a:r>
              <a:rPr lang="en-US" altLang="en-US" sz="2400" dirty="0">
                <a:solidFill>
                  <a:schemeClr val="tx2"/>
                </a:solidFill>
              </a:rPr>
              <a:t>         </a:t>
            </a:r>
            <a:r>
              <a:rPr lang="en-US" altLang="en-US" sz="2400" dirty="0">
                <a:solidFill>
                  <a:srgbClr val="FE9B03"/>
                </a:solidFill>
              </a:rPr>
              <a:t>35</a:t>
            </a:r>
            <a:r>
              <a:rPr lang="en-US" altLang="en-US" sz="2400" dirty="0">
                <a:solidFill>
                  <a:schemeClr val="tx2"/>
                </a:solidFill>
              </a:rPr>
              <a:t>            5        </a:t>
            </a:r>
            <a:r>
              <a:rPr lang="en-US" altLang="en-US" sz="2400" dirty="0">
                <a:solidFill>
                  <a:srgbClr val="00FF00"/>
                </a:solidFill>
              </a:rPr>
              <a:t>5</a:t>
            </a:r>
            <a:r>
              <a:rPr lang="en-US" altLang="en-US" sz="2400" dirty="0">
                <a:solidFill>
                  <a:schemeClr val="tx2"/>
                </a:solidFill>
              </a:rPr>
              <a:t>       10             7        24          </a:t>
            </a:r>
            <a:r>
              <a:rPr lang="en-US" altLang="en-US" sz="2400" dirty="0">
                <a:solidFill>
                  <a:srgbClr val="00FF00"/>
                </a:solidFill>
              </a:rPr>
              <a:t>40</a:t>
            </a:r>
          </a:p>
          <a:p>
            <a:pPr eaLnBrk="1" hangingPunct="1">
              <a:lnSpc>
                <a:spcPct val="80000"/>
              </a:lnSpc>
              <a:spcBef>
                <a:spcPct val="0"/>
              </a:spcBef>
              <a:buFontTx/>
              <a:buNone/>
              <a:defRPr/>
            </a:pPr>
            <a:r>
              <a:rPr lang="en-US" altLang="en-US" sz="2400" dirty="0">
                <a:solidFill>
                  <a:schemeClr val="tx2"/>
                </a:solidFill>
              </a:rPr>
              <a:t>Placebo           </a:t>
            </a:r>
            <a:r>
              <a:rPr lang="en-US" altLang="en-US" sz="2400" dirty="0">
                <a:solidFill>
                  <a:srgbClr val="FE9B03"/>
                </a:solidFill>
              </a:rPr>
              <a:t>59</a:t>
            </a:r>
            <a:r>
              <a:rPr lang="en-US" altLang="en-US" sz="2400" dirty="0">
                <a:solidFill>
                  <a:schemeClr val="tx2"/>
                </a:solidFill>
              </a:rPr>
              <a:t>           19       </a:t>
            </a:r>
            <a:r>
              <a:rPr lang="en-US" altLang="en-US" sz="2400" dirty="0">
                <a:solidFill>
                  <a:srgbClr val="00FF00"/>
                </a:solidFill>
              </a:rPr>
              <a:t>3</a:t>
            </a:r>
            <a:r>
              <a:rPr lang="en-US" altLang="en-US" sz="2400" dirty="0">
                <a:solidFill>
                  <a:schemeClr val="tx2"/>
                </a:solidFill>
              </a:rPr>
              <a:t>       22            11       34          </a:t>
            </a:r>
            <a:r>
              <a:rPr lang="en-US" altLang="en-US" sz="2400" dirty="0">
                <a:solidFill>
                  <a:srgbClr val="00FF00"/>
                </a:solidFill>
              </a:rPr>
              <a:t>62</a:t>
            </a:r>
            <a:r>
              <a:rPr lang="en-US" altLang="en-US" sz="2400" dirty="0">
                <a:solidFill>
                  <a:schemeClr val="tx2"/>
                </a:solidFill>
              </a:rPr>
              <a:t>    </a:t>
            </a:r>
          </a:p>
          <a:p>
            <a:pPr eaLnBrk="1" hangingPunct="1">
              <a:lnSpc>
                <a:spcPct val="80000"/>
              </a:lnSpc>
              <a:spcBef>
                <a:spcPct val="0"/>
              </a:spcBef>
              <a:buFontTx/>
              <a:buNone/>
              <a:defRPr/>
            </a:pPr>
            <a:r>
              <a:rPr lang="en-US" altLang="en-US" sz="2400" dirty="0">
                <a:solidFill>
                  <a:schemeClr val="tx2"/>
                </a:solidFill>
              </a:rPr>
              <a:t>    HR            </a:t>
            </a:r>
            <a:r>
              <a:rPr lang="en-US" altLang="en-US" sz="2800" b="1" dirty="0">
                <a:solidFill>
                  <a:srgbClr val="FE9B03"/>
                </a:solidFill>
              </a:rPr>
              <a:t>0.59</a:t>
            </a:r>
            <a:r>
              <a:rPr lang="en-US" altLang="en-US" sz="2800" b="1" dirty="0">
                <a:solidFill>
                  <a:schemeClr val="tx2"/>
                </a:solidFill>
              </a:rPr>
              <a:t>  </a:t>
            </a:r>
            <a:r>
              <a:rPr lang="en-US" altLang="en-US" sz="2800" dirty="0">
                <a:solidFill>
                  <a:schemeClr val="tx2"/>
                </a:solidFill>
              </a:rPr>
              <a:t>                               </a:t>
            </a:r>
            <a:r>
              <a:rPr lang="en-US" altLang="en-US" sz="2800" b="1" dirty="0">
                <a:solidFill>
                  <a:schemeClr val="tx2"/>
                </a:solidFill>
              </a:rPr>
              <a:t> </a:t>
            </a:r>
            <a:r>
              <a:rPr lang="en-US" altLang="en-US" sz="2800" dirty="0">
                <a:solidFill>
                  <a:schemeClr val="tx2"/>
                </a:solidFill>
              </a:rPr>
              <a:t>                        </a:t>
            </a:r>
            <a:r>
              <a:rPr lang="en-US" altLang="en-US" sz="2800" b="1" dirty="0">
                <a:solidFill>
                  <a:srgbClr val="00FF00"/>
                </a:solidFill>
              </a:rPr>
              <a:t>0.64</a:t>
            </a:r>
          </a:p>
          <a:p>
            <a:pPr eaLnBrk="1" hangingPunct="1">
              <a:lnSpc>
                <a:spcPct val="80000"/>
              </a:lnSpc>
              <a:spcBef>
                <a:spcPct val="0"/>
              </a:spcBef>
              <a:buFontTx/>
              <a:buNone/>
              <a:defRPr/>
            </a:pPr>
            <a:r>
              <a:rPr lang="en-US" altLang="en-US" sz="800" b="1" dirty="0">
                <a:solidFill>
                  <a:srgbClr val="00FF00"/>
                </a:solidFill>
              </a:rPr>
              <a:t> </a:t>
            </a:r>
          </a:p>
          <a:p>
            <a:pPr marL="457200" indent="-457200" eaLnBrk="1" hangingPunct="1">
              <a:lnSpc>
                <a:spcPct val="80000"/>
              </a:lnSpc>
              <a:spcBef>
                <a:spcPct val="0"/>
              </a:spcBef>
              <a:buFont typeface="Wingdings" panose="05000000000000000000" pitchFamily="2" charset="2"/>
              <a:buChar char="ü"/>
              <a:defRPr/>
            </a:pPr>
            <a:r>
              <a:rPr lang="en-US" altLang="en-US" sz="2800" dirty="0"/>
              <a:t> </a:t>
            </a:r>
            <a:r>
              <a:rPr lang="en-US" altLang="en-US" sz="2800" dirty="0">
                <a:solidFill>
                  <a:schemeClr val="tx2"/>
                </a:solidFill>
              </a:rPr>
              <a:t>DMC rec: ‘</a:t>
            </a:r>
            <a:r>
              <a:rPr lang="en-US" altLang="en-US" sz="2800" i="1" dirty="0">
                <a:solidFill>
                  <a:schemeClr val="tx2"/>
                </a:solidFill>
              </a:rPr>
              <a:t>Release data to FDA per Data Access Plan</a:t>
            </a:r>
            <a:r>
              <a:rPr lang="en-US" altLang="en-US" sz="2800" dirty="0">
                <a:solidFill>
                  <a:schemeClr val="tx2"/>
                </a:solidFill>
              </a:rPr>
              <a:t>’</a:t>
            </a:r>
          </a:p>
          <a:p>
            <a:pPr eaLnBrk="1" hangingPunct="1">
              <a:lnSpc>
                <a:spcPct val="80000"/>
              </a:lnSpc>
              <a:spcBef>
                <a:spcPct val="0"/>
              </a:spcBef>
              <a:buFontTx/>
              <a:buNone/>
              <a:defRPr/>
            </a:pPr>
            <a:endParaRPr lang="en-US" altLang="en-US" sz="2800" b="1" dirty="0">
              <a:solidFill>
                <a:srgbClr val="00FF00"/>
              </a:solidFill>
            </a:endParaRPr>
          </a:p>
          <a:p>
            <a:pPr eaLnBrk="1" hangingPunct="1">
              <a:lnSpc>
                <a:spcPct val="80000"/>
              </a:lnSpc>
              <a:spcBef>
                <a:spcPct val="0"/>
              </a:spcBef>
              <a:buFontTx/>
              <a:buNone/>
              <a:defRPr/>
            </a:pPr>
            <a:endParaRPr lang="en-US" altLang="en-US" sz="2800" b="1" dirty="0">
              <a:solidFill>
                <a:srgbClr val="00FF00"/>
              </a:solidFill>
            </a:endParaRPr>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endParaRPr lang="en-US" altLang="en-US" sz="2800" b="1" dirty="0">
              <a:solidFill>
                <a:srgbClr val="00FF00"/>
              </a:solidFill>
            </a:endParaRPr>
          </a:p>
        </p:txBody>
      </p:sp>
      <p:sp>
        <p:nvSpPr>
          <p:cNvPr id="117763" name="Line 1027">
            <a:extLst>
              <a:ext uri="{FF2B5EF4-FFF2-40B4-BE49-F238E27FC236}">
                <a16:creationId xmlns:a16="http://schemas.microsoft.com/office/drawing/2014/main" id="{E9C9ED0F-6E69-44C2-99E8-7A99258491C2}"/>
              </a:ext>
            </a:extLst>
          </p:cNvPr>
          <p:cNvSpPr>
            <a:spLocks noChangeShapeType="1"/>
          </p:cNvSpPr>
          <p:nvPr/>
        </p:nvSpPr>
        <p:spPr bwMode="auto">
          <a:xfrm>
            <a:off x="390525"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3BDF0D18-B452-4207-8949-457243F83DA3}"/>
              </a:ext>
            </a:extLst>
          </p:cNvPr>
          <p:cNvSpPr txBox="1">
            <a:spLocks noChangeArrowheads="1"/>
          </p:cNvSpPr>
          <p:nvPr/>
        </p:nvSpPr>
        <p:spPr bwMode="auto">
          <a:xfrm>
            <a:off x="390525" y="228600"/>
            <a:ext cx="8915400" cy="678973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defRPr/>
            </a:pPr>
            <a:r>
              <a:rPr lang="en-US" altLang="en-US" sz="1600" dirty="0"/>
              <a:t>	</a:t>
            </a:r>
            <a:r>
              <a:rPr lang="en-US" altLang="en-US" sz="2400" dirty="0"/>
              <a:t>          CVD         </a:t>
            </a:r>
            <a:r>
              <a:rPr lang="en-US" altLang="en-US" sz="2400" u="sng" dirty="0"/>
              <a:t>Overall Deaths</a:t>
            </a:r>
            <a:r>
              <a:rPr lang="en-US" altLang="en-US" sz="2400" dirty="0"/>
              <a:t>              </a:t>
            </a:r>
            <a:r>
              <a:rPr lang="en-US" altLang="en-US" sz="2800" dirty="0"/>
              <a:t>                    </a:t>
            </a:r>
            <a:r>
              <a:rPr lang="en-US" altLang="en-US" sz="2400" dirty="0"/>
              <a:t>D</a:t>
            </a:r>
          </a:p>
          <a:p>
            <a:pPr eaLnBrk="1" hangingPunct="1">
              <a:lnSpc>
                <a:spcPct val="80000"/>
              </a:lnSpc>
              <a:spcBef>
                <a:spcPct val="0"/>
              </a:spcBef>
              <a:buFontTx/>
              <a:buNone/>
              <a:defRPr/>
            </a:pPr>
            <a:r>
              <a:rPr lang="en-US" altLang="en-US" sz="2400" dirty="0"/>
              <a:t>  	         Stroke       CV             Total      Stroke   MI        Stroke</a:t>
            </a:r>
          </a:p>
          <a:p>
            <a:pPr eaLnBrk="1" hangingPunct="1">
              <a:lnSpc>
                <a:spcPct val="80000"/>
              </a:lnSpc>
              <a:spcBef>
                <a:spcPct val="0"/>
              </a:spcBef>
              <a:buFontTx/>
              <a:buNone/>
              <a:defRPr/>
            </a:pPr>
            <a:r>
              <a:rPr lang="en-US" altLang="en-US" sz="2400" dirty="0"/>
              <a:t> 	           MI	        Non-CV                                          MI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2800" b="1" dirty="0"/>
              <a:t>“1</a:t>
            </a:r>
            <a:r>
              <a:rPr lang="en-US" altLang="en-US" sz="2800" b="1" baseline="30000" dirty="0"/>
              <a:t>st</a:t>
            </a:r>
            <a:r>
              <a:rPr lang="en-US" altLang="en-US" sz="2800" b="1" dirty="0"/>
              <a:t> Quadrant”:  Up to </a:t>
            </a:r>
            <a:r>
              <a:rPr lang="en-US" altLang="en-US" sz="2800" b="1" i="1" dirty="0"/>
              <a:t>11/23/2013</a:t>
            </a:r>
          </a:p>
          <a:p>
            <a:pPr eaLnBrk="1" hangingPunct="1">
              <a:lnSpc>
                <a:spcPct val="80000"/>
              </a:lnSpc>
              <a:spcBef>
                <a:spcPct val="0"/>
              </a:spcBef>
              <a:buFontTx/>
              <a:buNone/>
              <a:defRPr/>
            </a:pPr>
            <a:endParaRPr lang="en-US" altLang="en-US" sz="2000" i="1" u="sng" dirty="0">
              <a:solidFill>
                <a:schemeClr val="tx2"/>
              </a:solidFill>
            </a:endParaRPr>
          </a:p>
          <a:p>
            <a:pPr eaLnBrk="1" hangingPunct="1">
              <a:lnSpc>
                <a:spcPct val="80000"/>
              </a:lnSpc>
              <a:spcBef>
                <a:spcPct val="0"/>
              </a:spcBef>
              <a:buFontTx/>
              <a:buNone/>
              <a:defRPr/>
            </a:pPr>
            <a:r>
              <a:rPr lang="en-US" altLang="en-US" sz="2400" dirty="0" err="1">
                <a:solidFill>
                  <a:schemeClr val="tx2"/>
                </a:solidFill>
              </a:rPr>
              <a:t>Contrave</a:t>
            </a:r>
            <a:r>
              <a:rPr lang="en-US" altLang="en-US" sz="2400" dirty="0">
                <a:solidFill>
                  <a:schemeClr val="tx2"/>
                </a:solidFill>
              </a:rPr>
              <a:t>         </a:t>
            </a:r>
            <a:r>
              <a:rPr lang="en-US" altLang="en-US" sz="2400" dirty="0">
                <a:solidFill>
                  <a:srgbClr val="FE9B03"/>
                </a:solidFill>
              </a:rPr>
              <a:t>35</a:t>
            </a:r>
            <a:r>
              <a:rPr lang="en-US" altLang="en-US" sz="2400" dirty="0">
                <a:solidFill>
                  <a:schemeClr val="tx2"/>
                </a:solidFill>
              </a:rPr>
              <a:t>            5        </a:t>
            </a:r>
            <a:r>
              <a:rPr lang="en-US" altLang="en-US" sz="2400" dirty="0">
                <a:solidFill>
                  <a:srgbClr val="00FF00"/>
                </a:solidFill>
              </a:rPr>
              <a:t>5</a:t>
            </a:r>
            <a:r>
              <a:rPr lang="en-US" altLang="en-US" sz="2400" dirty="0">
                <a:solidFill>
                  <a:schemeClr val="tx2"/>
                </a:solidFill>
              </a:rPr>
              <a:t>       10             7        24          </a:t>
            </a:r>
            <a:r>
              <a:rPr lang="en-US" altLang="en-US" sz="2400" dirty="0">
                <a:solidFill>
                  <a:srgbClr val="00FF00"/>
                </a:solidFill>
              </a:rPr>
              <a:t>40</a:t>
            </a:r>
          </a:p>
          <a:p>
            <a:pPr eaLnBrk="1" hangingPunct="1">
              <a:lnSpc>
                <a:spcPct val="80000"/>
              </a:lnSpc>
              <a:spcBef>
                <a:spcPct val="0"/>
              </a:spcBef>
              <a:buFontTx/>
              <a:buNone/>
              <a:defRPr/>
            </a:pPr>
            <a:r>
              <a:rPr lang="en-US" altLang="en-US" sz="2400" dirty="0">
                <a:solidFill>
                  <a:schemeClr val="tx2"/>
                </a:solidFill>
              </a:rPr>
              <a:t>Placebo           </a:t>
            </a:r>
            <a:r>
              <a:rPr lang="en-US" altLang="en-US" sz="2400" dirty="0">
                <a:solidFill>
                  <a:srgbClr val="FE9B03"/>
                </a:solidFill>
              </a:rPr>
              <a:t>59</a:t>
            </a:r>
            <a:r>
              <a:rPr lang="en-US" altLang="en-US" sz="2400" dirty="0">
                <a:solidFill>
                  <a:schemeClr val="tx2"/>
                </a:solidFill>
              </a:rPr>
              <a:t>           19       </a:t>
            </a:r>
            <a:r>
              <a:rPr lang="en-US" altLang="en-US" sz="2400" dirty="0">
                <a:solidFill>
                  <a:srgbClr val="00FF00"/>
                </a:solidFill>
              </a:rPr>
              <a:t>3</a:t>
            </a:r>
            <a:r>
              <a:rPr lang="en-US" altLang="en-US" sz="2400" dirty="0">
                <a:solidFill>
                  <a:schemeClr val="tx2"/>
                </a:solidFill>
              </a:rPr>
              <a:t>       22            11       34          </a:t>
            </a:r>
            <a:r>
              <a:rPr lang="en-US" altLang="en-US" sz="2400" dirty="0">
                <a:solidFill>
                  <a:srgbClr val="00FF00"/>
                </a:solidFill>
              </a:rPr>
              <a:t>62</a:t>
            </a:r>
            <a:r>
              <a:rPr lang="en-US" altLang="en-US" sz="2400" dirty="0">
                <a:solidFill>
                  <a:schemeClr val="tx2"/>
                </a:solidFill>
              </a:rPr>
              <a:t>    </a:t>
            </a:r>
          </a:p>
          <a:p>
            <a:pPr eaLnBrk="1" hangingPunct="1">
              <a:lnSpc>
                <a:spcPct val="80000"/>
              </a:lnSpc>
              <a:spcBef>
                <a:spcPct val="0"/>
              </a:spcBef>
              <a:buFontTx/>
              <a:buNone/>
              <a:defRPr/>
            </a:pPr>
            <a:r>
              <a:rPr lang="en-US" altLang="en-US" sz="2400" dirty="0">
                <a:solidFill>
                  <a:schemeClr val="tx2"/>
                </a:solidFill>
              </a:rPr>
              <a:t>    HR            </a:t>
            </a:r>
            <a:r>
              <a:rPr lang="en-US" altLang="en-US" sz="2800" b="1" dirty="0">
                <a:solidFill>
                  <a:srgbClr val="FE9B03"/>
                </a:solidFill>
              </a:rPr>
              <a:t>0.59</a:t>
            </a:r>
            <a:r>
              <a:rPr lang="en-US" altLang="en-US" sz="2800" b="1" dirty="0">
                <a:solidFill>
                  <a:schemeClr val="tx2"/>
                </a:solidFill>
              </a:rPr>
              <a:t>  </a:t>
            </a:r>
            <a:r>
              <a:rPr lang="en-US" altLang="en-US" sz="2800" dirty="0">
                <a:solidFill>
                  <a:schemeClr val="tx2"/>
                </a:solidFill>
              </a:rPr>
              <a:t>                               </a:t>
            </a:r>
            <a:r>
              <a:rPr lang="en-US" altLang="en-US" sz="2800" b="1" dirty="0">
                <a:solidFill>
                  <a:schemeClr val="tx2"/>
                </a:solidFill>
              </a:rPr>
              <a:t> </a:t>
            </a:r>
            <a:r>
              <a:rPr lang="en-US" altLang="en-US" sz="2800" dirty="0">
                <a:solidFill>
                  <a:schemeClr val="tx2"/>
                </a:solidFill>
              </a:rPr>
              <a:t>                        </a:t>
            </a:r>
            <a:r>
              <a:rPr lang="en-US" altLang="en-US" sz="2800" b="1" dirty="0">
                <a:solidFill>
                  <a:srgbClr val="00FF00"/>
                </a:solidFill>
              </a:rPr>
              <a:t>0.64</a:t>
            </a:r>
          </a:p>
          <a:p>
            <a:pPr eaLnBrk="1" hangingPunct="1">
              <a:lnSpc>
                <a:spcPct val="80000"/>
              </a:lnSpc>
              <a:spcBef>
                <a:spcPct val="0"/>
              </a:spcBef>
              <a:buFontTx/>
              <a:buNone/>
              <a:defRPr/>
            </a:pPr>
            <a:r>
              <a:rPr lang="en-US" altLang="en-US" sz="800" b="1" dirty="0">
                <a:solidFill>
                  <a:srgbClr val="00FF00"/>
                </a:solidFill>
              </a:rPr>
              <a:t> </a:t>
            </a:r>
          </a:p>
          <a:p>
            <a:pPr marL="457200" indent="-457200" eaLnBrk="1" hangingPunct="1">
              <a:lnSpc>
                <a:spcPct val="80000"/>
              </a:lnSpc>
              <a:spcBef>
                <a:spcPct val="0"/>
              </a:spcBef>
              <a:buFont typeface="Wingdings" panose="05000000000000000000" pitchFamily="2" charset="2"/>
              <a:buChar char="ü"/>
              <a:defRPr/>
            </a:pPr>
            <a:r>
              <a:rPr lang="en-US" altLang="en-US" sz="2800" dirty="0"/>
              <a:t> </a:t>
            </a:r>
            <a:r>
              <a:rPr lang="en-US" altLang="en-US" sz="2800" dirty="0">
                <a:solidFill>
                  <a:schemeClr val="tx2"/>
                </a:solidFill>
              </a:rPr>
              <a:t>DMC rec: ‘</a:t>
            </a:r>
            <a:r>
              <a:rPr lang="en-US" altLang="en-US" sz="2800" i="1" dirty="0">
                <a:solidFill>
                  <a:schemeClr val="tx2"/>
                </a:solidFill>
              </a:rPr>
              <a:t>Release data to FDA per Data Access Plan</a:t>
            </a:r>
            <a:r>
              <a:rPr lang="en-US" altLang="en-US" sz="2800" dirty="0">
                <a:solidFill>
                  <a:schemeClr val="tx2"/>
                </a:solidFill>
              </a:rPr>
              <a:t>’</a:t>
            </a:r>
          </a:p>
          <a:p>
            <a:pPr eaLnBrk="1" hangingPunct="1">
              <a:lnSpc>
                <a:spcPct val="80000"/>
              </a:lnSpc>
              <a:spcBef>
                <a:spcPct val="0"/>
              </a:spcBef>
              <a:buFontTx/>
              <a:buNone/>
              <a:defRPr/>
            </a:pPr>
            <a:endParaRPr lang="en-US" altLang="en-US" sz="2800" b="1" dirty="0">
              <a:solidFill>
                <a:srgbClr val="00FF00"/>
              </a:solidFill>
            </a:endParaRPr>
          </a:p>
          <a:p>
            <a:pPr eaLnBrk="1" hangingPunct="1">
              <a:lnSpc>
                <a:spcPct val="80000"/>
              </a:lnSpc>
              <a:spcBef>
                <a:spcPct val="0"/>
              </a:spcBef>
              <a:buFontTx/>
              <a:buNone/>
              <a:defRPr/>
            </a:pPr>
            <a:r>
              <a:rPr lang="en-US" altLang="en-US" sz="2800" b="1" dirty="0"/>
              <a:t>“2</a:t>
            </a:r>
            <a:r>
              <a:rPr lang="en-US" altLang="en-US" sz="2800" b="1" baseline="30000" dirty="0"/>
              <a:t>nd</a:t>
            </a:r>
            <a:r>
              <a:rPr lang="en-US" altLang="en-US" sz="2800" b="1" dirty="0"/>
              <a:t> Quadrant”:  Between </a:t>
            </a:r>
            <a:r>
              <a:rPr lang="en-US" altLang="en-US" sz="2800" b="1" i="1" dirty="0"/>
              <a:t>11/23/2013</a:t>
            </a:r>
            <a:r>
              <a:rPr lang="en-US" altLang="en-US" sz="2800" b="1" dirty="0"/>
              <a:t> and </a:t>
            </a:r>
            <a:r>
              <a:rPr lang="en-US" altLang="en-US" sz="2800" b="1" i="1" dirty="0"/>
              <a:t>3/3/2015</a:t>
            </a:r>
          </a:p>
          <a:p>
            <a:pPr eaLnBrk="1" hangingPunct="1">
              <a:lnSpc>
                <a:spcPct val="80000"/>
              </a:lnSpc>
              <a:spcBef>
                <a:spcPct val="0"/>
              </a:spcBef>
              <a:buFontTx/>
              <a:buNone/>
              <a:defRPr/>
            </a:pPr>
            <a:r>
              <a:rPr lang="en-US" altLang="en-US" sz="2400" dirty="0">
                <a:solidFill>
                  <a:schemeClr val="tx2"/>
                </a:solidFill>
              </a:rPr>
              <a:t> </a:t>
            </a:r>
            <a:endParaRPr lang="en-US" altLang="en-US" sz="2400" i="1" u="sng" dirty="0">
              <a:solidFill>
                <a:schemeClr val="tx2"/>
              </a:solidFill>
            </a:endParaRPr>
          </a:p>
          <a:p>
            <a:pPr eaLnBrk="1" hangingPunct="1">
              <a:lnSpc>
                <a:spcPct val="80000"/>
              </a:lnSpc>
              <a:spcBef>
                <a:spcPct val="0"/>
              </a:spcBef>
              <a:buFontTx/>
              <a:buNone/>
              <a:defRPr/>
            </a:pPr>
            <a:r>
              <a:rPr lang="en-US" altLang="en-US" sz="2400" dirty="0" err="1">
                <a:solidFill>
                  <a:schemeClr val="tx2"/>
                </a:solidFill>
              </a:rPr>
              <a:t>Contrave</a:t>
            </a:r>
            <a:r>
              <a:rPr lang="en-US" altLang="en-US" sz="2400" dirty="0">
                <a:solidFill>
                  <a:schemeClr val="tx2"/>
                </a:solidFill>
              </a:rPr>
              <a:t>        </a:t>
            </a:r>
            <a:r>
              <a:rPr lang="en-US" altLang="en-US" sz="2400" dirty="0">
                <a:solidFill>
                  <a:srgbClr val="FE9B03"/>
                </a:solidFill>
              </a:rPr>
              <a:t>55</a:t>
            </a:r>
            <a:r>
              <a:rPr lang="en-US" altLang="en-US" sz="2400" dirty="0">
                <a:solidFill>
                  <a:schemeClr val="tx2"/>
                </a:solidFill>
              </a:rPr>
              <a:t>           12       </a:t>
            </a:r>
            <a:r>
              <a:rPr lang="en-US" altLang="en-US" sz="2400" dirty="0">
                <a:solidFill>
                  <a:srgbClr val="00FF00"/>
                </a:solidFill>
              </a:rPr>
              <a:t>21</a:t>
            </a:r>
            <a:r>
              <a:rPr lang="en-US" altLang="en-US" sz="2400" dirty="0">
                <a:solidFill>
                  <a:schemeClr val="tx2"/>
                </a:solidFill>
              </a:rPr>
              <a:t>       33           15       31          </a:t>
            </a:r>
            <a:r>
              <a:rPr lang="en-US" altLang="en-US" sz="2400" dirty="0">
                <a:solidFill>
                  <a:srgbClr val="00FF00"/>
                </a:solidFill>
              </a:rPr>
              <a:t>74</a:t>
            </a:r>
            <a:r>
              <a:rPr lang="en-US" altLang="en-US" sz="2400" dirty="0">
                <a:solidFill>
                  <a:schemeClr val="tx2"/>
                </a:solidFill>
              </a:rPr>
              <a:t>                       Placebo          </a:t>
            </a:r>
            <a:r>
              <a:rPr lang="en-US" altLang="en-US" sz="2400" dirty="0">
                <a:solidFill>
                  <a:srgbClr val="FE9B03"/>
                </a:solidFill>
              </a:rPr>
              <a:t>43</a:t>
            </a:r>
            <a:r>
              <a:rPr lang="en-US" altLang="en-US" sz="2400" dirty="0">
                <a:solidFill>
                  <a:schemeClr val="tx2"/>
                </a:solidFill>
              </a:rPr>
              <a:t>           15       </a:t>
            </a:r>
            <a:r>
              <a:rPr lang="en-US" altLang="en-US" sz="2400" dirty="0">
                <a:solidFill>
                  <a:srgbClr val="00FF00"/>
                </a:solidFill>
              </a:rPr>
              <a:t>14</a:t>
            </a:r>
            <a:r>
              <a:rPr lang="en-US" altLang="en-US" sz="2400" dirty="0">
                <a:solidFill>
                  <a:schemeClr val="tx2"/>
                </a:solidFill>
              </a:rPr>
              <a:t>       29           10       23          </a:t>
            </a:r>
            <a:r>
              <a:rPr lang="en-US" altLang="en-US" sz="2400" dirty="0">
                <a:solidFill>
                  <a:srgbClr val="00FF00"/>
                </a:solidFill>
              </a:rPr>
              <a:t>57</a:t>
            </a:r>
            <a:r>
              <a:rPr lang="en-US" altLang="en-US" sz="2400" dirty="0">
                <a:solidFill>
                  <a:schemeClr val="tx2"/>
                </a:solidFill>
              </a:rPr>
              <a:t>    </a:t>
            </a:r>
          </a:p>
          <a:p>
            <a:pPr eaLnBrk="1" hangingPunct="1">
              <a:lnSpc>
                <a:spcPct val="80000"/>
              </a:lnSpc>
              <a:spcBef>
                <a:spcPct val="0"/>
              </a:spcBef>
              <a:buFontTx/>
              <a:buNone/>
              <a:defRPr/>
            </a:pPr>
            <a:r>
              <a:rPr lang="en-US" altLang="en-US" sz="2800" b="1" dirty="0">
                <a:solidFill>
                  <a:schemeClr val="tx2"/>
                </a:solidFill>
              </a:rPr>
              <a:t>   </a:t>
            </a:r>
            <a:r>
              <a:rPr lang="en-US" altLang="en-US" sz="2800" dirty="0">
                <a:solidFill>
                  <a:schemeClr val="tx2"/>
                </a:solidFill>
              </a:rPr>
              <a:t> </a:t>
            </a:r>
            <a:r>
              <a:rPr lang="en-US" altLang="en-US" sz="2400" dirty="0">
                <a:solidFill>
                  <a:schemeClr val="tx2"/>
                </a:solidFill>
              </a:rPr>
              <a:t>HR </a:t>
            </a:r>
            <a:r>
              <a:rPr lang="en-US" altLang="en-US" sz="2800" dirty="0">
                <a:solidFill>
                  <a:schemeClr val="tx2"/>
                </a:solidFill>
              </a:rPr>
              <a:t>       </a:t>
            </a:r>
            <a:r>
              <a:rPr lang="en-US" altLang="en-US" sz="2800" dirty="0">
                <a:solidFill>
                  <a:srgbClr val="FE9B03"/>
                </a:solidFill>
              </a:rPr>
              <a:t>≈</a:t>
            </a:r>
            <a:r>
              <a:rPr lang="en-US" altLang="en-US" sz="2800" b="1" dirty="0">
                <a:solidFill>
                  <a:srgbClr val="FE9B03"/>
                </a:solidFill>
              </a:rPr>
              <a:t>1.29</a:t>
            </a:r>
            <a:r>
              <a:rPr lang="en-US" altLang="en-US" sz="2800" dirty="0">
                <a:solidFill>
                  <a:srgbClr val="FE9B03"/>
                </a:solidFill>
              </a:rPr>
              <a:t> </a:t>
            </a:r>
            <a:r>
              <a:rPr lang="en-US" altLang="en-US" sz="2800" dirty="0">
                <a:solidFill>
                  <a:schemeClr val="tx2"/>
                </a:solidFill>
              </a:rPr>
              <a:t>					          </a:t>
            </a:r>
            <a:r>
              <a:rPr lang="en-US" altLang="en-US" sz="2800" dirty="0">
                <a:solidFill>
                  <a:srgbClr val="00FF00"/>
                </a:solidFill>
              </a:rPr>
              <a:t>≈</a:t>
            </a:r>
            <a:r>
              <a:rPr lang="en-US" altLang="en-US" sz="2800" b="1" dirty="0">
                <a:solidFill>
                  <a:srgbClr val="00FF00"/>
                </a:solidFill>
              </a:rPr>
              <a:t>1.30</a:t>
            </a:r>
          </a:p>
          <a:p>
            <a:pPr eaLnBrk="1" hangingPunct="1">
              <a:lnSpc>
                <a:spcPct val="80000"/>
              </a:lnSpc>
              <a:spcBef>
                <a:spcPct val="0"/>
              </a:spcBef>
              <a:buFontTx/>
              <a:buNone/>
              <a:defRPr/>
            </a:pPr>
            <a:r>
              <a:rPr lang="en-US" altLang="en-US" sz="800" b="1" dirty="0">
                <a:solidFill>
                  <a:srgbClr val="00FF00"/>
                </a:solidFill>
              </a:rPr>
              <a:t> </a:t>
            </a:r>
          </a:p>
          <a:p>
            <a:pPr marL="457200" indent="-457200" eaLnBrk="1" hangingPunct="1">
              <a:lnSpc>
                <a:spcPct val="80000"/>
              </a:lnSpc>
              <a:spcBef>
                <a:spcPct val="0"/>
              </a:spcBef>
              <a:buFont typeface="Wingdings" panose="05000000000000000000" pitchFamily="2" charset="2"/>
              <a:buChar char="ü"/>
              <a:defRPr/>
            </a:pPr>
            <a:r>
              <a:rPr lang="en-US" altLang="en-US" sz="2800" dirty="0"/>
              <a:t> </a:t>
            </a:r>
            <a:r>
              <a:rPr lang="en-US" altLang="en-US" sz="2800" dirty="0">
                <a:solidFill>
                  <a:schemeClr val="tx2"/>
                </a:solidFill>
              </a:rPr>
              <a:t>On </a:t>
            </a:r>
            <a:r>
              <a:rPr lang="en-US" altLang="en-US" sz="2800" i="1" dirty="0">
                <a:solidFill>
                  <a:schemeClr val="tx2"/>
                </a:solidFill>
              </a:rPr>
              <a:t>3/3/2015</a:t>
            </a:r>
            <a:r>
              <a:rPr lang="en-US" altLang="en-US" sz="2800" dirty="0">
                <a:solidFill>
                  <a:schemeClr val="tx2"/>
                </a:solidFill>
              </a:rPr>
              <a:t>, </a:t>
            </a:r>
            <a:r>
              <a:rPr lang="en-US" altLang="en-US" sz="2800" i="1" dirty="0">
                <a:solidFill>
                  <a:schemeClr val="tx2"/>
                </a:solidFill>
              </a:rPr>
              <a:t>DMC recommended trial continuation</a:t>
            </a:r>
            <a:r>
              <a:rPr lang="en-US" altLang="en-US" sz="2800" dirty="0">
                <a:solidFill>
                  <a:schemeClr val="tx2"/>
                </a:solidFill>
              </a:rPr>
              <a:t>…</a:t>
            </a:r>
          </a:p>
          <a:p>
            <a:pPr eaLnBrk="1" hangingPunct="1">
              <a:lnSpc>
                <a:spcPct val="80000"/>
              </a:lnSpc>
              <a:spcBef>
                <a:spcPct val="0"/>
              </a:spcBef>
              <a:buFontTx/>
              <a:buNone/>
              <a:defRPr/>
            </a:pPr>
            <a:r>
              <a:rPr lang="en-US" altLang="en-US" sz="800" dirty="0">
                <a:solidFill>
                  <a:schemeClr val="tx2"/>
                </a:solidFill>
              </a:rPr>
              <a:t> </a:t>
            </a:r>
          </a:p>
          <a:p>
            <a:pPr eaLnBrk="1" hangingPunct="1">
              <a:lnSpc>
                <a:spcPct val="80000"/>
              </a:lnSpc>
              <a:spcBef>
                <a:spcPct val="0"/>
              </a:spcBef>
              <a:buFontTx/>
              <a:buNone/>
              <a:defRPr/>
            </a:pPr>
            <a:endParaRPr lang="en-US" altLang="en-US" sz="2800" b="1" dirty="0">
              <a:solidFill>
                <a:srgbClr val="00FF00"/>
              </a:solidFill>
            </a:endParaRPr>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endParaRPr lang="en-US" altLang="en-US" sz="2800" b="1" dirty="0">
              <a:solidFill>
                <a:srgbClr val="00FF00"/>
              </a:solidFill>
            </a:endParaRPr>
          </a:p>
        </p:txBody>
      </p:sp>
      <p:sp>
        <p:nvSpPr>
          <p:cNvPr id="119811" name="Line 1027">
            <a:extLst>
              <a:ext uri="{FF2B5EF4-FFF2-40B4-BE49-F238E27FC236}">
                <a16:creationId xmlns:a16="http://schemas.microsoft.com/office/drawing/2014/main" id="{FD0103A2-D9BF-4632-AE95-C06D4077280C}"/>
              </a:ext>
            </a:extLst>
          </p:cNvPr>
          <p:cNvSpPr>
            <a:spLocks noChangeShapeType="1"/>
          </p:cNvSpPr>
          <p:nvPr/>
        </p:nvSpPr>
        <p:spPr bwMode="auto">
          <a:xfrm>
            <a:off x="390525"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0C3B1130-4753-4946-955A-CA9A141457D6}"/>
              </a:ext>
            </a:extLst>
          </p:cNvPr>
          <p:cNvSpPr txBox="1">
            <a:spLocks noChangeArrowheads="1"/>
          </p:cNvSpPr>
          <p:nvPr/>
        </p:nvSpPr>
        <p:spPr bwMode="auto">
          <a:xfrm>
            <a:off x="390525" y="228600"/>
            <a:ext cx="8915400" cy="782320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defRPr/>
            </a:pPr>
            <a:r>
              <a:rPr lang="en-US" altLang="en-US" sz="1600" dirty="0"/>
              <a:t>	</a:t>
            </a:r>
            <a:r>
              <a:rPr lang="en-US" altLang="en-US" sz="2400" dirty="0"/>
              <a:t>          CVD         </a:t>
            </a:r>
            <a:r>
              <a:rPr lang="en-US" altLang="en-US" sz="2400" u="sng" dirty="0"/>
              <a:t>Overall Deaths</a:t>
            </a:r>
            <a:r>
              <a:rPr lang="en-US" altLang="en-US" sz="2400" dirty="0"/>
              <a:t>              </a:t>
            </a:r>
            <a:r>
              <a:rPr lang="en-US" altLang="en-US" sz="2800" dirty="0"/>
              <a:t>                    </a:t>
            </a:r>
            <a:r>
              <a:rPr lang="en-US" altLang="en-US" sz="2400" dirty="0"/>
              <a:t>D</a:t>
            </a:r>
          </a:p>
          <a:p>
            <a:pPr eaLnBrk="1" hangingPunct="1">
              <a:lnSpc>
                <a:spcPct val="80000"/>
              </a:lnSpc>
              <a:spcBef>
                <a:spcPct val="0"/>
              </a:spcBef>
              <a:buFontTx/>
              <a:buNone/>
              <a:defRPr/>
            </a:pPr>
            <a:r>
              <a:rPr lang="en-US" altLang="en-US" sz="2400" dirty="0"/>
              <a:t>  	         Stroke       CV             Total      Stroke   MI        Stroke</a:t>
            </a:r>
          </a:p>
          <a:p>
            <a:pPr eaLnBrk="1" hangingPunct="1">
              <a:lnSpc>
                <a:spcPct val="80000"/>
              </a:lnSpc>
              <a:spcBef>
                <a:spcPct val="0"/>
              </a:spcBef>
              <a:buFontTx/>
              <a:buNone/>
              <a:defRPr/>
            </a:pPr>
            <a:r>
              <a:rPr lang="en-US" altLang="en-US" sz="2400" dirty="0"/>
              <a:t> 	           MI	        Non-CV                                          MI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2800" b="1" dirty="0"/>
              <a:t>“1</a:t>
            </a:r>
            <a:r>
              <a:rPr lang="en-US" altLang="en-US" sz="2800" b="1" baseline="30000" dirty="0"/>
              <a:t>st</a:t>
            </a:r>
            <a:r>
              <a:rPr lang="en-US" altLang="en-US" sz="2800" b="1" dirty="0"/>
              <a:t> Quadrant”:  Up to </a:t>
            </a:r>
            <a:r>
              <a:rPr lang="en-US" altLang="en-US" sz="2800" b="1" i="1" dirty="0"/>
              <a:t>11/23/2013</a:t>
            </a:r>
          </a:p>
          <a:p>
            <a:pPr eaLnBrk="1" hangingPunct="1">
              <a:lnSpc>
                <a:spcPct val="80000"/>
              </a:lnSpc>
              <a:spcBef>
                <a:spcPct val="0"/>
              </a:spcBef>
              <a:buFontTx/>
              <a:buNone/>
              <a:defRPr/>
            </a:pPr>
            <a:endParaRPr lang="en-US" altLang="en-US" sz="2000" i="1" u="sng" dirty="0">
              <a:solidFill>
                <a:schemeClr val="tx2"/>
              </a:solidFill>
            </a:endParaRPr>
          </a:p>
          <a:p>
            <a:pPr eaLnBrk="1" hangingPunct="1">
              <a:lnSpc>
                <a:spcPct val="80000"/>
              </a:lnSpc>
              <a:spcBef>
                <a:spcPct val="0"/>
              </a:spcBef>
              <a:buFontTx/>
              <a:buNone/>
              <a:defRPr/>
            </a:pPr>
            <a:r>
              <a:rPr lang="en-US" altLang="en-US" sz="2400" dirty="0" err="1">
                <a:solidFill>
                  <a:schemeClr val="tx2"/>
                </a:solidFill>
              </a:rPr>
              <a:t>Contrave</a:t>
            </a:r>
            <a:r>
              <a:rPr lang="en-US" altLang="en-US" sz="2400" dirty="0">
                <a:solidFill>
                  <a:schemeClr val="tx2"/>
                </a:solidFill>
              </a:rPr>
              <a:t>         </a:t>
            </a:r>
            <a:r>
              <a:rPr lang="en-US" altLang="en-US" sz="2400" dirty="0">
                <a:solidFill>
                  <a:srgbClr val="FE9B03"/>
                </a:solidFill>
              </a:rPr>
              <a:t>35</a:t>
            </a:r>
            <a:r>
              <a:rPr lang="en-US" altLang="en-US" sz="2400" dirty="0">
                <a:solidFill>
                  <a:schemeClr val="tx2"/>
                </a:solidFill>
              </a:rPr>
              <a:t>            5        </a:t>
            </a:r>
            <a:r>
              <a:rPr lang="en-US" altLang="en-US" sz="2400" dirty="0">
                <a:solidFill>
                  <a:srgbClr val="00FF00"/>
                </a:solidFill>
              </a:rPr>
              <a:t>5</a:t>
            </a:r>
            <a:r>
              <a:rPr lang="en-US" altLang="en-US" sz="2400" dirty="0">
                <a:solidFill>
                  <a:schemeClr val="tx2"/>
                </a:solidFill>
              </a:rPr>
              <a:t>       10             7        24          </a:t>
            </a:r>
            <a:r>
              <a:rPr lang="en-US" altLang="en-US" sz="2400" dirty="0">
                <a:solidFill>
                  <a:srgbClr val="00FF00"/>
                </a:solidFill>
              </a:rPr>
              <a:t>40</a:t>
            </a:r>
          </a:p>
          <a:p>
            <a:pPr eaLnBrk="1" hangingPunct="1">
              <a:lnSpc>
                <a:spcPct val="80000"/>
              </a:lnSpc>
              <a:spcBef>
                <a:spcPct val="0"/>
              </a:spcBef>
              <a:buFontTx/>
              <a:buNone/>
              <a:defRPr/>
            </a:pPr>
            <a:r>
              <a:rPr lang="en-US" altLang="en-US" sz="2400" dirty="0">
                <a:solidFill>
                  <a:schemeClr val="tx2"/>
                </a:solidFill>
              </a:rPr>
              <a:t>Placebo           </a:t>
            </a:r>
            <a:r>
              <a:rPr lang="en-US" altLang="en-US" sz="2400" dirty="0">
                <a:solidFill>
                  <a:srgbClr val="FE9B03"/>
                </a:solidFill>
              </a:rPr>
              <a:t>59</a:t>
            </a:r>
            <a:r>
              <a:rPr lang="en-US" altLang="en-US" sz="2400" dirty="0">
                <a:solidFill>
                  <a:schemeClr val="tx2"/>
                </a:solidFill>
              </a:rPr>
              <a:t>           19       </a:t>
            </a:r>
            <a:r>
              <a:rPr lang="en-US" altLang="en-US" sz="2400" dirty="0">
                <a:solidFill>
                  <a:srgbClr val="00FF00"/>
                </a:solidFill>
              </a:rPr>
              <a:t>3</a:t>
            </a:r>
            <a:r>
              <a:rPr lang="en-US" altLang="en-US" sz="2400" dirty="0">
                <a:solidFill>
                  <a:schemeClr val="tx2"/>
                </a:solidFill>
              </a:rPr>
              <a:t>       22            11       34          </a:t>
            </a:r>
            <a:r>
              <a:rPr lang="en-US" altLang="en-US" sz="2400" dirty="0">
                <a:solidFill>
                  <a:srgbClr val="00FF00"/>
                </a:solidFill>
              </a:rPr>
              <a:t>62</a:t>
            </a:r>
            <a:r>
              <a:rPr lang="en-US" altLang="en-US" sz="2400" dirty="0">
                <a:solidFill>
                  <a:schemeClr val="tx2"/>
                </a:solidFill>
              </a:rPr>
              <a:t>    </a:t>
            </a:r>
          </a:p>
          <a:p>
            <a:pPr eaLnBrk="1" hangingPunct="1">
              <a:lnSpc>
                <a:spcPct val="80000"/>
              </a:lnSpc>
              <a:spcBef>
                <a:spcPct val="0"/>
              </a:spcBef>
              <a:buFontTx/>
              <a:buNone/>
              <a:defRPr/>
            </a:pPr>
            <a:r>
              <a:rPr lang="en-US" altLang="en-US" sz="2400" dirty="0">
                <a:solidFill>
                  <a:schemeClr val="tx2"/>
                </a:solidFill>
              </a:rPr>
              <a:t>    HR            </a:t>
            </a:r>
            <a:r>
              <a:rPr lang="en-US" altLang="en-US" sz="2800" b="1" dirty="0">
                <a:solidFill>
                  <a:srgbClr val="FE9B03"/>
                </a:solidFill>
              </a:rPr>
              <a:t>0.59</a:t>
            </a:r>
            <a:r>
              <a:rPr lang="en-US" altLang="en-US" sz="2800" b="1" dirty="0">
                <a:solidFill>
                  <a:schemeClr val="tx2"/>
                </a:solidFill>
              </a:rPr>
              <a:t>  </a:t>
            </a:r>
            <a:r>
              <a:rPr lang="en-US" altLang="en-US" sz="2800" dirty="0">
                <a:solidFill>
                  <a:schemeClr val="tx2"/>
                </a:solidFill>
              </a:rPr>
              <a:t>                               </a:t>
            </a:r>
            <a:r>
              <a:rPr lang="en-US" altLang="en-US" sz="2800" b="1" dirty="0">
                <a:solidFill>
                  <a:schemeClr val="tx2"/>
                </a:solidFill>
              </a:rPr>
              <a:t> </a:t>
            </a:r>
            <a:r>
              <a:rPr lang="en-US" altLang="en-US" sz="2800" dirty="0">
                <a:solidFill>
                  <a:schemeClr val="tx2"/>
                </a:solidFill>
              </a:rPr>
              <a:t>                        </a:t>
            </a:r>
            <a:r>
              <a:rPr lang="en-US" altLang="en-US" sz="2800" b="1" dirty="0">
                <a:solidFill>
                  <a:srgbClr val="00FF00"/>
                </a:solidFill>
              </a:rPr>
              <a:t>0.64</a:t>
            </a:r>
          </a:p>
          <a:p>
            <a:pPr eaLnBrk="1" hangingPunct="1">
              <a:lnSpc>
                <a:spcPct val="80000"/>
              </a:lnSpc>
              <a:spcBef>
                <a:spcPct val="0"/>
              </a:spcBef>
              <a:buFontTx/>
              <a:buNone/>
              <a:defRPr/>
            </a:pPr>
            <a:r>
              <a:rPr lang="en-US" altLang="en-US" sz="800" b="1" dirty="0">
                <a:solidFill>
                  <a:srgbClr val="00FF00"/>
                </a:solidFill>
              </a:rPr>
              <a:t> </a:t>
            </a:r>
          </a:p>
          <a:p>
            <a:pPr marL="457200" indent="-457200" eaLnBrk="1" hangingPunct="1">
              <a:lnSpc>
                <a:spcPct val="80000"/>
              </a:lnSpc>
              <a:spcBef>
                <a:spcPct val="0"/>
              </a:spcBef>
              <a:buFont typeface="Wingdings" panose="05000000000000000000" pitchFamily="2" charset="2"/>
              <a:buChar char="ü"/>
              <a:defRPr/>
            </a:pPr>
            <a:r>
              <a:rPr lang="en-US" altLang="en-US" sz="2800" dirty="0"/>
              <a:t> </a:t>
            </a:r>
            <a:r>
              <a:rPr lang="en-US" altLang="en-US" sz="2800" dirty="0">
                <a:solidFill>
                  <a:schemeClr val="tx2"/>
                </a:solidFill>
              </a:rPr>
              <a:t>DMC rec: ‘</a:t>
            </a:r>
            <a:r>
              <a:rPr lang="en-US" altLang="en-US" sz="2800" i="1" dirty="0">
                <a:solidFill>
                  <a:schemeClr val="tx2"/>
                </a:solidFill>
              </a:rPr>
              <a:t>Release data to FDA per Data Access Plan</a:t>
            </a:r>
            <a:r>
              <a:rPr lang="en-US" altLang="en-US" sz="2800" dirty="0">
                <a:solidFill>
                  <a:schemeClr val="tx2"/>
                </a:solidFill>
              </a:rPr>
              <a:t>’</a:t>
            </a:r>
          </a:p>
          <a:p>
            <a:pPr eaLnBrk="1" hangingPunct="1">
              <a:lnSpc>
                <a:spcPct val="80000"/>
              </a:lnSpc>
              <a:spcBef>
                <a:spcPct val="0"/>
              </a:spcBef>
              <a:buFontTx/>
              <a:buNone/>
              <a:defRPr/>
            </a:pPr>
            <a:endParaRPr lang="en-US" altLang="en-US" sz="2800" b="1" dirty="0">
              <a:solidFill>
                <a:srgbClr val="00FF00"/>
              </a:solidFill>
            </a:endParaRPr>
          </a:p>
          <a:p>
            <a:pPr eaLnBrk="1" hangingPunct="1">
              <a:lnSpc>
                <a:spcPct val="80000"/>
              </a:lnSpc>
              <a:spcBef>
                <a:spcPct val="0"/>
              </a:spcBef>
              <a:buFontTx/>
              <a:buNone/>
              <a:defRPr/>
            </a:pPr>
            <a:r>
              <a:rPr lang="en-US" altLang="en-US" sz="2800" b="1" dirty="0"/>
              <a:t>“2</a:t>
            </a:r>
            <a:r>
              <a:rPr lang="en-US" altLang="en-US" sz="2800" b="1" baseline="30000" dirty="0"/>
              <a:t>nd</a:t>
            </a:r>
            <a:r>
              <a:rPr lang="en-US" altLang="en-US" sz="2800" b="1" dirty="0"/>
              <a:t> Quadrant”:  Between </a:t>
            </a:r>
            <a:r>
              <a:rPr lang="en-US" altLang="en-US" sz="2800" b="1" i="1" dirty="0"/>
              <a:t>11/23/2013</a:t>
            </a:r>
            <a:r>
              <a:rPr lang="en-US" altLang="en-US" sz="2800" b="1" dirty="0"/>
              <a:t> and </a:t>
            </a:r>
            <a:r>
              <a:rPr lang="en-US" altLang="en-US" sz="2800" b="1" i="1" dirty="0"/>
              <a:t>3/3/2015</a:t>
            </a:r>
          </a:p>
          <a:p>
            <a:pPr eaLnBrk="1" hangingPunct="1">
              <a:lnSpc>
                <a:spcPct val="80000"/>
              </a:lnSpc>
              <a:spcBef>
                <a:spcPct val="0"/>
              </a:spcBef>
              <a:buFontTx/>
              <a:buNone/>
              <a:defRPr/>
            </a:pPr>
            <a:r>
              <a:rPr lang="en-US" altLang="en-US" sz="2400" dirty="0">
                <a:solidFill>
                  <a:schemeClr val="tx2"/>
                </a:solidFill>
              </a:rPr>
              <a:t> </a:t>
            </a:r>
            <a:endParaRPr lang="en-US" altLang="en-US" sz="2400" i="1" u="sng" dirty="0">
              <a:solidFill>
                <a:schemeClr val="tx2"/>
              </a:solidFill>
            </a:endParaRPr>
          </a:p>
          <a:p>
            <a:pPr eaLnBrk="1" hangingPunct="1">
              <a:lnSpc>
                <a:spcPct val="80000"/>
              </a:lnSpc>
              <a:spcBef>
                <a:spcPct val="0"/>
              </a:spcBef>
              <a:buFontTx/>
              <a:buNone/>
              <a:defRPr/>
            </a:pPr>
            <a:r>
              <a:rPr lang="en-US" altLang="en-US" sz="2400" dirty="0" err="1">
                <a:solidFill>
                  <a:schemeClr val="tx2"/>
                </a:solidFill>
              </a:rPr>
              <a:t>Contrave</a:t>
            </a:r>
            <a:r>
              <a:rPr lang="en-US" altLang="en-US" sz="2400" dirty="0">
                <a:solidFill>
                  <a:schemeClr val="tx2"/>
                </a:solidFill>
              </a:rPr>
              <a:t>        </a:t>
            </a:r>
            <a:r>
              <a:rPr lang="en-US" altLang="en-US" sz="2400" dirty="0">
                <a:solidFill>
                  <a:srgbClr val="FE9B03"/>
                </a:solidFill>
              </a:rPr>
              <a:t>55</a:t>
            </a:r>
            <a:r>
              <a:rPr lang="en-US" altLang="en-US" sz="2400" dirty="0">
                <a:solidFill>
                  <a:schemeClr val="tx2"/>
                </a:solidFill>
              </a:rPr>
              <a:t>           12       </a:t>
            </a:r>
            <a:r>
              <a:rPr lang="en-US" altLang="en-US" sz="2400" dirty="0">
                <a:solidFill>
                  <a:srgbClr val="00FF00"/>
                </a:solidFill>
              </a:rPr>
              <a:t>21</a:t>
            </a:r>
            <a:r>
              <a:rPr lang="en-US" altLang="en-US" sz="2400" dirty="0">
                <a:solidFill>
                  <a:schemeClr val="tx2"/>
                </a:solidFill>
              </a:rPr>
              <a:t>       33           15       31          </a:t>
            </a:r>
            <a:r>
              <a:rPr lang="en-US" altLang="en-US" sz="2400" dirty="0">
                <a:solidFill>
                  <a:srgbClr val="00FF00"/>
                </a:solidFill>
              </a:rPr>
              <a:t>74</a:t>
            </a:r>
            <a:r>
              <a:rPr lang="en-US" altLang="en-US" sz="2400" dirty="0">
                <a:solidFill>
                  <a:schemeClr val="tx2"/>
                </a:solidFill>
              </a:rPr>
              <a:t>                       Placebo          </a:t>
            </a:r>
            <a:r>
              <a:rPr lang="en-US" altLang="en-US" sz="2400" dirty="0">
                <a:solidFill>
                  <a:srgbClr val="FE9B03"/>
                </a:solidFill>
              </a:rPr>
              <a:t>43</a:t>
            </a:r>
            <a:r>
              <a:rPr lang="en-US" altLang="en-US" sz="2400" dirty="0">
                <a:solidFill>
                  <a:schemeClr val="tx2"/>
                </a:solidFill>
              </a:rPr>
              <a:t>           15       </a:t>
            </a:r>
            <a:r>
              <a:rPr lang="en-US" altLang="en-US" sz="2400" dirty="0">
                <a:solidFill>
                  <a:srgbClr val="00FF00"/>
                </a:solidFill>
              </a:rPr>
              <a:t>14</a:t>
            </a:r>
            <a:r>
              <a:rPr lang="en-US" altLang="en-US" sz="2400" dirty="0">
                <a:solidFill>
                  <a:schemeClr val="tx2"/>
                </a:solidFill>
              </a:rPr>
              <a:t>       29           10       23          </a:t>
            </a:r>
            <a:r>
              <a:rPr lang="en-US" altLang="en-US" sz="2400" dirty="0">
                <a:solidFill>
                  <a:srgbClr val="00FF00"/>
                </a:solidFill>
              </a:rPr>
              <a:t>57</a:t>
            </a:r>
            <a:r>
              <a:rPr lang="en-US" altLang="en-US" sz="2400" dirty="0">
                <a:solidFill>
                  <a:schemeClr val="tx2"/>
                </a:solidFill>
              </a:rPr>
              <a:t>    </a:t>
            </a:r>
          </a:p>
          <a:p>
            <a:pPr eaLnBrk="1" hangingPunct="1">
              <a:lnSpc>
                <a:spcPct val="80000"/>
              </a:lnSpc>
              <a:spcBef>
                <a:spcPct val="0"/>
              </a:spcBef>
              <a:buFontTx/>
              <a:buNone/>
              <a:defRPr/>
            </a:pPr>
            <a:r>
              <a:rPr lang="en-US" altLang="en-US" sz="2800" b="1" dirty="0">
                <a:solidFill>
                  <a:schemeClr val="tx2"/>
                </a:solidFill>
              </a:rPr>
              <a:t>   </a:t>
            </a:r>
            <a:r>
              <a:rPr lang="en-US" altLang="en-US" sz="2800" dirty="0">
                <a:solidFill>
                  <a:schemeClr val="tx2"/>
                </a:solidFill>
              </a:rPr>
              <a:t> </a:t>
            </a:r>
            <a:r>
              <a:rPr lang="en-US" altLang="en-US" sz="2400" dirty="0">
                <a:solidFill>
                  <a:schemeClr val="tx2"/>
                </a:solidFill>
              </a:rPr>
              <a:t>HR </a:t>
            </a:r>
            <a:r>
              <a:rPr lang="en-US" altLang="en-US" sz="2800" dirty="0">
                <a:solidFill>
                  <a:schemeClr val="tx2"/>
                </a:solidFill>
              </a:rPr>
              <a:t>       </a:t>
            </a:r>
            <a:r>
              <a:rPr lang="en-US" altLang="en-US" sz="2800" dirty="0">
                <a:solidFill>
                  <a:srgbClr val="FE9B03"/>
                </a:solidFill>
              </a:rPr>
              <a:t>≈</a:t>
            </a:r>
            <a:r>
              <a:rPr lang="en-US" altLang="en-US" sz="2800" b="1" dirty="0">
                <a:solidFill>
                  <a:srgbClr val="FE9B03"/>
                </a:solidFill>
              </a:rPr>
              <a:t>1.29</a:t>
            </a:r>
            <a:r>
              <a:rPr lang="en-US" altLang="en-US" sz="2800" dirty="0">
                <a:solidFill>
                  <a:srgbClr val="FE9B03"/>
                </a:solidFill>
              </a:rPr>
              <a:t> </a:t>
            </a:r>
            <a:r>
              <a:rPr lang="en-US" altLang="en-US" sz="2800" dirty="0">
                <a:solidFill>
                  <a:schemeClr val="tx2"/>
                </a:solidFill>
              </a:rPr>
              <a:t>					          </a:t>
            </a:r>
            <a:r>
              <a:rPr lang="en-US" altLang="en-US" sz="2800" dirty="0">
                <a:solidFill>
                  <a:srgbClr val="00FF00"/>
                </a:solidFill>
              </a:rPr>
              <a:t>≈</a:t>
            </a:r>
            <a:r>
              <a:rPr lang="en-US" altLang="en-US" sz="2800" b="1" dirty="0">
                <a:solidFill>
                  <a:srgbClr val="00FF00"/>
                </a:solidFill>
              </a:rPr>
              <a:t>1.30</a:t>
            </a:r>
          </a:p>
          <a:p>
            <a:pPr eaLnBrk="1" hangingPunct="1">
              <a:lnSpc>
                <a:spcPct val="80000"/>
              </a:lnSpc>
              <a:spcBef>
                <a:spcPct val="0"/>
              </a:spcBef>
              <a:buFontTx/>
              <a:buNone/>
              <a:defRPr/>
            </a:pPr>
            <a:r>
              <a:rPr lang="en-US" altLang="en-US" sz="800" b="1" dirty="0">
                <a:solidFill>
                  <a:srgbClr val="00FF00"/>
                </a:solidFill>
              </a:rPr>
              <a:t> </a:t>
            </a:r>
          </a:p>
          <a:p>
            <a:pPr marL="457200" indent="-457200" eaLnBrk="1" hangingPunct="1">
              <a:lnSpc>
                <a:spcPct val="80000"/>
              </a:lnSpc>
              <a:spcBef>
                <a:spcPct val="0"/>
              </a:spcBef>
              <a:buFont typeface="Wingdings" panose="05000000000000000000" pitchFamily="2" charset="2"/>
              <a:buChar char="ü"/>
              <a:defRPr/>
            </a:pPr>
            <a:r>
              <a:rPr lang="en-US" altLang="en-US" sz="2800" dirty="0"/>
              <a:t> </a:t>
            </a:r>
            <a:r>
              <a:rPr lang="en-US" altLang="en-US" sz="2800" dirty="0">
                <a:solidFill>
                  <a:schemeClr val="tx2"/>
                </a:solidFill>
              </a:rPr>
              <a:t>On </a:t>
            </a:r>
            <a:r>
              <a:rPr lang="en-US" altLang="en-US" sz="2800" i="1" dirty="0">
                <a:solidFill>
                  <a:schemeClr val="tx2"/>
                </a:solidFill>
              </a:rPr>
              <a:t>3/3/2015</a:t>
            </a:r>
            <a:r>
              <a:rPr lang="en-US" altLang="en-US" sz="2800" dirty="0">
                <a:solidFill>
                  <a:schemeClr val="tx2"/>
                </a:solidFill>
              </a:rPr>
              <a:t>, </a:t>
            </a:r>
            <a:r>
              <a:rPr lang="en-US" altLang="en-US" sz="2800" i="1" dirty="0">
                <a:solidFill>
                  <a:schemeClr val="tx2"/>
                </a:solidFill>
              </a:rPr>
              <a:t>DMC recommended trial continuation</a:t>
            </a:r>
            <a:r>
              <a:rPr lang="en-US" altLang="en-US" sz="2800" dirty="0">
                <a:solidFill>
                  <a:schemeClr val="tx2"/>
                </a:solidFill>
              </a:rPr>
              <a:t>…</a:t>
            </a:r>
          </a:p>
          <a:p>
            <a:pPr eaLnBrk="1" hangingPunct="1">
              <a:lnSpc>
                <a:spcPct val="80000"/>
              </a:lnSpc>
              <a:spcBef>
                <a:spcPct val="0"/>
              </a:spcBef>
              <a:buFontTx/>
              <a:buNone/>
              <a:defRPr/>
            </a:pPr>
            <a:r>
              <a:rPr lang="en-US" altLang="en-US" sz="800" dirty="0">
                <a:solidFill>
                  <a:schemeClr val="tx2"/>
                </a:solidFill>
              </a:rPr>
              <a:t> </a:t>
            </a:r>
          </a:p>
          <a:p>
            <a:pPr eaLnBrk="1" hangingPunct="1">
              <a:lnSpc>
                <a:spcPct val="80000"/>
              </a:lnSpc>
              <a:spcBef>
                <a:spcPct val="0"/>
              </a:spcBef>
              <a:buFontTx/>
              <a:buNone/>
              <a:defRPr/>
            </a:pPr>
            <a:r>
              <a:rPr lang="en-US" altLang="en-US" sz="2800" dirty="0">
                <a:solidFill>
                  <a:schemeClr val="tx2"/>
                </a:solidFill>
              </a:rPr>
              <a:t>  That day, sponsor released “1</a:t>
            </a:r>
            <a:r>
              <a:rPr lang="en-US" altLang="en-US" sz="2800" baseline="30000" dirty="0">
                <a:solidFill>
                  <a:schemeClr val="tx2"/>
                </a:solidFill>
              </a:rPr>
              <a:t>st</a:t>
            </a:r>
            <a:r>
              <a:rPr lang="en-US" altLang="en-US" sz="2800" dirty="0">
                <a:solidFill>
                  <a:schemeClr val="tx2"/>
                </a:solidFill>
              </a:rPr>
              <a:t> Quadrant” in Patent Filing</a:t>
            </a:r>
          </a:p>
          <a:p>
            <a:pPr eaLnBrk="1" hangingPunct="1">
              <a:lnSpc>
                <a:spcPct val="80000"/>
              </a:lnSpc>
              <a:spcBef>
                <a:spcPct val="0"/>
              </a:spcBef>
              <a:buFontTx/>
              <a:buNone/>
              <a:defRPr/>
            </a:pPr>
            <a:endParaRPr lang="en-US" altLang="en-US" sz="800" dirty="0">
              <a:solidFill>
                <a:schemeClr val="tx2"/>
              </a:solidFill>
            </a:endParaRPr>
          </a:p>
          <a:p>
            <a:pPr eaLnBrk="1" hangingPunct="1">
              <a:lnSpc>
                <a:spcPct val="80000"/>
              </a:lnSpc>
              <a:spcBef>
                <a:spcPct val="0"/>
              </a:spcBef>
              <a:buFontTx/>
              <a:buNone/>
              <a:defRPr/>
            </a:pPr>
            <a:r>
              <a:rPr lang="en-US" altLang="en-US" sz="2800" b="1" dirty="0">
                <a:sym typeface="Symbol" panose="05050102010706020507" pitchFamily="18" charset="2"/>
              </a:rPr>
              <a:t>       </a:t>
            </a:r>
            <a:r>
              <a:rPr lang="en-US" altLang="en-US" sz="2800" dirty="0">
                <a:solidFill>
                  <a:schemeClr val="tx2"/>
                </a:solidFill>
                <a:sym typeface="Symbol" panose="05050102010706020507" pitchFamily="18" charset="2"/>
              </a:rPr>
              <a:t>Steering Committee recommends trial termination</a:t>
            </a:r>
            <a:endParaRPr lang="en-US" altLang="en-US" sz="2800" dirty="0">
              <a:solidFill>
                <a:schemeClr val="tx2"/>
              </a:solidFill>
            </a:endParaRPr>
          </a:p>
          <a:p>
            <a:pPr eaLnBrk="1" hangingPunct="1">
              <a:lnSpc>
                <a:spcPct val="80000"/>
              </a:lnSpc>
              <a:spcBef>
                <a:spcPct val="0"/>
              </a:spcBef>
              <a:buFontTx/>
              <a:buNone/>
              <a:defRPr/>
            </a:pPr>
            <a:endParaRPr lang="en-US" altLang="en-US" sz="2800" b="1" dirty="0">
              <a:solidFill>
                <a:srgbClr val="00FF00"/>
              </a:solidFill>
            </a:endParaRPr>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endParaRPr lang="en-US" altLang="en-US" sz="2800" b="1" dirty="0">
              <a:solidFill>
                <a:srgbClr val="00FF00"/>
              </a:solidFill>
            </a:endParaRPr>
          </a:p>
        </p:txBody>
      </p:sp>
      <p:sp>
        <p:nvSpPr>
          <p:cNvPr id="121859" name="Line 1027">
            <a:extLst>
              <a:ext uri="{FF2B5EF4-FFF2-40B4-BE49-F238E27FC236}">
                <a16:creationId xmlns:a16="http://schemas.microsoft.com/office/drawing/2014/main" id="{D1382C08-B41C-42AC-A446-22D87F8C770D}"/>
              </a:ext>
            </a:extLst>
          </p:cNvPr>
          <p:cNvSpPr>
            <a:spLocks noChangeShapeType="1"/>
          </p:cNvSpPr>
          <p:nvPr/>
        </p:nvSpPr>
        <p:spPr bwMode="auto">
          <a:xfrm>
            <a:off x="390525"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a:extLst>
              <a:ext uri="{FF2B5EF4-FFF2-40B4-BE49-F238E27FC236}">
                <a16:creationId xmlns:a16="http://schemas.microsoft.com/office/drawing/2014/main" id="{1210368D-6993-42A3-ADD3-378B6DBE8411}"/>
              </a:ext>
            </a:extLst>
          </p:cNvPr>
          <p:cNvSpPr txBox="1">
            <a:spLocks noChangeArrowheads="1"/>
          </p:cNvSpPr>
          <p:nvPr/>
        </p:nvSpPr>
        <p:spPr bwMode="auto">
          <a:xfrm>
            <a:off x="390525" y="228600"/>
            <a:ext cx="8915400" cy="72326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defRPr/>
            </a:pPr>
            <a:r>
              <a:rPr lang="en-US" altLang="en-US" sz="1600" dirty="0"/>
              <a:t>	</a:t>
            </a:r>
            <a:r>
              <a:rPr lang="en-US" altLang="en-US" sz="2400" dirty="0"/>
              <a:t>          CVD         </a:t>
            </a:r>
            <a:r>
              <a:rPr lang="en-US" altLang="en-US" sz="2400" u="sng" dirty="0"/>
              <a:t>Overall Deaths</a:t>
            </a:r>
            <a:r>
              <a:rPr lang="en-US" altLang="en-US" sz="2400" dirty="0"/>
              <a:t>              </a:t>
            </a:r>
            <a:r>
              <a:rPr lang="en-US" altLang="en-US" sz="2800" dirty="0"/>
              <a:t>                    </a:t>
            </a:r>
            <a:r>
              <a:rPr lang="en-US" altLang="en-US" sz="2400" dirty="0"/>
              <a:t>D</a:t>
            </a:r>
          </a:p>
          <a:p>
            <a:pPr eaLnBrk="1" hangingPunct="1">
              <a:lnSpc>
                <a:spcPct val="80000"/>
              </a:lnSpc>
              <a:spcBef>
                <a:spcPct val="0"/>
              </a:spcBef>
              <a:buFontTx/>
              <a:buNone/>
              <a:defRPr/>
            </a:pPr>
            <a:r>
              <a:rPr lang="en-US" altLang="en-US" sz="2400" dirty="0"/>
              <a:t>  	         Stroke       CV             Total      Stroke   MI        Stroke</a:t>
            </a:r>
          </a:p>
          <a:p>
            <a:pPr eaLnBrk="1" hangingPunct="1">
              <a:lnSpc>
                <a:spcPct val="80000"/>
              </a:lnSpc>
              <a:spcBef>
                <a:spcPct val="0"/>
              </a:spcBef>
              <a:buFontTx/>
              <a:buNone/>
              <a:defRPr/>
            </a:pPr>
            <a:r>
              <a:rPr lang="en-US" altLang="en-US" sz="2400" dirty="0"/>
              <a:t> 	           MI	        Non-CV                                          MI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1600" dirty="0"/>
              <a:t>                                                            </a:t>
            </a:r>
          </a:p>
          <a:p>
            <a:pPr eaLnBrk="1" hangingPunct="1">
              <a:lnSpc>
                <a:spcPct val="80000"/>
              </a:lnSpc>
              <a:spcBef>
                <a:spcPct val="0"/>
              </a:spcBef>
              <a:buFontTx/>
              <a:buNone/>
              <a:defRPr/>
            </a:pPr>
            <a:r>
              <a:rPr lang="en-US" altLang="en-US" sz="2800" b="1" dirty="0"/>
              <a:t>“1</a:t>
            </a:r>
            <a:r>
              <a:rPr lang="en-US" altLang="en-US" sz="2800" b="1" baseline="30000" dirty="0"/>
              <a:t>st</a:t>
            </a:r>
            <a:r>
              <a:rPr lang="en-US" altLang="en-US" sz="2800" b="1" dirty="0"/>
              <a:t> Quadrant”:  Up to </a:t>
            </a:r>
            <a:r>
              <a:rPr lang="en-US" altLang="en-US" sz="2800" b="1" i="1" dirty="0"/>
              <a:t>11/23/2013</a:t>
            </a:r>
          </a:p>
          <a:p>
            <a:pPr eaLnBrk="1" hangingPunct="1">
              <a:lnSpc>
                <a:spcPct val="80000"/>
              </a:lnSpc>
              <a:spcBef>
                <a:spcPct val="0"/>
              </a:spcBef>
              <a:buFontTx/>
              <a:buNone/>
              <a:defRPr/>
            </a:pPr>
            <a:endParaRPr lang="en-US" altLang="en-US" sz="2000" i="1" u="sng" dirty="0">
              <a:solidFill>
                <a:schemeClr val="tx2"/>
              </a:solidFill>
            </a:endParaRPr>
          </a:p>
          <a:p>
            <a:pPr eaLnBrk="1" hangingPunct="1">
              <a:lnSpc>
                <a:spcPct val="80000"/>
              </a:lnSpc>
              <a:spcBef>
                <a:spcPct val="0"/>
              </a:spcBef>
              <a:buFontTx/>
              <a:buNone/>
              <a:defRPr/>
            </a:pPr>
            <a:r>
              <a:rPr lang="en-US" altLang="en-US" sz="2400" dirty="0" err="1">
                <a:solidFill>
                  <a:schemeClr val="tx2"/>
                </a:solidFill>
              </a:rPr>
              <a:t>Contrave</a:t>
            </a:r>
            <a:r>
              <a:rPr lang="en-US" altLang="en-US" sz="2400" dirty="0">
                <a:solidFill>
                  <a:schemeClr val="tx2"/>
                </a:solidFill>
              </a:rPr>
              <a:t>         </a:t>
            </a:r>
            <a:r>
              <a:rPr lang="en-US" altLang="en-US" sz="2400" dirty="0">
                <a:solidFill>
                  <a:srgbClr val="FE9B03"/>
                </a:solidFill>
              </a:rPr>
              <a:t>35</a:t>
            </a:r>
            <a:r>
              <a:rPr lang="en-US" altLang="en-US" sz="2400" dirty="0">
                <a:solidFill>
                  <a:schemeClr val="tx2"/>
                </a:solidFill>
              </a:rPr>
              <a:t>            5        </a:t>
            </a:r>
            <a:r>
              <a:rPr lang="en-US" altLang="en-US" sz="2400" dirty="0">
                <a:solidFill>
                  <a:srgbClr val="00FF00"/>
                </a:solidFill>
              </a:rPr>
              <a:t>5</a:t>
            </a:r>
            <a:r>
              <a:rPr lang="en-US" altLang="en-US" sz="2400" dirty="0">
                <a:solidFill>
                  <a:schemeClr val="tx2"/>
                </a:solidFill>
              </a:rPr>
              <a:t>       10             7        24          </a:t>
            </a:r>
            <a:r>
              <a:rPr lang="en-US" altLang="en-US" sz="2400" dirty="0">
                <a:solidFill>
                  <a:srgbClr val="00FF00"/>
                </a:solidFill>
              </a:rPr>
              <a:t>40</a:t>
            </a:r>
          </a:p>
          <a:p>
            <a:pPr eaLnBrk="1" hangingPunct="1">
              <a:lnSpc>
                <a:spcPct val="80000"/>
              </a:lnSpc>
              <a:spcBef>
                <a:spcPct val="0"/>
              </a:spcBef>
              <a:buFontTx/>
              <a:buNone/>
              <a:defRPr/>
            </a:pPr>
            <a:r>
              <a:rPr lang="en-US" altLang="en-US" sz="2400" dirty="0">
                <a:solidFill>
                  <a:schemeClr val="tx2"/>
                </a:solidFill>
              </a:rPr>
              <a:t>Placebo           </a:t>
            </a:r>
            <a:r>
              <a:rPr lang="en-US" altLang="en-US" sz="2400" dirty="0">
                <a:solidFill>
                  <a:srgbClr val="FE9B03"/>
                </a:solidFill>
              </a:rPr>
              <a:t>59</a:t>
            </a:r>
            <a:r>
              <a:rPr lang="en-US" altLang="en-US" sz="2400" dirty="0">
                <a:solidFill>
                  <a:schemeClr val="tx2"/>
                </a:solidFill>
              </a:rPr>
              <a:t>           19       </a:t>
            </a:r>
            <a:r>
              <a:rPr lang="en-US" altLang="en-US" sz="2400" dirty="0">
                <a:solidFill>
                  <a:srgbClr val="00FF00"/>
                </a:solidFill>
              </a:rPr>
              <a:t>3</a:t>
            </a:r>
            <a:r>
              <a:rPr lang="en-US" altLang="en-US" sz="2400" dirty="0">
                <a:solidFill>
                  <a:schemeClr val="tx2"/>
                </a:solidFill>
              </a:rPr>
              <a:t>       22            11       34          </a:t>
            </a:r>
            <a:r>
              <a:rPr lang="en-US" altLang="en-US" sz="2400" dirty="0">
                <a:solidFill>
                  <a:srgbClr val="00FF00"/>
                </a:solidFill>
              </a:rPr>
              <a:t>62</a:t>
            </a:r>
            <a:r>
              <a:rPr lang="en-US" altLang="en-US" sz="2400" dirty="0">
                <a:solidFill>
                  <a:schemeClr val="tx2"/>
                </a:solidFill>
              </a:rPr>
              <a:t>    </a:t>
            </a:r>
          </a:p>
          <a:p>
            <a:pPr eaLnBrk="1" hangingPunct="1">
              <a:lnSpc>
                <a:spcPct val="80000"/>
              </a:lnSpc>
              <a:spcBef>
                <a:spcPct val="0"/>
              </a:spcBef>
              <a:buFontTx/>
              <a:buNone/>
              <a:defRPr/>
            </a:pPr>
            <a:r>
              <a:rPr lang="en-US" altLang="en-US" sz="2400" dirty="0">
                <a:solidFill>
                  <a:schemeClr val="tx2"/>
                </a:solidFill>
              </a:rPr>
              <a:t>    HR            </a:t>
            </a:r>
            <a:r>
              <a:rPr lang="en-US" altLang="en-US" sz="2800" b="1" dirty="0">
                <a:solidFill>
                  <a:srgbClr val="FE9B03"/>
                </a:solidFill>
              </a:rPr>
              <a:t>0.59</a:t>
            </a:r>
            <a:r>
              <a:rPr lang="en-US" altLang="en-US" sz="2800" b="1" dirty="0">
                <a:solidFill>
                  <a:schemeClr val="tx2"/>
                </a:solidFill>
              </a:rPr>
              <a:t>  </a:t>
            </a:r>
            <a:r>
              <a:rPr lang="en-US" altLang="en-US" sz="2800" dirty="0">
                <a:solidFill>
                  <a:schemeClr val="tx2"/>
                </a:solidFill>
              </a:rPr>
              <a:t>                               </a:t>
            </a:r>
            <a:r>
              <a:rPr lang="en-US" altLang="en-US" sz="2800" b="1" dirty="0">
                <a:solidFill>
                  <a:schemeClr val="tx2"/>
                </a:solidFill>
              </a:rPr>
              <a:t> </a:t>
            </a:r>
            <a:r>
              <a:rPr lang="en-US" altLang="en-US" sz="2800" dirty="0">
                <a:solidFill>
                  <a:schemeClr val="tx2"/>
                </a:solidFill>
              </a:rPr>
              <a:t>                        </a:t>
            </a:r>
            <a:r>
              <a:rPr lang="en-US" altLang="en-US" sz="2800" b="1" dirty="0">
                <a:solidFill>
                  <a:srgbClr val="00FF00"/>
                </a:solidFill>
              </a:rPr>
              <a:t>0.64</a:t>
            </a:r>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endParaRPr lang="en-US" altLang="en-US" sz="1000" dirty="0"/>
          </a:p>
          <a:p>
            <a:pPr eaLnBrk="1" hangingPunct="1">
              <a:lnSpc>
                <a:spcPct val="80000"/>
              </a:lnSpc>
              <a:spcBef>
                <a:spcPct val="0"/>
              </a:spcBef>
              <a:buFontTx/>
              <a:buNone/>
              <a:defRPr/>
            </a:pPr>
            <a:r>
              <a:rPr lang="en-US" altLang="en-US" sz="2800" b="1" i="1" dirty="0"/>
              <a:t>JAMA </a:t>
            </a:r>
            <a:r>
              <a:rPr lang="en-US" altLang="en-US" sz="2800" b="1" dirty="0"/>
              <a:t> </a:t>
            </a:r>
            <a:r>
              <a:rPr lang="en-US" altLang="en-US" sz="2800" b="1" i="1" dirty="0"/>
              <a:t>3/8/2016</a:t>
            </a:r>
            <a:r>
              <a:rPr lang="en-US" altLang="en-US" sz="2800" b="1" dirty="0"/>
              <a:t> Final 64%: ‘End of Study’ Results </a:t>
            </a:r>
            <a:endParaRPr lang="en-US" altLang="en-US" sz="2800" dirty="0"/>
          </a:p>
          <a:p>
            <a:pPr eaLnBrk="1" hangingPunct="1">
              <a:lnSpc>
                <a:spcPct val="80000"/>
              </a:lnSpc>
              <a:spcBef>
                <a:spcPct val="0"/>
              </a:spcBef>
              <a:buFontTx/>
              <a:buNone/>
              <a:defRPr/>
            </a:pPr>
            <a:r>
              <a:rPr lang="en-US" altLang="en-US" sz="2000" i="1" u="sng" dirty="0">
                <a:solidFill>
                  <a:schemeClr val="tx2"/>
                </a:solidFill>
              </a:rPr>
              <a:t> </a:t>
            </a:r>
          </a:p>
          <a:p>
            <a:pPr eaLnBrk="1" hangingPunct="1">
              <a:lnSpc>
                <a:spcPct val="80000"/>
              </a:lnSpc>
              <a:spcBef>
                <a:spcPct val="0"/>
              </a:spcBef>
              <a:buFontTx/>
              <a:buNone/>
              <a:defRPr/>
            </a:pPr>
            <a:r>
              <a:rPr lang="en-US" altLang="en-US" sz="2400" dirty="0" err="1">
                <a:solidFill>
                  <a:schemeClr val="tx2"/>
                </a:solidFill>
              </a:rPr>
              <a:t>Contrave</a:t>
            </a:r>
            <a:r>
              <a:rPr lang="en-US" altLang="en-US" sz="2400" dirty="0">
                <a:solidFill>
                  <a:schemeClr val="tx2"/>
                </a:solidFill>
              </a:rPr>
              <a:t>       </a:t>
            </a:r>
            <a:r>
              <a:rPr lang="en-US" altLang="en-US" sz="2400" dirty="0">
                <a:solidFill>
                  <a:srgbClr val="FE9B03"/>
                </a:solidFill>
              </a:rPr>
              <a:t>119 </a:t>
            </a:r>
            <a:r>
              <a:rPr lang="en-US" altLang="en-US" sz="2400" dirty="0">
                <a:solidFill>
                  <a:schemeClr val="tx2"/>
                </a:solidFill>
              </a:rPr>
              <a:t>         26       </a:t>
            </a:r>
            <a:r>
              <a:rPr lang="en-US" altLang="en-US" sz="2400" dirty="0">
                <a:solidFill>
                  <a:srgbClr val="00FF00"/>
                </a:solidFill>
              </a:rPr>
              <a:t>39</a:t>
            </a:r>
            <a:r>
              <a:rPr lang="en-US" altLang="en-US" sz="2400" dirty="0">
                <a:solidFill>
                  <a:schemeClr val="tx2"/>
                </a:solidFill>
              </a:rPr>
              <a:t>       65            31       69        </a:t>
            </a:r>
            <a:r>
              <a:rPr lang="en-US" altLang="en-US" sz="2400" dirty="0">
                <a:solidFill>
                  <a:srgbClr val="00FF00"/>
                </a:solidFill>
              </a:rPr>
              <a:t>156</a:t>
            </a:r>
          </a:p>
          <a:p>
            <a:pPr eaLnBrk="1" hangingPunct="1">
              <a:lnSpc>
                <a:spcPct val="80000"/>
              </a:lnSpc>
              <a:spcBef>
                <a:spcPct val="0"/>
              </a:spcBef>
              <a:buFontTx/>
              <a:buNone/>
              <a:defRPr/>
            </a:pPr>
            <a:r>
              <a:rPr lang="en-US" altLang="en-US" sz="2400" dirty="0">
                <a:solidFill>
                  <a:schemeClr val="tx2"/>
                </a:solidFill>
              </a:rPr>
              <a:t>Placebo         </a:t>
            </a:r>
            <a:r>
              <a:rPr lang="en-US" altLang="en-US" sz="2400" dirty="0">
                <a:solidFill>
                  <a:srgbClr val="FE9B03"/>
                </a:solidFill>
              </a:rPr>
              <a:t>124</a:t>
            </a:r>
            <a:r>
              <a:rPr lang="en-US" altLang="en-US" sz="2400" dirty="0">
                <a:solidFill>
                  <a:schemeClr val="tx2"/>
                </a:solidFill>
              </a:rPr>
              <a:t>          42       </a:t>
            </a:r>
            <a:r>
              <a:rPr lang="en-US" altLang="en-US" sz="2400" dirty="0">
                <a:solidFill>
                  <a:srgbClr val="00FF00"/>
                </a:solidFill>
              </a:rPr>
              <a:t>29</a:t>
            </a:r>
            <a:r>
              <a:rPr lang="en-US" altLang="en-US" sz="2400" dirty="0">
                <a:solidFill>
                  <a:schemeClr val="tx2"/>
                </a:solidFill>
              </a:rPr>
              <a:t>       71            23       71        </a:t>
            </a:r>
            <a:r>
              <a:rPr lang="en-US" altLang="en-US" sz="2400" dirty="0">
                <a:solidFill>
                  <a:srgbClr val="00FF00"/>
                </a:solidFill>
              </a:rPr>
              <a:t>151 </a:t>
            </a:r>
            <a:r>
              <a:rPr lang="en-US" altLang="en-US" sz="2400" dirty="0">
                <a:solidFill>
                  <a:schemeClr val="tx2"/>
                </a:solidFill>
              </a:rPr>
              <a:t>   </a:t>
            </a:r>
          </a:p>
          <a:p>
            <a:pPr eaLnBrk="1" hangingPunct="1">
              <a:lnSpc>
                <a:spcPct val="80000"/>
              </a:lnSpc>
              <a:spcBef>
                <a:spcPct val="0"/>
              </a:spcBef>
              <a:buFontTx/>
              <a:buNone/>
              <a:defRPr/>
            </a:pPr>
            <a:r>
              <a:rPr lang="en-US" altLang="en-US" sz="2400" dirty="0">
                <a:solidFill>
                  <a:schemeClr val="tx2"/>
                </a:solidFill>
              </a:rPr>
              <a:t>    HR           </a:t>
            </a:r>
            <a:r>
              <a:rPr lang="en-US" altLang="en-US" sz="2800" b="1" dirty="0">
                <a:solidFill>
                  <a:srgbClr val="FE9B03"/>
                </a:solidFill>
              </a:rPr>
              <a:t>0.95</a:t>
            </a:r>
            <a:r>
              <a:rPr lang="en-US" altLang="en-US" sz="2800" dirty="0">
                <a:solidFill>
                  <a:schemeClr val="tx2"/>
                </a:solidFill>
              </a:rPr>
              <a:t> </a:t>
            </a:r>
            <a:r>
              <a:rPr lang="en-US" altLang="en-US" sz="2400" dirty="0">
                <a:solidFill>
                  <a:schemeClr val="tx2"/>
                </a:solidFill>
              </a:rPr>
              <a:t>                                                 		  </a:t>
            </a:r>
            <a:r>
              <a:rPr lang="en-US" altLang="en-US" sz="2800" b="1" dirty="0">
                <a:solidFill>
                  <a:srgbClr val="00FF00"/>
                </a:solidFill>
              </a:rPr>
              <a:t>1.02</a:t>
            </a:r>
          </a:p>
          <a:p>
            <a:pPr eaLnBrk="1" hangingPunct="1">
              <a:lnSpc>
                <a:spcPct val="80000"/>
              </a:lnSpc>
              <a:spcBef>
                <a:spcPct val="0"/>
              </a:spcBef>
              <a:buFontTx/>
              <a:buNone/>
              <a:defRPr/>
            </a:pPr>
            <a:endParaRPr lang="en-US" altLang="en-US" sz="800" b="1" dirty="0">
              <a:solidFill>
                <a:srgbClr val="00FF00"/>
              </a:solidFill>
            </a:endParaRPr>
          </a:p>
          <a:p>
            <a:pPr eaLnBrk="1" hangingPunct="1">
              <a:lnSpc>
                <a:spcPct val="80000"/>
              </a:lnSpc>
              <a:spcBef>
                <a:spcPct val="0"/>
              </a:spcBef>
              <a:buFontTx/>
              <a:buNone/>
              <a:defRPr/>
            </a:pPr>
            <a:r>
              <a:rPr lang="en-US" altLang="en-US" sz="2800" b="1" dirty="0">
                <a:solidFill>
                  <a:srgbClr val="00FF00"/>
                </a:solidFill>
              </a:rPr>
              <a:t>Key insights: </a:t>
            </a:r>
          </a:p>
          <a:p>
            <a:pPr eaLnBrk="1" hangingPunct="1">
              <a:lnSpc>
                <a:spcPct val="80000"/>
              </a:lnSpc>
              <a:spcBef>
                <a:spcPct val="0"/>
              </a:spcBef>
              <a:buFontTx/>
              <a:buNone/>
              <a:defRPr/>
            </a:pPr>
            <a:r>
              <a:rPr lang="en-US" altLang="en-US" sz="900" b="1" dirty="0">
                <a:solidFill>
                  <a:srgbClr val="00FF00"/>
                </a:solidFill>
              </a:rPr>
              <a:t> </a:t>
            </a:r>
          </a:p>
          <a:p>
            <a:pPr marL="457200" indent="-457200" eaLnBrk="1" hangingPunct="1">
              <a:lnSpc>
                <a:spcPct val="80000"/>
              </a:lnSpc>
              <a:spcBef>
                <a:spcPct val="0"/>
              </a:spcBef>
              <a:buFont typeface="Wingdings" panose="05000000000000000000" pitchFamily="2" charset="2"/>
              <a:buChar char="ü"/>
              <a:defRPr/>
            </a:pPr>
            <a:r>
              <a:rPr lang="en-US" altLang="en-US" sz="2800" dirty="0"/>
              <a:t> </a:t>
            </a:r>
            <a:r>
              <a:rPr lang="en-US" altLang="en-US" sz="2400" dirty="0">
                <a:solidFill>
                  <a:schemeClr val="tx2"/>
                </a:solidFill>
              </a:rPr>
              <a:t>Potential unreliability of interim data</a:t>
            </a:r>
          </a:p>
          <a:p>
            <a:pPr eaLnBrk="1" hangingPunct="1">
              <a:lnSpc>
                <a:spcPct val="80000"/>
              </a:lnSpc>
              <a:spcBef>
                <a:spcPct val="0"/>
              </a:spcBef>
              <a:buFontTx/>
              <a:buNone/>
              <a:defRPr/>
            </a:pPr>
            <a:endParaRPr lang="en-US" altLang="en-US" sz="800" dirty="0">
              <a:solidFill>
                <a:schemeClr val="tx2"/>
              </a:solidFill>
            </a:endParaRPr>
          </a:p>
          <a:p>
            <a:pPr marL="457200" indent="-457200" eaLnBrk="1" hangingPunct="1">
              <a:lnSpc>
                <a:spcPct val="80000"/>
              </a:lnSpc>
              <a:spcBef>
                <a:spcPct val="0"/>
              </a:spcBef>
              <a:buFont typeface="Wingdings" panose="05000000000000000000" pitchFamily="2" charset="2"/>
              <a:buChar char="ü"/>
              <a:defRPr/>
            </a:pPr>
            <a:r>
              <a:rPr lang="en-US" altLang="en-US" sz="2800" dirty="0"/>
              <a:t> </a:t>
            </a:r>
            <a:r>
              <a:rPr lang="en-US" altLang="en-US" sz="2400" dirty="0">
                <a:solidFill>
                  <a:schemeClr val="tx2"/>
                </a:solidFill>
              </a:rPr>
              <a:t>Breaches in confidentiality provide potential for:</a:t>
            </a:r>
          </a:p>
          <a:p>
            <a:pPr eaLnBrk="1" hangingPunct="1">
              <a:lnSpc>
                <a:spcPct val="80000"/>
              </a:lnSpc>
              <a:spcBef>
                <a:spcPct val="0"/>
              </a:spcBef>
              <a:buFontTx/>
              <a:buNone/>
              <a:defRPr/>
            </a:pPr>
            <a:r>
              <a:rPr lang="en-US" altLang="en-US" sz="2400" dirty="0">
                <a:solidFill>
                  <a:schemeClr val="tx2"/>
                </a:solidFill>
              </a:rPr>
              <a:t>      	</a:t>
            </a:r>
            <a:r>
              <a:rPr lang="en-US" altLang="en-US" sz="2400" b="1" dirty="0">
                <a:sym typeface="Symbol" panose="05050102010706020507" pitchFamily="18" charset="2"/>
              </a:rPr>
              <a:t> </a:t>
            </a:r>
            <a:r>
              <a:rPr lang="en-US" altLang="en-US" sz="2400" dirty="0">
                <a:solidFill>
                  <a:schemeClr val="tx2"/>
                </a:solidFill>
              </a:rPr>
              <a:t>Dissemination of misleading results</a:t>
            </a:r>
          </a:p>
          <a:p>
            <a:pPr eaLnBrk="1" hangingPunct="1">
              <a:lnSpc>
                <a:spcPct val="80000"/>
              </a:lnSpc>
              <a:spcBef>
                <a:spcPct val="0"/>
              </a:spcBef>
              <a:buFontTx/>
              <a:buNone/>
              <a:defRPr/>
            </a:pPr>
            <a:r>
              <a:rPr lang="en-US" altLang="en-US" sz="2400" b="1" dirty="0">
                <a:sym typeface="Symbol" panose="05050102010706020507" pitchFamily="18" charset="2"/>
              </a:rPr>
              <a:t>      	 </a:t>
            </a:r>
            <a:r>
              <a:rPr lang="en-US" altLang="en-US" sz="2400" dirty="0">
                <a:solidFill>
                  <a:schemeClr val="tx2"/>
                </a:solidFill>
              </a:rPr>
              <a:t>Risks to irreversibly bias subsequent trial conduct</a:t>
            </a:r>
          </a:p>
          <a:p>
            <a:pPr eaLnBrk="1" hangingPunct="1">
              <a:lnSpc>
                <a:spcPct val="80000"/>
              </a:lnSpc>
              <a:spcBef>
                <a:spcPct val="0"/>
              </a:spcBef>
              <a:buFontTx/>
              <a:buNone/>
              <a:defRPr/>
            </a:pPr>
            <a:r>
              <a:rPr lang="en-US" altLang="en-US" sz="2800" b="1" dirty="0">
                <a:solidFill>
                  <a:srgbClr val="00FF00"/>
                </a:solidFill>
              </a:rPr>
              <a:t>            </a:t>
            </a:r>
          </a:p>
        </p:txBody>
      </p:sp>
      <p:sp>
        <p:nvSpPr>
          <p:cNvPr id="123907" name="Line 1027">
            <a:extLst>
              <a:ext uri="{FF2B5EF4-FFF2-40B4-BE49-F238E27FC236}">
                <a16:creationId xmlns:a16="http://schemas.microsoft.com/office/drawing/2014/main" id="{A04CC63F-0CED-4E5F-9210-096A7951BD87}"/>
              </a:ext>
            </a:extLst>
          </p:cNvPr>
          <p:cNvSpPr>
            <a:spLocks noChangeShapeType="1"/>
          </p:cNvSpPr>
          <p:nvPr/>
        </p:nvSpPr>
        <p:spPr bwMode="auto">
          <a:xfrm>
            <a:off x="390525"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a:extLst>
              <a:ext uri="{FF2B5EF4-FFF2-40B4-BE49-F238E27FC236}">
                <a16:creationId xmlns:a16="http://schemas.microsoft.com/office/drawing/2014/main" id="{830A47A8-766A-4BE7-A096-40F4EA4BBCA3}"/>
              </a:ext>
            </a:extLst>
          </p:cNvPr>
          <p:cNvSpPr txBox="1">
            <a:spLocks noChangeArrowheads="1"/>
          </p:cNvSpPr>
          <p:nvPr/>
        </p:nvSpPr>
        <p:spPr bwMode="auto">
          <a:xfrm>
            <a:off x="1690688" y="1295400"/>
            <a:ext cx="5762625" cy="425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90000"/>
              </a:lnSpc>
              <a:spcBef>
                <a:spcPct val="0"/>
              </a:spcBef>
              <a:buFontTx/>
              <a:buNone/>
            </a:pPr>
            <a:endParaRPr lang="en-US" altLang="en-US" sz="3600">
              <a:solidFill>
                <a:schemeClr val="tx2"/>
              </a:solidFill>
              <a:latin typeface="Comic Sans MS" panose="030F0702030302020204" pitchFamily="66" charset="0"/>
            </a:endParaRPr>
          </a:p>
          <a:p>
            <a:pPr algn="ctr">
              <a:lnSpc>
                <a:spcPct val="80000"/>
              </a:lnSpc>
              <a:spcBef>
                <a:spcPct val="0"/>
              </a:spcBef>
              <a:buFontTx/>
              <a:buNone/>
            </a:pPr>
            <a:endParaRPr lang="en-US" altLang="en-US" sz="2400">
              <a:solidFill>
                <a:schemeClr val="tx2"/>
              </a:solidFill>
              <a:latin typeface="Comic Sans MS" panose="030F0702030302020204" pitchFamily="66" charset="0"/>
            </a:endParaRPr>
          </a:p>
          <a:p>
            <a:pPr algn="ctr">
              <a:lnSpc>
                <a:spcPct val="80000"/>
              </a:lnSpc>
              <a:spcBef>
                <a:spcPct val="0"/>
              </a:spcBef>
              <a:buFontTx/>
              <a:buNone/>
            </a:pPr>
            <a:r>
              <a:rPr lang="en-US" altLang="en-US" sz="3600">
                <a:solidFill>
                  <a:schemeClr val="tx2"/>
                </a:solidFill>
                <a:latin typeface="Comic Sans MS" panose="030F0702030302020204" pitchFamily="66" charset="0"/>
              </a:rPr>
              <a:t>“It isn’t so much</a:t>
            </a:r>
          </a:p>
          <a:p>
            <a:pPr algn="ctr">
              <a:lnSpc>
                <a:spcPct val="80000"/>
              </a:lnSpc>
              <a:spcBef>
                <a:spcPct val="0"/>
              </a:spcBef>
              <a:buFontTx/>
              <a:buNone/>
            </a:pPr>
            <a:r>
              <a:rPr lang="en-US" altLang="en-US" sz="800">
                <a:solidFill>
                  <a:schemeClr val="tx2"/>
                </a:solidFill>
                <a:latin typeface="Comic Sans MS" panose="030F0702030302020204" pitchFamily="66" charset="0"/>
              </a:rPr>
              <a:t> </a:t>
            </a:r>
          </a:p>
          <a:p>
            <a:pPr algn="ctr">
              <a:lnSpc>
                <a:spcPct val="80000"/>
              </a:lnSpc>
              <a:spcBef>
                <a:spcPct val="0"/>
              </a:spcBef>
              <a:buFontTx/>
              <a:buNone/>
            </a:pPr>
            <a:r>
              <a:rPr lang="en-US" altLang="en-US" sz="3600">
                <a:solidFill>
                  <a:schemeClr val="tx2"/>
                </a:solidFill>
                <a:latin typeface="Comic Sans MS" panose="030F0702030302020204" pitchFamily="66" charset="0"/>
              </a:rPr>
              <a:t>The Things we Don’t Know</a:t>
            </a:r>
          </a:p>
          <a:p>
            <a:pPr algn="ctr">
              <a:lnSpc>
                <a:spcPct val="80000"/>
              </a:lnSpc>
              <a:spcBef>
                <a:spcPct val="0"/>
              </a:spcBef>
              <a:buFontTx/>
              <a:buNone/>
            </a:pPr>
            <a:r>
              <a:rPr lang="en-US" altLang="en-US" sz="3600">
                <a:solidFill>
                  <a:schemeClr val="tx2"/>
                </a:solidFill>
                <a:latin typeface="Comic Sans MS" panose="030F0702030302020204" pitchFamily="66" charset="0"/>
              </a:rPr>
              <a:t>That get us into Trouble.</a:t>
            </a:r>
          </a:p>
          <a:p>
            <a:pPr algn="ctr">
              <a:lnSpc>
                <a:spcPct val="80000"/>
              </a:lnSpc>
              <a:spcBef>
                <a:spcPct val="0"/>
              </a:spcBef>
              <a:buFontTx/>
              <a:buNone/>
            </a:pPr>
            <a:endParaRPr lang="en-US" altLang="en-US" sz="1200">
              <a:solidFill>
                <a:schemeClr val="tx2"/>
              </a:solidFill>
              <a:latin typeface="Comic Sans MS" panose="030F0702030302020204" pitchFamily="66" charset="0"/>
            </a:endParaRPr>
          </a:p>
          <a:p>
            <a:pPr algn="ctr">
              <a:lnSpc>
                <a:spcPct val="80000"/>
              </a:lnSpc>
              <a:spcBef>
                <a:spcPct val="0"/>
              </a:spcBef>
              <a:buFontTx/>
              <a:buNone/>
            </a:pPr>
            <a:r>
              <a:rPr lang="en-US" altLang="en-US" sz="3600">
                <a:solidFill>
                  <a:schemeClr val="tx2"/>
                </a:solidFill>
                <a:latin typeface="Comic Sans MS" panose="030F0702030302020204" pitchFamily="66" charset="0"/>
              </a:rPr>
              <a:t>It’s the Things we Know</a:t>
            </a:r>
          </a:p>
          <a:p>
            <a:pPr algn="ctr">
              <a:lnSpc>
                <a:spcPct val="80000"/>
              </a:lnSpc>
              <a:spcBef>
                <a:spcPct val="0"/>
              </a:spcBef>
              <a:buFontTx/>
              <a:buNone/>
            </a:pPr>
            <a:r>
              <a:rPr lang="en-US" altLang="en-US" sz="3600">
                <a:solidFill>
                  <a:schemeClr val="tx2"/>
                </a:solidFill>
                <a:latin typeface="Comic Sans MS" panose="030F0702030302020204" pitchFamily="66" charset="0"/>
              </a:rPr>
              <a:t>That Aren’t So.”</a:t>
            </a:r>
          </a:p>
          <a:p>
            <a:pPr algn="ctr">
              <a:lnSpc>
                <a:spcPct val="80000"/>
              </a:lnSpc>
              <a:spcBef>
                <a:spcPct val="0"/>
              </a:spcBef>
              <a:buFontTx/>
              <a:buNone/>
            </a:pPr>
            <a:endParaRPr lang="en-US" altLang="en-US" sz="1400">
              <a:solidFill>
                <a:schemeClr val="tx2"/>
              </a:solidFill>
              <a:latin typeface="Comic Sans MS" panose="030F0702030302020204" pitchFamily="66" charset="0"/>
            </a:endParaRPr>
          </a:p>
          <a:p>
            <a:pPr algn="ctr">
              <a:lnSpc>
                <a:spcPct val="80000"/>
              </a:lnSpc>
              <a:spcBef>
                <a:spcPct val="0"/>
              </a:spcBef>
              <a:buFontTx/>
              <a:buNone/>
            </a:pPr>
            <a:r>
              <a:rPr lang="en-US" altLang="en-US" sz="2400">
                <a:solidFill>
                  <a:schemeClr val="tx2"/>
                </a:solidFill>
                <a:latin typeface="Comic Sans MS" panose="030F0702030302020204" pitchFamily="66" charset="0"/>
              </a:rPr>
              <a:t>Artemus Ward</a:t>
            </a:r>
          </a:p>
          <a:p>
            <a:pPr algn="ctr">
              <a:lnSpc>
                <a:spcPct val="80000"/>
              </a:lnSpc>
              <a:spcBef>
                <a:spcPct val="0"/>
              </a:spcBef>
              <a:buFontTx/>
              <a:buNone/>
            </a:pPr>
            <a:endParaRPr lang="en-US" altLang="en-US" sz="3600">
              <a:solidFill>
                <a:schemeClr val="tx2"/>
              </a:solidFill>
            </a:endParaRPr>
          </a:p>
        </p:txBody>
      </p:sp>
      <p:sp>
        <p:nvSpPr>
          <p:cNvPr id="125955" name="Line 3">
            <a:extLst>
              <a:ext uri="{FF2B5EF4-FFF2-40B4-BE49-F238E27FC236}">
                <a16:creationId xmlns:a16="http://schemas.microsoft.com/office/drawing/2014/main" id="{55222513-458D-4285-92CB-F6117489AEF9}"/>
              </a:ext>
            </a:extLst>
          </p:cNvPr>
          <p:cNvSpPr>
            <a:spLocks noChangeShapeType="1"/>
          </p:cNvSpPr>
          <p:nvPr/>
        </p:nvSpPr>
        <p:spPr bwMode="auto">
          <a:xfrm>
            <a:off x="373063" y="9906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5956" name="Text Box 4">
            <a:extLst>
              <a:ext uri="{FF2B5EF4-FFF2-40B4-BE49-F238E27FC236}">
                <a16:creationId xmlns:a16="http://schemas.microsoft.com/office/drawing/2014/main" id="{76EF406E-EBEA-4AEB-83CA-44C5F0828646}"/>
              </a:ext>
            </a:extLst>
          </p:cNvPr>
          <p:cNvSpPr txBox="1">
            <a:spLocks noChangeArrowheads="1"/>
          </p:cNvSpPr>
          <p:nvPr/>
        </p:nvSpPr>
        <p:spPr bwMode="auto">
          <a:xfrm>
            <a:off x="2465388" y="169863"/>
            <a:ext cx="4197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3600"/>
              <a:t> Principles &amp; Insights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a:extLst>
              <a:ext uri="{FF2B5EF4-FFF2-40B4-BE49-F238E27FC236}">
                <a16:creationId xmlns:a16="http://schemas.microsoft.com/office/drawing/2014/main" id="{D5502E10-64DD-42FA-8BEB-4F8936FC9015}"/>
              </a:ext>
            </a:extLst>
          </p:cNvPr>
          <p:cNvSpPr txBox="1">
            <a:spLocks noChangeArrowheads="1"/>
          </p:cNvSpPr>
          <p:nvPr/>
        </p:nvSpPr>
        <p:spPr bwMode="auto">
          <a:xfrm>
            <a:off x="533400" y="17526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Will early release of interim data increase                	enthusiasm of participating investigators?</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Will early release of data provide </a:t>
            </a:r>
          </a:p>
          <a:p>
            <a:pPr eaLnBrk="1" hangingPunct="1">
              <a:spcBef>
                <a:spcPct val="0"/>
              </a:spcBef>
              <a:buFontTx/>
              <a:buNone/>
            </a:pPr>
            <a:r>
              <a:rPr lang="en-US" altLang="en-US">
                <a:solidFill>
                  <a:schemeClr val="tx2"/>
                </a:solidFill>
              </a:rPr>
              <a:t>	more timely access to reliable insights? </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b="1">
                <a:solidFill>
                  <a:schemeClr val="tx2"/>
                </a:solidFill>
              </a:rPr>
              <a:t>Will Release of Data from </a:t>
            </a:r>
          </a:p>
          <a:p>
            <a:pPr eaLnBrk="1" hangingPunct="1">
              <a:spcBef>
                <a:spcPct val="0"/>
              </a:spcBef>
              <a:buFontTx/>
              <a:buNone/>
            </a:pPr>
            <a:r>
              <a:rPr lang="en-US" altLang="en-US" b="1">
                <a:solidFill>
                  <a:schemeClr val="tx2"/>
                </a:solidFill>
              </a:rPr>
              <a:t>	  a Concurrent Companion Trial</a:t>
            </a:r>
          </a:p>
          <a:p>
            <a:pPr eaLnBrk="1" hangingPunct="1">
              <a:spcBef>
                <a:spcPct val="0"/>
              </a:spcBef>
              <a:buFontTx/>
              <a:buNone/>
            </a:pPr>
            <a:r>
              <a:rPr lang="en-US" altLang="en-US" b="1">
                <a:solidFill>
                  <a:schemeClr val="tx2"/>
                </a:solidFill>
              </a:rPr>
              <a:t>                 render other Trials Non-influential? </a:t>
            </a:r>
            <a:endParaRPr lang="en-US" altLang="en-US" sz="3600" b="1">
              <a:solidFill>
                <a:schemeClr val="tx2"/>
              </a:solidFill>
            </a:endParaRPr>
          </a:p>
        </p:txBody>
      </p:sp>
      <p:sp>
        <p:nvSpPr>
          <p:cNvPr id="128003" name="Line 3">
            <a:extLst>
              <a:ext uri="{FF2B5EF4-FFF2-40B4-BE49-F238E27FC236}">
                <a16:creationId xmlns:a16="http://schemas.microsoft.com/office/drawing/2014/main" id="{49F0B7B4-D083-4336-B5FA-FB048A636D15}"/>
              </a:ext>
            </a:extLst>
          </p:cNvPr>
          <p:cNvSpPr>
            <a:spLocks noChangeShapeType="1"/>
          </p:cNvSpPr>
          <p:nvPr/>
        </p:nvSpPr>
        <p:spPr bwMode="auto">
          <a:xfrm>
            <a:off x="304800" y="13716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8004" name="Text Box 4">
            <a:extLst>
              <a:ext uri="{FF2B5EF4-FFF2-40B4-BE49-F238E27FC236}">
                <a16:creationId xmlns:a16="http://schemas.microsoft.com/office/drawing/2014/main" id="{AB3BB3DE-F51E-408E-B6C4-DA29112BE9D7}"/>
              </a:ext>
            </a:extLst>
          </p:cNvPr>
          <p:cNvSpPr txBox="1">
            <a:spLocks noChangeArrowheads="1"/>
          </p:cNvSpPr>
          <p:nvPr/>
        </p:nvSpPr>
        <p:spPr bwMode="auto">
          <a:xfrm>
            <a:off x="1066800" y="228600"/>
            <a:ext cx="6899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Some Important Questions</a:t>
            </a:r>
          </a:p>
          <a:p>
            <a:pPr algn="ctr" eaLnBrk="1" hangingPunct="1">
              <a:spcBef>
                <a:spcPct val="0"/>
              </a:spcBef>
              <a:buFontTx/>
              <a:buNone/>
            </a:pPr>
            <a:r>
              <a:rPr lang="en-US" altLang="en-US"/>
              <a:t>Regarding Early Release of Interim Data</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a:extLst>
              <a:ext uri="{FF2B5EF4-FFF2-40B4-BE49-F238E27FC236}">
                <a16:creationId xmlns:a16="http://schemas.microsoft.com/office/drawing/2014/main" id="{9A4BE7AD-A00B-47B1-AEF1-B9BD66AE299F}"/>
              </a:ext>
            </a:extLst>
          </p:cNvPr>
          <p:cNvSpPr txBox="1">
            <a:spLocks noChangeArrowheads="1"/>
          </p:cNvSpPr>
          <p:nvPr/>
        </p:nvSpPr>
        <p:spPr bwMode="auto">
          <a:xfrm>
            <a:off x="685800" y="228600"/>
            <a:ext cx="7745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Release of Data from a Concurrent Companion Trial</a:t>
            </a:r>
          </a:p>
        </p:txBody>
      </p:sp>
      <p:sp>
        <p:nvSpPr>
          <p:cNvPr id="130051" name="Text Box 3">
            <a:extLst>
              <a:ext uri="{FF2B5EF4-FFF2-40B4-BE49-F238E27FC236}">
                <a16:creationId xmlns:a16="http://schemas.microsoft.com/office/drawing/2014/main" id="{F78F71E6-D1F6-46EC-B298-F821C1AA04B7}"/>
              </a:ext>
            </a:extLst>
          </p:cNvPr>
          <p:cNvSpPr txBox="1">
            <a:spLocks noChangeArrowheads="1"/>
          </p:cNvSpPr>
          <p:nvPr/>
        </p:nvSpPr>
        <p:spPr bwMode="auto">
          <a:xfrm>
            <a:off x="381000" y="1143000"/>
            <a:ext cx="78835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           CPCRA 023 Trial:  April 1993 – July 1995</a:t>
            </a:r>
          </a:p>
          <a:p>
            <a:pPr eaLnBrk="1" hangingPunct="1">
              <a:lnSpc>
                <a:spcPct val="90000"/>
              </a:lnSpc>
              <a:spcBef>
                <a:spcPct val="0"/>
              </a:spcBef>
              <a:buFontTx/>
              <a:buNone/>
            </a:pPr>
            <a:r>
              <a:rPr lang="en-US" altLang="en-US" sz="2800">
                <a:solidFill>
                  <a:schemeClr val="tx2"/>
                </a:solidFill>
              </a:rPr>
              <a:t>     Oral Gancyclovir:  Prevention of CMV Symptoms</a:t>
            </a:r>
          </a:p>
          <a:p>
            <a:pPr eaLnBrk="1" hangingPunct="1">
              <a:lnSpc>
                <a:spcPct val="90000"/>
              </a:lnSpc>
              <a:spcBef>
                <a:spcPct val="0"/>
              </a:spcBef>
              <a:buFontTx/>
              <a:buNone/>
            </a:pPr>
            <a:r>
              <a:rPr lang="en-US" altLang="en-US" sz="2800">
                <a:solidFill>
                  <a:schemeClr val="tx2"/>
                </a:solidFill>
              </a:rPr>
              <a:t>			</a:t>
            </a:r>
          </a:p>
          <a:p>
            <a:pPr eaLnBrk="1" hangingPunct="1">
              <a:lnSpc>
                <a:spcPct val="70000"/>
              </a:lnSpc>
              <a:spcBef>
                <a:spcPct val="0"/>
              </a:spcBef>
              <a:buFontTx/>
              <a:buNone/>
            </a:pPr>
            <a:r>
              <a:rPr lang="en-US" altLang="en-US" sz="2800">
                <a:solidFill>
                  <a:schemeClr val="tx2"/>
                </a:solidFill>
              </a:rPr>
              <a:t>               July 1994              July 1994          </a:t>
            </a:r>
          </a:p>
          <a:p>
            <a:pPr eaLnBrk="1" hangingPunct="1">
              <a:lnSpc>
                <a:spcPct val="70000"/>
              </a:lnSpc>
              <a:spcBef>
                <a:spcPct val="0"/>
              </a:spcBef>
              <a:buFontTx/>
              <a:buNone/>
            </a:pPr>
            <a:endParaRPr lang="en-US" altLang="en-US" sz="800">
              <a:solidFill>
                <a:schemeClr val="tx2"/>
              </a:solidFill>
            </a:endParaRPr>
          </a:p>
          <a:p>
            <a:pPr eaLnBrk="1" hangingPunct="1">
              <a:lnSpc>
                <a:spcPct val="70000"/>
              </a:lnSpc>
              <a:spcBef>
                <a:spcPct val="0"/>
              </a:spcBef>
              <a:buFontTx/>
              <a:buNone/>
            </a:pPr>
            <a:r>
              <a:rPr lang="en-US" altLang="en-US" sz="2800">
                <a:solidFill>
                  <a:schemeClr val="tx2"/>
                </a:solidFill>
              </a:rPr>
              <a:t>         </a:t>
            </a:r>
            <a:r>
              <a:rPr lang="en-US" altLang="en-US" sz="2800" u="sng">
                <a:solidFill>
                  <a:schemeClr val="tx2"/>
                </a:solidFill>
              </a:rPr>
              <a:t>SYNTEX #1654</a:t>
            </a:r>
            <a:r>
              <a:rPr lang="en-US" altLang="en-US" sz="2800">
                <a:solidFill>
                  <a:schemeClr val="tx2"/>
                </a:solidFill>
              </a:rPr>
              <a:t>    </a:t>
            </a:r>
            <a:r>
              <a:rPr lang="en-US" altLang="en-US" sz="2800" u="sng">
                <a:solidFill>
                  <a:schemeClr val="tx2"/>
                </a:solidFill>
              </a:rPr>
              <a:t>CPCRA  #023</a:t>
            </a:r>
            <a:r>
              <a:rPr lang="en-US" altLang="en-US" sz="2800">
                <a:solidFill>
                  <a:schemeClr val="tx2"/>
                </a:solidFill>
              </a:rPr>
              <a:t>   </a:t>
            </a:r>
            <a:endParaRPr lang="en-US" altLang="en-US" sz="2800" u="sng">
              <a:solidFill>
                <a:schemeClr val="tx2"/>
              </a:solidFill>
            </a:endParaRPr>
          </a:p>
          <a:p>
            <a:pPr eaLnBrk="1" hangingPunct="1">
              <a:lnSpc>
                <a:spcPct val="70000"/>
              </a:lnSpc>
              <a:spcBef>
                <a:spcPct val="0"/>
              </a:spcBef>
              <a:buFontTx/>
              <a:buNone/>
            </a:pPr>
            <a:endParaRPr lang="en-US" altLang="en-US" sz="800" u="sng">
              <a:solidFill>
                <a:schemeClr val="tx2"/>
              </a:solidFill>
            </a:endParaRPr>
          </a:p>
          <a:p>
            <a:pPr eaLnBrk="1" hangingPunct="1">
              <a:lnSpc>
                <a:spcPct val="90000"/>
              </a:lnSpc>
              <a:spcBef>
                <a:spcPct val="0"/>
              </a:spcBef>
              <a:buFontTx/>
              <a:buNone/>
            </a:pPr>
            <a:r>
              <a:rPr lang="en-US" altLang="en-US" sz="2800">
                <a:solidFill>
                  <a:schemeClr val="tx2"/>
                </a:solidFill>
              </a:rPr>
              <a:t>	    Rx      PLA	   Rx      PLA     </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n	    486     239	   646     327	      </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CMV     76       72               40	     23       </a:t>
            </a:r>
          </a:p>
          <a:p>
            <a:pPr eaLnBrk="1" hangingPunct="1">
              <a:lnSpc>
                <a:spcPct val="90000"/>
              </a:lnSpc>
              <a:spcBef>
                <a:spcPct val="0"/>
              </a:spcBef>
              <a:buFontTx/>
              <a:buNone/>
            </a:pPr>
            <a:r>
              <a:rPr lang="en-US" altLang="en-US" sz="2800">
                <a:solidFill>
                  <a:schemeClr val="tx2"/>
                </a:solidFill>
              </a:rPr>
              <a:t>(</a:t>
            </a:r>
            <a:r>
              <a:rPr lang="en-US" altLang="en-US" sz="2800"/>
              <a:t>RR</a:t>
            </a:r>
            <a:r>
              <a:rPr lang="en-US" altLang="en-US" sz="2800">
                <a:solidFill>
                  <a:schemeClr val="tx2"/>
                </a:solidFill>
              </a:rPr>
              <a:t>/p)  (</a:t>
            </a:r>
            <a:r>
              <a:rPr lang="en-US" altLang="en-US" sz="2800"/>
              <a:t>0.45 </a:t>
            </a:r>
            <a:r>
              <a:rPr lang="en-US" altLang="en-US" sz="2800">
                <a:solidFill>
                  <a:schemeClr val="tx2"/>
                </a:solidFill>
              </a:rPr>
              <a:t>/0.0001)	  (</a:t>
            </a:r>
            <a:r>
              <a:rPr lang="en-US" altLang="en-US" sz="2800"/>
              <a:t>0.87 / </a:t>
            </a:r>
            <a:r>
              <a:rPr lang="en-US" altLang="en-US" sz="2800">
                <a:solidFill>
                  <a:schemeClr val="tx2"/>
                </a:solidFill>
              </a:rPr>
              <a:t>0.60)   </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Death    109     68	               58      23       </a:t>
            </a:r>
          </a:p>
          <a:p>
            <a:pPr eaLnBrk="1" hangingPunct="1">
              <a:lnSpc>
                <a:spcPct val="90000"/>
              </a:lnSpc>
              <a:spcBef>
                <a:spcPct val="0"/>
              </a:spcBef>
              <a:buFontTx/>
              <a:buNone/>
            </a:pPr>
            <a:r>
              <a:rPr lang="en-US" altLang="en-US" sz="2800">
                <a:solidFill>
                  <a:schemeClr val="tx2"/>
                </a:solidFill>
              </a:rPr>
              <a:t>(</a:t>
            </a:r>
            <a:r>
              <a:rPr lang="en-US" altLang="en-US" sz="2800"/>
              <a:t>RR</a:t>
            </a:r>
            <a:r>
              <a:rPr lang="en-US" altLang="en-US" sz="2800">
                <a:solidFill>
                  <a:schemeClr val="tx2"/>
                </a:solidFill>
              </a:rPr>
              <a:t>/p)  (</a:t>
            </a:r>
            <a:r>
              <a:rPr lang="en-US" altLang="en-US" sz="2800"/>
              <a:t>0.71</a:t>
            </a:r>
            <a:r>
              <a:rPr lang="en-US" altLang="en-US" sz="2800">
                <a:solidFill>
                  <a:schemeClr val="tx2"/>
                </a:solidFill>
              </a:rPr>
              <a:t>/  0.052)	  (</a:t>
            </a:r>
            <a:r>
              <a:rPr lang="en-US" altLang="en-US" sz="2800"/>
              <a:t>1.27</a:t>
            </a:r>
            <a:r>
              <a:rPr lang="en-US" altLang="en-US" sz="2800">
                <a:solidFill>
                  <a:schemeClr val="tx2"/>
                </a:solidFill>
              </a:rPr>
              <a:t> / 0.34)   </a:t>
            </a:r>
          </a:p>
        </p:txBody>
      </p:sp>
      <p:sp>
        <p:nvSpPr>
          <p:cNvPr id="130052" name="Line 4">
            <a:extLst>
              <a:ext uri="{FF2B5EF4-FFF2-40B4-BE49-F238E27FC236}">
                <a16:creationId xmlns:a16="http://schemas.microsoft.com/office/drawing/2014/main" id="{7C347E68-1189-4D7F-944C-59977A8E33FE}"/>
              </a:ext>
            </a:extLst>
          </p:cNvPr>
          <p:cNvSpPr>
            <a:spLocks noChangeShapeType="1"/>
          </p:cNvSpPr>
          <p:nvPr/>
        </p:nvSpPr>
        <p:spPr bwMode="auto">
          <a:xfrm>
            <a:off x="228600" y="8382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DC00C7BE-D3CA-4F44-A695-59DAA122471B}"/>
              </a:ext>
            </a:extLst>
          </p:cNvPr>
          <p:cNvSpPr txBox="1">
            <a:spLocks noChangeArrowheads="1"/>
          </p:cNvSpPr>
          <p:nvPr/>
        </p:nvSpPr>
        <p:spPr bwMode="auto">
          <a:xfrm>
            <a:off x="2722563" y="381000"/>
            <a:ext cx="369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Mission of the DMC </a:t>
            </a:r>
          </a:p>
        </p:txBody>
      </p:sp>
      <p:sp>
        <p:nvSpPr>
          <p:cNvPr id="15363" name="Text Box 3">
            <a:extLst>
              <a:ext uri="{FF2B5EF4-FFF2-40B4-BE49-F238E27FC236}">
                <a16:creationId xmlns:a16="http://schemas.microsoft.com/office/drawing/2014/main" id="{C0707F4A-9E8B-48FB-8BB7-7BA296070B4A}"/>
              </a:ext>
            </a:extLst>
          </p:cNvPr>
          <p:cNvSpPr txBox="1">
            <a:spLocks noChangeArrowheads="1"/>
          </p:cNvSpPr>
          <p:nvPr/>
        </p:nvSpPr>
        <p:spPr bwMode="auto">
          <a:xfrm>
            <a:off x="706438" y="1600200"/>
            <a:ext cx="8382000"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80000"/>
              </a:lnSpc>
              <a:spcBef>
                <a:spcPct val="0"/>
              </a:spcBef>
              <a:buFontTx/>
              <a:buNone/>
            </a:pPr>
            <a:r>
              <a:rPr lang="en-US" altLang="en-US">
                <a:sym typeface="Symbol" panose="05050102010706020507" pitchFamily="18" charset="2"/>
              </a:rPr>
              <a:t></a:t>
            </a:r>
            <a:r>
              <a:rPr lang="en-US" altLang="en-US">
                <a:solidFill>
                  <a:schemeClr val="tx2"/>
                </a:solidFill>
                <a:sym typeface="Symbol" panose="05050102010706020507" pitchFamily="18" charset="2"/>
              </a:rPr>
              <a:t>   To Safeguard the Interests</a:t>
            </a:r>
          </a:p>
          <a:p>
            <a:pPr eaLnBrk="1" hangingPunct="1">
              <a:lnSpc>
                <a:spcPct val="80000"/>
              </a:lnSpc>
              <a:spcBef>
                <a:spcPct val="0"/>
              </a:spcBef>
              <a:buFontTx/>
              <a:buNone/>
            </a:pPr>
            <a:endParaRPr lang="en-US" altLang="en-US" sz="8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of the Study Participants</a:t>
            </a:r>
          </a:p>
          <a:p>
            <a:pPr eaLnBrk="1" hangingPunct="1">
              <a:lnSpc>
                <a:spcPct val="80000"/>
              </a:lnSpc>
              <a:spcBef>
                <a:spcPct val="0"/>
              </a:spcBef>
              <a:buFontTx/>
              <a:buNone/>
            </a:pPr>
            <a:endParaRPr lang="en-US" altLang="en-US" sz="3600">
              <a:solidFill>
                <a:schemeClr val="tx2"/>
              </a:solidFill>
              <a:sym typeface="Symbol" panose="05050102010706020507" pitchFamily="18" charset="2"/>
            </a:endParaRPr>
          </a:p>
          <a:p>
            <a:pPr eaLnBrk="1" hangingPunct="1">
              <a:lnSpc>
                <a:spcPct val="80000"/>
              </a:lnSpc>
              <a:spcBef>
                <a:spcPct val="0"/>
              </a:spcBef>
              <a:buFontTx/>
              <a:buNone/>
            </a:pPr>
            <a:r>
              <a:rPr lang="en-US" altLang="en-US">
                <a:sym typeface="Symbol" panose="05050102010706020507" pitchFamily="18" charset="2"/>
              </a:rPr>
              <a:t>   </a:t>
            </a:r>
            <a:r>
              <a:rPr lang="en-US" altLang="en-US">
                <a:solidFill>
                  <a:schemeClr val="tx2"/>
                </a:solidFill>
                <a:sym typeface="Symbol" panose="05050102010706020507" pitchFamily="18" charset="2"/>
              </a:rPr>
              <a:t>To Preserve Trial Integrity and Credibility</a:t>
            </a:r>
          </a:p>
          <a:p>
            <a:pPr eaLnBrk="1" hangingPunct="1">
              <a:lnSpc>
                <a:spcPct val="80000"/>
              </a:lnSpc>
              <a:spcBef>
                <a:spcPct val="0"/>
              </a:spcBef>
              <a:buFontTx/>
              <a:buNone/>
            </a:pPr>
            <a:endParaRPr lang="en-US" altLang="en-US" sz="16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to enable the clinical trial to provide</a:t>
            </a:r>
            <a:endParaRPr lang="en-US" altLang="en-US">
              <a:sym typeface="Symbol" panose="05050102010706020507" pitchFamily="18" charset="2"/>
            </a:endParaRPr>
          </a:p>
          <a:p>
            <a:pPr eaLnBrk="1" hangingPunct="1">
              <a:lnSpc>
                <a:spcPct val="80000"/>
              </a:lnSpc>
              <a:spcBef>
                <a:spcPct val="0"/>
              </a:spcBef>
              <a:buFontTx/>
              <a:buNone/>
            </a:pPr>
            <a:endParaRPr lang="en-US" altLang="en-US" sz="8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timely and reliable insights</a:t>
            </a:r>
          </a:p>
          <a:p>
            <a:pPr eaLnBrk="1" hangingPunct="1">
              <a:lnSpc>
                <a:spcPct val="80000"/>
              </a:lnSpc>
              <a:spcBef>
                <a:spcPct val="0"/>
              </a:spcBef>
              <a:buFontTx/>
              <a:buNone/>
            </a:pPr>
            <a:endParaRPr lang="en-US" altLang="en-US" sz="800">
              <a:solidFill>
                <a:schemeClr val="tx2"/>
              </a:solidFill>
              <a:sym typeface="Symbol" panose="05050102010706020507" pitchFamily="18" charset="2"/>
            </a:endParaRPr>
          </a:p>
          <a:p>
            <a:pPr eaLnBrk="1" hangingPunct="1">
              <a:lnSpc>
                <a:spcPct val="80000"/>
              </a:lnSpc>
              <a:spcBef>
                <a:spcPct val="0"/>
              </a:spcBef>
              <a:buFontTx/>
              <a:buNone/>
            </a:pPr>
            <a:r>
              <a:rPr lang="en-US" altLang="en-US">
                <a:solidFill>
                  <a:schemeClr val="tx2"/>
                </a:solidFill>
                <a:sym typeface="Symbol" panose="05050102010706020507" pitchFamily="18" charset="2"/>
              </a:rPr>
              <a:t>	          to the broader clinical community</a:t>
            </a:r>
          </a:p>
        </p:txBody>
      </p:sp>
      <p:sp>
        <p:nvSpPr>
          <p:cNvPr id="15364" name="Line 4">
            <a:extLst>
              <a:ext uri="{FF2B5EF4-FFF2-40B4-BE49-F238E27FC236}">
                <a16:creationId xmlns:a16="http://schemas.microsoft.com/office/drawing/2014/main" id="{C542742D-EF89-41A0-9E31-6263619956E1}"/>
              </a:ext>
            </a:extLst>
          </p:cNvPr>
          <p:cNvSpPr>
            <a:spLocks noChangeShapeType="1"/>
          </p:cNvSpPr>
          <p:nvPr/>
        </p:nvSpPr>
        <p:spPr bwMode="auto">
          <a:xfrm>
            <a:off x="381000" y="1108075"/>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a:extLst>
              <a:ext uri="{FF2B5EF4-FFF2-40B4-BE49-F238E27FC236}">
                <a16:creationId xmlns:a16="http://schemas.microsoft.com/office/drawing/2014/main" id="{6199DB3C-8C02-45D8-8C61-C9FA5ABBCAEC}"/>
              </a:ext>
            </a:extLst>
          </p:cNvPr>
          <p:cNvSpPr txBox="1">
            <a:spLocks noChangeArrowheads="1"/>
          </p:cNvSpPr>
          <p:nvPr/>
        </p:nvSpPr>
        <p:spPr bwMode="auto">
          <a:xfrm>
            <a:off x="685800" y="228600"/>
            <a:ext cx="7745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Release of Data from a Concurrent Companion Trial</a:t>
            </a:r>
          </a:p>
        </p:txBody>
      </p:sp>
      <p:sp>
        <p:nvSpPr>
          <p:cNvPr id="132099" name="Text Box 3">
            <a:extLst>
              <a:ext uri="{FF2B5EF4-FFF2-40B4-BE49-F238E27FC236}">
                <a16:creationId xmlns:a16="http://schemas.microsoft.com/office/drawing/2014/main" id="{C2DB8C28-3357-4ED8-BB92-11D67A0E4674}"/>
              </a:ext>
            </a:extLst>
          </p:cNvPr>
          <p:cNvSpPr txBox="1">
            <a:spLocks noChangeArrowheads="1"/>
          </p:cNvSpPr>
          <p:nvPr/>
        </p:nvSpPr>
        <p:spPr bwMode="auto">
          <a:xfrm>
            <a:off x="381000" y="1143000"/>
            <a:ext cx="82264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           CPCRA 023 Trial:  April 1993 – July 1995</a:t>
            </a:r>
          </a:p>
          <a:p>
            <a:pPr eaLnBrk="1" hangingPunct="1">
              <a:lnSpc>
                <a:spcPct val="90000"/>
              </a:lnSpc>
              <a:spcBef>
                <a:spcPct val="0"/>
              </a:spcBef>
              <a:buFontTx/>
              <a:buNone/>
            </a:pPr>
            <a:r>
              <a:rPr lang="en-US" altLang="en-US" sz="2800">
                <a:solidFill>
                  <a:schemeClr val="tx2"/>
                </a:solidFill>
              </a:rPr>
              <a:t>     Oral Gancyclovir:  Prevention of CMV Symptoms</a:t>
            </a:r>
          </a:p>
          <a:p>
            <a:pPr eaLnBrk="1" hangingPunct="1">
              <a:lnSpc>
                <a:spcPct val="90000"/>
              </a:lnSpc>
              <a:spcBef>
                <a:spcPct val="0"/>
              </a:spcBef>
              <a:buFontTx/>
              <a:buNone/>
            </a:pPr>
            <a:r>
              <a:rPr lang="en-US" altLang="en-US" sz="2800">
                <a:solidFill>
                  <a:schemeClr val="tx2"/>
                </a:solidFill>
              </a:rPr>
              <a:t>			</a:t>
            </a:r>
          </a:p>
          <a:p>
            <a:pPr eaLnBrk="1" hangingPunct="1">
              <a:lnSpc>
                <a:spcPct val="70000"/>
              </a:lnSpc>
              <a:spcBef>
                <a:spcPct val="0"/>
              </a:spcBef>
              <a:buFontTx/>
              <a:buNone/>
            </a:pPr>
            <a:r>
              <a:rPr lang="en-US" altLang="en-US" sz="2800">
                <a:solidFill>
                  <a:schemeClr val="tx2"/>
                </a:solidFill>
              </a:rPr>
              <a:t>               July 1994              July 1994          July 1995</a:t>
            </a:r>
          </a:p>
          <a:p>
            <a:pPr eaLnBrk="1" hangingPunct="1">
              <a:lnSpc>
                <a:spcPct val="70000"/>
              </a:lnSpc>
              <a:spcBef>
                <a:spcPct val="0"/>
              </a:spcBef>
              <a:buFontTx/>
              <a:buNone/>
            </a:pPr>
            <a:endParaRPr lang="en-US" altLang="en-US" sz="800">
              <a:solidFill>
                <a:schemeClr val="tx2"/>
              </a:solidFill>
            </a:endParaRPr>
          </a:p>
          <a:p>
            <a:pPr eaLnBrk="1" hangingPunct="1">
              <a:lnSpc>
                <a:spcPct val="70000"/>
              </a:lnSpc>
              <a:spcBef>
                <a:spcPct val="0"/>
              </a:spcBef>
              <a:buFontTx/>
              <a:buNone/>
            </a:pPr>
            <a:r>
              <a:rPr lang="en-US" altLang="en-US" sz="2800">
                <a:solidFill>
                  <a:schemeClr val="tx2"/>
                </a:solidFill>
              </a:rPr>
              <a:t>         </a:t>
            </a:r>
            <a:r>
              <a:rPr lang="en-US" altLang="en-US" sz="2800" u="sng">
                <a:solidFill>
                  <a:schemeClr val="tx2"/>
                </a:solidFill>
              </a:rPr>
              <a:t>SYNTEX #1654</a:t>
            </a:r>
            <a:r>
              <a:rPr lang="en-US" altLang="en-US" sz="2800">
                <a:solidFill>
                  <a:schemeClr val="tx2"/>
                </a:solidFill>
              </a:rPr>
              <a:t>    </a:t>
            </a:r>
            <a:r>
              <a:rPr lang="en-US" altLang="en-US" sz="2800" u="sng">
                <a:solidFill>
                  <a:schemeClr val="tx2"/>
                </a:solidFill>
              </a:rPr>
              <a:t>CPCRA  #023</a:t>
            </a:r>
            <a:r>
              <a:rPr lang="en-US" altLang="en-US" sz="2800">
                <a:solidFill>
                  <a:schemeClr val="tx2"/>
                </a:solidFill>
              </a:rPr>
              <a:t>    </a:t>
            </a:r>
            <a:r>
              <a:rPr lang="en-US" altLang="en-US" sz="2800" u="sng">
                <a:solidFill>
                  <a:schemeClr val="tx2"/>
                </a:solidFill>
              </a:rPr>
              <a:t>CPCRA  #023</a:t>
            </a:r>
          </a:p>
          <a:p>
            <a:pPr eaLnBrk="1" hangingPunct="1">
              <a:lnSpc>
                <a:spcPct val="70000"/>
              </a:lnSpc>
              <a:spcBef>
                <a:spcPct val="0"/>
              </a:spcBef>
              <a:buFontTx/>
              <a:buNone/>
            </a:pPr>
            <a:endParaRPr lang="en-US" altLang="en-US" sz="800" u="sng">
              <a:solidFill>
                <a:schemeClr val="tx2"/>
              </a:solidFill>
            </a:endParaRPr>
          </a:p>
          <a:p>
            <a:pPr eaLnBrk="1" hangingPunct="1">
              <a:lnSpc>
                <a:spcPct val="90000"/>
              </a:lnSpc>
              <a:spcBef>
                <a:spcPct val="0"/>
              </a:spcBef>
              <a:buFontTx/>
              <a:buNone/>
            </a:pPr>
            <a:r>
              <a:rPr lang="en-US" altLang="en-US" sz="2800">
                <a:solidFill>
                  <a:schemeClr val="tx2"/>
                </a:solidFill>
              </a:rPr>
              <a:t>	    Rx      PLA	   Rx      PLA      Rx      PLA</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n	    486     239	   646     327	      662     332</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CMV     76       72               40	     23       101      55</a:t>
            </a:r>
          </a:p>
          <a:p>
            <a:pPr eaLnBrk="1" hangingPunct="1">
              <a:lnSpc>
                <a:spcPct val="90000"/>
              </a:lnSpc>
              <a:spcBef>
                <a:spcPct val="0"/>
              </a:spcBef>
              <a:buFontTx/>
              <a:buNone/>
            </a:pPr>
            <a:r>
              <a:rPr lang="en-US" altLang="en-US" sz="2800">
                <a:solidFill>
                  <a:schemeClr val="tx2"/>
                </a:solidFill>
              </a:rPr>
              <a:t>(</a:t>
            </a:r>
            <a:r>
              <a:rPr lang="en-US" altLang="en-US" sz="2800"/>
              <a:t>RR</a:t>
            </a:r>
            <a:r>
              <a:rPr lang="en-US" altLang="en-US" sz="2800">
                <a:solidFill>
                  <a:schemeClr val="tx2"/>
                </a:solidFill>
              </a:rPr>
              <a:t>/p)  (</a:t>
            </a:r>
            <a:r>
              <a:rPr lang="en-US" altLang="en-US" sz="2800" b="1"/>
              <a:t>0.45</a:t>
            </a:r>
            <a:r>
              <a:rPr lang="en-US" altLang="en-US" sz="2800"/>
              <a:t> </a:t>
            </a:r>
            <a:r>
              <a:rPr lang="en-US" altLang="en-US" sz="2800">
                <a:solidFill>
                  <a:schemeClr val="tx2"/>
                </a:solidFill>
              </a:rPr>
              <a:t>/0.0001)	  (</a:t>
            </a:r>
            <a:r>
              <a:rPr lang="en-US" altLang="en-US" sz="2800" b="1"/>
              <a:t>0.87</a:t>
            </a:r>
            <a:r>
              <a:rPr lang="en-US" altLang="en-US" sz="2800"/>
              <a:t> / </a:t>
            </a:r>
            <a:r>
              <a:rPr lang="en-US" altLang="en-US" sz="2800">
                <a:solidFill>
                  <a:schemeClr val="tx2"/>
                </a:solidFill>
              </a:rPr>
              <a:t>0.60)   (</a:t>
            </a:r>
            <a:r>
              <a:rPr lang="en-US" altLang="en-US" sz="2800" b="1"/>
              <a:t>0.92</a:t>
            </a:r>
            <a:r>
              <a:rPr lang="en-US" altLang="en-US" sz="2800"/>
              <a:t> </a:t>
            </a:r>
            <a:r>
              <a:rPr lang="en-US" altLang="en-US" sz="2800">
                <a:solidFill>
                  <a:schemeClr val="tx2"/>
                </a:solidFill>
              </a:rPr>
              <a:t>/ 0.60)</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Death    109     68	               58      23       222     132</a:t>
            </a:r>
          </a:p>
          <a:p>
            <a:pPr eaLnBrk="1" hangingPunct="1">
              <a:lnSpc>
                <a:spcPct val="90000"/>
              </a:lnSpc>
              <a:spcBef>
                <a:spcPct val="0"/>
              </a:spcBef>
              <a:buFontTx/>
              <a:buNone/>
            </a:pPr>
            <a:r>
              <a:rPr lang="en-US" altLang="en-US" sz="2800">
                <a:solidFill>
                  <a:schemeClr val="tx2"/>
                </a:solidFill>
              </a:rPr>
              <a:t>(RR/p)  (0.71/  0.052)	  (1.27 / 0.34)   (0.83 / 0.09)</a:t>
            </a:r>
          </a:p>
        </p:txBody>
      </p:sp>
      <p:sp>
        <p:nvSpPr>
          <p:cNvPr id="132100" name="Line 4">
            <a:extLst>
              <a:ext uri="{FF2B5EF4-FFF2-40B4-BE49-F238E27FC236}">
                <a16:creationId xmlns:a16="http://schemas.microsoft.com/office/drawing/2014/main" id="{2EE8A68D-E3E7-4F03-B186-6730346F83CC}"/>
              </a:ext>
            </a:extLst>
          </p:cNvPr>
          <p:cNvSpPr>
            <a:spLocks noChangeShapeType="1"/>
          </p:cNvSpPr>
          <p:nvPr/>
        </p:nvSpPr>
        <p:spPr bwMode="auto">
          <a:xfrm>
            <a:off x="228600" y="8382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a:extLst>
              <a:ext uri="{FF2B5EF4-FFF2-40B4-BE49-F238E27FC236}">
                <a16:creationId xmlns:a16="http://schemas.microsoft.com/office/drawing/2014/main" id="{7C3DD096-D815-4CF4-BD80-C52B2C7F80CA}"/>
              </a:ext>
            </a:extLst>
          </p:cNvPr>
          <p:cNvSpPr txBox="1">
            <a:spLocks noChangeArrowheads="1"/>
          </p:cNvSpPr>
          <p:nvPr/>
        </p:nvSpPr>
        <p:spPr bwMode="auto">
          <a:xfrm>
            <a:off x="947738" y="228600"/>
            <a:ext cx="7151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Betaseron in Secondary-Progressive MS Patients</a:t>
            </a:r>
          </a:p>
        </p:txBody>
      </p:sp>
      <p:sp>
        <p:nvSpPr>
          <p:cNvPr id="134147" name="Text Box 3">
            <a:extLst>
              <a:ext uri="{FF2B5EF4-FFF2-40B4-BE49-F238E27FC236}">
                <a16:creationId xmlns:a16="http://schemas.microsoft.com/office/drawing/2014/main" id="{4AFE1537-DE48-4664-9419-08EA634B0DFF}"/>
              </a:ext>
            </a:extLst>
          </p:cNvPr>
          <p:cNvSpPr txBox="1">
            <a:spLocks noChangeArrowheads="1"/>
          </p:cNvSpPr>
          <p:nvPr/>
        </p:nvSpPr>
        <p:spPr bwMode="auto">
          <a:xfrm>
            <a:off x="228600" y="1143000"/>
            <a:ext cx="84613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        Berlex North America (NA) Trial:   2/96 -  2/00</a:t>
            </a:r>
          </a:p>
          <a:p>
            <a:pPr eaLnBrk="1" hangingPunct="1">
              <a:lnSpc>
                <a:spcPct val="90000"/>
              </a:lnSpc>
              <a:spcBef>
                <a:spcPct val="0"/>
              </a:spcBef>
              <a:buFontTx/>
              <a:buNone/>
            </a:pPr>
            <a:r>
              <a:rPr lang="en-US" altLang="en-US" sz="2800">
                <a:solidFill>
                  <a:schemeClr val="tx2"/>
                </a:solidFill>
              </a:rPr>
              <a:t>  Number &amp; Percent with Confirmed EDSS Progression</a:t>
            </a:r>
          </a:p>
          <a:p>
            <a:pPr eaLnBrk="1" hangingPunct="1">
              <a:lnSpc>
                <a:spcPct val="90000"/>
              </a:lnSpc>
              <a:spcBef>
                <a:spcPct val="0"/>
              </a:spcBef>
              <a:buFontTx/>
              <a:buNone/>
            </a:pPr>
            <a:r>
              <a:rPr lang="en-US" altLang="en-US" sz="2800">
                <a:solidFill>
                  <a:schemeClr val="tx2"/>
                </a:solidFill>
              </a:rPr>
              <a:t>			</a:t>
            </a:r>
          </a:p>
          <a:p>
            <a:pPr eaLnBrk="1" hangingPunct="1">
              <a:lnSpc>
                <a:spcPct val="70000"/>
              </a:lnSpc>
              <a:spcBef>
                <a:spcPct val="0"/>
              </a:spcBef>
              <a:buFontTx/>
              <a:buNone/>
            </a:pPr>
            <a:r>
              <a:rPr lang="en-US" altLang="en-US" sz="2800">
                <a:solidFill>
                  <a:schemeClr val="tx2"/>
                </a:solidFill>
              </a:rPr>
              <a:t>               October 1998      October 1998    </a:t>
            </a:r>
          </a:p>
          <a:p>
            <a:pPr eaLnBrk="1" hangingPunct="1">
              <a:lnSpc>
                <a:spcPct val="70000"/>
              </a:lnSpc>
              <a:spcBef>
                <a:spcPct val="0"/>
              </a:spcBef>
              <a:buFontTx/>
              <a:buNone/>
            </a:pPr>
            <a:endParaRPr lang="en-US" altLang="en-US" sz="800">
              <a:solidFill>
                <a:schemeClr val="tx2"/>
              </a:solidFill>
            </a:endParaRPr>
          </a:p>
          <a:p>
            <a:pPr eaLnBrk="1" hangingPunct="1">
              <a:lnSpc>
                <a:spcPct val="70000"/>
              </a:lnSpc>
              <a:spcBef>
                <a:spcPct val="0"/>
              </a:spcBef>
              <a:buFontTx/>
              <a:buNone/>
            </a:pPr>
            <a:r>
              <a:rPr lang="en-US" altLang="en-US" sz="2800">
                <a:solidFill>
                  <a:schemeClr val="tx2"/>
                </a:solidFill>
              </a:rPr>
              <a:t>                   </a:t>
            </a:r>
            <a:r>
              <a:rPr lang="en-US" altLang="en-US" sz="2800" u="sng">
                <a:solidFill>
                  <a:schemeClr val="tx2"/>
                </a:solidFill>
              </a:rPr>
              <a:t>EU Trial</a:t>
            </a:r>
            <a:r>
              <a:rPr lang="en-US" altLang="en-US" sz="2800">
                <a:solidFill>
                  <a:schemeClr val="tx2"/>
                </a:solidFill>
              </a:rPr>
              <a:t>              </a:t>
            </a:r>
            <a:r>
              <a:rPr lang="en-US" altLang="en-US" sz="2800" u="sng">
                <a:solidFill>
                  <a:schemeClr val="tx2"/>
                </a:solidFill>
              </a:rPr>
              <a:t>NA Trial</a:t>
            </a:r>
            <a:r>
              <a:rPr lang="en-US" altLang="en-US" sz="2800">
                <a:solidFill>
                  <a:schemeClr val="tx2"/>
                </a:solidFill>
              </a:rPr>
              <a:t>      </a:t>
            </a:r>
            <a:endParaRPr lang="en-US" altLang="en-US" sz="2800" u="sng">
              <a:solidFill>
                <a:schemeClr val="tx2"/>
              </a:solidFill>
            </a:endParaRPr>
          </a:p>
          <a:p>
            <a:pPr eaLnBrk="1" hangingPunct="1">
              <a:lnSpc>
                <a:spcPct val="70000"/>
              </a:lnSpc>
              <a:spcBef>
                <a:spcPct val="0"/>
              </a:spcBef>
              <a:buFontTx/>
              <a:buNone/>
            </a:pPr>
            <a:endParaRPr lang="en-US" altLang="en-US" sz="800" u="sng">
              <a:solidFill>
                <a:schemeClr val="tx2"/>
              </a:solidFill>
            </a:endParaRPr>
          </a:p>
          <a:p>
            <a:pPr eaLnBrk="1" hangingPunct="1">
              <a:lnSpc>
                <a:spcPct val="90000"/>
              </a:lnSpc>
              <a:spcBef>
                <a:spcPct val="0"/>
              </a:spcBef>
              <a:buFontTx/>
              <a:buNone/>
            </a:pPr>
            <a:r>
              <a:rPr lang="en-US" altLang="en-US" sz="2800">
                <a:solidFill>
                  <a:schemeClr val="tx2"/>
                </a:solidFill>
              </a:rPr>
              <a:t>	        Rx     PLA           Rx     PLA       </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n	        360     358           631     308        </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Number    148     178           119      57         </a:t>
            </a:r>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buFontTx/>
              <a:buNone/>
            </a:pPr>
            <a:r>
              <a:rPr lang="en-US" altLang="en-US" sz="2800">
                <a:solidFill>
                  <a:schemeClr val="tx2"/>
                </a:solidFill>
              </a:rPr>
              <a:t> Percent     38.9    49.7          18.9   18.5        </a:t>
            </a:r>
          </a:p>
          <a:p>
            <a:pPr eaLnBrk="1" hangingPunct="1">
              <a:lnSpc>
                <a:spcPct val="90000"/>
              </a:lnSpc>
              <a:spcBef>
                <a:spcPct val="0"/>
              </a:spcBef>
              <a:buFontTx/>
              <a:buNone/>
            </a:pPr>
            <a:endParaRPr lang="en-US" altLang="en-US">
              <a:solidFill>
                <a:schemeClr val="tx2"/>
              </a:solidFill>
            </a:endParaRPr>
          </a:p>
          <a:p>
            <a:pPr eaLnBrk="1" hangingPunct="1">
              <a:lnSpc>
                <a:spcPct val="70000"/>
              </a:lnSpc>
              <a:spcBef>
                <a:spcPct val="0"/>
              </a:spcBef>
              <a:buFontTx/>
              <a:buNone/>
            </a:pPr>
            <a:r>
              <a:rPr lang="en-US" altLang="en-US" sz="2800">
                <a:solidFill>
                  <a:schemeClr val="tx2"/>
                </a:solidFill>
              </a:rPr>
              <a:t>(</a:t>
            </a:r>
            <a:r>
              <a:rPr lang="en-US" altLang="en-US" sz="2800"/>
              <a:t>OR</a:t>
            </a:r>
            <a:r>
              <a:rPr lang="en-US" altLang="en-US" sz="2800">
                <a:solidFill>
                  <a:schemeClr val="tx2"/>
                </a:solidFill>
              </a:rPr>
              <a:t>/ 2p) (</a:t>
            </a:r>
            <a:r>
              <a:rPr lang="en-US" altLang="en-US" sz="2800"/>
              <a:t>0.644</a:t>
            </a:r>
            <a:r>
              <a:rPr lang="en-US" altLang="en-US" sz="2800">
                <a:solidFill>
                  <a:schemeClr val="tx2"/>
                </a:solidFill>
              </a:rPr>
              <a:t>/ 0.005)      (</a:t>
            </a:r>
            <a:r>
              <a:rPr lang="en-US" altLang="en-US" sz="2800"/>
              <a:t>1.027</a:t>
            </a:r>
            <a:r>
              <a:rPr lang="en-US" altLang="en-US" sz="2800">
                <a:solidFill>
                  <a:schemeClr val="tx2"/>
                </a:solidFill>
              </a:rPr>
              <a:t>/ 0.90)   </a:t>
            </a:r>
          </a:p>
          <a:p>
            <a:pPr eaLnBrk="1" hangingPunct="1">
              <a:lnSpc>
                <a:spcPct val="90000"/>
              </a:lnSpc>
              <a:spcBef>
                <a:spcPct val="0"/>
              </a:spcBef>
              <a:buFontTx/>
              <a:buNone/>
            </a:pPr>
            <a:r>
              <a:rPr lang="en-US" altLang="en-US" sz="2800">
                <a:solidFill>
                  <a:schemeClr val="tx2"/>
                </a:solidFill>
              </a:rPr>
              <a:t> </a:t>
            </a:r>
          </a:p>
        </p:txBody>
      </p:sp>
      <p:sp>
        <p:nvSpPr>
          <p:cNvPr id="134148" name="Line 4">
            <a:extLst>
              <a:ext uri="{FF2B5EF4-FFF2-40B4-BE49-F238E27FC236}">
                <a16:creationId xmlns:a16="http://schemas.microsoft.com/office/drawing/2014/main" id="{6968D80C-979A-4BBE-98A7-D4B8CFA646C7}"/>
              </a:ext>
            </a:extLst>
          </p:cNvPr>
          <p:cNvSpPr>
            <a:spLocks noChangeShapeType="1"/>
          </p:cNvSpPr>
          <p:nvPr/>
        </p:nvSpPr>
        <p:spPr bwMode="auto">
          <a:xfrm>
            <a:off x="228600" y="8382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a:extLst>
              <a:ext uri="{FF2B5EF4-FFF2-40B4-BE49-F238E27FC236}">
                <a16:creationId xmlns:a16="http://schemas.microsoft.com/office/drawing/2014/main" id="{9E5E0068-1343-4E3E-8E86-341186BDB99A}"/>
              </a:ext>
            </a:extLst>
          </p:cNvPr>
          <p:cNvSpPr txBox="1">
            <a:spLocks noChangeArrowheads="1"/>
          </p:cNvSpPr>
          <p:nvPr/>
        </p:nvSpPr>
        <p:spPr bwMode="auto">
          <a:xfrm>
            <a:off x="947738" y="228600"/>
            <a:ext cx="7151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Betaseron in Secondary-Progressive MS Patients</a:t>
            </a:r>
          </a:p>
        </p:txBody>
      </p:sp>
      <p:sp>
        <p:nvSpPr>
          <p:cNvPr id="136195" name="Text Box 3">
            <a:extLst>
              <a:ext uri="{FF2B5EF4-FFF2-40B4-BE49-F238E27FC236}">
                <a16:creationId xmlns:a16="http://schemas.microsoft.com/office/drawing/2014/main" id="{C6408F52-C64B-4E6F-8DAB-8D0DF7F3B368}"/>
              </a:ext>
            </a:extLst>
          </p:cNvPr>
          <p:cNvSpPr txBox="1">
            <a:spLocks noChangeArrowheads="1"/>
          </p:cNvSpPr>
          <p:nvPr/>
        </p:nvSpPr>
        <p:spPr bwMode="auto">
          <a:xfrm>
            <a:off x="228600" y="1143000"/>
            <a:ext cx="84613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        Berlex North America (NA) Trial:   2/96 -  2/00</a:t>
            </a:r>
          </a:p>
          <a:p>
            <a:pPr eaLnBrk="1" hangingPunct="1">
              <a:lnSpc>
                <a:spcPct val="90000"/>
              </a:lnSpc>
              <a:spcBef>
                <a:spcPct val="0"/>
              </a:spcBef>
              <a:buFontTx/>
              <a:buNone/>
            </a:pPr>
            <a:r>
              <a:rPr lang="en-US" altLang="en-US" sz="2800">
                <a:solidFill>
                  <a:schemeClr val="tx2"/>
                </a:solidFill>
              </a:rPr>
              <a:t>  Number &amp; Percent with Confirmed EDSS Progression</a:t>
            </a:r>
          </a:p>
          <a:p>
            <a:pPr eaLnBrk="1" hangingPunct="1">
              <a:lnSpc>
                <a:spcPct val="90000"/>
              </a:lnSpc>
              <a:spcBef>
                <a:spcPct val="0"/>
              </a:spcBef>
              <a:buFontTx/>
              <a:buNone/>
            </a:pPr>
            <a:r>
              <a:rPr lang="en-US" altLang="en-US" sz="2800">
                <a:solidFill>
                  <a:schemeClr val="tx2"/>
                </a:solidFill>
              </a:rPr>
              <a:t>			</a:t>
            </a:r>
          </a:p>
          <a:p>
            <a:pPr eaLnBrk="1" hangingPunct="1">
              <a:lnSpc>
                <a:spcPct val="70000"/>
              </a:lnSpc>
              <a:spcBef>
                <a:spcPct val="0"/>
              </a:spcBef>
              <a:buFontTx/>
              <a:buNone/>
            </a:pPr>
            <a:r>
              <a:rPr lang="en-US" altLang="en-US" sz="2800">
                <a:solidFill>
                  <a:schemeClr val="tx2"/>
                </a:solidFill>
              </a:rPr>
              <a:t>               October 1998      October 1998    February 2000</a:t>
            </a:r>
          </a:p>
          <a:p>
            <a:pPr eaLnBrk="1" hangingPunct="1">
              <a:lnSpc>
                <a:spcPct val="70000"/>
              </a:lnSpc>
              <a:spcBef>
                <a:spcPct val="0"/>
              </a:spcBef>
              <a:buFontTx/>
              <a:buNone/>
            </a:pPr>
            <a:endParaRPr lang="en-US" altLang="en-US" sz="800">
              <a:solidFill>
                <a:schemeClr val="tx2"/>
              </a:solidFill>
            </a:endParaRPr>
          </a:p>
          <a:p>
            <a:pPr eaLnBrk="1" hangingPunct="1">
              <a:lnSpc>
                <a:spcPct val="70000"/>
              </a:lnSpc>
              <a:spcBef>
                <a:spcPct val="0"/>
              </a:spcBef>
              <a:buFontTx/>
              <a:buNone/>
            </a:pPr>
            <a:r>
              <a:rPr lang="en-US" altLang="en-US" sz="2800">
                <a:solidFill>
                  <a:schemeClr val="tx2"/>
                </a:solidFill>
              </a:rPr>
              <a:t>                   </a:t>
            </a:r>
            <a:r>
              <a:rPr lang="en-US" altLang="en-US" sz="2800" u="sng">
                <a:solidFill>
                  <a:schemeClr val="tx2"/>
                </a:solidFill>
              </a:rPr>
              <a:t>EU Trial</a:t>
            </a:r>
            <a:r>
              <a:rPr lang="en-US" altLang="en-US" sz="2800">
                <a:solidFill>
                  <a:schemeClr val="tx2"/>
                </a:solidFill>
              </a:rPr>
              <a:t>              </a:t>
            </a:r>
            <a:r>
              <a:rPr lang="en-US" altLang="en-US" sz="2800" u="sng">
                <a:solidFill>
                  <a:schemeClr val="tx2"/>
                </a:solidFill>
              </a:rPr>
              <a:t>NA Trial</a:t>
            </a:r>
            <a:r>
              <a:rPr lang="en-US" altLang="en-US" sz="2800">
                <a:solidFill>
                  <a:schemeClr val="tx2"/>
                </a:solidFill>
              </a:rPr>
              <a:t>          </a:t>
            </a:r>
            <a:r>
              <a:rPr lang="en-US" altLang="en-US" sz="2800" u="sng">
                <a:solidFill>
                  <a:schemeClr val="tx2"/>
                </a:solidFill>
              </a:rPr>
              <a:t>NA Trial</a:t>
            </a:r>
          </a:p>
          <a:p>
            <a:pPr eaLnBrk="1" hangingPunct="1">
              <a:lnSpc>
                <a:spcPct val="70000"/>
              </a:lnSpc>
              <a:spcBef>
                <a:spcPct val="0"/>
              </a:spcBef>
              <a:buFontTx/>
              <a:buNone/>
            </a:pPr>
            <a:endParaRPr lang="en-US" altLang="en-US" sz="800" u="sng">
              <a:solidFill>
                <a:schemeClr val="tx2"/>
              </a:solidFill>
            </a:endParaRPr>
          </a:p>
          <a:p>
            <a:pPr eaLnBrk="1" hangingPunct="1">
              <a:lnSpc>
                <a:spcPct val="90000"/>
              </a:lnSpc>
              <a:spcBef>
                <a:spcPct val="0"/>
              </a:spcBef>
              <a:buFontTx/>
              <a:buNone/>
            </a:pPr>
            <a:r>
              <a:rPr lang="en-US" altLang="en-US" sz="2800">
                <a:solidFill>
                  <a:schemeClr val="tx2"/>
                </a:solidFill>
              </a:rPr>
              <a:t>	        Rx     PLA           Rx     PLA       Rx     PLA</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n	        360     358           631     308        631    308</a:t>
            </a:r>
          </a:p>
          <a:p>
            <a:pPr eaLnBrk="1" hangingPunct="1">
              <a:lnSpc>
                <a:spcPct val="70000"/>
              </a:lnSpc>
              <a:spcBef>
                <a:spcPct val="0"/>
              </a:spcBef>
              <a:buFontTx/>
              <a:buNone/>
            </a:pPr>
            <a:endParaRPr lang="en-US" altLang="en-US" sz="2800">
              <a:solidFill>
                <a:schemeClr val="tx2"/>
              </a:solidFill>
            </a:endParaRPr>
          </a:p>
          <a:p>
            <a:pPr eaLnBrk="1" hangingPunct="1">
              <a:lnSpc>
                <a:spcPct val="90000"/>
              </a:lnSpc>
              <a:spcBef>
                <a:spcPct val="0"/>
              </a:spcBef>
              <a:buFontTx/>
              <a:buNone/>
            </a:pPr>
            <a:r>
              <a:rPr lang="en-US" altLang="en-US" sz="2800">
                <a:solidFill>
                  <a:schemeClr val="tx2"/>
                </a:solidFill>
              </a:rPr>
              <a:t> Number    148     178           119      57         227    106</a:t>
            </a:r>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buFontTx/>
              <a:buNone/>
            </a:pPr>
            <a:r>
              <a:rPr lang="en-US" altLang="en-US" sz="2800">
                <a:solidFill>
                  <a:schemeClr val="tx2"/>
                </a:solidFill>
              </a:rPr>
              <a:t> Percent     38.9    49.7          18.9   18.5        36.0   34.4</a:t>
            </a:r>
          </a:p>
          <a:p>
            <a:pPr eaLnBrk="1" hangingPunct="1">
              <a:lnSpc>
                <a:spcPct val="90000"/>
              </a:lnSpc>
              <a:spcBef>
                <a:spcPct val="0"/>
              </a:spcBef>
              <a:buFontTx/>
              <a:buNone/>
            </a:pPr>
            <a:endParaRPr lang="en-US" altLang="en-US">
              <a:solidFill>
                <a:schemeClr val="tx2"/>
              </a:solidFill>
            </a:endParaRPr>
          </a:p>
          <a:p>
            <a:pPr eaLnBrk="1" hangingPunct="1">
              <a:lnSpc>
                <a:spcPct val="70000"/>
              </a:lnSpc>
              <a:spcBef>
                <a:spcPct val="0"/>
              </a:spcBef>
              <a:buFontTx/>
              <a:buNone/>
            </a:pPr>
            <a:r>
              <a:rPr lang="en-US" altLang="en-US" sz="2800">
                <a:solidFill>
                  <a:schemeClr val="tx2"/>
                </a:solidFill>
              </a:rPr>
              <a:t>(</a:t>
            </a:r>
            <a:r>
              <a:rPr lang="en-US" altLang="en-US" sz="2800"/>
              <a:t>OR</a:t>
            </a:r>
            <a:r>
              <a:rPr lang="en-US" altLang="en-US" sz="2800">
                <a:solidFill>
                  <a:schemeClr val="tx2"/>
                </a:solidFill>
              </a:rPr>
              <a:t>/ 2p) (</a:t>
            </a:r>
            <a:r>
              <a:rPr lang="en-US" altLang="en-US" sz="2800" b="1"/>
              <a:t>0.644</a:t>
            </a:r>
            <a:r>
              <a:rPr lang="en-US" altLang="en-US" sz="2800">
                <a:solidFill>
                  <a:schemeClr val="tx2"/>
                </a:solidFill>
              </a:rPr>
              <a:t>/ 0.005)      (</a:t>
            </a:r>
            <a:r>
              <a:rPr lang="en-US" altLang="en-US" sz="2800" b="1"/>
              <a:t>1.027</a:t>
            </a:r>
            <a:r>
              <a:rPr lang="en-US" altLang="en-US" sz="2800">
                <a:solidFill>
                  <a:schemeClr val="tx2"/>
                </a:solidFill>
              </a:rPr>
              <a:t>/ 0.90)    (</a:t>
            </a:r>
            <a:r>
              <a:rPr lang="en-US" altLang="en-US" sz="2800" b="1"/>
              <a:t>1.071</a:t>
            </a:r>
            <a:r>
              <a:rPr lang="en-US" altLang="en-US" sz="2800">
                <a:solidFill>
                  <a:schemeClr val="tx2"/>
                </a:solidFill>
              </a:rPr>
              <a:t>/ 0.64)</a:t>
            </a:r>
          </a:p>
          <a:p>
            <a:pPr eaLnBrk="1" hangingPunct="1">
              <a:lnSpc>
                <a:spcPct val="90000"/>
              </a:lnSpc>
              <a:spcBef>
                <a:spcPct val="0"/>
              </a:spcBef>
              <a:buFontTx/>
              <a:buNone/>
            </a:pPr>
            <a:r>
              <a:rPr lang="en-US" altLang="en-US" sz="2800">
                <a:solidFill>
                  <a:schemeClr val="tx2"/>
                </a:solidFill>
              </a:rPr>
              <a:t> </a:t>
            </a:r>
          </a:p>
        </p:txBody>
      </p:sp>
      <p:sp>
        <p:nvSpPr>
          <p:cNvPr id="136196" name="Line 4">
            <a:extLst>
              <a:ext uri="{FF2B5EF4-FFF2-40B4-BE49-F238E27FC236}">
                <a16:creationId xmlns:a16="http://schemas.microsoft.com/office/drawing/2014/main" id="{8B9BC4C8-5FBE-474D-82CE-AFACF9B6ACE3}"/>
              </a:ext>
            </a:extLst>
          </p:cNvPr>
          <p:cNvSpPr>
            <a:spLocks noChangeShapeType="1"/>
          </p:cNvSpPr>
          <p:nvPr/>
        </p:nvSpPr>
        <p:spPr bwMode="auto">
          <a:xfrm>
            <a:off x="228600" y="838200"/>
            <a:ext cx="8763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a:extLst>
              <a:ext uri="{FF2B5EF4-FFF2-40B4-BE49-F238E27FC236}">
                <a16:creationId xmlns:a16="http://schemas.microsoft.com/office/drawing/2014/main" id="{A1362982-8B47-40A6-B557-FBB312EB163B}"/>
              </a:ext>
            </a:extLst>
          </p:cNvPr>
          <p:cNvSpPr txBox="1">
            <a:spLocks noChangeArrowheads="1"/>
          </p:cNvSpPr>
          <p:nvPr/>
        </p:nvSpPr>
        <p:spPr bwMode="auto">
          <a:xfrm>
            <a:off x="533400" y="17526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Will early release of interim data increase                	enthusiasm of participating investigators?</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Will early release of data provide </a:t>
            </a:r>
          </a:p>
          <a:p>
            <a:pPr eaLnBrk="1" hangingPunct="1">
              <a:spcBef>
                <a:spcPct val="0"/>
              </a:spcBef>
              <a:buFontTx/>
              <a:buNone/>
            </a:pPr>
            <a:r>
              <a:rPr lang="en-US" altLang="en-US">
                <a:solidFill>
                  <a:schemeClr val="tx2"/>
                </a:solidFill>
              </a:rPr>
              <a:t>	more timely access to reliable insights? </a:t>
            </a:r>
          </a:p>
          <a:p>
            <a:pPr eaLnBrk="1" hangingPunct="1">
              <a:spcBef>
                <a:spcPct val="0"/>
              </a:spcBef>
              <a:buFontTx/>
              <a:buNone/>
            </a:pPr>
            <a:endParaRPr lang="en-US" altLang="en-US">
              <a:solidFill>
                <a:schemeClr val="tx2"/>
              </a:solidFill>
            </a:endParaRPr>
          </a:p>
          <a:p>
            <a:pPr eaLnBrk="1" hangingPunct="1">
              <a:spcBef>
                <a:spcPct val="0"/>
              </a:spcBef>
              <a:buFontTx/>
              <a:buNone/>
            </a:pPr>
            <a:r>
              <a:rPr lang="en-US" altLang="en-US">
                <a:solidFill>
                  <a:schemeClr val="tx2"/>
                </a:solidFill>
              </a:rPr>
              <a:t>Will Release of Data from </a:t>
            </a:r>
          </a:p>
          <a:p>
            <a:pPr eaLnBrk="1" hangingPunct="1">
              <a:spcBef>
                <a:spcPct val="0"/>
              </a:spcBef>
              <a:buFontTx/>
              <a:buNone/>
            </a:pPr>
            <a:r>
              <a:rPr lang="en-US" altLang="en-US">
                <a:solidFill>
                  <a:schemeClr val="tx2"/>
                </a:solidFill>
              </a:rPr>
              <a:t>	  a Concurrent Companion Trial</a:t>
            </a:r>
          </a:p>
          <a:p>
            <a:pPr eaLnBrk="1" hangingPunct="1">
              <a:spcBef>
                <a:spcPct val="0"/>
              </a:spcBef>
              <a:buFontTx/>
              <a:buNone/>
            </a:pPr>
            <a:r>
              <a:rPr lang="en-US" altLang="en-US">
                <a:solidFill>
                  <a:schemeClr val="tx2"/>
                </a:solidFill>
              </a:rPr>
              <a:t>                 render other Trials Non-influential? </a:t>
            </a:r>
            <a:endParaRPr lang="en-US" altLang="en-US" sz="3600">
              <a:solidFill>
                <a:schemeClr val="tx2"/>
              </a:solidFill>
            </a:endParaRPr>
          </a:p>
        </p:txBody>
      </p:sp>
      <p:sp>
        <p:nvSpPr>
          <p:cNvPr id="138243" name="Line 3">
            <a:extLst>
              <a:ext uri="{FF2B5EF4-FFF2-40B4-BE49-F238E27FC236}">
                <a16:creationId xmlns:a16="http://schemas.microsoft.com/office/drawing/2014/main" id="{4A933ED3-63A4-4C51-ADE4-64C925A4A58A}"/>
              </a:ext>
            </a:extLst>
          </p:cNvPr>
          <p:cNvSpPr>
            <a:spLocks noChangeShapeType="1"/>
          </p:cNvSpPr>
          <p:nvPr/>
        </p:nvSpPr>
        <p:spPr bwMode="auto">
          <a:xfrm>
            <a:off x="304800" y="13716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8244" name="Text Box 4">
            <a:extLst>
              <a:ext uri="{FF2B5EF4-FFF2-40B4-BE49-F238E27FC236}">
                <a16:creationId xmlns:a16="http://schemas.microsoft.com/office/drawing/2014/main" id="{83D26949-75BA-402A-A008-93F1C5E4C4DE}"/>
              </a:ext>
            </a:extLst>
          </p:cNvPr>
          <p:cNvSpPr txBox="1">
            <a:spLocks noChangeArrowheads="1"/>
          </p:cNvSpPr>
          <p:nvPr/>
        </p:nvSpPr>
        <p:spPr bwMode="auto">
          <a:xfrm>
            <a:off x="1066800" y="228600"/>
            <a:ext cx="6899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Some Important Questions</a:t>
            </a:r>
          </a:p>
          <a:p>
            <a:pPr algn="ctr" eaLnBrk="1" hangingPunct="1">
              <a:spcBef>
                <a:spcPct val="0"/>
              </a:spcBef>
              <a:buFontTx/>
              <a:buNone/>
            </a:pPr>
            <a:r>
              <a:rPr lang="en-US" altLang="en-US"/>
              <a:t>Regarding Early Release of Interim Data</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a:extLst>
              <a:ext uri="{FF2B5EF4-FFF2-40B4-BE49-F238E27FC236}">
                <a16:creationId xmlns:a16="http://schemas.microsoft.com/office/drawing/2014/main" id="{206F7FCD-5B9D-4401-9C92-A3455BFC6F78}"/>
              </a:ext>
            </a:extLst>
          </p:cNvPr>
          <p:cNvSpPr txBox="1">
            <a:spLocks noChangeArrowheads="1"/>
          </p:cNvSpPr>
          <p:nvPr/>
        </p:nvSpPr>
        <p:spPr bwMode="auto">
          <a:xfrm>
            <a:off x="3082925" y="152400"/>
            <a:ext cx="2559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Opposing Views</a:t>
            </a:r>
          </a:p>
        </p:txBody>
      </p:sp>
      <p:sp>
        <p:nvSpPr>
          <p:cNvPr id="140291" name="Text Box 3">
            <a:extLst>
              <a:ext uri="{FF2B5EF4-FFF2-40B4-BE49-F238E27FC236}">
                <a16:creationId xmlns:a16="http://schemas.microsoft.com/office/drawing/2014/main" id="{D7195E6C-19FD-4D1A-B579-DC704C6F61AF}"/>
              </a:ext>
            </a:extLst>
          </p:cNvPr>
          <p:cNvSpPr txBox="1">
            <a:spLocks noChangeArrowheads="1"/>
          </p:cNvSpPr>
          <p:nvPr/>
        </p:nvSpPr>
        <p:spPr bwMode="auto">
          <a:xfrm>
            <a:off x="304800" y="1163638"/>
            <a:ext cx="86106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a:t>
            </a:r>
            <a:r>
              <a:rPr lang="en-US" altLang="en-US" sz="2800">
                <a:solidFill>
                  <a:schemeClr val="tx2"/>
                </a:solidFill>
              </a:rPr>
              <a:t>  Lilford et. al.:    “</a:t>
            </a:r>
            <a:r>
              <a:rPr lang="en-US" altLang="en-US" sz="2400">
                <a:solidFill>
                  <a:schemeClr val="tx2"/>
                </a:solidFill>
              </a:rPr>
              <a:t>Why should data arising in a trial be secret… setting up a system that perpetuates ignorance violates Kant’s injunction that people should not be used as a mere ends to a mean.”</a:t>
            </a:r>
          </a:p>
          <a:p>
            <a:pPr eaLnBrk="1" hangingPunct="1">
              <a:spcBef>
                <a:spcPct val="0"/>
              </a:spcBef>
              <a:buFontTx/>
              <a:buNone/>
            </a:pPr>
            <a:endParaRPr lang="en-US" altLang="en-US" sz="2800"/>
          </a:p>
          <a:p>
            <a:pPr eaLnBrk="1" hangingPunct="1">
              <a:spcBef>
                <a:spcPct val="0"/>
              </a:spcBef>
            </a:pPr>
            <a:r>
              <a:rPr lang="en-US" altLang="en-US" sz="2800"/>
              <a:t>  </a:t>
            </a:r>
            <a:r>
              <a:rPr lang="en-US" altLang="en-US" sz="2800">
                <a:solidFill>
                  <a:schemeClr val="tx2"/>
                </a:solidFill>
              </a:rPr>
              <a:t>Fleming et. al.:   “</a:t>
            </a:r>
            <a:r>
              <a:rPr lang="en-US" altLang="en-US" sz="2400">
                <a:solidFill>
                  <a:schemeClr val="tx2"/>
                </a:solidFill>
              </a:rPr>
              <a:t>This opinion does not recognize that clinical trials must be conducted in a manner to address both collective and individual ethics.  Addressing collective ethics includes achieving the goal of a timely and reliable evaluation of the overall benefits and risks of an intervention for the benefit of all patients.  Furthermore, many patients join clinical trials in part due to  altruistic interests in achieving this same goal, so failure to maintain trial integrity violates individual as well as collective ethics.” 	</a:t>
            </a:r>
          </a:p>
          <a:p>
            <a:pPr eaLnBrk="1" hangingPunct="1">
              <a:spcBef>
                <a:spcPct val="0"/>
              </a:spcBef>
              <a:buFontTx/>
              <a:buNone/>
            </a:pPr>
            <a:r>
              <a:rPr lang="en-US" altLang="en-US" sz="2800">
                <a:solidFill>
                  <a:schemeClr val="tx2"/>
                </a:solidFill>
              </a:rPr>
              <a:t>	</a:t>
            </a:r>
          </a:p>
        </p:txBody>
      </p:sp>
      <p:sp>
        <p:nvSpPr>
          <p:cNvPr id="140292" name="Line 4">
            <a:extLst>
              <a:ext uri="{FF2B5EF4-FFF2-40B4-BE49-F238E27FC236}">
                <a16:creationId xmlns:a16="http://schemas.microsoft.com/office/drawing/2014/main" id="{4FB34BE6-2E31-4D32-82D5-0366B16A255B}"/>
              </a:ext>
            </a:extLst>
          </p:cNvPr>
          <p:cNvSpPr>
            <a:spLocks noChangeShapeType="1"/>
          </p:cNvSpPr>
          <p:nvPr/>
        </p:nvSpPr>
        <p:spPr bwMode="auto">
          <a:xfrm>
            <a:off x="304800" y="8382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0293" name="TextBox 1">
            <a:extLst>
              <a:ext uri="{FF2B5EF4-FFF2-40B4-BE49-F238E27FC236}">
                <a16:creationId xmlns:a16="http://schemas.microsoft.com/office/drawing/2014/main" id="{4ECE91AC-D4FE-4D78-B94F-2CC06D355CFD}"/>
              </a:ext>
            </a:extLst>
          </p:cNvPr>
          <p:cNvSpPr txBox="1">
            <a:spLocks noChangeArrowheads="1"/>
          </p:cNvSpPr>
          <p:nvPr/>
        </p:nvSpPr>
        <p:spPr bwMode="auto">
          <a:xfrm>
            <a:off x="1600200" y="6073775"/>
            <a:ext cx="5792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i="1">
                <a:solidFill>
                  <a:schemeClr val="tx2"/>
                </a:solidFill>
              </a:rPr>
              <a:t>…the second principle of clinical equipoise…</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a:extLst>
              <a:ext uri="{FF2B5EF4-FFF2-40B4-BE49-F238E27FC236}">
                <a16:creationId xmlns:a16="http://schemas.microsoft.com/office/drawing/2014/main" id="{23C092C2-59F6-47CF-9ECA-B634614F0F06}"/>
              </a:ext>
            </a:extLst>
          </p:cNvPr>
          <p:cNvSpPr txBox="1">
            <a:spLocks noChangeArrowheads="1"/>
          </p:cNvSpPr>
          <p:nvPr/>
        </p:nvSpPr>
        <p:spPr bwMode="auto">
          <a:xfrm>
            <a:off x="2168525" y="228600"/>
            <a:ext cx="4656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Confidentiality of Interim Data</a:t>
            </a:r>
          </a:p>
        </p:txBody>
      </p:sp>
      <p:sp>
        <p:nvSpPr>
          <p:cNvPr id="142339" name="Text Box 3">
            <a:extLst>
              <a:ext uri="{FF2B5EF4-FFF2-40B4-BE49-F238E27FC236}">
                <a16:creationId xmlns:a16="http://schemas.microsoft.com/office/drawing/2014/main" id="{54CA8202-A51B-4B66-8106-839401BEA635}"/>
              </a:ext>
            </a:extLst>
          </p:cNvPr>
          <p:cNvSpPr txBox="1">
            <a:spLocks noChangeArrowheads="1"/>
          </p:cNvSpPr>
          <p:nvPr/>
        </p:nvSpPr>
        <p:spPr bwMode="auto">
          <a:xfrm>
            <a:off x="246063" y="1143000"/>
            <a:ext cx="889158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 </a:t>
            </a:r>
            <a:r>
              <a:rPr lang="en-US" altLang="en-US" sz="2800">
                <a:solidFill>
                  <a:schemeClr val="tx2"/>
                </a:solidFill>
              </a:rPr>
              <a:t>DAMOCLES: </a:t>
            </a:r>
          </a:p>
          <a:p>
            <a:pPr eaLnBrk="1" hangingPunct="1">
              <a:spcBef>
                <a:spcPct val="0"/>
              </a:spcBef>
              <a:buFontTx/>
              <a:buNone/>
            </a:pPr>
            <a:r>
              <a:rPr lang="en-US" altLang="en-US" sz="2400"/>
              <a:t>* </a:t>
            </a:r>
            <a:r>
              <a:rPr lang="de-DE" altLang="en-US" sz="2400">
                <a:solidFill>
                  <a:schemeClr val="tx2"/>
                </a:solidFill>
              </a:rPr>
              <a:t>Grant, Altman, Babiker, et al.  </a:t>
            </a:r>
            <a:r>
              <a:rPr lang="en-US" altLang="en-US" sz="2400" i="1">
                <a:solidFill>
                  <a:schemeClr val="tx2"/>
                </a:solidFill>
              </a:rPr>
              <a:t>Health Technology Assessment  </a:t>
            </a:r>
            <a:r>
              <a:rPr lang="de-DE" altLang="en-US" sz="2400">
                <a:solidFill>
                  <a:schemeClr val="tx2"/>
                </a:solidFill>
              </a:rPr>
              <a:t>2005</a:t>
            </a:r>
            <a:r>
              <a:rPr lang="en-US" altLang="en-US" sz="2400">
                <a:solidFill>
                  <a:schemeClr val="tx2"/>
                </a:solidFill>
              </a:rPr>
              <a:t>  </a:t>
            </a:r>
          </a:p>
          <a:p>
            <a:pPr eaLnBrk="1" hangingPunct="1">
              <a:spcBef>
                <a:spcPct val="0"/>
              </a:spcBef>
              <a:buFontTx/>
              <a:buNone/>
            </a:pPr>
            <a:endParaRPr lang="en-US" altLang="en-US" sz="800">
              <a:solidFill>
                <a:schemeClr val="tx2"/>
              </a:solidFill>
            </a:endParaRPr>
          </a:p>
          <a:p>
            <a:pPr eaLnBrk="1" hangingPunct="1">
              <a:spcBef>
                <a:spcPct val="0"/>
              </a:spcBef>
              <a:buFontTx/>
              <a:buNone/>
            </a:pPr>
            <a:r>
              <a:rPr lang="en-US" altLang="en-US" sz="2800">
                <a:solidFill>
                  <a:schemeClr val="tx2"/>
                </a:solidFill>
              </a:rPr>
              <a:t>    “</a:t>
            </a:r>
            <a:r>
              <a:rPr lang="en-US" altLang="en-US" sz="2800" i="1">
                <a:solidFill>
                  <a:schemeClr val="tx2"/>
                </a:solidFill>
              </a:rPr>
              <a:t>There is near unanimity </a:t>
            </a:r>
          </a:p>
          <a:p>
            <a:pPr eaLnBrk="1" hangingPunct="1">
              <a:spcBef>
                <a:spcPct val="0"/>
              </a:spcBef>
              <a:buFontTx/>
              <a:buNone/>
            </a:pPr>
            <a:r>
              <a:rPr lang="en-US" altLang="en-US" sz="2800" i="1">
                <a:solidFill>
                  <a:schemeClr val="tx2"/>
                </a:solidFill>
              </a:rPr>
              <a:t>        that the interim data and the deliberations of the DMC  		should be absolutely confidential…	  </a:t>
            </a:r>
          </a:p>
          <a:p>
            <a:pPr eaLnBrk="1" hangingPunct="1">
              <a:spcBef>
                <a:spcPct val="0"/>
              </a:spcBef>
              <a:buFontTx/>
              <a:buNone/>
            </a:pPr>
            <a:r>
              <a:rPr lang="en-US" altLang="en-US" sz="1000" i="1">
                <a:solidFill>
                  <a:schemeClr val="tx2"/>
                </a:solidFill>
              </a:rPr>
              <a:t>	</a:t>
            </a:r>
          </a:p>
          <a:p>
            <a:pPr eaLnBrk="1" hangingPunct="1">
              <a:spcBef>
                <a:spcPct val="0"/>
              </a:spcBef>
              <a:buFontTx/>
              <a:buNone/>
            </a:pPr>
            <a:r>
              <a:rPr lang="en-US" altLang="en-US" sz="2800" i="1">
                <a:solidFill>
                  <a:schemeClr val="tx2"/>
                </a:solidFill>
              </a:rPr>
              <a:t>         …Breaches of confidentiality 						are to be treated extremely seriously</a:t>
            </a:r>
            <a:r>
              <a:rPr lang="en-US" altLang="en-US" sz="2800">
                <a:solidFill>
                  <a:schemeClr val="tx2"/>
                </a:solidFill>
              </a:rPr>
              <a:t>”</a:t>
            </a:r>
          </a:p>
          <a:p>
            <a:pPr eaLnBrk="1" hangingPunct="1">
              <a:spcBef>
                <a:spcPct val="0"/>
              </a:spcBef>
              <a:buFontTx/>
              <a:buNone/>
            </a:pPr>
            <a:endParaRPr lang="en-US" altLang="en-US" sz="2400">
              <a:solidFill>
                <a:schemeClr val="tx2"/>
              </a:solidFill>
            </a:endParaRPr>
          </a:p>
          <a:p>
            <a:pPr eaLnBrk="1" hangingPunct="1">
              <a:spcBef>
                <a:spcPct val="0"/>
              </a:spcBef>
              <a:buFontTx/>
              <a:buNone/>
            </a:pPr>
            <a:r>
              <a:rPr lang="en-US" altLang="en-US" sz="2800"/>
              <a:t>─ </a:t>
            </a:r>
            <a:r>
              <a:rPr lang="en-US" altLang="en-US" sz="2800">
                <a:solidFill>
                  <a:schemeClr val="tx2"/>
                </a:solidFill>
              </a:rPr>
              <a:t>Formal statements of concordance have been issued by 	NIH, WHO, EMA and FDA</a:t>
            </a:r>
            <a:r>
              <a:rPr lang="en-US" altLang="en-US" sz="2800" b="1"/>
              <a:t>*</a:t>
            </a:r>
          </a:p>
          <a:p>
            <a:pPr eaLnBrk="1" hangingPunct="1">
              <a:spcBef>
                <a:spcPct val="0"/>
              </a:spcBef>
              <a:buFontTx/>
              <a:buNone/>
            </a:pPr>
            <a:r>
              <a:rPr lang="en-US" altLang="en-US" sz="800">
                <a:solidFill>
                  <a:schemeClr val="tx2"/>
                </a:solidFill>
              </a:rPr>
              <a:t>         </a:t>
            </a:r>
          </a:p>
          <a:p>
            <a:pPr eaLnBrk="1" hangingPunct="1">
              <a:spcBef>
                <a:spcPct val="0"/>
              </a:spcBef>
              <a:buFontTx/>
              <a:buNone/>
            </a:pPr>
            <a:r>
              <a:rPr lang="en-US" altLang="en-US" sz="2800"/>
              <a:t>* </a:t>
            </a:r>
            <a:r>
              <a:rPr lang="en-US" altLang="en-US" sz="2400">
                <a:solidFill>
                  <a:schemeClr val="tx2"/>
                </a:solidFill>
              </a:rPr>
              <a:t>Fleming et al.  Maintaining confidentiality of interim data to enhance            	trial integrity and credibility. </a:t>
            </a:r>
            <a:r>
              <a:rPr lang="en-US" altLang="en-US" sz="2400" i="1">
                <a:solidFill>
                  <a:schemeClr val="tx2"/>
                </a:solidFill>
              </a:rPr>
              <a:t>Clinical Trials </a:t>
            </a:r>
            <a:r>
              <a:rPr lang="en-US" altLang="en-US" sz="2400">
                <a:solidFill>
                  <a:schemeClr val="tx2"/>
                </a:solidFill>
              </a:rPr>
              <a:t>2008; 5: 157–167</a:t>
            </a:r>
          </a:p>
          <a:p>
            <a:pPr eaLnBrk="1" hangingPunct="1">
              <a:spcBef>
                <a:spcPct val="0"/>
              </a:spcBef>
              <a:buFontTx/>
              <a:buNone/>
            </a:pPr>
            <a:endParaRPr lang="en-US" altLang="en-US" sz="2000">
              <a:solidFill>
                <a:schemeClr val="tx2"/>
              </a:solidFill>
            </a:endParaRPr>
          </a:p>
          <a:p>
            <a:pPr eaLnBrk="1" hangingPunct="1">
              <a:spcBef>
                <a:spcPct val="0"/>
              </a:spcBef>
              <a:buFontTx/>
              <a:buNone/>
            </a:pPr>
            <a:r>
              <a:rPr lang="en-US" altLang="en-US" sz="2800">
                <a:solidFill>
                  <a:schemeClr val="tx2"/>
                </a:solidFill>
              </a:rPr>
              <a:t>	  		</a:t>
            </a:r>
          </a:p>
        </p:txBody>
      </p:sp>
      <p:sp>
        <p:nvSpPr>
          <p:cNvPr id="142340" name="Line 4">
            <a:extLst>
              <a:ext uri="{FF2B5EF4-FFF2-40B4-BE49-F238E27FC236}">
                <a16:creationId xmlns:a16="http://schemas.microsoft.com/office/drawing/2014/main" id="{09F01460-4616-472F-87CB-153AF4905154}"/>
              </a:ext>
            </a:extLst>
          </p:cNvPr>
          <p:cNvSpPr>
            <a:spLocks noChangeShapeType="1"/>
          </p:cNvSpPr>
          <p:nvPr/>
        </p:nvSpPr>
        <p:spPr bwMode="auto">
          <a:xfrm>
            <a:off x="252413" y="9144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a:extLst>
              <a:ext uri="{FF2B5EF4-FFF2-40B4-BE49-F238E27FC236}">
                <a16:creationId xmlns:a16="http://schemas.microsoft.com/office/drawing/2014/main" id="{4459FB08-322E-471E-90B2-46BFEF6261A6}"/>
              </a:ext>
            </a:extLst>
          </p:cNvPr>
          <p:cNvSpPr txBox="1">
            <a:spLocks noChangeArrowheads="1"/>
          </p:cNvSpPr>
          <p:nvPr/>
        </p:nvSpPr>
        <p:spPr bwMode="auto">
          <a:xfrm>
            <a:off x="215900" y="228600"/>
            <a:ext cx="8594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Canadian Institutes of Health Research</a:t>
            </a:r>
          </a:p>
          <a:p>
            <a:pPr algn="ctr" eaLnBrk="1" hangingPunct="1">
              <a:spcBef>
                <a:spcPct val="0"/>
              </a:spcBef>
              <a:buFontTx/>
              <a:buNone/>
            </a:pPr>
            <a:r>
              <a:rPr lang="en-US" altLang="en-US"/>
              <a:t>Aspirin +/- Warfarin  in Peripheral Arterial Disease</a:t>
            </a:r>
          </a:p>
        </p:txBody>
      </p:sp>
      <p:sp>
        <p:nvSpPr>
          <p:cNvPr id="144387" name="Text Box 3">
            <a:extLst>
              <a:ext uri="{FF2B5EF4-FFF2-40B4-BE49-F238E27FC236}">
                <a16:creationId xmlns:a16="http://schemas.microsoft.com/office/drawing/2014/main" id="{08B04FAB-B5A6-4B0B-BC22-7CEAD3836343}"/>
              </a:ext>
            </a:extLst>
          </p:cNvPr>
          <p:cNvSpPr txBox="1">
            <a:spLocks noChangeArrowheads="1"/>
          </p:cNvSpPr>
          <p:nvPr/>
        </p:nvSpPr>
        <p:spPr bwMode="auto">
          <a:xfrm>
            <a:off x="228600" y="17526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a:t>
            </a:r>
            <a:r>
              <a:rPr lang="en-US" altLang="en-US" sz="2800">
                <a:solidFill>
                  <a:schemeClr val="tx2"/>
                </a:solidFill>
              </a:rPr>
              <a:t>  Anand, Wittes, Yusef, et. al. “What information should a sponsor of a randomized trial receive during its conduct?”</a:t>
            </a:r>
          </a:p>
          <a:p>
            <a:pPr eaLnBrk="1" hangingPunct="1">
              <a:spcBef>
                <a:spcPct val="0"/>
              </a:spcBef>
              <a:buFontTx/>
              <a:buNone/>
            </a:pPr>
            <a:endParaRPr lang="en-US" altLang="en-US" sz="800"/>
          </a:p>
          <a:p>
            <a:pPr eaLnBrk="1" hangingPunct="1">
              <a:spcBef>
                <a:spcPct val="0"/>
              </a:spcBef>
            </a:pPr>
            <a:r>
              <a:rPr lang="en-US" altLang="en-US" sz="2800"/>
              <a:t>  </a:t>
            </a:r>
            <a:r>
              <a:rPr lang="en-US" altLang="en-US" sz="2800">
                <a:solidFill>
                  <a:schemeClr val="tx2"/>
                </a:solidFill>
              </a:rPr>
              <a:t>Survey of “experienced clinical trialists”:	  </a:t>
            </a:r>
          </a:p>
          <a:p>
            <a:pPr eaLnBrk="1" hangingPunct="1">
              <a:spcBef>
                <a:spcPct val="0"/>
              </a:spcBef>
              <a:buFontTx/>
              <a:buNone/>
            </a:pPr>
            <a:r>
              <a:rPr lang="en-US" altLang="en-US" sz="2800">
                <a:solidFill>
                  <a:schemeClr val="tx2"/>
                </a:solidFill>
              </a:rPr>
              <a:t>	“</a:t>
            </a:r>
            <a:r>
              <a:rPr lang="en-US" altLang="en-US" sz="2800" i="1">
                <a:solidFill>
                  <a:schemeClr val="tx2"/>
                </a:solidFill>
              </a:rPr>
              <a:t>Do you think that in a large randomized clinical trial, in which there is an independent DMC, made up of reputable clinical trialists and biostatisticians who carefully monitor the trial, interim data such as conditional power should be given to the sponsor when requested?”</a:t>
            </a:r>
          </a:p>
          <a:p>
            <a:pPr eaLnBrk="1" hangingPunct="1">
              <a:spcBef>
                <a:spcPct val="0"/>
              </a:spcBef>
              <a:buFontTx/>
              <a:buNone/>
            </a:pPr>
            <a:r>
              <a:rPr lang="en-US" altLang="en-US" sz="2800">
                <a:solidFill>
                  <a:schemeClr val="tx2"/>
                </a:solidFill>
              </a:rPr>
              <a:t>  Response:  Yes:     No:        (EU, US, Australia, Canada)</a:t>
            </a:r>
          </a:p>
        </p:txBody>
      </p:sp>
      <p:sp>
        <p:nvSpPr>
          <p:cNvPr id="144388" name="Line 4">
            <a:extLst>
              <a:ext uri="{FF2B5EF4-FFF2-40B4-BE49-F238E27FC236}">
                <a16:creationId xmlns:a16="http://schemas.microsoft.com/office/drawing/2014/main" id="{6A799A76-4989-4D0D-996B-C51B590BD114}"/>
              </a:ext>
            </a:extLst>
          </p:cNvPr>
          <p:cNvSpPr>
            <a:spLocks noChangeShapeType="1"/>
          </p:cNvSpPr>
          <p:nvPr/>
        </p:nvSpPr>
        <p:spPr bwMode="auto">
          <a:xfrm>
            <a:off x="228600" y="16002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a:extLst>
              <a:ext uri="{FF2B5EF4-FFF2-40B4-BE49-F238E27FC236}">
                <a16:creationId xmlns:a16="http://schemas.microsoft.com/office/drawing/2014/main" id="{33C47126-C5D4-464F-9BAD-F635D5FF9FDA}"/>
              </a:ext>
            </a:extLst>
          </p:cNvPr>
          <p:cNvSpPr txBox="1">
            <a:spLocks noChangeArrowheads="1"/>
          </p:cNvSpPr>
          <p:nvPr/>
        </p:nvSpPr>
        <p:spPr bwMode="auto">
          <a:xfrm>
            <a:off x="215900" y="228600"/>
            <a:ext cx="8594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Canadian Institutes of Health Research</a:t>
            </a:r>
          </a:p>
          <a:p>
            <a:pPr algn="ctr" eaLnBrk="1" hangingPunct="1">
              <a:spcBef>
                <a:spcPct val="0"/>
              </a:spcBef>
              <a:buFontTx/>
              <a:buNone/>
            </a:pPr>
            <a:r>
              <a:rPr lang="en-US" altLang="en-US"/>
              <a:t>Aspirin +/- Warfarin  in Peripheral Arterial Disease</a:t>
            </a:r>
          </a:p>
        </p:txBody>
      </p:sp>
      <p:sp>
        <p:nvSpPr>
          <p:cNvPr id="146435" name="Text Box 3">
            <a:extLst>
              <a:ext uri="{FF2B5EF4-FFF2-40B4-BE49-F238E27FC236}">
                <a16:creationId xmlns:a16="http://schemas.microsoft.com/office/drawing/2014/main" id="{80117A72-599C-4B22-B344-8679B03ACD77}"/>
              </a:ext>
            </a:extLst>
          </p:cNvPr>
          <p:cNvSpPr txBox="1">
            <a:spLocks noChangeArrowheads="1"/>
          </p:cNvSpPr>
          <p:nvPr/>
        </p:nvSpPr>
        <p:spPr bwMode="auto">
          <a:xfrm>
            <a:off x="228600" y="1752600"/>
            <a:ext cx="8610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a:t>
            </a:r>
            <a:r>
              <a:rPr lang="en-US" altLang="en-US" sz="2800">
                <a:solidFill>
                  <a:schemeClr val="tx2"/>
                </a:solidFill>
              </a:rPr>
              <a:t>  Anand, Wittes, Yusef, et. al. “What information should a sponsor of a randomized trial receive during its conduct?”</a:t>
            </a:r>
          </a:p>
          <a:p>
            <a:pPr eaLnBrk="1" hangingPunct="1">
              <a:spcBef>
                <a:spcPct val="0"/>
              </a:spcBef>
              <a:buFontTx/>
              <a:buNone/>
            </a:pPr>
            <a:endParaRPr lang="en-US" altLang="en-US" sz="800">
              <a:solidFill>
                <a:schemeClr val="tx2"/>
              </a:solidFill>
            </a:endParaRPr>
          </a:p>
          <a:p>
            <a:pPr eaLnBrk="1" hangingPunct="1">
              <a:spcBef>
                <a:spcPct val="0"/>
              </a:spcBef>
            </a:pPr>
            <a:r>
              <a:rPr lang="en-US" altLang="en-US" sz="2800"/>
              <a:t>  </a:t>
            </a:r>
            <a:r>
              <a:rPr lang="en-US" altLang="en-US" sz="2800">
                <a:solidFill>
                  <a:schemeClr val="tx2"/>
                </a:solidFill>
              </a:rPr>
              <a:t>Survey of “experienced clinical trialists”:	  </a:t>
            </a:r>
          </a:p>
          <a:p>
            <a:pPr eaLnBrk="1" hangingPunct="1">
              <a:spcBef>
                <a:spcPct val="0"/>
              </a:spcBef>
              <a:buFontTx/>
              <a:buNone/>
            </a:pPr>
            <a:r>
              <a:rPr lang="en-US" altLang="en-US" sz="2800">
                <a:solidFill>
                  <a:schemeClr val="tx2"/>
                </a:solidFill>
              </a:rPr>
              <a:t>	“</a:t>
            </a:r>
            <a:r>
              <a:rPr lang="en-US" altLang="en-US" sz="2800" i="1">
                <a:solidFill>
                  <a:schemeClr val="tx2"/>
                </a:solidFill>
              </a:rPr>
              <a:t>Do you think that in a large randomized clinical trial, in which there is an independent DMC, made up of reputable clinical trialists and biostatisticians who carefully monitor the trial, interim data such as conditional power should be given to the sponsor when requested?”</a:t>
            </a:r>
          </a:p>
          <a:p>
            <a:pPr eaLnBrk="1" hangingPunct="1">
              <a:spcBef>
                <a:spcPct val="0"/>
              </a:spcBef>
              <a:buFontTx/>
              <a:buNone/>
            </a:pPr>
            <a:r>
              <a:rPr lang="en-US" altLang="en-US" sz="2800">
                <a:solidFill>
                  <a:schemeClr val="tx2"/>
                </a:solidFill>
              </a:rPr>
              <a:t>  Response:  Yes: </a:t>
            </a:r>
            <a:r>
              <a:rPr lang="en-US" altLang="en-US" sz="2800" b="1"/>
              <a:t>0</a:t>
            </a:r>
            <a:r>
              <a:rPr lang="en-US" altLang="en-US" sz="2800">
                <a:solidFill>
                  <a:schemeClr val="tx2"/>
                </a:solidFill>
              </a:rPr>
              <a:t>  No: </a:t>
            </a:r>
            <a:r>
              <a:rPr lang="en-US" altLang="en-US" sz="2800" b="1"/>
              <a:t>28</a:t>
            </a:r>
            <a:r>
              <a:rPr lang="en-US" altLang="en-US" sz="2800">
                <a:solidFill>
                  <a:schemeClr val="tx2"/>
                </a:solidFill>
              </a:rPr>
              <a:t>   (EU, US, Australia, Canada)</a:t>
            </a:r>
          </a:p>
        </p:txBody>
      </p:sp>
      <p:sp>
        <p:nvSpPr>
          <p:cNvPr id="146436" name="Line 4">
            <a:extLst>
              <a:ext uri="{FF2B5EF4-FFF2-40B4-BE49-F238E27FC236}">
                <a16:creationId xmlns:a16="http://schemas.microsoft.com/office/drawing/2014/main" id="{16B93486-2AD0-4CD9-AA21-B00659457D11}"/>
              </a:ext>
            </a:extLst>
          </p:cNvPr>
          <p:cNvSpPr>
            <a:spLocks noChangeShapeType="1"/>
          </p:cNvSpPr>
          <p:nvPr/>
        </p:nvSpPr>
        <p:spPr bwMode="auto">
          <a:xfrm>
            <a:off x="228600" y="16002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a:extLst>
              <a:ext uri="{FF2B5EF4-FFF2-40B4-BE49-F238E27FC236}">
                <a16:creationId xmlns:a16="http://schemas.microsoft.com/office/drawing/2014/main" id="{5CEFA017-B0FE-4748-9B0E-3CB35976F00D}"/>
              </a:ext>
            </a:extLst>
          </p:cNvPr>
          <p:cNvSpPr txBox="1">
            <a:spLocks noChangeArrowheads="1"/>
          </p:cNvSpPr>
          <p:nvPr/>
        </p:nvSpPr>
        <p:spPr bwMode="auto">
          <a:xfrm>
            <a:off x="320675" y="1219200"/>
            <a:ext cx="85344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b="1">
                <a:solidFill>
                  <a:schemeClr val="tx2"/>
                </a:solidFill>
                <a:sym typeface="Symbol" panose="05050102010706020507" pitchFamily="18" charset="2"/>
              </a:rPr>
              <a:t>Another Illustration</a:t>
            </a:r>
            <a:r>
              <a:rPr lang="en-US" altLang="en-US" sz="2800">
                <a:solidFill>
                  <a:schemeClr val="tx2"/>
                </a:solidFill>
                <a:sym typeface="Symbol" panose="05050102010706020507" pitchFamily="18" charset="2"/>
              </a:rPr>
              <a:t>: </a:t>
            </a:r>
          </a:p>
          <a:p>
            <a:pPr eaLnBrk="1" hangingPunct="1">
              <a:lnSpc>
                <a:spcPct val="90000"/>
              </a:lnSpc>
              <a:spcBef>
                <a:spcPct val="0"/>
              </a:spcBef>
              <a:buFontTx/>
              <a:buNone/>
            </a:pPr>
            <a:r>
              <a:rPr lang="en-US" altLang="en-US" sz="800">
                <a:solidFill>
                  <a:schemeClr val="tx2"/>
                </a:solidFill>
                <a:sym typeface="Symbol" panose="05050102010706020507" pitchFamily="18" charset="2"/>
              </a:rPr>
              <a:t> </a:t>
            </a:r>
          </a:p>
          <a:p>
            <a:pPr eaLnBrk="1" hangingPunct="1">
              <a:lnSpc>
                <a:spcPct val="90000"/>
              </a:lnSpc>
              <a:spcBef>
                <a:spcPct val="0"/>
              </a:spcBef>
            </a:pPr>
            <a:r>
              <a:rPr lang="en-US" altLang="en-US" sz="2800">
                <a:sym typeface="Symbol" panose="05050102010706020507" pitchFamily="18" charset="2"/>
              </a:rPr>
              <a:t> </a:t>
            </a:r>
            <a:r>
              <a:rPr lang="en-US" altLang="en-US" sz="2800">
                <a:solidFill>
                  <a:schemeClr val="tx2"/>
                </a:solidFill>
                <a:sym typeface="Symbol" panose="05050102010706020507" pitchFamily="18" charset="2"/>
              </a:rPr>
              <a:t>Potential Registration Endpoint:</a:t>
            </a:r>
          </a:p>
          <a:p>
            <a:pPr eaLnBrk="1" hangingPunct="1">
              <a:lnSpc>
                <a:spcPct val="90000"/>
              </a:lnSpc>
              <a:spcBef>
                <a:spcPct val="0"/>
              </a:spcBef>
              <a:buFontTx/>
              <a:buNone/>
            </a:pPr>
            <a:r>
              <a:rPr lang="en-US" altLang="en-US" sz="2800">
                <a:solidFill>
                  <a:schemeClr val="tx2"/>
                </a:solidFill>
                <a:sym typeface="Symbol" panose="05050102010706020507" pitchFamily="18" charset="2"/>
              </a:rPr>
              <a:t>         e.g: ‘</a:t>
            </a:r>
            <a:r>
              <a:rPr lang="en-US" altLang="en-US" sz="2800" i="1">
                <a:solidFill>
                  <a:schemeClr val="tx2"/>
                </a:solidFill>
                <a:sym typeface="Symbol" panose="05050102010706020507" pitchFamily="18" charset="2"/>
              </a:rPr>
              <a:t>Validated’ Biomarker  </a:t>
            </a:r>
            <a:r>
              <a:rPr lang="en-US" altLang="en-US" sz="2800">
                <a:solidFill>
                  <a:schemeClr val="tx2"/>
                </a:solidFill>
                <a:sym typeface="Symbol" panose="05050102010706020507" pitchFamily="18" charset="2"/>
              </a:rPr>
              <a:t>or  </a:t>
            </a:r>
            <a:r>
              <a:rPr lang="en-US" altLang="en-US" sz="2800" i="1">
                <a:solidFill>
                  <a:schemeClr val="tx2"/>
                </a:solidFill>
                <a:sym typeface="Symbol" panose="05050102010706020507" pitchFamily="18" charset="2"/>
              </a:rPr>
              <a:t>Symptom Measure</a:t>
            </a:r>
          </a:p>
          <a:p>
            <a:pPr eaLnBrk="1" hangingPunct="1">
              <a:lnSpc>
                <a:spcPct val="90000"/>
              </a:lnSpc>
              <a:spcBef>
                <a:spcPct val="0"/>
              </a:spcBef>
              <a:buFontTx/>
              <a:buNone/>
            </a:pPr>
            <a:endParaRPr lang="en-US" altLang="en-US" sz="800" i="1">
              <a:solidFill>
                <a:schemeClr val="tx2"/>
              </a:solidFill>
              <a:sym typeface="Symbol" panose="05050102010706020507" pitchFamily="18" charset="2"/>
            </a:endParaRPr>
          </a:p>
          <a:p>
            <a:pPr eaLnBrk="1" hangingPunct="1">
              <a:lnSpc>
                <a:spcPct val="90000"/>
              </a:lnSpc>
              <a:spcBef>
                <a:spcPct val="0"/>
              </a:spcBef>
            </a:pPr>
            <a:r>
              <a:rPr lang="en-US" altLang="en-US" sz="2800">
                <a:sym typeface="Symbol" panose="05050102010706020507" pitchFamily="18" charset="2"/>
              </a:rPr>
              <a:t> </a:t>
            </a:r>
            <a:r>
              <a:rPr lang="en-US" altLang="en-US" sz="2800">
                <a:solidFill>
                  <a:schemeClr val="tx2"/>
                </a:solidFill>
                <a:sym typeface="Symbol" panose="05050102010706020507" pitchFamily="18" charset="2"/>
              </a:rPr>
              <a:t>Clinical Endpoint of Principal Interest: </a:t>
            </a:r>
          </a:p>
          <a:p>
            <a:pPr eaLnBrk="1" hangingPunct="1">
              <a:lnSpc>
                <a:spcPct val="90000"/>
              </a:lnSpc>
              <a:spcBef>
                <a:spcPct val="0"/>
              </a:spcBef>
              <a:buFontTx/>
              <a:buNone/>
            </a:pPr>
            <a:r>
              <a:rPr lang="en-US" altLang="en-US" sz="2800" i="1">
                <a:solidFill>
                  <a:schemeClr val="tx2"/>
                </a:solidFill>
                <a:sym typeface="Symbol" panose="05050102010706020507" pitchFamily="18" charset="2"/>
              </a:rPr>
              <a:t>         </a:t>
            </a:r>
            <a:r>
              <a:rPr lang="en-US" altLang="en-US" sz="2800">
                <a:solidFill>
                  <a:schemeClr val="tx2"/>
                </a:solidFill>
                <a:sym typeface="Symbol" panose="05050102010706020507" pitchFamily="18" charset="2"/>
              </a:rPr>
              <a:t>e.g:</a:t>
            </a:r>
            <a:r>
              <a:rPr lang="en-US" altLang="en-US" sz="2800" i="1">
                <a:solidFill>
                  <a:schemeClr val="tx2"/>
                </a:solidFill>
                <a:sym typeface="Symbol" panose="05050102010706020507" pitchFamily="18" charset="2"/>
              </a:rPr>
              <a:t>  Overall Survival  (OS)</a:t>
            </a:r>
          </a:p>
          <a:p>
            <a:pPr eaLnBrk="1" hangingPunct="1">
              <a:lnSpc>
                <a:spcPct val="90000"/>
              </a:lnSpc>
              <a:spcBef>
                <a:spcPct val="0"/>
              </a:spcBef>
              <a:buFontTx/>
              <a:buNone/>
            </a:pPr>
            <a:r>
              <a:rPr lang="en-US" altLang="en-US" sz="2800">
                <a:solidFill>
                  <a:schemeClr val="tx2"/>
                </a:solidFill>
                <a:sym typeface="Symbol" panose="05050102010706020507" pitchFamily="18" charset="2"/>
              </a:rPr>
              <a:t> …For subsequent labeling or other regulatory authority…</a:t>
            </a:r>
          </a:p>
          <a:p>
            <a:pPr eaLnBrk="1" hangingPunct="1">
              <a:lnSpc>
                <a:spcPct val="90000"/>
              </a:lnSpc>
              <a:spcBef>
                <a:spcPct val="0"/>
              </a:spcBef>
              <a:buFontTx/>
              <a:buNone/>
            </a:pPr>
            <a:endParaRPr lang="en-US" altLang="en-US" sz="2800">
              <a:solidFill>
                <a:schemeClr val="tx2"/>
              </a:solidFill>
              <a:sym typeface="Symbol" panose="05050102010706020507" pitchFamily="18" charset="2"/>
            </a:endParaRPr>
          </a:p>
          <a:p>
            <a:pPr eaLnBrk="1" hangingPunct="1">
              <a:lnSpc>
                <a:spcPct val="90000"/>
              </a:lnSpc>
              <a:spcBef>
                <a:spcPct val="0"/>
              </a:spcBef>
              <a:buFontTx/>
              <a:buNone/>
            </a:pPr>
            <a:r>
              <a:rPr lang="en-US" altLang="en-US" sz="2800" u="sng">
                <a:solidFill>
                  <a:schemeClr val="tx2"/>
                </a:solidFill>
                <a:sym typeface="Symbol" panose="05050102010706020507" pitchFamily="18" charset="2"/>
              </a:rPr>
              <a:t>Approach to maintain integrity of </a:t>
            </a:r>
            <a:r>
              <a:rPr lang="en-US" altLang="en-US" sz="2800" i="1" u="sng">
                <a:solidFill>
                  <a:schemeClr val="tx2"/>
                </a:solidFill>
                <a:sym typeface="Symbol" panose="05050102010706020507" pitchFamily="18" charset="2"/>
              </a:rPr>
              <a:t>Overall Survival </a:t>
            </a:r>
            <a:r>
              <a:rPr lang="en-US" altLang="en-US" sz="2800" u="sng">
                <a:solidFill>
                  <a:schemeClr val="tx2"/>
                </a:solidFill>
                <a:sym typeface="Symbol" panose="05050102010706020507" pitchFamily="18" charset="2"/>
              </a:rPr>
              <a:t>data</a:t>
            </a:r>
            <a:r>
              <a:rPr lang="en-US" altLang="en-US" sz="2800">
                <a:solidFill>
                  <a:schemeClr val="tx2"/>
                </a:solidFill>
                <a:sym typeface="Symbol" panose="05050102010706020507" pitchFamily="18" charset="2"/>
              </a:rPr>
              <a:t>:</a:t>
            </a:r>
          </a:p>
          <a:p>
            <a:pPr eaLnBrk="1" hangingPunct="1">
              <a:lnSpc>
                <a:spcPct val="90000"/>
              </a:lnSpc>
              <a:spcBef>
                <a:spcPct val="0"/>
              </a:spcBef>
              <a:buFontTx/>
              <a:buNone/>
            </a:pPr>
            <a:endParaRPr lang="en-US" altLang="en-US" sz="800">
              <a:solidFill>
                <a:schemeClr val="tx2"/>
              </a:solidFill>
              <a:sym typeface="Symbol" panose="05050102010706020507" pitchFamily="18" charset="2"/>
            </a:endParaRPr>
          </a:p>
          <a:p>
            <a:pPr eaLnBrk="1" hangingPunct="1">
              <a:lnSpc>
                <a:spcPct val="90000"/>
              </a:lnSpc>
              <a:spcBef>
                <a:spcPct val="0"/>
              </a:spcBef>
              <a:buFontTx/>
              <a:buNone/>
            </a:pPr>
            <a:r>
              <a:rPr lang="en-US" altLang="en-US" sz="2800">
                <a:solidFill>
                  <a:schemeClr val="tx2"/>
                </a:solidFill>
                <a:sym typeface="Symbol" panose="05050102010706020507" pitchFamily="18" charset="2"/>
              </a:rPr>
              <a:t>  When data on the ‘</a:t>
            </a:r>
            <a:r>
              <a:rPr lang="en-US" altLang="en-US" sz="2800" i="1">
                <a:solidFill>
                  <a:schemeClr val="tx2"/>
                </a:solidFill>
                <a:sym typeface="Symbol" panose="05050102010706020507" pitchFamily="18" charset="2"/>
              </a:rPr>
              <a:t>Registration Endpoint</a:t>
            </a:r>
            <a:r>
              <a:rPr lang="en-US" altLang="en-US" sz="2800">
                <a:solidFill>
                  <a:schemeClr val="tx2"/>
                </a:solidFill>
                <a:sym typeface="Symbol" panose="05050102010706020507" pitchFamily="18" charset="2"/>
              </a:rPr>
              <a:t>’ are complete, </a:t>
            </a:r>
          </a:p>
          <a:p>
            <a:pPr eaLnBrk="1" hangingPunct="1">
              <a:lnSpc>
                <a:spcPct val="90000"/>
              </a:lnSpc>
              <a:spcBef>
                <a:spcPct val="0"/>
              </a:spcBef>
              <a:buFontTx/>
              <a:buNone/>
            </a:pPr>
            <a:r>
              <a:rPr lang="en-US" altLang="en-US" sz="2800">
                <a:solidFill>
                  <a:schemeClr val="tx2"/>
                </a:solidFill>
                <a:sym typeface="Symbol" panose="05050102010706020507" pitchFamily="18" charset="2"/>
              </a:rPr>
              <a:t>    and if the monitoring boundary for </a:t>
            </a:r>
            <a:r>
              <a:rPr lang="en-US" altLang="en-US" sz="2800" i="1">
                <a:solidFill>
                  <a:schemeClr val="tx2"/>
                </a:solidFill>
                <a:sym typeface="Symbol" panose="05050102010706020507" pitchFamily="18" charset="2"/>
              </a:rPr>
              <a:t>OS</a:t>
            </a:r>
            <a:r>
              <a:rPr lang="en-US" altLang="en-US" sz="2800">
                <a:solidFill>
                  <a:schemeClr val="tx2"/>
                </a:solidFill>
                <a:sym typeface="Symbol" panose="05050102010706020507" pitchFamily="18" charset="2"/>
              </a:rPr>
              <a:t> is not crossed:</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a:t>─ </a:t>
            </a:r>
            <a:r>
              <a:rPr lang="en-US" altLang="en-US" sz="2800">
                <a:solidFill>
                  <a:schemeClr val="tx2"/>
                </a:solidFill>
                <a:sym typeface="Symbol" panose="05050102010706020507" pitchFamily="18" charset="2"/>
              </a:rPr>
              <a:t>Release data on the Registration Endpoint</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a:t>─ </a:t>
            </a:r>
            <a:r>
              <a:rPr lang="en-US" altLang="en-US" sz="2800">
                <a:solidFill>
                  <a:schemeClr val="tx2"/>
                </a:solidFill>
                <a:sym typeface="Symbol" panose="05050102010706020507" pitchFamily="18" charset="2"/>
              </a:rPr>
              <a:t>Maintain confidentiality of </a:t>
            </a:r>
            <a:r>
              <a:rPr lang="en-US" altLang="en-US" sz="2800" i="1">
                <a:solidFill>
                  <a:schemeClr val="tx2"/>
                </a:solidFill>
                <a:sym typeface="Symbol" panose="05050102010706020507" pitchFamily="18" charset="2"/>
              </a:rPr>
              <a:t>OS</a:t>
            </a:r>
            <a:r>
              <a:rPr lang="en-US" altLang="en-US" sz="2800">
                <a:solidFill>
                  <a:schemeClr val="tx2"/>
                </a:solidFill>
                <a:sym typeface="Symbol" panose="05050102010706020507" pitchFamily="18" charset="2"/>
              </a:rPr>
              <a:t> data until the</a:t>
            </a:r>
          </a:p>
          <a:p>
            <a:pPr eaLnBrk="1" hangingPunct="1">
              <a:lnSpc>
                <a:spcPct val="90000"/>
              </a:lnSpc>
              <a:spcBef>
                <a:spcPct val="0"/>
              </a:spcBef>
              <a:buFontTx/>
              <a:buNone/>
            </a:pPr>
            <a:r>
              <a:rPr lang="en-US" altLang="en-US" sz="2800">
                <a:solidFill>
                  <a:schemeClr val="tx2"/>
                </a:solidFill>
                <a:sym typeface="Symbol" panose="05050102010706020507" pitchFamily="18" charset="2"/>
              </a:rPr>
              <a:t>         boundary is crossed or target # of events is achieved</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p>
        </p:txBody>
      </p:sp>
      <p:sp>
        <p:nvSpPr>
          <p:cNvPr id="148483" name="Text Box 3">
            <a:extLst>
              <a:ext uri="{FF2B5EF4-FFF2-40B4-BE49-F238E27FC236}">
                <a16:creationId xmlns:a16="http://schemas.microsoft.com/office/drawing/2014/main" id="{6B19A5E4-F27C-496F-906A-5112BEC4AB18}"/>
              </a:ext>
            </a:extLst>
          </p:cNvPr>
          <p:cNvSpPr txBox="1">
            <a:spLocks noChangeArrowheads="1"/>
          </p:cNvSpPr>
          <p:nvPr/>
        </p:nvSpPr>
        <p:spPr bwMode="auto">
          <a:xfrm>
            <a:off x="271463" y="228600"/>
            <a:ext cx="852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ym typeface="Symbol" panose="05050102010706020507" pitchFamily="18" charset="2"/>
              </a:rPr>
              <a:t>Current Concerns:  Confidentiality of Interim Data</a:t>
            </a:r>
            <a:endParaRPr lang="en-US" altLang="en-US"/>
          </a:p>
        </p:txBody>
      </p:sp>
      <p:sp>
        <p:nvSpPr>
          <p:cNvPr id="148484" name="Line 4">
            <a:extLst>
              <a:ext uri="{FF2B5EF4-FFF2-40B4-BE49-F238E27FC236}">
                <a16:creationId xmlns:a16="http://schemas.microsoft.com/office/drawing/2014/main" id="{711F3F87-0500-4575-B8F4-1A6656F9A1DF}"/>
              </a:ext>
            </a:extLst>
          </p:cNvPr>
          <p:cNvSpPr>
            <a:spLocks noChangeShapeType="1"/>
          </p:cNvSpPr>
          <p:nvPr/>
        </p:nvSpPr>
        <p:spPr bwMode="auto">
          <a:xfrm>
            <a:off x="271463" y="9906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a:extLst>
              <a:ext uri="{FF2B5EF4-FFF2-40B4-BE49-F238E27FC236}">
                <a16:creationId xmlns:a16="http://schemas.microsoft.com/office/drawing/2014/main" id="{18062BB1-4A0B-45EA-8B61-AA6C1479736A}"/>
              </a:ext>
            </a:extLst>
          </p:cNvPr>
          <p:cNvSpPr txBox="1">
            <a:spLocks noChangeArrowheads="1"/>
          </p:cNvSpPr>
          <p:nvPr/>
        </p:nvSpPr>
        <p:spPr bwMode="auto">
          <a:xfrm>
            <a:off x="803275" y="1219200"/>
            <a:ext cx="821531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2400">
              <a:solidFill>
                <a:schemeClr val="tx2"/>
              </a:solidFill>
              <a:sym typeface="Symbol" panose="05050102010706020507" pitchFamily="18" charset="2"/>
            </a:endParaRPr>
          </a:p>
          <a:p>
            <a:pPr eaLnBrk="1" hangingPunct="1">
              <a:lnSpc>
                <a:spcPct val="90000"/>
              </a:lnSpc>
              <a:spcBef>
                <a:spcPct val="0"/>
              </a:spcBef>
              <a:buFont typeface="Symbol" panose="05050102010706020507" pitchFamily="18" charset="2"/>
              <a:buChar char="·"/>
            </a:pPr>
            <a:r>
              <a:rPr lang="en-US" altLang="en-US">
                <a:sym typeface="Symbol" panose="05050102010706020507" pitchFamily="18" charset="2"/>
              </a:rPr>
              <a:t>  </a:t>
            </a:r>
            <a:r>
              <a:rPr lang="en-US" altLang="en-US" sz="2800">
                <a:solidFill>
                  <a:schemeClr val="tx2"/>
                </a:solidFill>
                <a:sym typeface="Symbol" panose="05050102010706020507" pitchFamily="18" charset="2"/>
              </a:rPr>
              <a:t>Availability of Interim Safety and Efficacy Data</a:t>
            </a:r>
          </a:p>
          <a:p>
            <a:pPr eaLnBrk="1" hangingPunct="1">
              <a:lnSpc>
                <a:spcPct val="90000"/>
              </a:lnSpc>
              <a:spcBef>
                <a:spcPct val="0"/>
              </a:spcBef>
              <a:buFont typeface="Symbol" panose="05050102010706020507" pitchFamily="18" charset="2"/>
              <a:buNone/>
            </a:pPr>
            <a:r>
              <a:rPr lang="en-US" altLang="en-US" sz="2800">
                <a:solidFill>
                  <a:schemeClr val="tx2"/>
                </a:solidFill>
                <a:sym typeface="Symbol" panose="05050102010706020507" pitchFamily="18" charset="2"/>
              </a:rPr>
              <a:t>	on a “</a:t>
            </a:r>
            <a:r>
              <a:rPr lang="en-US" altLang="en-US" sz="2800" i="1">
                <a:solidFill>
                  <a:schemeClr val="tx2"/>
                </a:solidFill>
                <a:sym typeface="Symbol" panose="05050102010706020507" pitchFamily="18" charset="2"/>
              </a:rPr>
              <a:t>Need to Know Basis</a:t>
            </a:r>
            <a:r>
              <a:rPr lang="en-US" altLang="en-US" sz="2800">
                <a:solidFill>
                  <a:schemeClr val="tx2"/>
                </a:solidFill>
                <a:sym typeface="Symbol" panose="05050102010706020507" pitchFamily="18" charset="2"/>
              </a:rPr>
              <a:t>”</a:t>
            </a:r>
          </a:p>
          <a:p>
            <a:pPr eaLnBrk="1" hangingPunct="1">
              <a:lnSpc>
                <a:spcPct val="90000"/>
              </a:lnSpc>
              <a:spcBef>
                <a:spcPct val="0"/>
              </a:spcBef>
              <a:buFont typeface="Symbol" panose="05050102010706020507" pitchFamily="18" charset="2"/>
              <a:buNone/>
            </a:pPr>
            <a:endParaRPr lang="en-US" altLang="en-US" sz="1600">
              <a:sym typeface="Symbol" panose="05050102010706020507" pitchFamily="18" charset="2"/>
            </a:endParaRPr>
          </a:p>
          <a:p>
            <a:pPr eaLnBrk="1" hangingPunct="1">
              <a:lnSpc>
                <a:spcPct val="90000"/>
              </a:lnSpc>
              <a:spcBef>
                <a:spcPct val="0"/>
              </a:spcBef>
              <a:buFontTx/>
              <a:buNone/>
            </a:pPr>
            <a:r>
              <a:rPr lang="en-US" altLang="en-US">
                <a:sym typeface="Symbol" panose="05050102010706020507" pitchFamily="18" charset="2"/>
              </a:rPr>
              <a:t>    </a:t>
            </a:r>
            <a:r>
              <a:rPr lang="en-US" altLang="en-US" sz="2800">
                <a:solidFill>
                  <a:schemeClr val="tx2"/>
                </a:solidFill>
                <a:sym typeface="Symbol" panose="05050102010706020507" pitchFamily="18" charset="2"/>
              </a:rPr>
              <a:t>E.g:   </a:t>
            </a:r>
            <a:r>
              <a:rPr lang="en-US" altLang="en-US" sz="2800"/>
              <a:t>─</a:t>
            </a:r>
            <a:r>
              <a:rPr lang="en-US" altLang="en-US" sz="2800">
                <a:solidFill>
                  <a:schemeClr val="tx2"/>
                </a:solidFill>
                <a:sym typeface="Symbol" panose="05050102010706020507" pitchFamily="18" charset="2"/>
              </a:rPr>
              <a:t>   </a:t>
            </a:r>
            <a:r>
              <a:rPr lang="en-US" altLang="en-US" sz="2400">
                <a:solidFill>
                  <a:schemeClr val="tx2"/>
                </a:solidFill>
                <a:sym typeface="Symbol" panose="05050102010706020507" pitchFamily="18" charset="2"/>
              </a:rPr>
              <a:t>Medical Monitors for Reporting SUSARs &amp; SAEs</a:t>
            </a:r>
          </a:p>
          <a:p>
            <a:pPr eaLnBrk="1" hangingPunct="1">
              <a:lnSpc>
                <a:spcPct val="90000"/>
              </a:lnSpc>
              <a:spcBef>
                <a:spcPct val="0"/>
              </a:spcBef>
              <a:buFontTx/>
              <a:buNone/>
            </a:pPr>
            <a:r>
              <a:rPr lang="en-US" altLang="en-US" sz="2800">
                <a:sym typeface="Symbol" panose="05050102010706020507" pitchFamily="18" charset="2"/>
              </a:rPr>
              <a:t>	    </a:t>
            </a:r>
            <a:r>
              <a:rPr lang="en-US" altLang="en-US" sz="2800"/>
              <a:t>─</a:t>
            </a:r>
            <a:r>
              <a:rPr lang="en-US" altLang="en-US" sz="2800">
                <a:sym typeface="Symbol" panose="05050102010706020507" pitchFamily="18" charset="2"/>
              </a:rPr>
              <a:t>   </a:t>
            </a:r>
            <a:r>
              <a:rPr lang="en-US" altLang="en-US" sz="2400">
                <a:solidFill>
                  <a:schemeClr val="tx2"/>
                </a:solidFill>
                <a:sym typeface="Symbol" panose="05050102010706020507" pitchFamily="18" charset="2"/>
              </a:rPr>
              <a:t>Caregivers in Unblinded Trials</a:t>
            </a:r>
          </a:p>
          <a:p>
            <a:pPr eaLnBrk="1" hangingPunct="1">
              <a:lnSpc>
                <a:spcPct val="90000"/>
              </a:lnSpc>
              <a:spcBef>
                <a:spcPct val="0"/>
              </a:spcBef>
              <a:buFontTx/>
              <a:buNone/>
            </a:pPr>
            <a:r>
              <a:rPr lang="en-US" altLang="en-US" sz="2800">
                <a:sym typeface="Symbol" panose="05050102010706020507" pitchFamily="18" charset="2"/>
              </a:rPr>
              <a:t>	    </a:t>
            </a:r>
            <a:r>
              <a:rPr lang="en-US" altLang="en-US" sz="2800"/>
              <a:t>─</a:t>
            </a:r>
            <a:r>
              <a:rPr lang="en-US" altLang="en-US" sz="2800">
                <a:sym typeface="Symbol" panose="05050102010706020507" pitchFamily="18" charset="2"/>
              </a:rPr>
              <a:t>   </a:t>
            </a:r>
            <a:r>
              <a:rPr lang="en-US" altLang="en-US" sz="2400">
                <a:solidFill>
                  <a:schemeClr val="tx2"/>
                </a:solidFill>
                <a:sym typeface="Symbol" panose="05050102010706020507" pitchFamily="18" charset="2"/>
              </a:rPr>
              <a:t>Pooled data to modify sample size</a:t>
            </a:r>
          </a:p>
          <a:p>
            <a:pPr eaLnBrk="1" hangingPunct="1">
              <a:lnSpc>
                <a:spcPct val="90000"/>
              </a:lnSpc>
              <a:spcBef>
                <a:spcPct val="0"/>
              </a:spcBef>
              <a:buFontTx/>
              <a:buNone/>
            </a:pPr>
            <a:endParaRPr lang="en-US" altLang="en-US" sz="1400">
              <a:sym typeface="Symbol" panose="05050102010706020507" pitchFamily="18" charset="2"/>
            </a:endParaRPr>
          </a:p>
          <a:p>
            <a:pPr eaLnBrk="1" hangingPunct="1">
              <a:spcBef>
                <a:spcPct val="0"/>
              </a:spcBef>
              <a:buFontTx/>
              <a:buNone/>
            </a:pPr>
            <a:endParaRPr lang="en-US" altLang="en-US" sz="1400">
              <a:sym typeface="Symbol" panose="05050102010706020507" pitchFamily="18" charset="2"/>
            </a:endParaRPr>
          </a:p>
          <a:p>
            <a:pPr eaLnBrk="1" hangingPunct="1">
              <a:spcBef>
                <a:spcPct val="0"/>
              </a:spcBef>
              <a:buFont typeface="Symbol" panose="05050102010706020507" pitchFamily="18" charset="2"/>
              <a:buChar char="·"/>
            </a:pPr>
            <a:r>
              <a:rPr lang="en-US" altLang="en-US">
                <a:sym typeface="Symbol" panose="05050102010706020507" pitchFamily="18" charset="2"/>
              </a:rPr>
              <a:t>  </a:t>
            </a:r>
            <a:r>
              <a:rPr lang="en-US" altLang="en-US" sz="2800">
                <a:solidFill>
                  <a:schemeClr val="tx2"/>
                </a:solidFill>
                <a:sym typeface="Symbol" panose="05050102010706020507" pitchFamily="18" charset="2"/>
              </a:rPr>
              <a:t>Open access  (e.g., in DMC Open Reports)</a:t>
            </a:r>
          </a:p>
          <a:p>
            <a:pPr eaLnBrk="1" hangingPunct="1">
              <a:spcBef>
                <a:spcPct val="0"/>
              </a:spcBef>
              <a:buFont typeface="Symbol" panose="05050102010706020507" pitchFamily="18" charset="2"/>
              <a:buNone/>
            </a:pPr>
            <a:r>
              <a:rPr lang="en-US" altLang="en-US" sz="2800">
                <a:solidFill>
                  <a:schemeClr val="tx2"/>
                </a:solidFill>
                <a:sym typeface="Symbol" panose="05050102010706020507" pitchFamily="18" charset="2"/>
              </a:rPr>
              <a:t>       to pooled data on efficacy and safety measures</a:t>
            </a:r>
          </a:p>
          <a:p>
            <a:pPr eaLnBrk="1" hangingPunct="1">
              <a:spcBef>
                <a:spcPct val="0"/>
              </a:spcBef>
              <a:buFont typeface="Symbol" panose="05050102010706020507" pitchFamily="18" charset="2"/>
              <a:buNone/>
            </a:pPr>
            <a:r>
              <a:rPr lang="en-US" altLang="en-US" sz="2800">
                <a:solidFill>
                  <a:schemeClr val="tx2"/>
                </a:solidFill>
                <a:sym typeface="Symbol" panose="05050102010706020507" pitchFamily="18" charset="2"/>
              </a:rPr>
              <a:t>         readily may provide insights into treatment effects</a:t>
            </a:r>
          </a:p>
          <a:p>
            <a:pPr eaLnBrk="1" hangingPunct="1">
              <a:spcBef>
                <a:spcPct val="0"/>
              </a:spcBef>
              <a:buFont typeface="Symbol" panose="05050102010706020507" pitchFamily="18" charset="2"/>
              <a:buNone/>
            </a:pPr>
            <a:endParaRPr lang="en-US" altLang="en-US" sz="800">
              <a:solidFill>
                <a:schemeClr val="tx2"/>
              </a:solidFill>
              <a:sym typeface="Symbol" panose="05050102010706020507" pitchFamily="18" charset="2"/>
            </a:endParaRPr>
          </a:p>
          <a:p>
            <a:pPr eaLnBrk="1" hangingPunct="1">
              <a:lnSpc>
                <a:spcPct val="90000"/>
              </a:lnSpc>
              <a:spcBef>
                <a:spcPct val="0"/>
              </a:spcBef>
              <a:buFontTx/>
              <a:buNone/>
            </a:pPr>
            <a:endParaRPr lang="en-US" altLang="en-US">
              <a:solidFill>
                <a:schemeClr val="tx2"/>
              </a:solidFill>
            </a:endParaRPr>
          </a:p>
        </p:txBody>
      </p:sp>
      <p:sp>
        <p:nvSpPr>
          <p:cNvPr id="150531" name="Text Box 3">
            <a:extLst>
              <a:ext uri="{FF2B5EF4-FFF2-40B4-BE49-F238E27FC236}">
                <a16:creationId xmlns:a16="http://schemas.microsoft.com/office/drawing/2014/main" id="{6B2112F5-38B4-43A3-A679-A3C3B9FF6C38}"/>
              </a:ext>
            </a:extLst>
          </p:cNvPr>
          <p:cNvSpPr txBox="1">
            <a:spLocks noChangeArrowheads="1"/>
          </p:cNvSpPr>
          <p:nvPr/>
        </p:nvSpPr>
        <p:spPr bwMode="auto">
          <a:xfrm>
            <a:off x="336550" y="228600"/>
            <a:ext cx="8440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ym typeface="Symbol" panose="05050102010706020507" pitchFamily="18" charset="2"/>
              </a:rPr>
              <a:t>Current Concerns: Sponsor Access to Pooled Data</a:t>
            </a:r>
            <a:endParaRPr lang="en-US" altLang="en-US"/>
          </a:p>
        </p:txBody>
      </p:sp>
      <p:sp>
        <p:nvSpPr>
          <p:cNvPr id="150532" name="Line 4">
            <a:extLst>
              <a:ext uri="{FF2B5EF4-FFF2-40B4-BE49-F238E27FC236}">
                <a16:creationId xmlns:a16="http://schemas.microsoft.com/office/drawing/2014/main" id="{E1C05430-192E-4B29-B7DB-FC53BFCD6666}"/>
              </a:ext>
            </a:extLst>
          </p:cNvPr>
          <p:cNvSpPr>
            <a:spLocks noChangeShapeType="1"/>
          </p:cNvSpPr>
          <p:nvPr/>
        </p:nvSpPr>
        <p:spPr bwMode="auto">
          <a:xfrm>
            <a:off x="257175" y="9906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B1D74478-991D-4AC5-AB15-6B07ADBA08C8}"/>
              </a:ext>
            </a:extLst>
          </p:cNvPr>
          <p:cNvSpPr txBox="1">
            <a:spLocks noChangeArrowheads="1"/>
          </p:cNvSpPr>
          <p:nvPr/>
        </p:nvSpPr>
        <p:spPr bwMode="auto">
          <a:xfrm>
            <a:off x="234950" y="1281113"/>
            <a:ext cx="890905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  To assist the DMC in achieving its Mission,  </a:t>
            </a:r>
          </a:p>
          <a:p>
            <a:pPr eaLnBrk="1" hangingPunct="1">
              <a:lnSpc>
                <a:spcPct val="90000"/>
              </a:lnSpc>
              <a:spcBef>
                <a:spcPct val="0"/>
              </a:spcBef>
              <a:buFontTx/>
              <a:buNone/>
            </a:pPr>
            <a:r>
              <a:rPr lang="en-US" altLang="en-US" sz="2800">
                <a:solidFill>
                  <a:schemeClr val="tx2"/>
                </a:solidFill>
              </a:rPr>
              <a:t>		                           procedures are needed…</a:t>
            </a:r>
          </a:p>
          <a:p>
            <a:pPr eaLnBrk="1" hangingPunct="1">
              <a:lnSpc>
                <a:spcPct val="90000"/>
              </a:lnSpc>
              <a:spcBef>
                <a:spcPct val="0"/>
              </a:spcBef>
              <a:buFontTx/>
              <a:buNone/>
            </a:pPr>
            <a:endParaRPr lang="en-US" altLang="en-US" sz="1400">
              <a:solidFill>
                <a:schemeClr val="tx2"/>
              </a:solidFill>
            </a:endParaRPr>
          </a:p>
          <a:p>
            <a:pPr eaLnBrk="1" hangingPunct="1">
              <a:lnSpc>
                <a:spcPct val="90000"/>
              </a:lnSpc>
              <a:spcBef>
                <a:spcPct val="0"/>
              </a:spcBef>
              <a:buFontTx/>
              <a:buNone/>
            </a:pPr>
            <a:r>
              <a:rPr lang="en-US" altLang="en-US" sz="2800"/>
              <a:t>   ─ </a:t>
            </a:r>
            <a:r>
              <a:rPr lang="en-US" altLang="en-US" sz="2800">
                <a:solidFill>
                  <a:schemeClr val="tx2"/>
                </a:solidFill>
              </a:rPr>
              <a:t>To reduce pre-judgment of interim data </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b="1">
                <a:sym typeface="Symbol" panose="05050102010706020507" pitchFamily="18" charset="2"/>
              </a:rPr>
              <a:t></a:t>
            </a:r>
            <a:r>
              <a:rPr lang="en-US" altLang="en-US" sz="2800">
                <a:solidFill>
                  <a:schemeClr val="tx2"/>
                </a:solidFill>
                <a:sym typeface="Symbol" panose="05050102010706020507" pitchFamily="18" charset="2"/>
              </a:rPr>
              <a:t>   </a:t>
            </a:r>
            <a:r>
              <a:rPr lang="en-US" altLang="en-US" sz="2800" i="1">
                <a:sym typeface="Symbol" panose="05050102010706020507" pitchFamily="18" charset="2"/>
              </a:rPr>
              <a:t>Maintaining confidentiality of interim data</a:t>
            </a:r>
          </a:p>
          <a:p>
            <a:pPr eaLnBrk="1" hangingPunct="1">
              <a:lnSpc>
                <a:spcPct val="90000"/>
              </a:lnSpc>
              <a:spcBef>
                <a:spcPct val="0"/>
              </a:spcBef>
              <a:buFontTx/>
              <a:buNone/>
            </a:pPr>
            <a:endParaRPr lang="en-US" altLang="en-US" sz="1400">
              <a:solidFill>
                <a:schemeClr val="tx2"/>
              </a:solidFill>
            </a:endParaRPr>
          </a:p>
          <a:p>
            <a:pPr eaLnBrk="1" hangingPunct="1">
              <a:lnSpc>
                <a:spcPct val="90000"/>
              </a:lnSpc>
              <a:spcBef>
                <a:spcPct val="0"/>
              </a:spcBef>
              <a:buFontTx/>
              <a:buNone/>
            </a:pPr>
            <a:r>
              <a:rPr lang="en-US" altLang="en-US" sz="2800">
                <a:solidFill>
                  <a:schemeClr val="tx2"/>
                </a:solidFill>
              </a:rPr>
              <a:t>   </a:t>
            </a:r>
            <a:r>
              <a:rPr lang="en-US" altLang="en-US" sz="2800"/>
              <a:t>─ </a:t>
            </a:r>
            <a:r>
              <a:rPr lang="en-US" altLang="en-US" sz="2800">
                <a:solidFill>
                  <a:schemeClr val="tx2"/>
                </a:solidFill>
              </a:rPr>
              <a:t>To guide the interpretation of interim data	</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b="1">
                <a:sym typeface="Symbol" panose="05050102010706020507" pitchFamily="18" charset="2"/>
              </a:rPr>
              <a:t></a:t>
            </a:r>
            <a:r>
              <a:rPr lang="en-US" altLang="en-US" sz="2800">
                <a:solidFill>
                  <a:schemeClr val="tx2"/>
                </a:solidFill>
                <a:sym typeface="Symbol" panose="05050102010706020507" pitchFamily="18" charset="2"/>
              </a:rPr>
              <a:t>   G</a:t>
            </a:r>
            <a:r>
              <a:rPr lang="en-US" altLang="en-US" sz="2800">
                <a:solidFill>
                  <a:schemeClr val="tx2"/>
                </a:solidFill>
              </a:rPr>
              <a:t>roup sequential monitoring boundaries </a:t>
            </a:r>
          </a:p>
          <a:p>
            <a:pPr eaLnBrk="1" hangingPunct="1">
              <a:lnSpc>
                <a:spcPct val="90000"/>
              </a:lnSpc>
              <a:spcBef>
                <a:spcPct val="0"/>
              </a:spcBef>
              <a:buFontTx/>
              <a:buNone/>
            </a:pPr>
            <a:r>
              <a:rPr lang="en-US" altLang="en-US" sz="2800" b="1">
                <a:solidFill>
                  <a:schemeClr val="tx2"/>
                </a:solidFill>
                <a:sym typeface="Symbol" panose="05050102010706020507" pitchFamily="18" charset="2"/>
              </a:rPr>
              <a:t>          </a:t>
            </a:r>
            <a:r>
              <a:rPr lang="en-US" altLang="en-US" sz="2800" b="1">
                <a:sym typeface="Symbol" panose="05050102010706020507" pitchFamily="18" charset="2"/>
              </a:rPr>
              <a:t></a:t>
            </a:r>
            <a:r>
              <a:rPr lang="en-US" altLang="en-US" sz="2800">
                <a:sym typeface="Symbol" panose="05050102010706020507" pitchFamily="18" charset="2"/>
              </a:rPr>
              <a:t>   </a:t>
            </a:r>
            <a:r>
              <a:rPr lang="en-US" altLang="en-US" sz="2800">
                <a:solidFill>
                  <a:schemeClr val="tx2"/>
                </a:solidFill>
                <a:sym typeface="Symbol" panose="05050102010706020507" pitchFamily="18" charset="2"/>
              </a:rPr>
              <a:t>Unbiased judgment</a:t>
            </a:r>
          </a:p>
          <a:p>
            <a:pPr eaLnBrk="1" hangingPunct="1">
              <a:lnSpc>
                <a:spcPct val="90000"/>
              </a:lnSpc>
              <a:spcBef>
                <a:spcPct val="0"/>
              </a:spcBef>
              <a:buFontTx/>
              <a:buNone/>
            </a:pPr>
            <a:r>
              <a:rPr lang="en-US" altLang="en-US" sz="2800">
                <a:solidFill>
                  <a:schemeClr val="tx2"/>
                </a:solidFill>
                <a:sym typeface="Symbol" panose="05050102010706020507" pitchFamily="18" charset="2"/>
              </a:rPr>
              <a:t>	       </a:t>
            </a:r>
            <a:r>
              <a:rPr lang="en-US" altLang="en-US" sz="2800" i="1">
                <a:solidFill>
                  <a:schemeClr val="tx2"/>
                </a:solidFill>
                <a:sym typeface="Symbol" panose="05050102010706020507" pitchFamily="18" charset="2"/>
              </a:rPr>
              <a:t>… </a:t>
            </a:r>
            <a:r>
              <a:rPr lang="en-US" altLang="en-US" sz="2800" i="1">
                <a:sym typeface="Symbol" panose="05050102010706020507" pitchFamily="18" charset="2"/>
              </a:rPr>
              <a:t>Well-informed</a:t>
            </a:r>
            <a:endParaRPr lang="en-US" altLang="en-US" sz="2800" i="1">
              <a:solidFill>
                <a:schemeClr val="tx2"/>
              </a:solidFill>
              <a:sym typeface="Symbol" panose="05050102010706020507" pitchFamily="18" charset="2"/>
            </a:endParaRPr>
          </a:p>
          <a:p>
            <a:pPr eaLnBrk="1" hangingPunct="1">
              <a:lnSpc>
                <a:spcPct val="90000"/>
              </a:lnSpc>
              <a:spcBef>
                <a:spcPct val="0"/>
              </a:spcBef>
              <a:buFontTx/>
              <a:buNone/>
            </a:pPr>
            <a:r>
              <a:rPr lang="en-US" altLang="en-US" sz="2800" i="1">
                <a:solidFill>
                  <a:schemeClr val="tx2"/>
                </a:solidFill>
                <a:sym typeface="Symbol" panose="05050102010706020507" pitchFamily="18" charset="2"/>
              </a:rPr>
              <a:t>	       … </a:t>
            </a:r>
            <a:r>
              <a:rPr lang="en-US" altLang="en-US" sz="2800" i="1">
                <a:sym typeface="Symbol" panose="05050102010706020507" pitchFamily="18" charset="2"/>
              </a:rPr>
              <a:t>Independent</a:t>
            </a:r>
          </a:p>
          <a:p>
            <a:pPr eaLnBrk="1" hangingPunct="1">
              <a:lnSpc>
                <a:spcPct val="90000"/>
              </a:lnSpc>
              <a:spcBef>
                <a:spcPct val="0"/>
              </a:spcBef>
              <a:buFontTx/>
              <a:buNone/>
            </a:pPr>
            <a:endParaRPr lang="en-US" altLang="en-US" sz="1200">
              <a:solidFill>
                <a:schemeClr val="tx2"/>
              </a:solidFill>
              <a:sym typeface="Symbol" panose="05050102010706020507" pitchFamily="18" charset="2"/>
            </a:endParaRPr>
          </a:p>
          <a:p>
            <a:pPr eaLnBrk="1" hangingPunct="1">
              <a:lnSpc>
                <a:spcPct val="90000"/>
              </a:lnSpc>
              <a:spcBef>
                <a:spcPct val="0"/>
              </a:spcBef>
              <a:buFontTx/>
              <a:buNone/>
            </a:pPr>
            <a:r>
              <a:rPr lang="en-US" altLang="en-US">
                <a:solidFill>
                  <a:schemeClr val="tx2"/>
                </a:solidFill>
                <a:sym typeface="Symbol" panose="05050102010706020507" pitchFamily="18" charset="2"/>
              </a:rPr>
              <a:t>   … </a:t>
            </a:r>
            <a:r>
              <a:rPr lang="en-US" altLang="en-US" sz="2800">
                <a:solidFill>
                  <a:schemeClr val="tx2"/>
                </a:solidFill>
                <a:sym typeface="Symbol" panose="05050102010706020507" pitchFamily="18" charset="2"/>
              </a:rPr>
              <a:t>Motivates fundamental principles</a:t>
            </a:r>
          </a:p>
          <a:p>
            <a:pPr eaLnBrk="1" hangingPunct="1">
              <a:lnSpc>
                <a:spcPct val="90000"/>
              </a:lnSpc>
              <a:spcBef>
                <a:spcPct val="0"/>
              </a:spcBef>
              <a:buFontTx/>
              <a:buNone/>
            </a:pPr>
            <a:r>
              <a:rPr lang="en-US" altLang="en-US" sz="2800">
                <a:solidFill>
                  <a:schemeClr val="tx2"/>
                </a:solidFill>
                <a:sym typeface="Symbol" panose="05050102010706020507" pitchFamily="18" charset="2"/>
              </a:rPr>
              <a:t>	            for DMC functioning and composition…</a:t>
            </a:r>
            <a:endParaRPr lang="en-US" altLang="en-US" sz="2800"/>
          </a:p>
        </p:txBody>
      </p:sp>
      <p:sp>
        <p:nvSpPr>
          <p:cNvPr id="17411" name="Line 4">
            <a:extLst>
              <a:ext uri="{FF2B5EF4-FFF2-40B4-BE49-F238E27FC236}">
                <a16:creationId xmlns:a16="http://schemas.microsoft.com/office/drawing/2014/main" id="{A9F018A5-5825-4ED6-84D6-C83CD35F4FA7}"/>
              </a:ext>
            </a:extLst>
          </p:cNvPr>
          <p:cNvSpPr>
            <a:spLocks noChangeShapeType="1"/>
          </p:cNvSpPr>
          <p:nvPr/>
        </p:nvSpPr>
        <p:spPr bwMode="auto">
          <a:xfrm>
            <a:off x="293688" y="1077913"/>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7412" name="TextBox 1">
            <a:extLst>
              <a:ext uri="{FF2B5EF4-FFF2-40B4-BE49-F238E27FC236}">
                <a16:creationId xmlns:a16="http://schemas.microsoft.com/office/drawing/2014/main" id="{09C937E8-02F6-43A8-A8FB-0F1B0C638DC2}"/>
              </a:ext>
            </a:extLst>
          </p:cNvPr>
          <p:cNvSpPr txBox="1">
            <a:spLocks noChangeArrowheads="1"/>
          </p:cNvSpPr>
          <p:nvPr/>
        </p:nvSpPr>
        <p:spPr bwMode="auto">
          <a:xfrm>
            <a:off x="582613" y="0"/>
            <a:ext cx="6143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              </a:t>
            </a:r>
            <a:r>
              <a:rPr lang="en-US" altLang="en-US" sz="2800"/>
              <a:t>Some Fundamental Principles</a:t>
            </a:r>
          </a:p>
          <a:p>
            <a:pPr eaLnBrk="1" hangingPunct="1">
              <a:spcBef>
                <a:spcPct val="0"/>
              </a:spcBef>
              <a:buFontTx/>
              <a:buNone/>
            </a:pPr>
            <a:r>
              <a:rPr lang="en-US" altLang="en-US" sz="2800"/>
              <a:t>               in Achieving the DMC Mission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CE6D4449-5141-475F-B6A8-83C8D8CE2F49}"/>
              </a:ext>
            </a:extLst>
          </p:cNvPr>
          <p:cNvSpPr>
            <a:spLocks noChangeArrowheads="1"/>
          </p:cNvSpPr>
          <p:nvPr/>
        </p:nvSpPr>
        <p:spPr bwMode="auto">
          <a:xfrm>
            <a:off x="234950" y="1062038"/>
            <a:ext cx="9418638"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 </a:t>
            </a:r>
            <a:r>
              <a:rPr lang="en-US" altLang="en-US" sz="2800">
                <a:solidFill>
                  <a:schemeClr val="tx2"/>
                </a:solidFill>
              </a:rPr>
              <a:t> Enrollment rate, by time and by institution</a:t>
            </a:r>
          </a:p>
          <a:p>
            <a:pPr eaLnBrk="1" hangingPunct="1">
              <a:spcBef>
                <a:spcPct val="0"/>
              </a:spcBef>
              <a:buFontTx/>
              <a:buNone/>
            </a:pPr>
            <a:endParaRPr lang="en-US" altLang="en-US" sz="800">
              <a:solidFill>
                <a:schemeClr val="tx2"/>
              </a:solidFill>
            </a:endParaRPr>
          </a:p>
          <a:p>
            <a:pPr eaLnBrk="1" hangingPunct="1">
              <a:spcBef>
                <a:spcPct val="0"/>
              </a:spcBef>
              <a:buFontTx/>
              <a:buNone/>
            </a:pPr>
            <a:r>
              <a:rPr lang="en-US" altLang="en-US" sz="2800"/>
              <a:t>• </a:t>
            </a:r>
            <a:r>
              <a:rPr lang="en-US" altLang="en-US" sz="2800">
                <a:solidFill>
                  <a:schemeClr val="tx2"/>
                </a:solidFill>
              </a:rPr>
              <a:t> Baseline characteristics</a:t>
            </a:r>
          </a:p>
          <a:p>
            <a:pPr eaLnBrk="1" hangingPunct="1">
              <a:spcBef>
                <a:spcPct val="0"/>
              </a:spcBef>
              <a:buFontTx/>
              <a:buNone/>
            </a:pPr>
            <a:endParaRPr lang="en-US" altLang="en-US" sz="800">
              <a:solidFill>
                <a:schemeClr val="tx2"/>
              </a:solidFill>
            </a:endParaRPr>
          </a:p>
          <a:p>
            <a:pPr eaLnBrk="1" hangingPunct="1">
              <a:spcBef>
                <a:spcPct val="0"/>
              </a:spcBef>
              <a:buFontTx/>
              <a:buNone/>
            </a:pPr>
            <a:r>
              <a:rPr lang="en-US" altLang="en-US" sz="2800"/>
              <a:t>• </a:t>
            </a:r>
            <a:r>
              <a:rPr lang="en-US" altLang="en-US" sz="2800">
                <a:solidFill>
                  <a:schemeClr val="tx2"/>
                </a:solidFill>
              </a:rPr>
              <a:t> Eligibility violations</a:t>
            </a:r>
          </a:p>
          <a:p>
            <a:pPr eaLnBrk="1" hangingPunct="1">
              <a:spcBef>
                <a:spcPct val="0"/>
              </a:spcBef>
              <a:buFontTx/>
              <a:buNone/>
            </a:pPr>
            <a:r>
              <a:rPr lang="en-US" altLang="en-US" sz="800">
                <a:solidFill>
                  <a:schemeClr val="tx2"/>
                </a:solidFill>
              </a:rPr>
              <a:t>	</a:t>
            </a:r>
          </a:p>
          <a:p>
            <a:pPr eaLnBrk="1" hangingPunct="1">
              <a:spcBef>
                <a:spcPct val="0"/>
              </a:spcBef>
              <a:buFontTx/>
              <a:buNone/>
            </a:pPr>
            <a:r>
              <a:rPr lang="en-US" altLang="en-US" sz="2800"/>
              <a:t>•</a:t>
            </a:r>
            <a:r>
              <a:rPr lang="en-US" altLang="en-US" sz="2800">
                <a:solidFill>
                  <a:schemeClr val="tx2"/>
                </a:solidFill>
              </a:rPr>
              <a:t>  Adherence to randomized study medications</a:t>
            </a:r>
          </a:p>
          <a:p>
            <a:pPr eaLnBrk="1" hangingPunct="1">
              <a:spcBef>
                <a:spcPct val="0"/>
              </a:spcBef>
              <a:buFontTx/>
              <a:buNone/>
            </a:pPr>
            <a:r>
              <a:rPr lang="en-US" altLang="en-US" sz="800">
                <a:solidFill>
                  <a:schemeClr val="tx2"/>
                </a:solidFill>
              </a:rPr>
              <a:t>	</a:t>
            </a:r>
          </a:p>
          <a:p>
            <a:pPr eaLnBrk="1" hangingPunct="1">
              <a:spcBef>
                <a:spcPct val="0"/>
              </a:spcBef>
              <a:buFontTx/>
              <a:buNone/>
            </a:pPr>
            <a:r>
              <a:rPr lang="en-US" altLang="en-US" sz="2800"/>
              <a:t>•</a:t>
            </a:r>
            <a:r>
              <a:rPr lang="en-US" altLang="en-US" sz="2800">
                <a:solidFill>
                  <a:schemeClr val="tx2"/>
                </a:solidFill>
              </a:rPr>
              <a:t>  Retention rates</a:t>
            </a:r>
          </a:p>
          <a:p>
            <a:pPr eaLnBrk="1" hangingPunct="1">
              <a:spcBef>
                <a:spcPct val="0"/>
              </a:spcBef>
              <a:buFontTx/>
              <a:buNone/>
            </a:pPr>
            <a:r>
              <a:rPr lang="en-US" altLang="en-US" sz="800">
                <a:solidFill>
                  <a:schemeClr val="tx2"/>
                </a:solidFill>
              </a:rPr>
              <a:t>	</a:t>
            </a:r>
          </a:p>
          <a:p>
            <a:pPr eaLnBrk="1" hangingPunct="1">
              <a:spcBef>
                <a:spcPct val="0"/>
              </a:spcBef>
              <a:buFontTx/>
              <a:buNone/>
            </a:pPr>
            <a:r>
              <a:rPr lang="en-US" altLang="en-US" sz="2800"/>
              <a:t>•</a:t>
            </a:r>
            <a:r>
              <a:rPr lang="en-US" altLang="en-US" sz="2800">
                <a:solidFill>
                  <a:schemeClr val="tx2"/>
                </a:solidFill>
              </a:rPr>
              <a:t>  Currentness of data capture &amp; adjudication of key events</a:t>
            </a:r>
          </a:p>
          <a:p>
            <a:pPr eaLnBrk="1" hangingPunct="1">
              <a:lnSpc>
                <a:spcPct val="80000"/>
              </a:lnSpc>
              <a:spcBef>
                <a:spcPct val="0"/>
              </a:spcBef>
              <a:buFontTx/>
              <a:buNone/>
            </a:pPr>
            <a:r>
              <a:rPr lang="en-US" altLang="en-US" sz="1400">
                <a:solidFill>
                  <a:schemeClr val="tx2"/>
                </a:solidFill>
              </a:rPr>
              <a:t>	</a:t>
            </a:r>
            <a:r>
              <a:rPr lang="en-US" altLang="en-US" sz="2000">
                <a:solidFill>
                  <a:schemeClr val="tx2"/>
                </a:solidFill>
              </a:rPr>
              <a:t>             </a:t>
            </a:r>
          </a:p>
          <a:p>
            <a:pPr eaLnBrk="1" hangingPunct="1">
              <a:lnSpc>
                <a:spcPct val="80000"/>
              </a:lnSpc>
              <a:spcBef>
                <a:spcPct val="0"/>
              </a:spcBef>
              <a:buFontTx/>
              <a:buNone/>
            </a:pPr>
            <a:r>
              <a:rPr lang="en-US" altLang="en-US" sz="2800">
                <a:solidFill>
                  <a:schemeClr val="tx2"/>
                </a:solidFill>
              </a:rPr>
              <a:t>  …All information is pooled across treatment groups…</a:t>
            </a:r>
          </a:p>
          <a:p>
            <a:pPr eaLnBrk="1" hangingPunct="1">
              <a:lnSpc>
                <a:spcPct val="80000"/>
              </a:lnSpc>
              <a:spcBef>
                <a:spcPct val="0"/>
              </a:spcBef>
              <a:buFontTx/>
              <a:buNone/>
            </a:pPr>
            <a:endParaRPr lang="en-US" altLang="en-US">
              <a:solidFill>
                <a:schemeClr val="tx2"/>
              </a:solidFill>
            </a:endParaRPr>
          </a:p>
          <a:p>
            <a:pPr eaLnBrk="1" hangingPunct="1">
              <a:lnSpc>
                <a:spcPct val="80000"/>
              </a:lnSpc>
              <a:spcBef>
                <a:spcPct val="0"/>
              </a:spcBef>
              <a:buFontTx/>
              <a:buNone/>
            </a:pPr>
            <a:r>
              <a:rPr lang="en-US" altLang="en-US" sz="2800">
                <a:solidFill>
                  <a:schemeClr val="tx2"/>
                </a:solidFill>
                <a:latin typeface="Comic Sans MS" panose="030F0702030302020204" pitchFamily="66" charset="0"/>
              </a:rPr>
              <a:t>    N.B.: The DMC </a:t>
            </a:r>
            <a:r>
              <a:rPr lang="en-US" altLang="en-US" sz="2800" b="1">
                <a:solidFill>
                  <a:srgbClr val="00FF00"/>
                </a:solidFill>
                <a:latin typeface="Comic Sans MS" panose="030F0702030302020204" pitchFamily="66" charset="0"/>
              </a:rPr>
              <a:t>Open</a:t>
            </a:r>
            <a:r>
              <a:rPr lang="en-US" altLang="en-US" sz="2800">
                <a:solidFill>
                  <a:schemeClr val="tx2"/>
                </a:solidFill>
                <a:latin typeface="Comic Sans MS" panose="030F0702030302020204" pitchFamily="66" charset="0"/>
              </a:rPr>
              <a:t> Report does NOT provide 	</a:t>
            </a:r>
          </a:p>
          <a:p>
            <a:pPr eaLnBrk="1" hangingPunct="1">
              <a:lnSpc>
                <a:spcPct val="80000"/>
              </a:lnSpc>
              <a:spcBef>
                <a:spcPct val="0"/>
              </a:spcBef>
              <a:buFontTx/>
              <a:buNone/>
            </a:pPr>
            <a:r>
              <a:rPr lang="en-US" altLang="en-US" sz="2800">
                <a:solidFill>
                  <a:schemeClr val="tx2"/>
                </a:solidFill>
                <a:latin typeface="Comic Sans MS" panose="030F0702030302020204" pitchFamily="66" charset="0"/>
              </a:rPr>
              <a:t>	    safety or efficacy data, </a:t>
            </a:r>
          </a:p>
          <a:p>
            <a:pPr eaLnBrk="1" hangingPunct="1">
              <a:lnSpc>
                <a:spcPct val="80000"/>
              </a:lnSpc>
              <a:spcBef>
                <a:spcPct val="0"/>
              </a:spcBef>
              <a:buFontTx/>
              <a:buNone/>
            </a:pPr>
            <a:r>
              <a:rPr lang="en-US" altLang="en-US" sz="2800">
                <a:solidFill>
                  <a:schemeClr val="tx2"/>
                </a:solidFill>
                <a:latin typeface="Comic Sans MS" panose="030F0702030302020204" pitchFamily="66" charset="0"/>
              </a:rPr>
              <a:t>		  even pooled by treatment regimen</a:t>
            </a:r>
          </a:p>
        </p:txBody>
      </p:sp>
      <p:sp>
        <p:nvSpPr>
          <p:cNvPr id="152579" name="Text Box 3">
            <a:extLst>
              <a:ext uri="{FF2B5EF4-FFF2-40B4-BE49-F238E27FC236}">
                <a16:creationId xmlns:a16="http://schemas.microsoft.com/office/drawing/2014/main" id="{B5CA2302-677C-4398-A2C3-0AAD8CADF215}"/>
              </a:ext>
            </a:extLst>
          </p:cNvPr>
          <p:cNvSpPr txBox="1">
            <a:spLocks noChangeArrowheads="1"/>
          </p:cNvSpPr>
          <p:nvPr/>
        </p:nvSpPr>
        <p:spPr bwMode="auto">
          <a:xfrm>
            <a:off x="1676400" y="76200"/>
            <a:ext cx="5635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DMC </a:t>
            </a:r>
            <a:r>
              <a:rPr lang="en-US" altLang="en-US" b="1">
                <a:solidFill>
                  <a:srgbClr val="00FF00"/>
                </a:solidFill>
              </a:rPr>
              <a:t>Open</a:t>
            </a:r>
            <a:r>
              <a:rPr lang="en-US" altLang="en-US"/>
              <a:t> Report:  An Outline</a:t>
            </a:r>
          </a:p>
        </p:txBody>
      </p:sp>
      <p:sp>
        <p:nvSpPr>
          <p:cNvPr id="152580" name="Line 4">
            <a:extLst>
              <a:ext uri="{FF2B5EF4-FFF2-40B4-BE49-F238E27FC236}">
                <a16:creationId xmlns:a16="http://schemas.microsoft.com/office/drawing/2014/main" id="{6A009A22-9538-408C-AA63-931EEF64B51C}"/>
              </a:ext>
            </a:extLst>
          </p:cNvPr>
          <p:cNvSpPr>
            <a:spLocks noChangeShapeType="1"/>
          </p:cNvSpPr>
          <p:nvPr/>
        </p:nvSpPr>
        <p:spPr bwMode="auto">
          <a:xfrm>
            <a:off x="246063" y="8382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9C56DF07-93E8-4591-90C3-BF8A7E0F7D6A}"/>
              </a:ext>
            </a:extLst>
          </p:cNvPr>
          <p:cNvSpPr>
            <a:spLocks noChangeArrowheads="1"/>
          </p:cNvSpPr>
          <p:nvPr/>
        </p:nvSpPr>
        <p:spPr bwMode="auto">
          <a:xfrm>
            <a:off x="450850" y="1371600"/>
            <a:ext cx="8605838"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t>•</a:t>
            </a:r>
            <a:r>
              <a:rPr lang="en-US" altLang="en-US" sz="2800">
                <a:solidFill>
                  <a:schemeClr val="tx2"/>
                </a:solidFill>
              </a:rPr>
              <a:t>  Repeat of the DMC Open Report information,       </a:t>
            </a:r>
          </a:p>
          <a:p>
            <a:pPr eaLnBrk="1" hangingPunct="1">
              <a:spcBef>
                <a:spcPct val="0"/>
              </a:spcBef>
              <a:buFontTx/>
              <a:buNone/>
            </a:pPr>
            <a:r>
              <a:rPr lang="en-US" altLang="en-US" sz="2800">
                <a:solidFill>
                  <a:schemeClr val="tx2"/>
                </a:solidFill>
              </a:rPr>
              <a:t>		      in greater detail by treatment group</a:t>
            </a:r>
          </a:p>
          <a:p>
            <a:pPr eaLnBrk="1" hangingPunct="1">
              <a:spcBef>
                <a:spcPct val="0"/>
              </a:spcBef>
              <a:buFontTx/>
              <a:buNone/>
            </a:pPr>
            <a:endParaRPr lang="en-US" altLang="en-US" sz="800">
              <a:solidFill>
                <a:schemeClr val="tx2"/>
              </a:solidFill>
            </a:endParaRPr>
          </a:p>
          <a:p>
            <a:pPr eaLnBrk="1" hangingPunct="1">
              <a:spcBef>
                <a:spcPct val="0"/>
              </a:spcBef>
              <a:buFontTx/>
              <a:buNone/>
            </a:pPr>
            <a:r>
              <a:rPr lang="en-US" altLang="en-US" sz="2800"/>
              <a:t>•</a:t>
            </a:r>
            <a:r>
              <a:rPr lang="en-US" altLang="en-US" sz="2800">
                <a:solidFill>
                  <a:schemeClr val="tx2"/>
                </a:solidFill>
              </a:rPr>
              <a:t>  Analyses of primary and secondary efficacy endpoints</a:t>
            </a:r>
          </a:p>
          <a:p>
            <a:pPr eaLnBrk="1" hangingPunct="1">
              <a:spcBef>
                <a:spcPct val="0"/>
              </a:spcBef>
              <a:buFontTx/>
              <a:buNone/>
            </a:pPr>
            <a:endParaRPr lang="en-US" altLang="en-US" sz="800">
              <a:solidFill>
                <a:schemeClr val="tx2"/>
              </a:solidFill>
            </a:endParaRPr>
          </a:p>
          <a:p>
            <a:pPr eaLnBrk="1" hangingPunct="1">
              <a:spcBef>
                <a:spcPct val="0"/>
              </a:spcBef>
              <a:buFontTx/>
              <a:buNone/>
            </a:pPr>
            <a:r>
              <a:rPr lang="en-US" altLang="en-US" sz="2800"/>
              <a:t>•</a:t>
            </a:r>
            <a:r>
              <a:rPr lang="en-US" altLang="en-US" sz="2800">
                <a:solidFill>
                  <a:schemeClr val="tx2"/>
                </a:solidFill>
              </a:rPr>
              <a:t>  Analyses of lab values, including basic summaries and </a:t>
            </a:r>
          </a:p>
          <a:p>
            <a:pPr eaLnBrk="1" hangingPunct="1">
              <a:spcBef>
                <a:spcPct val="0"/>
              </a:spcBef>
              <a:buFontTx/>
              <a:buNone/>
            </a:pPr>
            <a:r>
              <a:rPr lang="en-US" altLang="en-US" sz="2800">
                <a:solidFill>
                  <a:schemeClr val="tx2"/>
                </a:solidFill>
              </a:rPr>
              <a:t>	                         longitudinal analyses</a:t>
            </a:r>
          </a:p>
          <a:p>
            <a:pPr eaLnBrk="1" hangingPunct="1">
              <a:spcBef>
                <a:spcPct val="0"/>
              </a:spcBef>
              <a:buFontTx/>
              <a:buNone/>
            </a:pPr>
            <a:endParaRPr lang="en-US" altLang="en-US" sz="800">
              <a:solidFill>
                <a:schemeClr val="tx2"/>
              </a:solidFill>
            </a:endParaRPr>
          </a:p>
          <a:p>
            <a:pPr eaLnBrk="1" hangingPunct="1">
              <a:spcBef>
                <a:spcPct val="0"/>
              </a:spcBef>
              <a:buFontTx/>
              <a:buNone/>
            </a:pPr>
            <a:r>
              <a:rPr lang="en-US" altLang="en-US" sz="2800"/>
              <a:t>•</a:t>
            </a:r>
            <a:r>
              <a:rPr lang="en-US" altLang="en-US" sz="2800">
                <a:solidFill>
                  <a:schemeClr val="tx2"/>
                </a:solidFill>
              </a:rPr>
              <a:t>  Analyses of adverse events and overall safety data</a:t>
            </a:r>
          </a:p>
          <a:p>
            <a:pPr eaLnBrk="1" hangingPunct="1">
              <a:spcBef>
                <a:spcPct val="0"/>
              </a:spcBef>
              <a:buFontTx/>
              <a:buNone/>
            </a:pPr>
            <a:endParaRPr lang="en-US" altLang="en-US" sz="1400">
              <a:solidFill>
                <a:schemeClr val="tx2"/>
              </a:solidFill>
            </a:endParaRPr>
          </a:p>
          <a:p>
            <a:pPr eaLnBrk="1" hangingPunct="1">
              <a:spcBef>
                <a:spcPct val="0"/>
              </a:spcBef>
              <a:buFontTx/>
              <a:buNone/>
            </a:pPr>
            <a:r>
              <a:rPr lang="en-US" altLang="en-US" sz="2800">
                <a:solidFill>
                  <a:schemeClr val="tx2"/>
                </a:solidFill>
              </a:rPr>
              <a:t> …The DMC is provided information </a:t>
            </a:r>
          </a:p>
          <a:p>
            <a:pPr eaLnBrk="1" hangingPunct="1">
              <a:spcBef>
                <a:spcPct val="0"/>
              </a:spcBef>
              <a:buFontTx/>
              <a:buNone/>
            </a:pPr>
            <a:r>
              <a:rPr lang="en-US" altLang="en-US" sz="2800">
                <a:solidFill>
                  <a:schemeClr val="tx2"/>
                </a:solidFill>
              </a:rPr>
              <a:t>               to allow </a:t>
            </a:r>
            <a:r>
              <a:rPr lang="en-US" altLang="en-US" sz="2800" i="1" u="sng">
                <a:solidFill>
                  <a:schemeClr val="tx2"/>
                </a:solidFill>
              </a:rPr>
              <a:t>unblinded</a:t>
            </a:r>
            <a:r>
              <a:rPr lang="en-US" altLang="en-US" sz="2800">
                <a:solidFill>
                  <a:schemeClr val="tx2"/>
                </a:solidFill>
              </a:rPr>
              <a:t> review by treatment groups…</a:t>
            </a:r>
          </a:p>
          <a:p>
            <a:pPr eaLnBrk="1" hangingPunct="1">
              <a:spcBef>
                <a:spcPct val="0"/>
              </a:spcBef>
              <a:buFontTx/>
              <a:buNone/>
            </a:pPr>
            <a:endParaRPr lang="en-US" altLang="en-US" sz="2800">
              <a:solidFill>
                <a:schemeClr val="tx2"/>
              </a:solidFill>
            </a:endParaRPr>
          </a:p>
          <a:p>
            <a:pPr eaLnBrk="1" hangingPunct="1">
              <a:spcBef>
                <a:spcPct val="0"/>
              </a:spcBef>
              <a:buFontTx/>
              <a:buNone/>
            </a:pPr>
            <a:endParaRPr lang="en-US" altLang="en-US" sz="2800">
              <a:solidFill>
                <a:schemeClr val="tx2"/>
              </a:solidFill>
            </a:endParaRPr>
          </a:p>
        </p:txBody>
      </p:sp>
      <p:sp>
        <p:nvSpPr>
          <p:cNvPr id="154627" name="Text Box 3">
            <a:extLst>
              <a:ext uri="{FF2B5EF4-FFF2-40B4-BE49-F238E27FC236}">
                <a16:creationId xmlns:a16="http://schemas.microsoft.com/office/drawing/2014/main" id="{5D141533-F76E-4138-8538-07AD4CBF08B7}"/>
              </a:ext>
            </a:extLst>
          </p:cNvPr>
          <p:cNvSpPr txBox="1">
            <a:spLocks noChangeArrowheads="1"/>
          </p:cNvSpPr>
          <p:nvPr/>
        </p:nvSpPr>
        <p:spPr bwMode="auto">
          <a:xfrm>
            <a:off x="1674813" y="212725"/>
            <a:ext cx="5762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t>DMC </a:t>
            </a:r>
            <a:r>
              <a:rPr lang="en-US" altLang="en-US" b="1">
                <a:solidFill>
                  <a:srgbClr val="FE9B03"/>
                </a:solidFill>
              </a:rPr>
              <a:t>Closed</a:t>
            </a:r>
            <a:r>
              <a:rPr lang="en-US" altLang="en-US"/>
              <a:t> Report:  An Outline</a:t>
            </a:r>
          </a:p>
        </p:txBody>
      </p:sp>
      <p:sp>
        <p:nvSpPr>
          <p:cNvPr id="154628" name="Line 4">
            <a:extLst>
              <a:ext uri="{FF2B5EF4-FFF2-40B4-BE49-F238E27FC236}">
                <a16:creationId xmlns:a16="http://schemas.microsoft.com/office/drawing/2014/main" id="{3066778C-5F1A-4294-A33F-5C4641810164}"/>
              </a:ext>
            </a:extLst>
          </p:cNvPr>
          <p:cNvSpPr>
            <a:spLocks noChangeShapeType="1"/>
          </p:cNvSpPr>
          <p:nvPr/>
        </p:nvSpPr>
        <p:spPr bwMode="auto">
          <a:xfrm>
            <a:off x="255588" y="9906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F056E98C-034B-415C-8554-91B6CBB831FA}"/>
              </a:ext>
            </a:extLst>
          </p:cNvPr>
          <p:cNvSpPr txBox="1">
            <a:spLocks noChangeArrowheads="1"/>
          </p:cNvSpPr>
          <p:nvPr/>
        </p:nvSpPr>
        <p:spPr bwMode="auto">
          <a:xfrm>
            <a:off x="1455738" y="1371600"/>
            <a:ext cx="7162800" cy="5097463"/>
          </a:xfrm>
          <a:prstGeom prst="rect">
            <a:avLst/>
          </a:prstGeom>
          <a:noFill/>
          <a:ln>
            <a:noFill/>
          </a:ln>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90000"/>
              </a:lnSpc>
              <a:defRPr/>
            </a:pPr>
            <a:r>
              <a:rPr lang="en-US" sz="2800" dirty="0" err="1">
                <a:solidFill>
                  <a:schemeClr val="tx2"/>
                </a:solidFill>
              </a:rPr>
              <a:t>E.g</a:t>
            </a:r>
            <a:r>
              <a:rPr lang="en-US" sz="2800" dirty="0">
                <a:solidFill>
                  <a:schemeClr val="tx2"/>
                </a:solidFill>
              </a:rPr>
              <a:t>:  DAIDS Therapeutic DMC</a:t>
            </a:r>
          </a:p>
          <a:p>
            <a:pPr eaLnBrk="1" hangingPunct="1">
              <a:lnSpc>
                <a:spcPct val="90000"/>
              </a:lnSpc>
              <a:defRPr/>
            </a:pPr>
            <a:endParaRPr lang="en-US" sz="800" dirty="0">
              <a:solidFill>
                <a:schemeClr val="tx2"/>
              </a:solidFill>
            </a:endParaRPr>
          </a:p>
          <a:p>
            <a:pPr eaLnBrk="1" hangingPunct="1">
              <a:lnSpc>
                <a:spcPct val="90000"/>
              </a:lnSpc>
              <a:defRPr/>
            </a:pPr>
            <a:endParaRPr lang="en-US" sz="800" dirty="0">
              <a:solidFill>
                <a:schemeClr val="tx2"/>
              </a:solidFill>
            </a:endParaRPr>
          </a:p>
          <a:p>
            <a:pPr eaLnBrk="1" hangingPunct="1">
              <a:lnSpc>
                <a:spcPct val="90000"/>
              </a:lnSpc>
              <a:defRPr/>
            </a:pPr>
            <a:r>
              <a:rPr lang="en-US" sz="3000" dirty="0">
                <a:solidFill>
                  <a:schemeClr val="tx2"/>
                </a:solidFill>
                <a:sym typeface="Symbol" pitchFamily="18" charset="2"/>
              </a:rPr>
              <a:t>  	 </a:t>
            </a:r>
            <a:r>
              <a:rPr lang="en-US" sz="2800" dirty="0">
                <a:solidFill>
                  <a:schemeClr val="tx2"/>
                </a:solidFill>
                <a:sym typeface="Symbol" pitchFamily="18" charset="2"/>
              </a:rPr>
              <a:t></a:t>
            </a:r>
            <a:r>
              <a:rPr lang="en-US" sz="2800" dirty="0">
                <a:solidFill>
                  <a:schemeClr val="tx2"/>
                </a:solidFill>
              </a:rPr>
              <a:t>86-</a:t>
            </a:r>
            <a:r>
              <a:rPr lang="en-US" sz="2800" dirty="0">
                <a:solidFill>
                  <a:schemeClr val="tx2"/>
                </a:solidFill>
                <a:sym typeface="Symbol" pitchFamily="18" charset="2"/>
              </a:rPr>
              <a:t>0</a:t>
            </a:r>
            <a:r>
              <a:rPr lang="en-US" sz="2800" dirty="0">
                <a:solidFill>
                  <a:schemeClr val="tx2"/>
                </a:solidFill>
              </a:rPr>
              <a:t>6	 About 50 clinical trials</a:t>
            </a:r>
          </a:p>
          <a:p>
            <a:pPr eaLnBrk="1" hangingPunct="1">
              <a:lnSpc>
                <a:spcPct val="90000"/>
              </a:lnSpc>
              <a:defRPr/>
            </a:pPr>
            <a:endParaRPr lang="en-US" sz="800" dirty="0">
              <a:solidFill>
                <a:schemeClr val="tx2"/>
              </a:solidFill>
            </a:endParaRPr>
          </a:p>
          <a:p>
            <a:pPr eaLnBrk="1" hangingPunct="1">
              <a:lnSpc>
                <a:spcPct val="90000"/>
              </a:lnSpc>
              <a:defRPr/>
            </a:pPr>
            <a:r>
              <a:rPr lang="en-US" sz="2800" dirty="0">
                <a:solidFill>
                  <a:schemeClr val="tx2"/>
                </a:solidFill>
                <a:sym typeface="Symbol" pitchFamily="18" charset="2"/>
              </a:rPr>
              <a:t> 	 </a:t>
            </a:r>
            <a:r>
              <a:rPr lang="en-US" sz="2800" dirty="0">
                <a:solidFill>
                  <a:schemeClr val="tx2"/>
                </a:solidFill>
              </a:rPr>
              <a:t>86-</a:t>
            </a:r>
            <a:r>
              <a:rPr lang="en-US" sz="2800" dirty="0">
                <a:solidFill>
                  <a:schemeClr val="tx2"/>
                </a:solidFill>
                <a:sym typeface="Symbol" pitchFamily="18" charset="2"/>
              </a:rPr>
              <a:t></a:t>
            </a:r>
            <a:r>
              <a:rPr lang="en-US" sz="2800" dirty="0">
                <a:solidFill>
                  <a:schemeClr val="tx2"/>
                </a:solidFill>
              </a:rPr>
              <a:t>88	 DMC Blinded:</a:t>
            </a:r>
          </a:p>
          <a:p>
            <a:pPr eaLnBrk="1" hangingPunct="1">
              <a:lnSpc>
                <a:spcPct val="90000"/>
              </a:lnSpc>
              <a:defRPr/>
            </a:pPr>
            <a:r>
              <a:rPr lang="en-US" sz="2800" dirty="0">
                <a:solidFill>
                  <a:schemeClr val="tx2"/>
                </a:solidFill>
              </a:rPr>
              <a:t>		     Safety (A/B); Efficacy (X/Y)</a:t>
            </a:r>
          </a:p>
          <a:p>
            <a:pPr eaLnBrk="1" hangingPunct="1">
              <a:lnSpc>
                <a:spcPct val="90000"/>
              </a:lnSpc>
              <a:defRPr/>
            </a:pPr>
            <a:endParaRPr lang="en-US" sz="800" dirty="0">
              <a:solidFill>
                <a:schemeClr val="tx2"/>
              </a:solidFill>
            </a:endParaRPr>
          </a:p>
          <a:p>
            <a:pPr eaLnBrk="1" hangingPunct="1">
              <a:lnSpc>
                <a:spcPct val="90000"/>
              </a:lnSpc>
              <a:defRPr/>
            </a:pPr>
            <a:r>
              <a:rPr lang="en-US" sz="2800" dirty="0">
                <a:solidFill>
                  <a:schemeClr val="tx2"/>
                </a:solidFill>
                <a:sym typeface="Symbol" pitchFamily="18" charset="2"/>
              </a:rPr>
              <a:t>  	</a:t>
            </a:r>
            <a:r>
              <a:rPr lang="en-US" sz="2800" dirty="0">
                <a:solidFill>
                  <a:schemeClr val="tx2"/>
                </a:solidFill>
              </a:rPr>
              <a:t>88-</a:t>
            </a:r>
            <a:r>
              <a:rPr lang="en-US" sz="2800" dirty="0">
                <a:solidFill>
                  <a:schemeClr val="tx2"/>
                </a:solidFill>
                <a:sym typeface="Symbol" pitchFamily="18" charset="2"/>
              </a:rPr>
              <a:t>Present </a:t>
            </a:r>
            <a:r>
              <a:rPr lang="en-US" sz="2800" dirty="0">
                <a:solidFill>
                  <a:schemeClr val="tx2"/>
                </a:solidFill>
              </a:rPr>
              <a:t>  DMC </a:t>
            </a:r>
            <a:r>
              <a:rPr lang="en-US" sz="2800" dirty="0" err="1">
                <a:solidFill>
                  <a:schemeClr val="tx2"/>
                </a:solidFill>
              </a:rPr>
              <a:t>Unblinded</a:t>
            </a:r>
            <a:endParaRPr lang="en-US" sz="2800" dirty="0"/>
          </a:p>
          <a:p>
            <a:pPr eaLnBrk="1" hangingPunct="1">
              <a:lnSpc>
                <a:spcPct val="60000"/>
              </a:lnSpc>
              <a:defRPr/>
            </a:pPr>
            <a:endParaRPr lang="en-US" sz="4400" dirty="0">
              <a:solidFill>
                <a:schemeClr val="tx2"/>
              </a:solidFill>
              <a:sym typeface="Symbol" pitchFamily="18" charset="2"/>
            </a:endParaRPr>
          </a:p>
          <a:p>
            <a:pPr eaLnBrk="1" hangingPunct="1">
              <a:lnSpc>
                <a:spcPct val="90000"/>
              </a:lnSpc>
              <a:defRPr/>
            </a:pPr>
            <a:r>
              <a:rPr lang="en-US" sz="2800" dirty="0">
                <a:solidFill>
                  <a:schemeClr val="tx2"/>
                </a:solidFill>
              </a:rPr>
              <a:t>DMC </a:t>
            </a:r>
            <a:r>
              <a:rPr lang="en-US" sz="2800" dirty="0" err="1">
                <a:solidFill>
                  <a:schemeClr val="tx2"/>
                </a:solidFill>
              </a:rPr>
              <a:t>Unblinding</a:t>
            </a:r>
            <a:r>
              <a:rPr lang="en-US" sz="2800" dirty="0">
                <a:solidFill>
                  <a:schemeClr val="tx2"/>
                </a:solidFill>
              </a:rPr>
              <a:t> facilitated the 		   		Timely/Efficient detection of:</a:t>
            </a:r>
          </a:p>
          <a:p>
            <a:pPr eaLnBrk="1" hangingPunct="1">
              <a:lnSpc>
                <a:spcPct val="90000"/>
              </a:lnSpc>
              <a:defRPr/>
            </a:pPr>
            <a:endParaRPr lang="en-US" sz="800" dirty="0">
              <a:solidFill>
                <a:schemeClr val="tx2"/>
              </a:solidFill>
            </a:endParaRPr>
          </a:p>
          <a:p>
            <a:pPr marL="457200" indent="-457200" eaLnBrk="1" hangingPunct="1">
              <a:lnSpc>
                <a:spcPct val="90000"/>
              </a:lnSpc>
              <a:buFontTx/>
              <a:buChar char="-"/>
              <a:defRPr/>
            </a:pPr>
            <a:endParaRPr lang="en-US" sz="800" dirty="0"/>
          </a:p>
          <a:p>
            <a:pPr marL="1600200" lvl="2" indent="-457200" eaLnBrk="1" hangingPunct="1">
              <a:lnSpc>
                <a:spcPct val="90000"/>
              </a:lnSpc>
              <a:buFont typeface="Wingdings" pitchFamily="2" charset="2"/>
              <a:buChar char="ü"/>
              <a:defRPr/>
            </a:pPr>
            <a:r>
              <a:rPr lang="en-US" sz="2800" dirty="0"/>
              <a:t> </a:t>
            </a:r>
            <a:r>
              <a:rPr lang="en-US" sz="2800" dirty="0">
                <a:solidFill>
                  <a:schemeClr val="tx2"/>
                </a:solidFill>
              </a:rPr>
              <a:t>risk/benefit issues</a:t>
            </a:r>
          </a:p>
          <a:p>
            <a:pPr marL="1600200" lvl="2" indent="-457200" eaLnBrk="1" hangingPunct="1">
              <a:lnSpc>
                <a:spcPct val="90000"/>
              </a:lnSpc>
              <a:buFont typeface="Wingdings" pitchFamily="2" charset="2"/>
              <a:buChar char="ü"/>
              <a:defRPr/>
            </a:pPr>
            <a:r>
              <a:rPr lang="en-US" sz="2800" dirty="0"/>
              <a:t> </a:t>
            </a:r>
            <a:r>
              <a:rPr lang="en-US" sz="2800" dirty="0">
                <a:solidFill>
                  <a:schemeClr val="tx2"/>
                </a:solidFill>
              </a:rPr>
              <a:t>trial integrity issues</a:t>
            </a:r>
          </a:p>
          <a:p>
            <a:pPr eaLnBrk="1" hangingPunct="1">
              <a:lnSpc>
                <a:spcPct val="90000"/>
              </a:lnSpc>
              <a:defRPr/>
            </a:pPr>
            <a:r>
              <a:rPr lang="en-US" sz="3000" dirty="0">
                <a:solidFill>
                  <a:schemeClr val="tx2"/>
                </a:solidFill>
              </a:rPr>
              <a:t>	</a:t>
            </a:r>
            <a:endParaRPr lang="en-US" sz="3600" dirty="0">
              <a:solidFill>
                <a:schemeClr val="tx2"/>
              </a:solidFill>
              <a:sym typeface="Symbol" pitchFamily="18" charset="2"/>
            </a:endParaRPr>
          </a:p>
        </p:txBody>
      </p:sp>
      <p:sp>
        <p:nvSpPr>
          <p:cNvPr id="156675" name="Line 3">
            <a:extLst>
              <a:ext uri="{FF2B5EF4-FFF2-40B4-BE49-F238E27FC236}">
                <a16:creationId xmlns:a16="http://schemas.microsoft.com/office/drawing/2014/main" id="{FF88F100-DFED-4C4F-BF7E-D33F60A1FFCD}"/>
              </a:ext>
            </a:extLst>
          </p:cNvPr>
          <p:cNvSpPr>
            <a:spLocks noChangeShapeType="1"/>
          </p:cNvSpPr>
          <p:nvPr/>
        </p:nvSpPr>
        <p:spPr bwMode="auto">
          <a:xfrm>
            <a:off x="334963" y="9906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6676" name="Text Box 4">
            <a:extLst>
              <a:ext uri="{FF2B5EF4-FFF2-40B4-BE49-F238E27FC236}">
                <a16:creationId xmlns:a16="http://schemas.microsoft.com/office/drawing/2014/main" id="{517D5AAD-2E64-4B8C-A84A-49B80D830C6F}"/>
              </a:ext>
            </a:extLst>
          </p:cNvPr>
          <p:cNvSpPr txBox="1">
            <a:spLocks noChangeArrowheads="1"/>
          </p:cNvSpPr>
          <p:nvPr/>
        </p:nvSpPr>
        <p:spPr bwMode="auto">
          <a:xfrm>
            <a:off x="865188" y="330200"/>
            <a:ext cx="75406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n-US" altLang="en-US">
                <a:sym typeface="Symbol" panose="05050102010706020507" pitchFamily="18" charset="2"/>
              </a:rPr>
              <a:t>Current Concerns:  Blinding DMC Members</a:t>
            </a:r>
            <a:endParaRPr lang="en-US" altLang="en-US"/>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2">
            <a:extLst>
              <a:ext uri="{FF2B5EF4-FFF2-40B4-BE49-F238E27FC236}">
                <a16:creationId xmlns:a16="http://schemas.microsoft.com/office/drawing/2014/main" id="{6F4EF0D9-F49B-4EEE-A70E-22F5672ED86E}"/>
              </a:ext>
            </a:extLst>
          </p:cNvPr>
          <p:cNvSpPr txBox="1">
            <a:spLocks noChangeArrowheads="1"/>
          </p:cNvSpPr>
          <p:nvPr/>
        </p:nvSpPr>
        <p:spPr bwMode="auto">
          <a:xfrm>
            <a:off x="514350" y="1447800"/>
            <a:ext cx="8356600" cy="477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2800">
                <a:solidFill>
                  <a:schemeClr val="tx2"/>
                </a:solidFill>
              </a:rPr>
              <a:t>E.g.:  The CAST Trial</a:t>
            </a:r>
          </a:p>
          <a:p>
            <a:pPr eaLnBrk="1" hangingPunct="1">
              <a:lnSpc>
                <a:spcPct val="90000"/>
              </a:lnSpc>
              <a:spcBef>
                <a:spcPct val="0"/>
              </a:spcBef>
              <a:buFontTx/>
              <a:buNone/>
            </a:pPr>
            <a:endParaRPr lang="en-US" altLang="en-US" sz="2000">
              <a:sym typeface="Symbol" panose="05050102010706020507" pitchFamily="18" charset="2"/>
            </a:endParaRPr>
          </a:p>
          <a:p>
            <a:pPr eaLnBrk="1" hangingPunct="1">
              <a:lnSpc>
                <a:spcPct val="90000"/>
              </a:lnSpc>
              <a:spcBef>
                <a:spcPct val="0"/>
              </a:spcBef>
              <a:buFontTx/>
              <a:buNone/>
            </a:pPr>
            <a:r>
              <a:rPr lang="en-US" altLang="en-US" sz="3000">
                <a:sym typeface="Symbol" panose="05050102010706020507" pitchFamily="18" charset="2"/>
              </a:rPr>
              <a:t>       </a:t>
            </a:r>
            <a:r>
              <a:rPr lang="en-US" altLang="en-US" sz="2800">
                <a:solidFill>
                  <a:schemeClr val="tx2"/>
                </a:solidFill>
                <a:sym typeface="Symbol" panose="05050102010706020507" pitchFamily="18" charset="2"/>
              </a:rPr>
              <a:t>DMC blinded through X/Y coding</a:t>
            </a:r>
          </a:p>
          <a:p>
            <a:pPr eaLnBrk="1" hangingPunct="1">
              <a:lnSpc>
                <a:spcPct val="90000"/>
              </a:lnSpc>
              <a:spcBef>
                <a:spcPct val="0"/>
              </a:spcBef>
              <a:buFontTx/>
              <a:buNone/>
            </a:pPr>
            <a:r>
              <a:rPr lang="en-US" altLang="en-US" sz="2800">
                <a:solidFill>
                  <a:schemeClr val="tx2"/>
                </a:solidFill>
                <a:sym typeface="Symbol" panose="05050102010706020507" pitchFamily="18" charset="2"/>
              </a:rPr>
              <a:t>	     for:  Class IC antiarrhythmics   vs.  placebo</a:t>
            </a:r>
            <a:endParaRPr lang="en-US" altLang="en-US" sz="1600">
              <a:solidFill>
                <a:schemeClr val="tx2"/>
              </a:solidFill>
            </a:endParaRPr>
          </a:p>
          <a:p>
            <a:pPr eaLnBrk="1" hangingPunct="1">
              <a:lnSpc>
                <a:spcPct val="90000"/>
              </a:lnSpc>
              <a:spcBef>
                <a:spcPct val="0"/>
              </a:spcBef>
              <a:buFontTx/>
              <a:buNone/>
            </a:pPr>
            <a:endParaRPr lang="en-US" altLang="en-US" sz="1600">
              <a:solidFill>
                <a:schemeClr val="tx2"/>
              </a:solidFill>
              <a:sym typeface="Symbol" panose="05050102010706020507" pitchFamily="18" charset="2"/>
            </a:endParaRPr>
          </a:p>
          <a:p>
            <a:pPr eaLnBrk="1" hangingPunct="1">
              <a:lnSpc>
                <a:spcPct val="90000"/>
              </a:lnSpc>
              <a:spcBef>
                <a:spcPct val="0"/>
              </a:spcBef>
              <a:buFontTx/>
              <a:buNone/>
            </a:pPr>
            <a:r>
              <a:rPr lang="en-US" altLang="en-US" sz="3000">
                <a:sym typeface="Symbol" panose="05050102010706020507" pitchFamily="18" charset="2"/>
              </a:rPr>
              <a:t>      </a:t>
            </a:r>
            <a:r>
              <a:rPr lang="en-US" altLang="en-US" sz="2800">
                <a:solidFill>
                  <a:schemeClr val="tx2"/>
                </a:solidFill>
                <a:sym typeface="Symbol" panose="05050102010706020507" pitchFamily="18" charset="2"/>
              </a:rPr>
              <a:t>First DMC Meeting:</a:t>
            </a:r>
          </a:p>
          <a:p>
            <a:pPr eaLnBrk="1" hangingPunct="1">
              <a:lnSpc>
                <a:spcPct val="90000"/>
              </a:lnSpc>
              <a:spcBef>
                <a:spcPct val="0"/>
              </a:spcBef>
              <a:buFontTx/>
              <a:buNone/>
            </a:pPr>
            <a:r>
              <a:rPr lang="en-US" altLang="en-US" sz="2800">
                <a:solidFill>
                  <a:schemeClr val="tx2"/>
                </a:solidFill>
              </a:rPr>
              <a:t>		 </a:t>
            </a:r>
            <a:r>
              <a:rPr lang="en-US" altLang="en-US" sz="2800"/>
              <a:t>─ </a:t>
            </a:r>
            <a:r>
              <a:rPr lang="en-US" altLang="en-US" sz="2800" b="1" i="1">
                <a:solidFill>
                  <a:schemeClr val="tx2"/>
                </a:solidFill>
              </a:rPr>
              <a:t>19</a:t>
            </a:r>
            <a:r>
              <a:rPr lang="en-US" altLang="en-US" sz="2800">
                <a:solidFill>
                  <a:schemeClr val="tx2"/>
                </a:solidFill>
              </a:rPr>
              <a:t>  vs.  </a:t>
            </a:r>
            <a:r>
              <a:rPr lang="en-US" altLang="en-US" sz="2800" b="1" i="1">
                <a:solidFill>
                  <a:schemeClr val="tx2"/>
                </a:solidFill>
              </a:rPr>
              <a:t>3 </a:t>
            </a:r>
            <a:r>
              <a:rPr lang="en-US" altLang="en-US" sz="2800">
                <a:solidFill>
                  <a:schemeClr val="tx2"/>
                </a:solidFill>
              </a:rPr>
              <a:t> sudden deaths</a:t>
            </a:r>
          </a:p>
          <a:p>
            <a:pPr eaLnBrk="1" hangingPunct="1">
              <a:lnSpc>
                <a:spcPct val="90000"/>
              </a:lnSpc>
              <a:spcBef>
                <a:spcPct val="0"/>
              </a:spcBef>
              <a:buFontTx/>
              <a:buNone/>
            </a:pPr>
            <a:r>
              <a:rPr lang="en-US" altLang="en-US" sz="2800">
                <a:solidFill>
                  <a:schemeClr val="tx2"/>
                </a:solidFill>
              </a:rPr>
              <a:t>	…The “blinded” DMC recommended continuation</a:t>
            </a:r>
          </a:p>
          <a:p>
            <a:pPr eaLnBrk="1" hangingPunct="1">
              <a:lnSpc>
                <a:spcPct val="90000"/>
              </a:lnSpc>
              <a:spcBef>
                <a:spcPct val="0"/>
              </a:spcBef>
              <a:buFontTx/>
              <a:buNone/>
            </a:pPr>
            <a:endParaRPr lang="en-US" altLang="en-US" sz="1600">
              <a:solidFill>
                <a:schemeClr val="tx2"/>
              </a:solidFill>
              <a:sym typeface="Symbol" panose="05050102010706020507" pitchFamily="18" charset="2"/>
            </a:endParaRPr>
          </a:p>
          <a:p>
            <a:pPr eaLnBrk="1" hangingPunct="1">
              <a:lnSpc>
                <a:spcPct val="90000"/>
              </a:lnSpc>
              <a:spcBef>
                <a:spcPct val="0"/>
              </a:spcBef>
              <a:buFontTx/>
              <a:buNone/>
            </a:pPr>
            <a:r>
              <a:rPr lang="en-US" altLang="en-US" sz="3000">
                <a:sym typeface="Symbol" panose="05050102010706020507" pitchFamily="18" charset="2"/>
              </a:rPr>
              <a:t>      </a:t>
            </a:r>
            <a:r>
              <a:rPr lang="en-US" altLang="en-US" sz="2800">
                <a:solidFill>
                  <a:schemeClr val="tx2"/>
                </a:solidFill>
                <a:sym typeface="Symbol" panose="05050102010706020507" pitchFamily="18" charset="2"/>
              </a:rPr>
              <a:t>Emergency DMC Meeting:</a:t>
            </a:r>
          </a:p>
          <a:p>
            <a:pPr eaLnBrk="1" hangingPunct="1">
              <a:lnSpc>
                <a:spcPct val="90000"/>
              </a:lnSpc>
              <a:spcBef>
                <a:spcPct val="0"/>
              </a:spcBef>
              <a:buFontTx/>
              <a:buNone/>
            </a:pPr>
            <a:r>
              <a:rPr lang="en-US" altLang="en-US" sz="2800">
                <a:solidFill>
                  <a:schemeClr val="tx2"/>
                </a:solidFill>
              </a:rPr>
              <a:t>		 </a:t>
            </a:r>
            <a:r>
              <a:rPr lang="en-US" altLang="en-US" sz="2800"/>
              <a:t>─  </a:t>
            </a:r>
            <a:r>
              <a:rPr lang="en-US" altLang="en-US" sz="2800" b="1" i="1">
                <a:solidFill>
                  <a:schemeClr val="tx2"/>
                </a:solidFill>
              </a:rPr>
              <a:t>33 </a:t>
            </a:r>
            <a:r>
              <a:rPr lang="en-US" altLang="en-US" sz="2800">
                <a:solidFill>
                  <a:schemeClr val="tx2"/>
                </a:solidFill>
              </a:rPr>
              <a:t> vs.  </a:t>
            </a:r>
            <a:r>
              <a:rPr lang="en-US" altLang="en-US" sz="2800" b="1" i="1">
                <a:solidFill>
                  <a:schemeClr val="tx2"/>
                </a:solidFill>
              </a:rPr>
              <a:t>9</a:t>
            </a:r>
            <a:r>
              <a:rPr lang="en-US" altLang="en-US" sz="2800">
                <a:solidFill>
                  <a:schemeClr val="tx2"/>
                </a:solidFill>
              </a:rPr>
              <a:t>  sudden deaths; </a:t>
            </a:r>
          </a:p>
          <a:p>
            <a:pPr eaLnBrk="1" hangingPunct="1">
              <a:lnSpc>
                <a:spcPct val="90000"/>
              </a:lnSpc>
              <a:spcBef>
                <a:spcPct val="0"/>
              </a:spcBef>
              <a:buFontTx/>
              <a:buNone/>
            </a:pPr>
            <a:r>
              <a:rPr lang="en-US" altLang="en-US" sz="2800">
                <a:solidFill>
                  <a:schemeClr val="tx2"/>
                </a:solidFill>
              </a:rPr>
              <a:t>	           </a:t>
            </a:r>
            <a:r>
              <a:rPr lang="en-US" altLang="en-US" sz="2800"/>
              <a:t>─</a:t>
            </a:r>
            <a:r>
              <a:rPr lang="en-US" altLang="en-US" sz="2800">
                <a:solidFill>
                  <a:schemeClr val="tx2"/>
                </a:solidFill>
              </a:rPr>
              <a:t>  </a:t>
            </a:r>
            <a:r>
              <a:rPr lang="en-US" altLang="en-US" sz="2800" b="1" i="1">
                <a:solidFill>
                  <a:schemeClr val="tx2"/>
                </a:solidFill>
              </a:rPr>
              <a:t>56</a:t>
            </a:r>
            <a:r>
              <a:rPr lang="en-US" altLang="en-US" sz="2800">
                <a:solidFill>
                  <a:schemeClr val="tx2"/>
                </a:solidFill>
              </a:rPr>
              <a:t>  vs. </a:t>
            </a:r>
            <a:r>
              <a:rPr lang="en-US" altLang="en-US" sz="2800" b="1" i="1">
                <a:solidFill>
                  <a:schemeClr val="tx2"/>
                </a:solidFill>
              </a:rPr>
              <a:t>22</a:t>
            </a:r>
            <a:r>
              <a:rPr lang="en-US" altLang="en-US" sz="2800">
                <a:solidFill>
                  <a:schemeClr val="tx2"/>
                </a:solidFill>
              </a:rPr>
              <a:t> overall deaths</a:t>
            </a:r>
          </a:p>
          <a:p>
            <a:pPr eaLnBrk="1" hangingPunct="1">
              <a:lnSpc>
                <a:spcPct val="90000"/>
              </a:lnSpc>
              <a:spcBef>
                <a:spcPct val="0"/>
              </a:spcBef>
              <a:buFontTx/>
              <a:buNone/>
            </a:pPr>
            <a:r>
              <a:rPr lang="en-US" altLang="en-US" sz="2800">
                <a:solidFill>
                  <a:schemeClr val="tx2"/>
                </a:solidFill>
              </a:rPr>
              <a:t>	…DMC recommended immediate termination</a:t>
            </a:r>
            <a:endParaRPr lang="en-US" altLang="en-US" sz="2800">
              <a:solidFill>
                <a:schemeClr val="tx2"/>
              </a:solidFill>
              <a:sym typeface="Symbol" panose="05050102010706020507" pitchFamily="18" charset="2"/>
            </a:endParaRPr>
          </a:p>
        </p:txBody>
      </p:sp>
      <p:sp>
        <p:nvSpPr>
          <p:cNvPr id="158723" name="Text Box 3">
            <a:extLst>
              <a:ext uri="{FF2B5EF4-FFF2-40B4-BE49-F238E27FC236}">
                <a16:creationId xmlns:a16="http://schemas.microsoft.com/office/drawing/2014/main" id="{DBC8705F-D98F-479F-AEDD-509BEFD576A8}"/>
              </a:ext>
            </a:extLst>
          </p:cNvPr>
          <p:cNvSpPr txBox="1">
            <a:spLocks noChangeArrowheads="1"/>
          </p:cNvSpPr>
          <p:nvPr/>
        </p:nvSpPr>
        <p:spPr bwMode="auto">
          <a:xfrm>
            <a:off x="1187450" y="323850"/>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ym typeface="Symbol" panose="05050102010706020507" pitchFamily="18" charset="2"/>
              </a:rPr>
              <a:t>Current Concerns:  Blinding DMC Members?</a:t>
            </a:r>
            <a:endParaRPr lang="en-US" altLang="en-US" sz="2800"/>
          </a:p>
        </p:txBody>
      </p:sp>
      <p:sp>
        <p:nvSpPr>
          <p:cNvPr id="158724" name="Line 4">
            <a:extLst>
              <a:ext uri="{FF2B5EF4-FFF2-40B4-BE49-F238E27FC236}">
                <a16:creationId xmlns:a16="http://schemas.microsoft.com/office/drawing/2014/main" id="{335E9D00-F4E1-4E20-A678-75AE6087D303}"/>
              </a:ext>
            </a:extLst>
          </p:cNvPr>
          <p:cNvSpPr>
            <a:spLocks noChangeShapeType="1"/>
          </p:cNvSpPr>
          <p:nvPr/>
        </p:nvSpPr>
        <p:spPr bwMode="auto">
          <a:xfrm>
            <a:off x="271463" y="10668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a:extLst>
              <a:ext uri="{FF2B5EF4-FFF2-40B4-BE49-F238E27FC236}">
                <a16:creationId xmlns:a16="http://schemas.microsoft.com/office/drawing/2014/main" id="{3ED55DA5-AF07-4484-A3EC-60B3014882E8}"/>
              </a:ext>
            </a:extLst>
          </p:cNvPr>
          <p:cNvSpPr txBox="1">
            <a:spLocks noChangeArrowheads="1"/>
          </p:cNvSpPr>
          <p:nvPr/>
        </p:nvSpPr>
        <p:spPr bwMode="auto">
          <a:xfrm>
            <a:off x="23813" y="1295400"/>
            <a:ext cx="92202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2057400" indent="-4572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pPr>
            <a:r>
              <a:rPr lang="en-US" altLang="en-US" sz="2800"/>
              <a:t> </a:t>
            </a:r>
            <a:r>
              <a:rPr lang="en-US" altLang="en-US" sz="2800">
                <a:solidFill>
                  <a:schemeClr val="tx2"/>
                </a:solidFill>
              </a:rPr>
              <a:t>Preserving confidentiality of interim clinical trial data is                    essential to trial integrity by reducing risks of prejudgments </a:t>
            </a:r>
          </a:p>
          <a:p>
            <a:pPr eaLnBrk="1" hangingPunct="1">
              <a:lnSpc>
                <a:spcPct val="90000"/>
              </a:lnSpc>
              <a:spcBef>
                <a:spcPct val="0"/>
              </a:spcBef>
            </a:pPr>
            <a:endParaRPr lang="en-US" altLang="en-US" sz="2400"/>
          </a:p>
          <a:p>
            <a:pPr eaLnBrk="1" hangingPunct="1">
              <a:lnSpc>
                <a:spcPct val="90000"/>
              </a:lnSpc>
              <a:spcBef>
                <a:spcPct val="0"/>
              </a:spcBef>
            </a:pPr>
            <a:r>
              <a:rPr lang="en-US" altLang="en-US" sz="2800"/>
              <a:t> </a:t>
            </a:r>
            <a:r>
              <a:rPr lang="en-US" altLang="en-US" sz="2800">
                <a:solidFill>
                  <a:schemeClr val="tx2"/>
                </a:solidFill>
              </a:rPr>
              <a:t>DMC review of </a:t>
            </a:r>
            <a:r>
              <a:rPr lang="en-US" altLang="en-US" sz="2800" i="1">
                <a:solidFill>
                  <a:schemeClr val="tx2"/>
                </a:solidFill>
              </a:rPr>
              <a:t>‘unblinded’ </a:t>
            </a:r>
            <a:r>
              <a:rPr lang="en-US" altLang="en-US" sz="2800">
                <a:solidFill>
                  <a:schemeClr val="tx2"/>
                </a:solidFill>
              </a:rPr>
              <a:t>efficacy as well as safety data</a:t>
            </a:r>
          </a:p>
          <a:p>
            <a:pPr eaLnBrk="1" hangingPunct="1">
              <a:lnSpc>
                <a:spcPct val="90000"/>
              </a:lnSpc>
              <a:spcBef>
                <a:spcPct val="0"/>
              </a:spcBef>
              <a:buFontTx/>
              <a:buNone/>
            </a:pPr>
            <a:r>
              <a:rPr lang="en-US" altLang="en-US" sz="2800">
                <a:solidFill>
                  <a:schemeClr val="tx2"/>
                </a:solidFill>
              </a:rPr>
              <a:t>     throughout the trial facilitates timely/efficient detection of:</a:t>
            </a:r>
          </a:p>
          <a:p>
            <a:pPr eaLnBrk="1" hangingPunct="1">
              <a:lnSpc>
                <a:spcPct val="90000"/>
              </a:lnSpc>
              <a:spcBef>
                <a:spcPct val="0"/>
              </a:spcBef>
              <a:buFontTx/>
              <a:buNone/>
            </a:pPr>
            <a:endParaRPr lang="en-US" altLang="en-US" sz="800"/>
          </a:p>
          <a:p>
            <a:pPr eaLnBrk="1" hangingPunct="1">
              <a:lnSpc>
                <a:spcPct val="90000"/>
              </a:lnSpc>
              <a:spcBef>
                <a:spcPct val="0"/>
              </a:spcBef>
              <a:buFontTx/>
              <a:buChar char="-"/>
            </a:pPr>
            <a:endParaRPr lang="en-US" altLang="en-US" sz="800"/>
          </a:p>
          <a:p>
            <a:pPr lvl="3" eaLnBrk="1" hangingPunct="1">
              <a:lnSpc>
                <a:spcPct val="90000"/>
              </a:lnSpc>
              <a:spcBef>
                <a:spcPct val="0"/>
              </a:spcBef>
              <a:buFont typeface="Wingdings" panose="05000000000000000000" pitchFamily="2" charset="2"/>
              <a:buChar char="ü"/>
            </a:pPr>
            <a:r>
              <a:rPr lang="en-US" altLang="en-US" sz="2800"/>
              <a:t> </a:t>
            </a:r>
            <a:r>
              <a:rPr lang="en-US" altLang="en-US" sz="2800">
                <a:solidFill>
                  <a:schemeClr val="tx2"/>
                </a:solidFill>
              </a:rPr>
              <a:t>benefit/risk issues</a:t>
            </a:r>
          </a:p>
          <a:p>
            <a:pPr lvl="3" eaLnBrk="1" hangingPunct="1">
              <a:lnSpc>
                <a:spcPct val="90000"/>
              </a:lnSpc>
              <a:spcBef>
                <a:spcPct val="0"/>
              </a:spcBef>
              <a:buFont typeface="Wingdings" panose="05000000000000000000" pitchFamily="2" charset="2"/>
              <a:buChar char="ü"/>
            </a:pPr>
            <a:r>
              <a:rPr lang="en-US" altLang="en-US" sz="2800"/>
              <a:t> </a:t>
            </a:r>
            <a:r>
              <a:rPr lang="en-US" altLang="en-US" sz="2800">
                <a:solidFill>
                  <a:schemeClr val="tx2"/>
                </a:solidFill>
              </a:rPr>
              <a:t>trial integrity issues</a:t>
            </a:r>
          </a:p>
          <a:p>
            <a:pPr eaLnBrk="1" hangingPunct="1">
              <a:lnSpc>
                <a:spcPct val="90000"/>
              </a:lnSpc>
              <a:spcBef>
                <a:spcPct val="0"/>
              </a:spcBef>
              <a:buFontTx/>
              <a:buNone/>
            </a:pPr>
            <a:r>
              <a:rPr lang="en-US" altLang="en-US" sz="2400"/>
              <a:t>	</a:t>
            </a:r>
          </a:p>
          <a:p>
            <a:pPr eaLnBrk="1" hangingPunct="1">
              <a:lnSpc>
                <a:spcPct val="90000"/>
              </a:lnSpc>
              <a:spcBef>
                <a:spcPct val="0"/>
              </a:spcBef>
            </a:pPr>
            <a:r>
              <a:rPr lang="en-US" altLang="en-US" sz="2800"/>
              <a:t> </a:t>
            </a:r>
            <a:r>
              <a:rPr lang="en-US" altLang="en-US" sz="2800">
                <a:solidFill>
                  <a:schemeClr val="tx2"/>
                </a:solidFill>
              </a:rPr>
              <a:t>In rare settings in which the DMC believes the sponsor’s dissemination or lack of dissemination of information       	has led to serious scientific or ethical concerns,                        	   some type of mediation process could be useful</a:t>
            </a:r>
            <a:endParaRPr lang="en-US" altLang="en-US" sz="2800">
              <a:solidFill>
                <a:schemeClr val="tx2"/>
              </a:solidFill>
              <a:sym typeface="Symbol" panose="05050102010706020507" pitchFamily="18" charset="2"/>
            </a:endParaRPr>
          </a:p>
        </p:txBody>
      </p:sp>
      <p:sp>
        <p:nvSpPr>
          <p:cNvPr id="160771" name="Line 3">
            <a:extLst>
              <a:ext uri="{FF2B5EF4-FFF2-40B4-BE49-F238E27FC236}">
                <a16:creationId xmlns:a16="http://schemas.microsoft.com/office/drawing/2014/main" id="{C7F44DE9-B985-43F3-83A0-E7EE231270AF}"/>
              </a:ext>
            </a:extLst>
          </p:cNvPr>
          <p:cNvSpPr>
            <a:spLocks noChangeShapeType="1"/>
          </p:cNvSpPr>
          <p:nvPr/>
        </p:nvSpPr>
        <p:spPr bwMode="auto">
          <a:xfrm>
            <a:off x="334963" y="990600"/>
            <a:ext cx="8599487"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0772" name="Text Box 4">
            <a:extLst>
              <a:ext uri="{FF2B5EF4-FFF2-40B4-BE49-F238E27FC236}">
                <a16:creationId xmlns:a16="http://schemas.microsoft.com/office/drawing/2014/main" id="{FB811BCD-B7E5-44A3-BD26-3D1872504733}"/>
              </a:ext>
            </a:extLst>
          </p:cNvPr>
          <p:cNvSpPr txBox="1">
            <a:spLocks noChangeArrowheads="1"/>
          </p:cNvSpPr>
          <p:nvPr/>
        </p:nvSpPr>
        <p:spPr bwMode="auto">
          <a:xfrm>
            <a:off x="2112963" y="330200"/>
            <a:ext cx="5045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n-US" altLang="en-US" sz="2800">
                <a:sym typeface="Symbol" panose="05050102010706020507" pitchFamily="18" charset="2"/>
              </a:rPr>
              <a:t>Addressing Confidentiality Issues</a:t>
            </a:r>
            <a:endParaRPr lang="en-US" altLang="en-US" sz="2800"/>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ext Box 2">
            <a:extLst>
              <a:ext uri="{FF2B5EF4-FFF2-40B4-BE49-F238E27FC236}">
                <a16:creationId xmlns:a16="http://schemas.microsoft.com/office/drawing/2014/main" id="{C64DB649-E397-4736-8214-B13588579656}"/>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162819" name="Text Box 3">
            <a:extLst>
              <a:ext uri="{FF2B5EF4-FFF2-40B4-BE49-F238E27FC236}">
                <a16:creationId xmlns:a16="http://schemas.microsoft.com/office/drawing/2014/main" id="{D3D30922-C506-4C21-8A26-0B15921AEC2D}"/>
              </a:ext>
            </a:extLst>
          </p:cNvPr>
          <p:cNvSpPr txBox="1">
            <a:spLocks noChangeArrowheads="1"/>
          </p:cNvSpPr>
          <p:nvPr/>
        </p:nvSpPr>
        <p:spPr bwMode="auto">
          <a:xfrm>
            <a:off x="76200" y="1081088"/>
            <a:ext cx="9144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b="1">
                <a:solidFill>
                  <a:schemeClr val="tx2"/>
                </a:solidFill>
              </a:rPr>
              <a:t>Implementing</a:t>
            </a:r>
            <a:r>
              <a:rPr lang="en-US" altLang="en-US" sz="2800" b="1"/>
              <a:t> </a:t>
            </a:r>
            <a:r>
              <a:rPr lang="en-US" altLang="en-US" sz="2800" b="1">
                <a:solidFill>
                  <a:schemeClr val="tx2"/>
                </a:solidFill>
              </a:rPr>
              <a:t>procedures to enhance DMC independence</a:t>
            </a:r>
          </a:p>
          <a:p>
            <a:pPr eaLnBrk="1" hangingPunct="1">
              <a:lnSpc>
                <a:spcPct val="90000"/>
              </a:lnSpc>
              <a:spcBef>
                <a:spcPct val="0"/>
              </a:spcBef>
            </a:pPr>
            <a:endParaRPr lang="en-US" altLang="en-US" sz="800" b="1">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b="1"/>
              <a:t> </a:t>
            </a:r>
            <a:r>
              <a:rPr lang="en-US" altLang="en-US" sz="2400" b="1">
                <a:solidFill>
                  <a:schemeClr val="tx2"/>
                </a:solidFill>
              </a:rPr>
              <a:t>DMC meeting format</a:t>
            </a:r>
            <a:endParaRPr lang="en-US" altLang="en-US" sz="400" b="1">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162820" name="Line 4">
            <a:extLst>
              <a:ext uri="{FF2B5EF4-FFF2-40B4-BE49-F238E27FC236}">
                <a16:creationId xmlns:a16="http://schemas.microsoft.com/office/drawing/2014/main" id="{B30EF09F-7C61-4520-87D6-DCE05CCC69C2}"/>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 Box 2">
            <a:extLst>
              <a:ext uri="{FF2B5EF4-FFF2-40B4-BE49-F238E27FC236}">
                <a16:creationId xmlns:a16="http://schemas.microsoft.com/office/drawing/2014/main" id="{943B190C-AE20-4AA8-BD9C-B9451B080DFB}"/>
              </a:ext>
            </a:extLst>
          </p:cNvPr>
          <p:cNvSpPr txBox="1">
            <a:spLocks noChangeArrowheads="1"/>
          </p:cNvSpPr>
          <p:nvPr/>
        </p:nvSpPr>
        <p:spPr bwMode="auto">
          <a:xfrm>
            <a:off x="2794000" y="152400"/>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a:t>DMC Meeting Format </a:t>
            </a:r>
          </a:p>
        </p:txBody>
      </p:sp>
      <p:sp>
        <p:nvSpPr>
          <p:cNvPr id="18435" name="Text Box 3">
            <a:extLst>
              <a:ext uri="{FF2B5EF4-FFF2-40B4-BE49-F238E27FC236}">
                <a16:creationId xmlns:a16="http://schemas.microsoft.com/office/drawing/2014/main" id="{91967E80-9B0D-45B5-8B9C-D82A7107D6CF}"/>
              </a:ext>
            </a:extLst>
          </p:cNvPr>
          <p:cNvSpPr txBox="1">
            <a:spLocks noChangeArrowheads="1"/>
          </p:cNvSpPr>
          <p:nvPr/>
        </p:nvSpPr>
        <p:spPr bwMode="auto">
          <a:xfrm>
            <a:off x="355600" y="1000125"/>
            <a:ext cx="8455025" cy="5173663"/>
          </a:xfrm>
          <a:prstGeom prst="rect">
            <a:avLst/>
          </a:prstGeom>
          <a:noFill/>
          <a:ln>
            <a:noFill/>
          </a:ln>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nSpc>
                <a:spcPct val="90000"/>
              </a:lnSpc>
              <a:defRPr/>
            </a:pPr>
            <a:r>
              <a:rPr lang="en-US" sz="4000" dirty="0"/>
              <a:t>    </a:t>
            </a:r>
            <a:r>
              <a:rPr lang="en-US" sz="2800" i="1" dirty="0">
                <a:solidFill>
                  <a:schemeClr val="tx2"/>
                </a:solidFill>
              </a:rPr>
              <a:t>DMC Meeting Format,  as evolved in the 1980s:</a:t>
            </a:r>
          </a:p>
          <a:p>
            <a:pPr>
              <a:lnSpc>
                <a:spcPct val="90000"/>
              </a:lnSpc>
              <a:defRPr/>
            </a:pPr>
            <a:endParaRPr lang="en-US" sz="1000" dirty="0"/>
          </a:p>
          <a:p>
            <a:pPr>
              <a:lnSpc>
                <a:spcPct val="90000"/>
              </a:lnSpc>
              <a:defRPr/>
            </a:pPr>
            <a:r>
              <a:rPr lang="en-US" sz="4000" dirty="0"/>
              <a:t>•  </a:t>
            </a:r>
            <a:r>
              <a:rPr lang="en-US" b="1" dirty="0">
                <a:solidFill>
                  <a:srgbClr val="FE9B03"/>
                </a:solidFill>
              </a:rPr>
              <a:t>Closed Session</a:t>
            </a:r>
            <a:endParaRPr lang="en-US" dirty="0">
              <a:solidFill>
                <a:srgbClr val="FE9B03"/>
              </a:solidFill>
            </a:endParaRPr>
          </a:p>
          <a:p>
            <a:pPr>
              <a:lnSpc>
                <a:spcPct val="90000"/>
              </a:lnSpc>
              <a:defRPr/>
            </a:pPr>
            <a:endParaRPr lang="en-US" sz="1800" dirty="0"/>
          </a:p>
          <a:p>
            <a:pPr>
              <a:lnSpc>
                <a:spcPct val="90000"/>
              </a:lnSpc>
              <a:defRPr/>
            </a:pPr>
            <a:r>
              <a:rPr lang="en-US" sz="4000" dirty="0"/>
              <a:t>•</a:t>
            </a:r>
            <a:r>
              <a:rPr lang="en-US" sz="4000" dirty="0">
                <a:solidFill>
                  <a:srgbClr val="00FF00"/>
                </a:solidFill>
              </a:rPr>
              <a:t>  </a:t>
            </a:r>
            <a:r>
              <a:rPr lang="en-US" b="1" dirty="0">
                <a:solidFill>
                  <a:srgbClr val="00FF00"/>
                </a:solidFill>
              </a:rPr>
              <a:t>Open Session</a:t>
            </a:r>
            <a:endParaRPr lang="en-US" dirty="0">
              <a:solidFill>
                <a:srgbClr val="00FF00"/>
              </a:solidFill>
            </a:endParaRPr>
          </a:p>
          <a:p>
            <a:pPr>
              <a:lnSpc>
                <a:spcPct val="90000"/>
              </a:lnSpc>
              <a:defRPr/>
            </a:pPr>
            <a:endParaRPr lang="en-US" sz="1800" dirty="0">
              <a:solidFill>
                <a:srgbClr val="00FF00"/>
              </a:solidFill>
            </a:endParaRPr>
          </a:p>
          <a:p>
            <a:pPr>
              <a:lnSpc>
                <a:spcPct val="90000"/>
              </a:lnSpc>
              <a:defRPr/>
            </a:pPr>
            <a:r>
              <a:rPr lang="en-US" sz="4000" dirty="0"/>
              <a:t>•  </a:t>
            </a:r>
            <a:r>
              <a:rPr lang="en-US" b="1" dirty="0">
                <a:solidFill>
                  <a:srgbClr val="FE9B03"/>
                </a:solidFill>
              </a:rPr>
              <a:t>Closed Session</a:t>
            </a:r>
            <a:endParaRPr lang="en-US" dirty="0">
              <a:solidFill>
                <a:srgbClr val="FE9B03"/>
              </a:solidFill>
            </a:endParaRPr>
          </a:p>
          <a:p>
            <a:pPr>
              <a:lnSpc>
                <a:spcPct val="70000"/>
              </a:lnSpc>
              <a:defRPr/>
            </a:pPr>
            <a:endParaRPr lang="en-US" dirty="0"/>
          </a:p>
          <a:p>
            <a:pPr marL="457200" indent="-457200">
              <a:lnSpc>
                <a:spcPct val="90000"/>
              </a:lnSpc>
              <a:buFont typeface="Wingdings" pitchFamily="2" charset="2"/>
              <a:buChar char="ü"/>
              <a:defRPr/>
            </a:pPr>
            <a:r>
              <a:rPr lang="en-US" sz="2800" dirty="0"/>
              <a:t> </a:t>
            </a:r>
            <a:r>
              <a:rPr lang="en-US" sz="2800" dirty="0">
                <a:solidFill>
                  <a:schemeClr val="tx2"/>
                </a:solidFill>
              </a:rPr>
              <a:t>Preserves confidentiality</a:t>
            </a:r>
          </a:p>
          <a:p>
            <a:pPr>
              <a:lnSpc>
                <a:spcPct val="90000"/>
              </a:lnSpc>
              <a:defRPr/>
            </a:pPr>
            <a:r>
              <a:rPr lang="en-US" sz="2800" dirty="0">
                <a:solidFill>
                  <a:schemeClr val="tx2"/>
                </a:solidFill>
              </a:rPr>
              <a:t>	 while maximizing opportunities for interaction</a:t>
            </a:r>
          </a:p>
          <a:p>
            <a:pPr>
              <a:lnSpc>
                <a:spcPct val="90000"/>
              </a:lnSpc>
              <a:defRPr/>
            </a:pPr>
            <a:endParaRPr lang="en-US" sz="800" dirty="0">
              <a:solidFill>
                <a:schemeClr val="tx2"/>
              </a:solidFill>
            </a:endParaRPr>
          </a:p>
          <a:p>
            <a:pPr>
              <a:lnSpc>
                <a:spcPct val="90000"/>
              </a:lnSpc>
              <a:defRPr/>
            </a:pPr>
            <a:endParaRPr lang="en-US" sz="800" dirty="0">
              <a:solidFill>
                <a:schemeClr val="tx2"/>
              </a:solidFill>
            </a:endParaRPr>
          </a:p>
          <a:p>
            <a:pPr marL="457200" indent="-457200">
              <a:lnSpc>
                <a:spcPct val="90000"/>
              </a:lnSpc>
              <a:buFont typeface="Wingdings" pitchFamily="2" charset="2"/>
              <a:buChar char="ü"/>
              <a:defRPr/>
            </a:pPr>
            <a:r>
              <a:rPr lang="en-US" sz="2800" dirty="0"/>
              <a:t> </a:t>
            </a:r>
            <a:r>
              <a:rPr lang="en-US" sz="2800" dirty="0">
                <a:solidFill>
                  <a:schemeClr val="tx2"/>
                </a:solidFill>
              </a:rPr>
              <a:t>Allows for more efficient use of the Open Session</a:t>
            </a:r>
          </a:p>
          <a:p>
            <a:pPr marL="457200" indent="-457200">
              <a:lnSpc>
                <a:spcPct val="90000"/>
              </a:lnSpc>
              <a:buFont typeface="Wingdings" pitchFamily="2" charset="2"/>
              <a:buChar char="ü"/>
              <a:defRPr/>
            </a:pPr>
            <a:endParaRPr lang="en-US" sz="800" dirty="0">
              <a:solidFill>
                <a:schemeClr val="tx2"/>
              </a:solidFill>
            </a:endParaRPr>
          </a:p>
          <a:p>
            <a:pPr marL="457200" indent="-457200">
              <a:lnSpc>
                <a:spcPct val="90000"/>
              </a:lnSpc>
              <a:buFont typeface="Wingdings" pitchFamily="2" charset="2"/>
              <a:buChar char="ü"/>
              <a:defRPr/>
            </a:pPr>
            <a:r>
              <a:rPr lang="en-US" sz="2800" dirty="0"/>
              <a:t> </a:t>
            </a:r>
            <a:r>
              <a:rPr lang="en-US" sz="2800" dirty="0">
                <a:solidFill>
                  <a:schemeClr val="tx2"/>
                </a:solidFill>
              </a:rPr>
              <a:t>Enhances DMC chair leadership of the DMC meeting</a:t>
            </a:r>
            <a:endParaRPr lang="en-US" sz="2800" dirty="0"/>
          </a:p>
        </p:txBody>
      </p:sp>
      <p:sp>
        <p:nvSpPr>
          <p:cNvPr id="164868" name="Text Box 4">
            <a:extLst>
              <a:ext uri="{FF2B5EF4-FFF2-40B4-BE49-F238E27FC236}">
                <a16:creationId xmlns:a16="http://schemas.microsoft.com/office/drawing/2014/main" id="{7E992EBF-B7EA-465D-A14E-C425393588AD}"/>
              </a:ext>
            </a:extLst>
          </p:cNvPr>
          <p:cNvSpPr txBox="1">
            <a:spLocks noChangeArrowheads="1"/>
          </p:cNvSpPr>
          <p:nvPr/>
        </p:nvSpPr>
        <p:spPr bwMode="auto">
          <a:xfrm>
            <a:off x="4084638" y="2466975"/>
            <a:ext cx="32607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chemeClr val="tx2"/>
                </a:solidFill>
              </a:rPr>
              <a:t>Sponsor, Regulators  </a:t>
            </a:r>
          </a:p>
          <a:p>
            <a:pPr>
              <a:lnSpc>
                <a:spcPct val="120000"/>
              </a:lnSpc>
              <a:spcBef>
                <a:spcPct val="0"/>
              </a:spcBef>
              <a:buFontTx/>
              <a:buNone/>
            </a:pPr>
            <a:r>
              <a:rPr lang="en-US" altLang="en-US" sz="2800">
                <a:solidFill>
                  <a:schemeClr val="tx2"/>
                </a:solidFill>
              </a:rPr>
              <a:t>Lead Investigators</a:t>
            </a:r>
          </a:p>
        </p:txBody>
      </p:sp>
      <p:sp>
        <p:nvSpPr>
          <p:cNvPr id="164869" name="AutoShape 5">
            <a:extLst>
              <a:ext uri="{FF2B5EF4-FFF2-40B4-BE49-F238E27FC236}">
                <a16:creationId xmlns:a16="http://schemas.microsoft.com/office/drawing/2014/main" id="{736A15E1-246C-43CE-9BD4-86C997502660}"/>
              </a:ext>
            </a:extLst>
          </p:cNvPr>
          <p:cNvSpPr>
            <a:spLocks/>
          </p:cNvSpPr>
          <p:nvPr/>
        </p:nvSpPr>
        <p:spPr bwMode="auto">
          <a:xfrm>
            <a:off x="3663950" y="2568575"/>
            <a:ext cx="304800" cy="838200"/>
          </a:xfrm>
          <a:prstGeom prst="leftBrace">
            <a:avLst>
              <a:gd name="adj1" fmla="val 22917"/>
              <a:gd name="adj2" fmla="val 53032"/>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a:p>
        </p:txBody>
      </p:sp>
      <p:sp>
        <p:nvSpPr>
          <p:cNvPr id="164870" name="Line 6">
            <a:extLst>
              <a:ext uri="{FF2B5EF4-FFF2-40B4-BE49-F238E27FC236}">
                <a16:creationId xmlns:a16="http://schemas.microsoft.com/office/drawing/2014/main" id="{3406600E-F066-4C90-8DE2-42B820911100}"/>
              </a:ext>
            </a:extLst>
          </p:cNvPr>
          <p:cNvSpPr>
            <a:spLocks noChangeShapeType="1"/>
          </p:cNvSpPr>
          <p:nvPr/>
        </p:nvSpPr>
        <p:spPr bwMode="auto">
          <a:xfrm>
            <a:off x="355600" y="8382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4871" name="TextBox 1">
            <a:extLst>
              <a:ext uri="{FF2B5EF4-FFF2-40B4-BE49-F238E27FC236}">
                <a16:creationId xmlns:a16="http://schemas.microsoft.com/office/drawing/2014/main" id="{CA65D896-30E1-4503-AEE2-F616AB0FC5F0}"/>
              </a:ext>
            </a:extLst>
          </p:cNvPr>
          <p:cNvSpPr txBox="1">
            <a:spLocks noChangeArrowheads="1"/>
          </p:cNvSpPr>
          <p:nvPr/>
        </p:nvSpPr>
        <p:spPr bwMode="auto">
          <a:xfrm>
            <a:off x="4067175" y="3527425"/>
            <a:ext cx="474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i="1">
                <a:solidFill>
                  <a:schemeClr val="tx2"/>
                </a:solidFill>
              </a:rPr>
              <a:t>E.g: Fluconazole: Serious Fungal Infections</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a:extLst>
              <a:ext uri="{FF2B5EF4-FFF2-40B4-BE49-F238E27FC236}">
                <a16:creationId xmlns:a16="http://schemas.microsoft.com/office/drawing/2014/main" id="{222E543D-1E98-4D0C-B5FF-AE28E20516E9}"/>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166915" name="Text Box 3">
            <a:extLst>
              <a:ext uri="{FF2B5EF4-FFF2-40B4-BE49-F238E27FC236}">
                <a16:creationId xmlns:a16="http://schemas.microsoft.com/office/drawing/2014/main" id="{D92FE5FD-F24D-428C-AE2C-47D6C4F7D745}"/>
              </a:ext>
            </a:extLst>
          </p:cNvPr>
          <p:cNvSpPr txBox="1">
            <a:spLocks noChangeArrowheads="1"/>
          </p:cNvSpPr>
          <p:nvPr/>
        </p:nvSpPr>
        <p:spPr bwMode="auto">
          <a:xfrm>
            <a:off x="76200" y="1114425"/>
            <a:ext cx="9296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b="1">
                <a:solidFill>
                  <a:schemeClr val="tx2"/>
                </a:solidFill>
              </a:rPr>
              <a:t>Implementing</a:t>
            </a:r>
            <a:r>
              <a:rPr lang="en-US" altLang="en-US" sz="2800" b="1"/>
              <a:t> </a:t>
            </a:r>
            <a:r>
              <a:rPr lang="en-US" altLang="en-US" sz="2800" b="1">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b="1">
                <a:solidFill>
                  <a:schemeClr val="tx2"/>
                </a:solidFill>
              </a:rPr>
              <a:t>Creating an effective DMC Charter</a:t>
            </a:r>
            <a:endParaRPr lang="en-US" altLang="en-US" sz="800" b="1">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b="1"/>
              <a:t> </a:t>
            </a:r>
            <a:r>
              <a:rPr lang="en-US" altLang="en-US" sz="2400" b="1">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166916" name="Line 4">
            <a:extLst>
              <a:ext uri="{FF2B5EF4-FFF2-40B4-BE49-F238E27FC236}">
                <a16:creationId xmlns:a16="http://schemas.microsoft.com/office/drawing/2014/main" id="{1892480D-FFF9-49B5-BEEA-27378A9329B4}"/>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a:extLst>
              <a:ext uri="{FF2B5EF4-FFF2-40B4-BE49-F238E27FC236}">
                <a16:creationId xmlns:a16="http://schemas.microsoft.com/office/drawing/2014/main" id="{3E3A3AB5-4032-4027-9B6B-352117CFCD4E}"/>
              </a:ext>
            </a:extLst>
          </p:cNvPr>
          <p:cNvSpPr txBox="1">
            <a:spLocks noChangeArrowheads="1"/>
          </p:cNvSpPr>
          <p:nvPr/>
        </p:nvSpPr>
        <p:spPr bwMode="auto">
          <a:xfrm>
            <a:off x="866775" y="200025"/>
            <a:ext cx="7410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                     </a:t>
            </a:r>
            <a:r>
              <a:rPr lang="en-US" altLang="en-US" sz="2800"/>
              <a:t>DMC Charter</a:t>
            </a:r>
          </a:p>
        </p:txBody>
      </p:sp>
      <p:sp>
        <p:nvSpPr>
          <p:cNvPr id="168963" name="Line 3">
            <a:extLst>
              <a:ext uri="{FF2B5EF4-FFF2-40B4-BE49-F238E27FC236}">
                <a16:creationId xmlns:a16="http://schemas.microsoft.com/office/drawing/2014/main" id="{E869D4C8-D148-4180-817D-AE789B75C56D}"/>
              </a:ext>
            </a:extLst>
          </p:cNvPr>
          <p:cNvSpPr>
            <a:spLocks noChangeShapeType="1"/>
          </p:cNvSpPr>
          <p:nvPr/>
        </p:nvSpPr>
        <p:spPr bwMode="auto">
          <a:xfrm>
            <a:off x="228600" y="804863"/>
            <a:ext cx="86868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68964" name="Text Box 4">
            <a:extLst>
              <a:ext uri="{FF2B5EF4-FFF2-40B4-BE49-F238E27FC236}">
                <a16:creationId xmlns:a16="http://schemas.microsoft.com/office/drawing/2014/main" id="{8FA6052E-885C-4F2A-8C62-F4CA0543AEC9}"/>
              </a:ext>
            </a:extLst>
          </p:cNvPr>
          <p:cNvSpPr txBox="1">
            <a:spLocks noChangeArrowheads="1"/>
          </p:cNvSpPr>
          <p:nvPr/>
        </p:nvSpPr>
        <p:spPr bwMode="auto">
          <a:xfrm>
            <a:off x="152400" y="990600"/>
            <a:ext cx="8991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800"/>
              <a:t> </a:t>
            </a:r>
            <a:r>
              <a:rPr lang="en-US" altLang="en-US" sz="2800">
                <a:solidFill>
                  <a:schemeClr val="tx2"/>
                </a:solidFill>
              </a:rPr>
              <a:t>Primary Responsibilities of the DMC</a:t>
            </a:r>
          </a:p>
          <a:p>
            <a:pPr eaLnBrk="1" hangingPunct="1">
              <a:spcBef>
                <a:spcPct val="0"/>
              </a:spcBef>
              <a:buFontTx/>
              <a:buNone/>
            </a:pPr>
            <a:endParaRPr lang="en-US" altLang="en-US" sz="800">
              <a:solidFill>
                <a:schemeClr val="tx2"/>
              </a:solidFill>
            </a:endParaRPr>
          </a:p>
          <a:p>
            <a:pPr eaLnBrk="1" hangingPunct="1">
              <a:spcBef>
                <a:spcPct val="0"/>
              </a:spcBef>
            </a:pPr>
            <a:r>
              <a:rPr lang="en-US" altLang="en-US" sz="2800"/>
              <a:t> </a:t>
            </a:r>
            <a:r>
              <a:rPr lang="en-US" altLang="en-US" sz="2800">
                <a:solidFill>
                  <a:schemeClr val="tx2"/>
                </a:solidFill>
              </a:rPr>
              <a:t>Membership of the DMC</a:t>
            </a:r>
          </a:p>
          <a:p>
            <a:pPr eaLnBrk="1" hangingPunct="1">
              <a:spcBef>
                <a:spcPct val="0"/>
              </a:spcBef>
              <a:buFontTx/>
              <a:buNone/>
            </a:pPr>
            <a:endParaRPr lang="en-US" altLang="en-US" sz="800">
              <a:solidFill>
                <a:schemeClr val="tx2"/>
              </a:solidFill>
            </a:endParaRPr>
          </a:p>
          <a:p>
            <a:pPr eaLnBrk="1" hangingPunct="1">
              <a:spcBef>
                <a:spcPct val="0"/>
              </a:spcBef>
            </a:pPr>
            <a:r>
              <a:rPr lang="en-US" altLang="en-US" sz="2800"/>
              <a:t> </a:t>
            </a:r>
            <a:r>
              <a:rPr lang="en-US" altLang="en-US" sz="2800">
                <a:solidFill>
                  <a:schemeClr val="tx2"/>
                </a:solidFill>
              </a:rPr>
              <a:t>Timing and Purpose of the DMC Meetings</a:t>
            </a:r>
          </a:p>
          <a:p>
            <a:pPr eaLnBrk="1" hangingPunct="1">
              <a:spcBef>
                <a:spcPct val="0"/>
              </a:spcBef>
              <a:buFontTx/>
              <a:buNone/>
            </a:pPr>
            <a:endParaRPr lang="en-US" altLang="en-US" sz="800"/>
          </a:p>
          <a:p>
            <a:pPr eaLnBrk="1" hangingPunct="1">
              <a:spcBef>
                <a:spcPct val="0"/>
              </a:spcBef>
            </a:pPr>
            <a:r>
              <a:rPr lang="en-US" altLang="en-US" sz="2800"/>
              <a:t> </a:t>
            </a:r>
            <a:r>
              <a:rPr lang="en-US" altLang="en-US" sz="2800">
                <a:solidFill>
                  <a:schemeClr val="tx2"/>
                </a:solidFill>
              </a:rPr>
              <a:t>Procedures to Maintain Confidentiality</a:t>
            </a:r>
          </a:p>
          <a:p>
            <a:pPr lvl="1" eaLnBrk="1" hangingPunct="1">
              <a:spcBef>
                <a:spcPct val="0"/>
              </a:spcBef>
              <a:buFont typeface="Wingdings" panose="05000000000000000000" pitchFamily="2" charset="2"/>
              <a:buChar char="ü"/>
            </a:pPr>
            <a:r>
              <a:rPr lang="en-US" altLang="en-US" sz="2400" b="1"/>
              <a:t> </a:t>
            </a:r>
            <a:r>
              <a:rPr lang="en-US" altLang="en-US" sz="2400" b="1">
                <a:solidFill>
                  <a:srgbClr val="00FF00"/>
                </a:solidFill>
              </a:rPr>
              <a:t>Open</a:t>
            </a:r>
            <a:r>
              <a:rPr lang="en-US" altLang="en-US" sz="2400">
                <a:solidFill>
                  <a:schemeClr val="tx2"/>
                </a:solidFill>
              </a:rPr>
              <a:t> and </a:t>
            </a:r>
            <a:r>
              <a:rPr lang="en-US" altLang="en-US" sz="2400" b="1">
                <a:solidFill>
                  <a:srgbClr val="FE9B03"/>
                </a:solidFill>
              </a:rPr>
              <a:t>Closed</a:t>
            </a:r>
            <a:r>
              <a:rPr lang="en-US" altLang="en-US" sz="2400">
                <a:solidFill>
                  <a:schemeClr val="tx2"/>
                </a:solidFill>
              </a:rPr>
              <a:t> Sessions</a:t>
            </a:r>
          </a:p>
          <a:p>
            <a:pPr lvl="1" eaLnBrk="1" hangingPunct="1">
              <a:spcBef>
                <a:spcPct val="0"/>
              </a:spcBef>
              <a:buFont typeface="Wingdings" panose="05000000000000000000" pitchFamily="2" charset="2"/>
              <a:buChar char="ü"/>
            </a:pPr>
            <a:r>
              <a:rPr lang="en-US" altLang="en-US" sz="2400" b="1"/>
              <a:t> </a:t>
            </a:r>
            <a:r>
              <a:rPr lang="en-US" altLang="en-US" sz="2400" b="1">
                <a:solidFill>
                  <a:srgbClr val="00FF00"/>
                </a:solidFill>
              </a:rPr>
              <a:t>Open</a:t>
            </a:r>
            <a:r>
              <a:rPr lang="en-US" altLang="en-US" sz="2400"/>
              <a:t> </a:t>
            </a:r>
            <a:r>
              <a:rPr lang="en-US" altLang="en-US" sz="2400">
                <a:solidFill>
                  <a:schemeClr val="tx2"/>
                </a:solidFill>
              </a:rPr>
              <a:t>and </a:t>
            </a:r>
            <a:r>
              <a:rPr lang="en-US" altLang="en-US" sz="2400" b="1">
                <a:solidFill>
                  <a:srgbClr val="FE9B03"/>
                </a:solidFill>
              </a:rPr>
              <a:t>Closed</a:t>
            </a:r>
            <a:r>
              <a:rPr lang="en-US" altLang="en-US" sz="2400">
                <a:solidFill>
                  <a:schemeClr val="tx2"/>
                </a:solidFill>
              </a:rPr>
              <a:t> Reports</a:t>
            </a:r>
          </a:p>
          <a:p>
            <a:pPr lvl="1" eaLnBrk="1" hangingPunct="1">
              <a:spcBef>
                <a:spcPct val="0"/>
              </a:spcBef>
              <a:buFont typeface="Wingdings" panose="05000000000000000000" pitchFamily="2" charset="2"/>
              <a:buChar char="ü"/>
            </a:pPr>
            <a:r>
              <a:rPr lang="en-US" altLang="en-US" sz="2400" b="1"/>
              <a:t> </a:t>
            </a:r>
            <a:r>
              <a:rPr lang="en-US" altLang="en-US" sz="2400" b="1">
                <a:solidFill>
                  <a:srgbClr val="00FF00"/>
                </a:solidFill>
              </a:rPr>
              <a:t>Open</a:t>
            </a:r>
            <a:r>
              <a:rPr lang="en-US" altLang="en-US" sz="2400">
                <a:solidFill>
                  <a:schemeClr val="tx2"/>
                </a:solidFill>
              </a:rPr>
              <a:t> and </a:t>
            </a:r>
            <a:r>
              <a:rPr lang="en-US" altLang="en-US" sz="2400" b="1">
                <a:solidFill>
                  <a:srgbClr val="FE9B03"/>
                </a:solidFill>
              </a:rPr>
              <a:t>Closed</a:t>
            </a:r>
            <a:r>
              <a:rPr lang="en-US" altLang="en-US" sz="2400">
                <a:solidFill>
                  <a:schemeClr val="tx2"/>
                </a:solidFill>
              </a:rPr>
              <a:t> Session Minutes </a:t>
            </a:r>
          </a:p>
          <a:p>
            <a:pPr lvl="1" eaLnBrk="1" hangingPunct="1">
              <a:spcBef>
                <a:spcPct val="0"/>
              </a:spcBef>
              <a:buFont typeface="Wingdings" panose="05000000000000000000" pitchFamily="2" charset="2"/>
              <a:buChar char="ü"/>
            </a:pPr>
            <a:r>
              <a:rPr lang="en-US" altLang="en-US" sz="2400"/>
              <a:t> </a:t>
            </a:r>
            <a:r>
              <a:rPr lang="en-US" altLang="en-US" sz="2400">
                <a:solidFill>
                  <a:schemeClr val="tx2"/>
                </a:solidFill>
              </a:rPr>
              <a:t>DMC Recommendations to the Steering Committee</a:t>
            </a:r>
          </a:p>
          <a:p>
            <a:pPr eaLnBrk="1" hangingPunct="1">
              <a:spcBef>
                <a:spcPct val="0"/>
              </a:spcBef>
              <a:buFontTx/>
              <a:buNone/>
            </a:pPr>
            <a:endParaRPr lang="en-US" altLang="en-US" sz="800"/>
          </a:p>
          <a:p>
            <a:pPr eaLnBrk="1" hangingPunct="1">
              <a:spcBef>
                <a:spcPct val="0"/>
              </a:spcBef>
            </a:pPr>
            <a:r>
              <a:rPr lang="en-US" altLang="en-US" sz="2800"/>
              <a:t> </a:t>
            </a:r>
            <a:r>
              <a:rPr lang="en-US" altLang="en-US" sz="2800">
                <a:solidFill>
                  <a:schemeClr val="tx2"/>
                </a:solidFill>
              </a:rPr>
              <a:t>Statistical Monitoring Guidelines</a:t>
            </a:r>
          </a:p>
          <a:p>
            <a:pPr eaLnBrk="1" hangingPunct="1">
              <a:spcBef>
                <a:spcPct val="0"/>
              </a:spcBef>
            </a:pPr>
            <a:endParaRPr lang="en-US" altLang="en-US" sz="1600">
              <a:solidFill>
                <a:schemeClr val="tx2"/>
              </a:solidFill>
            </a:endParaRPr>
          </a:p>
          <a:p>
            <a:pPr eaLnBrk="1" hangingPunct="1">
              <a:spcBef>
                <a:spcPct val="0"/>
              </a:spcBef>
              <a:buFontTx/>
              <a:buNone/>
            </a:pPr>
            <a:r>
              <a:rPr lang="en-US" altLang="en-US" sz="2400">
                <a:solidFill>
                  <a:schemeClr val="tx2"/>
                </a:solidFill>
              </a:rPr>
              <a:t>      The DMC shares responsibility to finalize the DMC Charter</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a:extLst>
              <a:ext uri="{FF2B5EF4-FFF2-40B4-BE49-F238E27FC236}">
                <a16:creationId xmlns:a16="http://schemas.microsoft.com/office/drawing/2014/main" id="{94CEA231-102C-48B3-8981-066D05C957D2}"/>
              </a:ext>
            </a:extLst>
          </p:cNvPr>
          <p:cNvSpPr>
            <a:spLocks noGrp="1" noChangeArrowheads="1"/>
          </p:cNvSpPr>
          <p:nvPr>
            <p:ph type="title"/>
          </p:nvPr>
        </p:nvSpPr>
        <p:spPr>
          <a:xfrm>
            <a:off x="-134938" y="111125"/>
            <a:ext cx="9448801" cy="563563"/>
          </a:xfrm>
        </p:spPr>
        <p:txBody>
          <a:bodyPr/>
          <a:lstStyle/>
          <a:p>
            <a:r>
              <a:rPr lang="en-US" altLang="en-US" sz="2800">
                <a:solidFill>
                  <a:schemeClr val="tx1"/>
                </a:solidFill>
              </a:rPr>
              <a:t>Creating an Effective DMC Charter: Avoid Rigid Procedures</a:t>
            </a:r>
          </a:p>
        </p:txBody>
      </p:sp>
      <p:sp>
        <p:nvSpPr>
          <p:cNvPr id="171011" name="Content Placeholder 2">
            <a:extLst>
              <a:ext uri="{FF2B5EF4-FFF2-40B4-BE49-F238E27FC236}">
                <a16:creationId xmlns:a16="http://schemas.microsoft.com/office/drawing/2014/main" id="{356CAE39-3869-4E31-9C35-4F09CFB20739}"/>
              </a:ext>
            </a:extLst>
          </p:cNvPr>
          <p:cNvSpPr>
            <a:spLocks noGrp="1" noChangeArrowheads="1"/>
          </p:cNvSpPr>
          <p:nvPr>
            <p:ph idx="1"/>
          </p:nvPr>
        </p:nvSpPr>
        <p:spPr>
          <a:xfrm>
            <a:off x="76200" y="914400"/>
            <a:ext cx="8915400" cy="4572000"/>
          </a:xfrm>
        </p:spPr>
        <p:txBody>
          <a:bodyPr/>
          <a:lstStyle/>
          <a:p>
            <a:r>
              <a:rPr lang="en-US" altLang="en-US" sz="2800"/>
              <a:t> </a:t>
            </a:r>
            <a:r>
              <a:rPr lang="en-US" altLang="en-US" sz="2800">
                <a:solidFill>
                  <a:schemeClr val="tx2"/>
                </a:solidFill>
              </a:rPr>
              <a:t>DMC Charters should articulate </a:t>
            </a:r>
            <a:r>
              <a:rPr lang="en-US" altLang="en-US" sz="2800" i="1">
                <a:solidFill>
                  <a:schemeClr val="tx2"/>
                </a:solidFill>
              </a:rPr>
              <a:t>principles          </a:t>
            </a:r>
            <a:r>
              <a:rPr lang="en-US" altLang="en-US" sz="2800">
                <a:solidFill>
                  <a:schemeClr val="tx2"/>
                </a:solidFill>
              </a:rPr>
              <a:t>   	that provide </a:t>
            </a:r>
            <a:r>
              <a:rPr lang="en-US" altLang="en-US" sz="2800" i="1">
                <a:solidFill>
                  <a:schemeClr val="tx2"/>
                </a:solidFill>
              </a:rPr>
              <a:t>guidance</a:t>
            </a:r>
            <a:r>
              <a:rPr lang="en-US" altLang="en-US" sz="2800">
                <a:solidFill>
                  <a:schemeClr val="tx2"/>
                </a:solidFill>
              </a:rPr>
              <a:t> to the DMC process                            	    rather than providing a </a:t>
            </a:r>
            <a:r>
              <a:rPr lang="en-US" altLang="en-US" sz="2800" i="1">
                <a:solidFill>
                  <a:schemeClr val="tx2"/>
                </a:solidFill>
              </a:rPr>
              <a:t>rigid set of requirements…    </a:t>
            </a:r>
            <a:r>
              <a:rPr lang="en-US" altLang="en-US" sz="2800">
                <a:solidFill>
                  <a:schemeClr val="tx2"/>
                </a:solidFill>
              </a:rPr>
              <a:t>DMCs need flexibility to deal with unexpected challenges</a:t>
            </a:r>
          </a:p>
          <a:p>
            <a:endParaRPr lang="en-US" altLang="en-US" sz="800"/>
          </a:p>
          <a:p>
            <a:r>
              <a:rPr lang="en-US" altLang="en-US" sz="2800"/>
              <a:t> </a:t>
            </a:r>
            <a:r>
              <a:rPr lang="en-US" altLang="en-US" sz="2800">
                <a:solidFill>
                  <a:schemeClr val="tx2"/>
                </a:solidFill>
              </a:rPr>
              <a:t>Sponsor’s should avoid excess control:  such as                    	‘</a:t>
            </a:r>
            <a:r>
              <a:rPr lang="en-US" altLang="en-US" sz="2800" i="1">
                <a:solidFill>
                  <a:schemeClr val="tx2"/>
                </a:solidFill>
              </a:rPr>
              <a:t>limiting # of looks at outcome data</a:t>
            </a:r>
            <a:r>
              <a:rPr lang="en-US" altLang="en-US" sz="2800">
                <a:solidFill>
                  <a:schemeClr val="tx2"/>
                </a:solidFill>
              </a:rPr>
              <a:t>’, or saying                                        	‘</a:t>
            </a:r>
            <a:r>
              <a:rPr lang="en-US" altLang="en-US" sz="2800" i="1">
                <a:solidFill>
                  <a:schemeClr val="tx2"/>
                </a:solidFill>
              </a:rPr>
              <a:t>just review safety data to avoid spending alpha</a:t>
            </a:r>
            <a:r>
              <a:rPr lang="en-US" altLang="en-US" sz="2800">
                <a:solidFill>
                  <a:schemeClr val="tx2"/>
                </a:solidFill>
              </a:rPr>
              <a:t>’, etc.</a:t>
            </a:r>
            <a:endParaRPr lang="en-US" altLang="en-US" sz="800">
              <a:solidFill>
                <a:schemeClr val="tx2"/>
              </a:solidFill>
            </a:endParaRPr>
          </a:p>
          <a:p>
            <a:r>
              <a:rPr lang="en-US" altLang="en-US" sz="2800"/>
              <a:t> </a:t>
            </a:r>
            <a:r>
              <a:rPr lang="en-US" altLang="en-US" sz="2800">
                <a:solidFill>
                  <a:schemeClr val="tx2"/>
                </a:solidFill>
              </a:rPr>
              <a:t>Budgets should allow flexibility in meeting frequency 	 	      and in the format/content of DMC reports </a:t>
            </a:r>
          </a:p>
          <a:p>
            <a:r>
              <a:rPr lang="en-US" altLang="en-US" sz="2800"/>
              <a:t> </a:t>
            </a:r>
            <a:r>
              <a:rPr lang="en-US" altLang="en-US" sz="2800">
                <a:solidFill>
                  <a:schemeClr val="tx2"/>
                </a:solidFill>
              </a:rPr>
              <a:t>DMC Recommendations through </a:t>
            </a:r>
            <a:r>
              <a:rPr lang="en-US" altLang="en-US" sz="2800" i="1">
                <a:solidFill>
                  <a:schemeClr val="tx2"/>
                </a:solidFill>
              </a:rPr>
              <a:t>consensus, </a:t>
            </a:r>
            <a:r>
              <a:rPr lang="en-US" altLang="en-US" sz="2800">
                <a:solidFill>
                  <a:schemeClr val="tx2"/>
                </a:solidFill>
              </a:rPr>
              <a:t>not</a:t>
            </a:r>
            <a:r>
              <a:rPr lang="en-US" altLang="en-US" sz="2800" i="1">
                <a:solidFill>
                  <a:schemeClr val="tx2"/>
                </a:solidFill>
              </a:rPr>
              <a:t> voting </a:t>
            </a:r>
          </a:p>
          <a:p>
            <a:r>
              <a:rPr lang="en-US" altLang="en-US"/>
              <a:t> </a:t>
            </a:r>
            <a:r>
              <a:rPr lang="en-US" altLang="en-US" sz="2800">
                <a:solidFill>
                  <a:schemeClr val="tx2"/>
                </a:solidFill>
              </a:rPr>
              <a:t>Proper focus: empowering the DMC regarding its mission 	rather than a compulsion about documentation </a:t>
            </a:r>
          </a:p>
          <a:p>
            <a:endParaRPr lang="en-US" altLang="en-US" sz="2800">
              <a:solidFill>
                <a:schemeClr val="tx2"/>
              </a:solidFill>
            </a:endParaRPr>
          </a:p>
          <a:p>
            <a:endParaRPr lang="en-US" altLang="en-US" sz="2400">
              <a:solidFill>
                <a:schemeClr val="tx2"/>
              </a:solidFill>
            </a:endParaRPr>
          </a:p>
        </p:txBody>
      </p:sp>
      <p:sp>
        <p:nvSpPr>
          <p:cNvPr id="171012" name="Line 4">
            <a:extLst>
              <a:ext uri="{FF2B5EF4-FFF2-40B4-BE49-F238E27FC236}">
                <a16:creationId xmlns:a16="http://schemas.microsoft.com/office/drawing/2014/main" id="{80B79E55-B85B-49FB-BFEF-7A624CEB5BA6}"/>
              </a:ext>
            </a:extLst>
          </p:cNvPr>
          <p:cNvSpPr>
            <a:spLocks noChangeShapeType="1"/>
          </p:cNvSpPr>
          <p:nvPr/>
        </p:nvSpPr>
        <p:spPr bwMode="auto">
          <a:xfrm>
            <a:off x="288925" y="7620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62D983F-8E59-4306-9BA1-ACB2090E0948}"/>
              </a:ext>
            </a:extLst>
          </p:cNvPr>
          <p:cNvSpPr txBox="1">
            <a:spLocks noChangeArrowheads="1"/>
          </p:cNvSpPr>
          <p:nvPr/>
        </p:nvSpPr>
        <p:spPr bwMode="auto">
          <a:xfrm>
            <a:off x="1371600" y="323850"/>
            <a:ext cx="6781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r>
              <a:rPr lang="en-US" altLang="en-US" sz="3600"/>
              <a:t>       </a:t>
            </a:r>
            <a:r>
              <a:rPr lang="en-US" altLang="en-US" sz="2800"/>
              <a:t>Some Fundamental Principles</a:t>
            </a:r>
          </a:p>
          <a:p>
            <a:pPr eaLnBrk="1" hangingPunct="1">
              <a:lnSpc>
                <a:spcPct val="90000"/>
              </a:lnSpc>
              <a:spcBef>
                <a:spcPct val="0"/>
              </a:spcBef>
              <a:buFontTx/>
              <a:buNone/>
            </a:pPr>
            <a:r>
              <a:rPr lang="en-US" altLang="en-US" sz="2800"/>
              <a:t>      </a:t>
            </a:r>
          </a:p>
        </p:txBody>
      </p:sp>
      <p:sp>
        <p:nvSpPr>
          <p:cNvPr id="11267" name="Text Box 3">
            <a:extLst>
              <a:ext uri="{FF2B5EF4-FFF2-40B4-BE49-F238E27FC236}">
                <a16:creationId xmlns:a16="http://schemas.microsoft.com/office/drawing/2014/main" id="{923E9D29-4DAD-4FF9-AD49-30ADEBAA6805}"/>
              </a:ext>
            </a:extLst>
          </p:cNvPr>
          <p:cNvSpPr txBox="1">
            <a:spLocks noChangeArrowheads="1"/>
          </p:cNvSpPr>
          <p:nvPr/>
        </p:nvSpPr>
        <p:spPr bwMode="auto">
          <a:xfrm>
            <a:off x="531813" y="1447800"/>
            <a:ext cx="8080375" cy="4746625"/>
          </a:xfrm>
          <a:prstGeom prst="rect">
            <a:avLst/>
          </a:prstGeom>
          <a:noFill/>
          <a:ln>
            <a:noFill/>
          </a:ln>
        </p:spPr>
        <p:txBody>
          <a:bodyPr wrap="none">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lnSpc>
                <a:spcPct val="90000"/>
              </a:lnSpc>
              <a:defRPr/>
            </a:pPr>
            <a:endParaRPr lang="en-US" sz="2000" dirty="0"/>
          </a:p>
          <a:p>
            <a:pPr eaLnBrk="1" hangingPunct="1">
              <a:lnSpc>
                <a:spcPct val="90000"/>
              </a:lnSpc>
              <a:defRPr/>
            </a:pPr>
            <a:r>
              <a:rPr lang="en-US" dirty="0">
                <a:sym typeface="Symbol" pitchFamily="18" charset="2"/>
              </a:rPr>
              <a:t>    </a:t>
            </a:r>
            <a:r>
              <a:rPr lang="en-US" sz="2800" dirty="0">
                <a:solidFill>
                  <a:schemeClr val="tx2"/>
                </a:solidFill>
                <a:sym typeface="Symbol" pitchFamily="18" charset="2"/>
              </a:rPr>
              <a:t>DMC should have </a:t>
            </a:r>
            <a:r>
              <a:rPr lang="en-US" sz="2800" i="1" dirty="0">
                <a:solidFill>
                  <a:schemeClr val="tx2"/>
                </a:solidFill>
                <a:sym typeface="Symbol" pitchFamily="18" charset="2"/>
              </a:rPr>
              <a:t>Sole Access </a:t>
            </a:r>
            <a:r>
              <a:rPr lang="en-US" sz="2800" dirty="0">
                <a:solidFill>
                  <a:schemeClr val="tx2"/>
                </a:solidFill>
                <a:sym typeface="Symbol" pitchFamily="18" charset="2"/>
              </a:rPr>
              <a:t>to interim results</a:t>
            </a:r>
          </a:p>
          <a:p>
            <a:pPr eaLnBrk="1" hangingPunct="1">
              <a:lnSpc>
                <a:spcPct val="90000"/>
              </a:lnSpc>
              <a:defRPr/>
            </a:pPr>
            <a:r>
              <a:rPr lang="en-US" sz="2800" dirty="0">
                <a:solidFill>
                  <a:schemeClr val="tx2"/>
                </a:solidFill>
                <a:sym typeface="Symbol" pitchFamily="18" charset="2"/>
              </a:rPr>
              <a:t>	     on relative efficacy &amp;</a:t>
            </a:r>
          </a:p>
          <a:p>
            <a:pPr eaLnBrk="1" hangingPunct="1">
              <a:lnSpc>
                <a:spcPct val="90000"/>
              </a:lnSpc>
              <a:defRPr/>
            </a:pPr>
            <a:r>
              <a:rPr lang="en-US" sz="2800" dirty="0">
                <a:solidFill>
                  <a:schemeClr val="tx2"/>
                </a:solidFill>
                <a:sym typeface="Symbol" pitchFamily="18" charset="2"/>
              </a:rPr>
              <a:t>		 relative safety of interventions</a:t>
            </a:r>
          </a:p>
          <a:p>
            <a:pPr eaLnBrk="1" hangingPunct="1">
              <a:lnSpc>
                <a:spcPct val="90000"/>
              </a:lnSpc>
              <a:defRPr/>
            </a:pPr>
            <a:endParaRPr lang="en-US" sz="2000" dirty="0">
              <a:solidFill>
                <a:schemeClr val="tx2"/>
              </a:solidFill>
              <a:sym typeface="Symbol" pitchFamily="18" charset="2"/>
            </a:endParaRPr>
          </a:p>
          <a:p>
            <a:pPr marL="457200" indent="-457200" eaLnBrk="1" hangingPunct="1">
              <a:lnSpc>
                <a:spcPct val="90000"/>
              </a:lnSpc>
              <a:buFont typeface="Symbol" pitchFamily="18" charset="2"/>
              <a:buChar char="·"/>
              <a:defRPr/>
            </a:pPr>
            <a:r>
              <a:rPr lang="en-US" dirty="0">
                <a:sym typeface="Symbol" pitchFamily="18" charset="2"/>
              </a:rPr>
              <a:t> </a:t>
            </a:r>
            <a:r>
              <a:rPr lang="en-US" sz="2800" dirty="0">
                <a:solidFill>
                  <a:schemeClr val="tx2"/>
                </a:solidFill>
                <a:sym typeface="Symbol" pitchFamily="18" charset="2"/>
              </a:rPr>
              <a:t>DMC should have </a:t>
            </a:r>
            <a:r>
              <a:rPr lang="en-US" sz="2800" i="1" dirty="0">
                <a:solidFill>
                  <a:schemeClr val="tx2"/>
                </a:solidFill>
                <a:sym typeface="Symbol" pitchFamily="18" charset="2"/>
              </a:rPr>
              <a:t>Multidisciplinary</a:t>
            </a:r>
            <a:r>
              <a:rPr lang="en-US" sz="2800" dirty="0">
                <a:solidFill>
                  <a:schemeClr val="tx2"/>
                </a:solidFill>
                <a:sym typeface="Symbol" pitchFamily="18" charset="2"/>
              </a:rPr>
              <a:t> representation</a:t>
            </a:r>
          </a:p>
          <a:p>
            <a:pPr eaLnBrk="1" hangingPunct="1">
              <a:lnSpc>
                <a:spcPct val="90000"/>
              </a:lnSpc>
              <a:defRPr/>
            </a:pPr>
            <a:r>
              <a:rPr lang="en-US" sz="2800" dirty="0">
                <a:solidFill>
                  <a:schemeClr val="tx2"/>
                </a:solidFill>
                <a:sym typeface="Symbol" pitchFamily="18" charset="2"/>
              </a:rPr>
              <a:t>	     having experience in the DMC process</a:t>
            </a:r>
          </a:p>
          <a:p>
            <a:pPr eaLnBrk="1" hangingPunct="1">
              <a:lnSpc>
                <a:spcPct val="90000"/>
              </a:lnSpc>
              <a:defRPr/>
            </a:pPr>
            <a:endParaRPr lang="en-US" sz="2000" dirty="0">
              <a:solidFill>
                <a:schemeClr val="tx2"/>
              </a:solidFill>
              <a:sym typeface="Symbol" pitchFamily="18" charset="2"/>
            </a:endParaRPr>
          </a:p>
          <a:p>
            <a:pPr marL="457200" indent="-457200" eaLnBrk="1" hangingPunct="1">
              <a:lnSpc>
                <a:spcPct val="90000"/>
              </a:lnSpc>
              <a:buFont typeface="Symbol" pitchFamily="18" charset="2"/>
              <a:buChar char="·"/>
              <a:defRPr/>
            </a:pPr>
            <a:r>
              <a:rPr lang="en-US" dirty="0">
                <a:sym typeface="Symbol" pitchFamily="18" charset="2"/>
              </a:rPr>
              <a:t> </a:t>
            </a:r>
            <a:r>
              <a:rPr lang="en-US" sz="2800" dirty="0">
                <a:solidFill>
                  <a:schemeClr val="tx2"/>
                </a:solidFill>
                <a:sym typeface="Symbol" pitchFamily="18" charset="2"/>
              </a:rPr>
              <a:t>DMC should be  </a:t>
            </a:r>
            <a:r>
              <a:rPr lang="en-US" sz="2800" i="1" dirty="0">
                <a:solidFill>
                  <a:schemeClr val="tx2"/>
                </a:solidFill>
                <a:sym typeface="Symbol" pitchFamily="18" charset="2"/>
              </a:rPr>
              <a:t>Independent  </a:t>
            </a:r>
            <a:r>
              <a:rPr lang="en-US" sz="2800" dirty="0">
                <a:solidFill>
                  <a:schemeClr val="tx2"/>
                </a:solidFill>
                <a:sym typeface="Symbol" pitchFamily="18" charset="2"/>
              </a:rPr>
              <a:t>with freedom from</a:t>
            </a:r>
          </a:p>
          <a:p>
            <a:pPr eaLnBrk="1" hangingPunct="1">
              <a:lnSpc>
                <a:spcPct val="90000"/>
              </a:lnSpc>
              <a:defRPr/>
            </a:pPr>
            <a:r>
              <a:rPr lang="en-US" sz="2800" dirty="0">
                <a:solidFill>
                  <a:schemeClr val="tx2"/>
                </a:solidFill>
                <a:sym typeface="Symbol" pitchFamily="18" charset="2"/>
              </a:rPr>
              <a:t>               apparent significant conflicts of interest</a:t>
            </a:r>
          </a:p>
          <a:p>
            <a:pPr eaLnBrk="1" hangingPunct="1">
              <a:lnSpc>
                <a:spcPct val="90000"/>
              </a:lnSpc>
              <a:defRPr/>
            </a:pPr>
            <a:endParaRPr lang="en-US" sz="800" dirty="0">
              <a:solidFill>
                <a:schemeClr val="tx2"/>
              </a:solidFill>
              <a:sym typeface="Symbol" pitchFamily="18" charset="2"/>
            </a:endParaRPr>
          </a:p>
          <a:p>
            <a:pPr eaLnBrk="1" hangingPunct="1">
              <a:lnSpc>
                <a:spcPct val="90000"/>
              </a:lnSpc>
              <a:defRPr/>
            </a:pPr>
            <a:r>
              <a:rPr lang="en-US" sz="2800" dirty="0">
                <a:solidFill>
                  <a:schemeClr val="tx2"/>
                </a:solidFill>
                <a:sym typeface="Symbol" pitchFamily="18" charset="2"/>
              </a:rPr>
              <a:t>	     … financial, professional, regulatory</a:t>
            </a:r>
            <a:endParaRPr lang="en-US" sz="2800" dirty="0">
              <a:sym typeface="Symbol" pitchFamily="18" charset="2"/>
            </a:endParaRPr>
          </a:p>
          <a:p>
            <a:pPr eaLnBrk="1" hangingPunct="1">
              <a:lnSpc>
                <a:spcPct val="90000"/>
              </a:lnSpc>
              <a:defRPr/>
            </a:pPr>
            <a:endParaRPr lang="en-US" dirty="0"/>
          </a:p>
        </p:txBody>
      </p:sp>
      <p:sp>
        <p:nvSpPr>
          <p:cNvPr id="19460" name="Line 4">
            <a:extLst>
              <a:ext uri="{FF2B5EF4-FFF2-40B4-BE49-F238E27FC236}">
                <a16:creationId xmlns:a16="http://schemas.microsoft.com/office/drawing/2014/main" id="{9BA36413-9600-42A4-A949-70885FF0300A}"/>
              </a:ext>
            </a:extLst>
          </p:cNvPr>
          <p:cNvSpPr>
            <a:spLocks noChangeShapeType="1"/>
          </p:cNvSpPr>
          <p:nvPr/>
        </p:nvSpPr>
        <p:spPr bwMode="auto">
          <a:xfrm>
            <a:off x="381000" y="1295400"/>
            <a:ext cx="8382000"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a:extLst>
              <a:ext uri="{FF2B5EF4-FFF2-40B4-BE49-F238E27FC236}">
                <a16:creationId xmlns:a16="http://schemas.microsoft.com/office/drawing/2014/main" id="{2D25089A-5B45-4F56-B907-AE661901AEE4}"/>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172035" name="Text Box 3">
            <a:extLst>
              <a:ext uri="{FF2B5EF4-FFF2-40B4-BE49-F238E27FC236}">
                <a16:creationId xmlns:a16="http://schemas.microsoft.com/office/drawing/2014/main" id="{C6953B11-37CF-4684-BAE9-0F8771DF4794}"/>
              </a:ext>
            </a:extLst>
          </p:cNvPr>
          <p:cNvSpPr txBox="1">
            <a:spLocks noChangeArrowheads="1"/>
          </p:cNvSpPr>
          <p:nvPr/>
        </p:nvSpPr>
        <p:spPr bwMode="auto">
          <a:xfrm>
            <a:off x="0" y="1098550"/>
            <a:ext cx="9296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b="1">
                <a:solidFill>
                  <a:schemeClr val="tx2"/>
                </a:solidFill>
              </a:rPr>
              <a:t>Implementing</a:t>
            </a:r>
            <a:r>
              <a:rPr lang="en-US" altLang="en-US" sz="2800" b="1"/>
              <a:t> </a:t>
            </a:r>
            <a:r>
              <a:rPr lang="en-US" altLang="en-US" sz="2800" b="1">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b="1">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172036" name="Line 4">
            <a:extLst>
              <a:ext uri="{FF2B5EF4-FFF2-40B4-BE49-F238E27FC236}">
                <a16:creationId xmlns:a16="http://schemas.microsoft.com/office/drawing/2014/main" id="{C5C53E69-2DA8-4DDA-B465-B07AD98A0BD3}"/>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D14456A9-B60C-4BE2-A19E-A0018AC74023}"/>
              </a:ext>
            </a:extLst>
          </p:cNvPr>
          <p:cNvSpPr>
            <a:spLocks noGrp="1" noChangeArrowheads="1"/>
          </p:cNvSpPr>
          <p:nvPr>
            <p:ph type="title"/>
          </p:nvPr>
        </p:nvSpPr>
        <p:spPr>
          <a:xfrm>
            <a:off x="349250" y="152400"/>
            <a:ext cx="8229600" cy="563563"/>
          </a:xfrm>
        </p:spPr>
        <p:txBody>
          <a:bodyPr/>
          <a:lstStyle/>
          <a:p>
            <a:r>
              <a:rPr lang="en-US" altLang="en-US" sz="3200">
                <a:solidFill>
                  <a:schemeClr val="tx1"/>
                </a:solidFill>
              </a:rPr>
              <a:t>DMC Contracting Process and COI</a:t>
            </a:r>
          </a:p>
        </p:txBody>
      </p:sp>
      <p:sp>
        <p:nvSpPr>
          <p:cNvPr id="8195" name="Content Placeholder 2">
            <a:extLst>
              <a:ext uri="{FF2B5EF4-FFF2-40B4-BE49-F238E27FC236}">
                <a16:creationId xmlns:a16="http://schemas.microsoft.com/office/drawing/2014/main" id="{DF5284D3-D630-4BA1-9600-487C839DB0D2}"/>
              </a:ext>
            </a:extLst>
          </p:cNvPr>
          <p:cNvSpPr>
            <a:spLocks noGrp="1"/>
          </p:cNvSpPr>
          <p:nvPr>
            <p:ph idx="1"/>
          </p:nvPr>
        </p:nvSpPr>
        <p:spPr>
          <a:xfrm>
            <a:off x="228600" y="1143000"/>
            <a:ext cx="8980488" cy="4572000"/>
          </a:xfrm>
        </p:spPr>
        <p:txBody>
          <a:bodyPr/>
          <a:lstStyle/>
          <a:p>
            <a:pPr>
              <a:defRPr/>
            </a:pPr>
            <a:r>
              <a:rPr lang="en-US" sz="2800" dirty="0"/>
              <a:t> </a:t>
            </a:r>
            <a:r>
              <a:rPr lang="en-US" sz="2800" dirty="0">
                <a:solidFill>
                  <a:schemeClr val="tx2"/>
                </a:solidFill>
              </a:rPr>
              <a:t>Real/Perceived Conflicts of Interest should be identified and procedures should be followed to avoid creating them</a:t>
            </a:r>
          </a:p>
          <a:p>
            <a:pPr marL="0" indent="0">
              <a:buFontTx/>
              <a:buNone/>
              <a:defRPr/>
            </a:pPr>
            <a:endParaRPr lang="en-US" sz="800" dirty="0">
              <a:solidFill>
                <a:schemeClr val="tx2"/>
              </a:solidFill>
            </a:endParaRPr>
          </a:p>
          <a:p>
            <a:pPr lvl="1">
              <a:defRPr/>
            </a:pPr>
            <a:r>
              <a:rPr lang="en-US" sz="2400" dirty="0"/>
              <a:t> </a:t>
            </a:r>
            <a:r>
              <a:rPr lang="en-US" sz="2400" dirty="0">
                <a:solidFill>
                  <a:schemeClr val="tx2"/>
                </a:solidFill>
              </a:rPr>
              <a:t>Criteria for achieving independence of DMC members</a:t>
            </a:r>
          </a:p>
          <a:p>
            <a:pPr lvl="1">
              <a:defRPr/>
            </a:pPr>
            <a:r>
              <a:rPr lang="en-US" sz="2400" dirty="0"/>
              <a:t> </a:t>
            </a:r>
            <a:r>
              <a:rPr lang="en-US" sz="2400" dirty="0">
                <a:solidFill>
                  <a:schemeClr val="tx2"/>
                </a:solidFill>
              </a:rPr>
              <a:t>Selection of venues for meetings, avoiding pre-meeting dinners</a:t>
            </a:r>
          </a:p>
          <a:p>
            <a:pPr marL="457200" lvl="1" indent="0">
              <a:buFontTx/>
              <a:buNone/>
              <a:defRPr/>
            </a:pPr>
            <a:endParaRPr lang="en-US" sz="800" dirty="0"/>
          </a:p>
          <a:p>
            <a:pPr lvl="1">
              <a:defRPr/>
            </a:pPr>
            <a:r>
              <a:rPr lang="en-US" sz="2400" dirty="0"/>
              <a:t> </a:t>
            </a:r>
            <a:r>
              <a:rPr lang="en-US" sz="2400" dirty="0">
                <a:solidFill>
                  <a:schemeClr val="tx2"/>
                </a:solidFill>
              </a:rPr>
              <a:t>Rather than using generic consulting agreements, develop   “independent scientist” agreements to engage DMC members…             	 that recognize DMC members as independent scientists 	 having primary focus to protect patient safety and trial integrity</a:t>
            </a:r>
          </a:p>
          <a:p>
            <a:pPr lvl="1">
              <a:defRPr/>
            </a:pPr>
            <a:r>
              <a:rPr lang="en-US" sz="2400" dirty="0"/>
              <a:t> </a:t>
            </a:r>
            <a:r>
              <a:rPr lang="en-US" sz="2400" dirty="0">
                <a:solidFill>
                  <a:schemeClr val="tx2"/>
                </a:solidFill>
              </a:rPr>
              <a:t>If possible, ‘independent entity’ should engage DMC members,    	  such as academic leadership of study steering committee</a:t>
            </a:r>
          </a:p>
        </p:txBody>
      </p:sp>
      <p:sp>
        <p:nvSpPr>
          <p:cNvPr id="174084" name="Line 4">
            <a:extLst>
              <a:ext uri="{FF2B5EF4-FFF2-40B4-BE49-F238E27FC236}">
                <a16:creationId xmlns:a16="http://schemas.microsoft.com/office/drawing/2014/main" id="{57BD10BB-42E5-443E-85D5-80149E0D5DBF}"/>
              </a:ext>
            </a:extLst>
          </p:cNvPr>
          <p:cNvSpPr>
            <a:spLocks noChangeShapeType="1"/>
          </p:cNvSpPr>
          <p:nvPr/>
        </p:nvSpPr>
        <p:spPr bwMode="auto">
          <a:xfrm>
            <a:off x="349250" y="8890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a:extLst>
              <a:ext uri="{FF2B5EF4-FFF2-40B4-BE49-F238E27FC236}">
                <a16:creationId xmlns:a16="http://schemas.microsoft.com/office/drawing/2014/main" id="{EDD4ADF5-950C-4D4E-AB9F-CAAF3D6F86C1}"/>
              </a:ext>
            </a:extLst>
          </p:cNvPr>
          <p:cNvSpPr txBox="1">
            <a:spLocks noChangeArrowheads="1"/>
          </p:cNvSpPr>
          <p:nvPr/>
        </p:nvSpPr>
        <p:spPr bwMode="auto">
          <a:xfrm>
            <a:off x="838200" y="228600"/>
            <a:ext cx="7377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p:txBody>
      </p:sp>
      <p:sp>
        <p:nvSpPr>
          <p:cNvPr id="175107" name="Text Box 3">
            <a:extLst>
              <a:ext uri="{FF2B5EF4-FFF2-40B4-BE49-F238E27FC236}">
                <a16:creationId xmlns:a16="http://schemas.microsoft.com/office/drawing/2014/main" id="{06D97DF2-DFDD-4BFE-ACDA-4FC7B37A1E1F}"/>
              </a:ext>
            </a:extLst>
          </p:cNvPr>
          <p:cNvSpPr txBox="1">
            <a:spLocks noChangeArrowheads="1"/>
          </p:cNvSpPr>
          <p:nvPr/>
        </p:nvSpPr>
        <p:spPr bwMode="auto">
          <a:xfrm>
            <a:off x="152400" y="1076325"/>
            <a:ext cx="89154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20015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Achieving adequate training/experience in DMC process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Indemnification</a:t>
            </a:r>
          </a:p>
          <a:p>
            <a:pPr eaLnBrk="1" hangingPunct="1">
              <a:lnSpc>
                <a:spcPct val="90000"/>
              </a:lnSpc>
              <a:spcBef>
                <a:spcPct val="0"/>
              </a:spcBef>
              <a:buFontTx/>
              <a:buNone/>
            </a:pPr>
            <a:endParaRPr lang="en-US" altLang="en-US" sz="800"/>
          </a:p>
          <a:p>
            <a:pPr eaLnBrk="1" hangingPunct="1">
              <a:lnSpc>
                <a:spcPct val="90000"/>
              </a:lnSpc>
              <a:spcBef>
                <a:spcPct val="0"/>
              </a:spcBef>
            </a:pPr>
            <a:r>
              <a:rPr lang="en-US" altLang="en-US" sz="2800"/>
              <a:t> </a:t>
            </a:r>
            <a:r>
              <a:rPr lang="en-US" altLang="en-US" sz="2800">
                <a:solidFill>
                  <a:schemeClr val="tx2"/>
                </a:solidFill>
              </a:rPr>
              <a:t>Currentness of DMC data</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Addressing confidentiality issues</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Implementing</a:t>
            </a:r>
            <a:r>
              <a:rPr lang="en-US" altLang="en-US" sz="2800"/>
              <a:t> </a:t>
            </a:r>
            <a:r>
              <a:rPr lang="en-US" altLang="en-US" sz="2800">
                <a:solidFill>
                  <a:schemeClr val="tx2"/>
                </a:solidFill>
              </a:rPr>
              <a:t>procedures to enhance DMC independence</a:t>
            </a:r>
          </a:p>
          <a:p>
            <a:pPr eaLnBrk="1" hangingPunct="1">
              <a:lnSpc>
                <a:spcPct val="90000"/>
              </a:lnSpc>
              <a:spcBef>
                <a:spcPct val="0"/>
              </a:spcBef>
            </a:pP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meeting format</a:t>
            </a:r>
            <a:endParaRPr lang="en-US" altLang="en-US" sz="4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Creating an effective DMC Charter</a:t>
            </a:r>
            <a:endParaRPr lang="en-US" altLang="en-US" sz="8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recommendations through consensus, not by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contracting process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b="1">
                <a:solidFill>
                  <a:schemeClr val="tx2"/>
                </a:solidFill>
              </a:rPr>
              <a:t>Defining the role of the Statistical Data Analysis Center</a:t>
            </a:r>
          </a:p>
          <a:p>
            <a:pPr eaLnBrk="1" hangingPunct="1">
              <a:lnSpc>
                <a:spcPct val="90000"/>
              </a:lnSpc>
              <a:spcBef>
                <a:spcPct val="0"/>
              </a:spcBef>
            </a:pPr>
            <a:endParaRPr lang="en-US" altLang="en-US" sz="1000">
              <a:solidFill>
                <a:schemeClr val="tx2"/>
              </a:solidFill>
            </a:endParaRPr>
          </a:p>
        </p:txBody>
      </p:sp>
      <p:sp>
        <p:nvSpPr>
          <p:cNvPr id="175108" name="Line 4">
            <a:extLst>
              <a:ext uri="{FF2B5EF4-FFF2-40B4-BE49-F238E27FC236}">
                <a16:creationId xmlns:a16="http://schemas.microsoft.com/office/drawing/2014/main" id="{64586CD3-634E-4237-B079-A7D2085B3506}"/>
              </a:ext>
            </a:extLst>
          </p:cNvPr>
          <p:cNvSpPr>
            <a:spLocks noChangeShapeType="1"/>
          </p:cNvSpPr>
          <p:nvPr/>
        </p:nvSpPr>
        <p:spPr bwMode="auto">
          <a:xfrm>
            <a:off x="227013" y="914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a:extLst>
              <a:ext uri="{FF2B5EF4-FFF2-40B4-BE49-F238E27FC236}">
                <a16:creationId xmlns:a16="http://schemas.microsoft.com/office/drawing/2014/main" id="{3F81AF84-E3B6-4D32-AC42-5F9D85819126}"/>
              </a:ext>
            </a:extLst>
          </p:cNvPr>
          <p:cNvSpPr txBox="1">
            <a:spLocks noChangeArrowheads="1"/>
          </p:cNvSpPr>
          <p:nvPr/>
        </p:nvSpPr>
        <p:spPr bwMode="auto">
          <a:xfrm>
            <a:off x="371475" y="228600"/>
            <a:ext cx="8310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Defining the Role of the Statistical Data Analysis Center</a:t>
            </a:r>
          </a:p>
        </p:txBody>
      </p:sp>
      <p:sp>
        <p:nvSpPr>
          <p:cNvPr id="18435" name="Text Box 3">
            <a:extLst>
              <a:ext uri="{FF2B5EF4-FFF2-40B4-BE49-F238E27FC236}">
                <a16:creationId xmlns:a16="http://schemas.microsoft.com/office/drawing/2014/main" id="{811E201C-E24C-46DC-BAC7-D4603F5F867D}"/>
              </a:ext>
            </a:extLst>
          </p:cNvPr>
          <p:cNvSpPr txBox="1">
            <a:spLocks noChangeArrowheads="1"/>
          </p:cNvSpPr>
          <p:nvPr/>
        </p:nvSpPr>
        <p:spPr bwMode="auto">
          <a:xfrm>
            <a:off x="76200" y="923925"/>
            <a:ext cx="9409113" cy="5688013"/>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defRPr/>
            </a:pPr>
            <a:endParaRPr lang="en-US" altLang="en-US" sz="800" dirty="0"/>
          </a:p>
          <a:p>
            <a:pPr eaLnBrk="1" hangingPunct="1">
              <a:lnSpc>
                <a:spcPct val="90000"/>
              </a:lnSpc>
              <a:spcBef>
                <a:spcPct val="0"/>
              </a:spcBef>
              <a:buFontTx/>
              <a:buNone/>
              <a:defRPr/>
            </a:pPr>
            <a:endParaRPr lang="en-US" altLang="en-US" sz="800" dirty="0">
              <a:solidFill>
                <a:schemeClr val="tx2"/>
              </a:solidFill>
            </a:endParaRPr>
          </a:p>
          <a:p>
            <a:pPr eaLnBrk="1" hangingPunct="1">
              <a:lnSpc>
                <a:spcPct val="90000"/>
              </a:lnSpc>
              <a:spcBef>
                <a:spcPct val="0"/>
              </a:spcBef>
              <a:defRPr/>
            </a:pPr>
            <a:r>
              <a:rPr lang="en-US" altLang="en-US" sz="2800" dirty="0"/>
              <a:t> </a:t>
            </a:r>
            <a:r>
              <a:rPr lang="en-US" altLang="en-US" sz="2400" dirty="0">
                <a:solidFill>
                  <a:schemeClr val="tx2"/>
                </a:solidFill>
              </a:rPr>
              <a:t>The DMC relies on the DMC Open and Closed Reports,  	</a:t>
            </a:r>
          </a:p>
          <a:p>
            <a:pPr eaLnBrk="1" hangingPunct="1">
              <a:lnSpc>
                <a:spcPct val="90000"/>
              </a:lnSpc>
              <a:spcBef>
                <a:spcPct val="0"/>
              </a:spcBef>
              <a:buFontTx/>
              <a:buNone/>
              <a:defRPr/>
            </a:pPr>
            <a:r>
              <a:rPr lang="en-US" altLang="en-US" sz="2400" dirty="0">
                <a:solidFill>
                  <a:schemeClr val="tx2"/>
                </a:solidFill>
              </a:rPr>
              <a:t>                             generated by independent statistician at the SDAC, </a:t>
            </a:r>
          </a:p>
          <a:p>
            <a:pPr eaLnBrk="1" hangingPunct="1">
              <a:lnSpc>
                <a:spcPct val="90000"/>
              </a:lnSpc>
              <a:spcBef>
                <a:spcPct val="0"/>
              </a:spcBef>
              <a:buFontTx/>
              <a:buNone/>
              <a:defRPr/>
            </a:pPr>
            <a:r>
              <a:rPr lang="en-US" altLang="en-US" sz="2400" dirty="0">
                <a:solidFill>
                  <a:schemeClr val="tx2"/>
                </a:solidFill>
              </a:rPr>
              <a:t>  for timely &amp; accurate data on efficacy, safety, &amp; quality of trial conduct</a:t>
            </a:r>
          </a:p>
          <a:p>
            <a:pPr eaLnBrk="1" hangingPunct="1">
              <a:lnSpc>
                <a:spcPct val="90000"/>
              </a:lnSpc>
              <a:spcBef>
                <a:spcPct val="0"/>
              </a:spcBef>
              <a:buFontTx/>
              <a:buNone/>
              <a:defRPr/>
            </a:pPr>
            <a:r>
              <a:rPr lang="en-US" altLang="en-US" sz="1600" dirty="0">
                <a:solidFill>
                  <a:schemeClr val="tx2"/>
                </a:solidFill>
              </a:rPr>
              <a:t> </a:t>
            </a:r>
            <a:endParaRPr lang="en-US" altLang="en-US" sz="1600" dirty="0">
              <a:solidFill>
                <a:schemeClr val="bg2">
                  <a:lumMod val="75000"/>
                </a:schemeClr>
              </a:solidFill>
            </a:endParaRPr>
          </a:p>
          <a:p>
            <a:pPr eaLnBrk="1" hangingPunct="1">
              <a:lnSpc>
                <a:spcPct val="90000"/>
              </a:lnSpc>
              <a:spcBef>
                <a:spcPct val="0"/>
              </a:spcBef>
              <a:defRPr/>
            </a:pPr>
            <a:r>
              <a:rPr lang="en-US" altLang="en-US" sz="2400" dirty="0"/>
              <a:t> </a:t>
            </a:r>
            <a:r>
              <a:rPr lang="en-US" altLang="en-US" sz="2400" dirty="0">
                <a:solidFill>
                  <a:schemeClr val="tx2"/>
                </a:solidFill>
              </a:rPr>
              <a:t>The independent statistician at the SDAC should have</a:t>
            </a:r>
          </a:p>
          <a:p>
            <a:pPr eaLnBrk="1" hangingPunct="1">
              <a:lnSpc>
                <a:spcPct val="90000"/>
              </a:lnSpc>
              <a:spcBef>
                <a:spcPct val="0"/>
              </a:spcBef>
              <a:buFontTx/>
              <a:buNone/>
              <a:defRPr/>
            </a:pPr>
            <a:r>
              <a:rPr lang="en-US" altLang="en-US" sz="2400" dirty="0">
                <a:solidFill>
                  <a:schemeClr val="tx2"/>
                </a:solidFill>
              </a:rPr>
              <a:t>              </a:t>
            </a:r>
            <a:r>
              <a:rPr lang="en-US" altLang="en-US" sz="2400" i="1" dirty="0">
                <a:solidFill>
                  <a:schemeClr val="tx2"/>
                </a:solidFill>
              </a:rPr>
              <a:t>sufficient depth of knowledge </a:t>
            </a:r>
            <a:r>
              <a:rPr lang="en-US" altLang="en-US" sz="2400" dirty="0">
                <a:solidFill>
                  <a:schemeClr val="tx2"/>
                </a:solidFill>
              </a:rPr>
              <a:t>about the study at hand </a:t>
            </a:r>
          </a:p>
          <a:p>
            <a:pPr eaLnBrk="1" hangingPunct="1">
              <a:lnSpc>
                <a:spcPct val="90000"/>
              </a:lnSpc>
              <a:spcBef>
                <a:spcPct val="0"/>
              </a:spcBef>
              <a:buFontTx/>
              <a:buNone/>
              <a:defRPr/>
            </a:pPr>
            <a:r>
              <a:rPr lang="en-US" altLang="en-US" sz="2400" dirty="0">
                <a:solidFill>
                  <a:schemeClr val="tx2"/>
                </a:solidFill>
              </a:rPr>
              <a:t>                  and   </a:t>
            </a:r>
            <a:r>
              <a:rPr lang="en-US" altLang="en-US" sz="2400" i="1" dirty="0">
                <a:solidFill>
                  <a:schemeClr val="tx2"/>
                </a:solidFill>
              </a:rPr>
              <a:t>experience with trials </a:t>
            </a:r>
            <a:r>
              <a:rPr lang="en-US" altLang="en-US" sz="2400" dirty="0">
                <a:solidFill>
                  <a:schemeClr val="tx2"/>
                </a:solidFill>
              </a:rPr>
              <a:t>in general   to ensure the </a:t>
            </a:r>
          </a:p>
          <a:p>
            <a:pPr eaLnBrk="1" hangingPunct="1">
              <a:lnSpc>
                <a:spcPct val="90000"/>
              </a:lnSpc>
              <a:spcBef>
                <a:spcPct val="0"/>
              </a:spcBef>
              <a:buFontTx/>
              <a:buNone/>
              <a:defRPr/>
            </a:pPr>
            <a:r>
              <a:rPr lang="en-US" altLang="en-US" sz="2400" dirty="0">
                <a:solidFill>
                  <a:schemeClr val="tx2"/>
                </a:solidFill>
              </a:rPr>
              <a:t>  DMC has access to timely, reliable, and readily interpretable insights	 	                   about emerging evidence in the clinical trial</a:t>
            </a:r>
          </a:p>
          <a:p>
            <a:pPr eaLnBrk="1" hangingPunct="1">
              <a:lnSpc>
                <a:spcPct val="90000"/>
              </a:lnSpc>
              <a:spcBef>
                <a:spcPct val="0"/>
              </a:spcBef>
              <a:defRPr/>
            </a:pPr>
            <a:endParaRPr lang="en-US" altLang="en-US" sz="1600" dirty="0">
              <a:solidFill>
                <a:schemeClr val="tx2"/>
              </a:solidFill>
            </a:endParaRPr>
          </a:p>
          <a:p>
            <a:pPr eaLnBrk="1" hangingPunct="1">
              <a:lnSpc>
                <a:spcPct val="90000"/>
              </a:lnSpc>
              <a:spcBef>
                <a:spcPct val="0"/>
              </a:spcBef>
              <a:defRPr/>
            </a:pPr>
            <a:r>
              <a:rPr lang="en-US" altLang="en-US" sz="2400" dirty="0"/>
              <a:t> </a:t>
            </a:r>
            <a:r>
              <a:rPr lang="en-US" altLang="en-US" sz="2400" dirty="0">
                <a:solidFill>
                  <a:schemeClr val="tx2"/>
                </a:solidFill>
              </a:rPr>
              <a:t>DMC Reports should be thoughtfully developed concise documents, </a:t>
            </a:r>
          </a:p>
          <a:p>
            <a:pPr eaLnBrk="1" hangingPunct="1">
              <a:lnSpc>
                <a:spcPct val="90000"/>
              </a:lnSpc>
              <a:spcBef>
                <a:spcPct val="0"/>
              </a:spcBef>
              <a:buFontTx/>
              <a:buNone/>
              <a:defRPr/>
            </a:pPr>
            <a:r>
              <a:rPr lang="en-US" altLang="en-US" sz="2400" dirty="0">
                <a:solidFill>
                  <a:schemeClr val="tx2"/>
                </a:solidFill>
              </a:rPr>
              <a:t>                              with optimally informative figures and tables      </a:t>
            </a:r>
          </a:p>
          <a:p>
            <a:pPr eaLnBrk="1" hangingPunct="1">
              <a:lnSpc>
                <a:spcPct val="90000"/>
              </a:lnSpc>
              <a:spcBef>
                <a:spcPct val="0"/>
              </a:spcBef>
              <a:defRPr/>
            </a:pPr>
            <a:endParaRPr lang="en-US" altLang="en-US" sz="1600" dirty="0">
              <a:solidFill>
                <a:schemeClr val="tx2"/>
              </a:solidFill>
            </a:endParaRPr>
          </a:p>
          <a:p>
            <a:pPr eaLnBrk="1" hangingPunct="1">
              <a:lnSpc>
                <a:spcPct val="90000"/>
              </a:lnSpc>
              <a:spcBef>
                <a:spcPct val="0"/>
              </a:spcBef>
              <a:defRPr/>
            </a:pPr>
            <a:r>
              <a:rPr lang="en-US" altLang="en-US" sz="2400" dirty="0"/>
              <a:t> </a:t>
            </a:r>
            <a:r>
              <a:rPr lang="en-US" altLang="en-US" sz="2400" dirty="0">
                <a:solidFill>
                  <a:schemeClr val="tx2"/>
                </a:solidFill>
              </a:rPr>
              <a:t>The SDAC independent statistician should routinely have        </a:t>
            </a:r>
          </a:p>
          <a:p>
            <a:pPr eaLnBrk="1" hangingPunct="1">
              <a:lnSpc>
                <a:spcPct val="90000"/>
              </a:lnSpc>
              <a:spcBef>
                <a:spcPct val="0"/>
              </a:spcBef>
              <a:buFontTx/>
              <a:buNone/>
              <a:defRPr/>
            </a:pPr>
            <a:r>
              <a:rPr lang="en-US" altLang="en-US" sz="2400" dirty="0">
                <a:solidFill>
                  <a:schemeClr val="tx2"/>
                </a:solidFill>
              </a:rPr>
              <a:t>                               access to all </a:t>
            </a:r>
            <a:r>
              <a:rPr lang="en-US" altLang="en-US" sz="2400" dirty="0" err="1">
                <a:solidFill>
                  <a:schemeClr val="tx2"/>
                </a:solidFill>
              </a:rPr>
              <a:t>unblinded</a:t>
            </a:r>
            <a:r>
              <a:rPr lang="en-US" altLang="en-US" sz="2400" dirty="0">
                <a:solidFill>
                  <a:schemeClr val="tx2"/>
                </a:solidFill>
              </a:rPr>
              <a:t> efficacy and safety data…</a:t>
            </a:r>
          </a:p>
          <a:p>
            <a:pPr eaLnBrk="1" hangingPunct="1">
              <a:lnSpc>
                <a:spcPct val="90000"/>
              </a:lnSpc>
              <a:spcBef>
                <a:spcPct val="0"/>
              </a:spcBef>
              <a:buFontTx/>
              <a:buNone/>
              <a:defRPr/>
            </a:pPr>
            <a:r>
              <a:rPr lang="en-US" altLang="en-US" sz="2400" dirty="0">
                <a:solidFill>
                  <a:schemeClr val="tx2"/>
                </a:solidFill>
              </a:rPr>
              <a:t>      …permission from the sponsor should not be required</a:t>
            </a:r>
          </a:p>
          <a:p>
            <a:pPr eaLnBrk="1" hangingPunct="1">
              <a:lnSpc>
                <a:spcPct val="90000"/>
              </a:lnSpc>
              <a:spcBef>
                <a:spcPct val="0"/>
              </a:spcBef>
              <a:buFontTx/>
              <a:buNone/>
              <a:defRPr/>
            </a:pPr>
            <a:r>
              <a:rPr lang="en-US" altLang="en-US" sz="2400" dirty="0">
                <a:solidFill>
                  <a:schemeClr val="tx2"/>
                </a:solidFill>
              </a:rPr>
              <a:t>	           to address DMC requests for additional information</a:t>
            </a:r>
            <a:endParaRPr lang="en-US" altLang="en-US" sz="2400" dirty="0">
              <a:solidFill>
                <a:schemeClr val="bg2">
                  <a:lumMod val="75000"/>
                </a:schemeClr>
              </a:solidFill>
            </a:endParaRPr>
          </a:p>
        </p:txBody>
      </p:sp>
      <p:sp>
        <p:nvSpPr>
          <p:cNvPr id="177156" name="Line 4">
            <a:extLst>
              <a:ext uri="{FF2B5EF4-FFF2-40B4-BE49-F238E27FC236}">
                <a16:creationId xmlns:a16="http://schemas.microsoft.com/office/drawing/2014/main" id="{DDFC74A8-8C21-42B6-82CC-D05E3E1581F6}"/>
              </a:ext>
            </a:extLst>
          </p:cNvPr>
          <p:cNvSpPr>
            <a:spLocks noChangeShapeType="1"/>
          </p:cNvSpPr>
          <p:nvPr/>
        </p:nvSpPr>
        <p:spPr bwMode="auto">
          <a:xfrm>
            <a:off x="227013" y="923925"/>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a:extLst>
              <a:ext uri="{FF2B5EF4-FFF2-40B4-BE49-F238E27FC236}">
                <a16:creationId xmlns:a16="http://schemas.microsoft.com/office/drawing/2014/main" id="{86B4453D-2E86-43F3-9F5F-17E8A9052F96}"/>
              </a:ext>
            </a:extLst>
          </p:cNvPr>
          <p:cNvSpPr txBox="1">
            <a:spLocks noChangeArrowheads="1"/>
          </p:cNvSpPr>
          <p:nvPr/>
        </p:nvSpPr>
        <p:spPr bwMode="auto">
          <a:xfrm>
            <a:off x="814388" y="228600"/>
            <a:ext cx="74247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t>Proposed Best Practices and Operating Principles</a:t>
            </a:r>
          </a:p>
          <a:p>
            <a:pPr algn="ctr" eaLnBrk="1" hangingPunct="1">
              <a:spcBef>
                <a:spcPct val="0"/>
              </a:spcBef>
              <a:buFontTx/>
              <a:buNone/>
            </a:pPr>
            <a:r>
              <a:rPr lang="en-US" altLang="en-US" sz="2800"/>
              <a:t>for Effective Functioning of Contemporary DMCs</a:t>
            </a:r>
          </a:p>
          <a:p>
            <a:pPr algn="ctr" eaLnBrk="1" hangingPunct="1">
              <a:spcBef>
                <a:spcPct val="0"/>
              </a:spcBef>
              <a:buFontTx/>
              <a:buNone/>
            </a:pPr>
            <a:endParaRPr lang="en-US" altLang="en-US" sz="2800"/>
          </a:p>
        </p:txBody>
      </p:sp>
      <p:sp>
        <p:nvSpPr>
          <p:cNvPr id="179203" name="Text Box 3">
            <a:extLst>
              <a:ext uri="{FF2B5EF4-FFF2-40B4-BE49-F238E27FC236}">
                <a16:creationId xmlns:a16="http://schemas.microsoft.com/office/drawing/2014/main" id="{CC13F9CF-3043-4F71-900F-16DB018C5A2D}"/>
              </a:ext>
            </a:extLst>
          </p:cNvPr>
          <p:cNvSpPr txBox="1">
            <a:spLocks noChangeArrowheads="1"/>
          </p:cNvSpPr>
          <p:nvPr/>
        </p:nvSpPr>
        <p:spPr bwMode="auto">
          <a:xfrm>
            <a:off x="0" y="1300163"/>
            <a:ext cx="94091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1085850" indent="-3429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spcBef>
                <a:spcPct val="0"/>
              </a:spcBef>
              <a:buFontTx/>
              <a:buNone/>
            </a:pPr>
            <a:endParaRPr lang="en-US" altLang="en-US" sz="800"/>
          </a:p>
          <a:p>
            <a:pPr eaLnBrk="1" hangingPunct="1">
              <a:lnSpc>
                <a:spcPct val="90000"/>
              </a:lnSpc>
              <a:spcBef>
                <a:spcPct val="0"/>
              </a:spcBef>
              <a:buFontTx/>
              <a:buNone/>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DMC chairs and members need better training opportunities</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DMC members should be protected against legal liability</a:t>
            </a:r>
          </a:p>
          <a:p>
            <a:pPr eaLnBrk="1" hangingPunct="1">
              <a:lnSpc>
                <a:spcPct val="90000"/>
              </a:lnSpc>
              <a:spcBef>
                <a:spcPct val="0"/>
              </a:spcBef>
            </a:pPr>
            <a:endParaRPr lang="en-US" altLang="en-US" sz="800"/>
          </a:p>
          <a:p>
            <a:pPr eaLnBrk="1" hangingPunct="1">
              <a:lnSpc>
                <a:spcPct val="90000"/>
              </a:lnSpc>
              <a:spcBef>
                <a:spcPct val="0"/>
              </a:spcBef>
            </a:pPr>
            <a:r>
              <a:rPr lang="en-US" altLang="en-US" sz="2800"/>
              <a:t> </a:t>
            </a:r>
            <a:r>
              <a:rPr lang="en-US" altLang="en-US" sz="2800">
                <a:solidFill>
                  <a:schemeClr val="tx2"/>
                </a:solidFill>
              </a:rPr>
              <a:t>DMCs should review </a:t>
            </a:r>
            <a:r>
              <a:rPr lang="en-US" altLang="en-US" sz="2800" i="1">
                <a:solidFill>
                  <a:schemeClr val="tx2"/>
                </a:solidFill>
              </a:rPr>
              <a:t>‘unblinded’ </a:t>
            </a:r>
            <a:r>
              <a:rPr lang="en-US" altLang="en-US" sz="2800">
                <a:solidFill>
                  <a:schemeClr val="tx2"/>
                </a:solidFill>
              </a:rPr>
              <a:t>efficacy and safety data</a:t>
            </a:r>
          </a:p>
          <a:p>
            <a:pPr eaLnBrk="1" hangingPunct="1">
              <a:lnSpc>
                <a:spcPct val="90000"/>
              </a:lnSpc>
              <a:spcBef>
                <a:spcPct val="0"/>
              </a:spcBef>
            </a:pPr>
            <a:endParaRPr lang="en-US" altLang="en-US" sz="10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Overly rigid procedures can compromise DMC independence</a:t>
            </a:r>
            <a:endParaRPr lang="en-US" altLang="en-US" sz="1200">
              <a:solidFill>
                <a:schemeClr val="tx2"/>
              </a:solidFill>
            </a:endParaRP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Charters: providing principles to guide DMC process,</a:t>
            </a:r>
          </a:p>
          <a:p>
            <a:pPr eaLnBrk="1" hangingPunct="1">
              <a:lnSpc>
                <a:spcPct val="90000"/>
              </a:lnSpc>
              <a:spcBef>
                <a:spcPct val="0"/>
              </a:spcBef>
              <a:buFontTx/>
              <a:buNone/>
            </a:pPr>
            <a:r>
              <a:rPr lang="en-US" altLang="en-US" sz="2400">
                <a:solidFill>
                  <a:schemeClr val="tx2"/>
                </a:solidFill>
              </a:rPr>
              <a:t>              	rather than listing a rigid set of requirements </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Developing DMC recommendations: consensus, not voting</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Beginning DMC meeting with Closed Session may enhance </a:t>
            </a:r>
            <a:r>
              <a:rPr lang="en-US" altLang="en-US" sz="2400"/>
              <a:t>	</a:t>
            </a:r>
            <a:r>
              <a:rPr lang="en-US" altLang="en-US" sz="2400">
                <a:solidFill>
                  <a:schemeClr val="tx2"/>
                </a:solidFill>
              </a:rPr>
              <a:t>independence and establish the DMC Chair’s leadership</a:t>
            </a:r>
          </a:p>
          <a:p>
            <a:pPr lvl="1" eaLnBrk="1" hangingPunct="1">
              <a:lnSpc>
                <a:spcPct val="90000"/>
              </a:lnSpc>
              <a:spcBef>
                <a:spcPct val="0"/>
              </a:spcBef>
              <a:buFont typeface="Wingdings" panose="05000000000000000000" pitchFamily="2" charset="2"/>
              <a:buChar char="ü"/>
            </a:pPr>
            <a:r>
              <a:rPr lang="en-US" altLang="en-US" sz="2400"/>
              <a:t> </a:t>
            </a:r>
            <a:r>
              <a:rPr lang="en-US" altLang="en-US" sz="2400">
                <a:solidFill>
                  <a:schemeClr val="tx2"/>
                </a:solidFill>
              </a:rPr>
              <a:t>DMC contracts should recognize DMC as independent scientists</a:t>
            </a:r>
          </a:p>
          <a:p>
            <a:pPr eaLnBrk="1" hangingPunct="1">
              <a:lnSpc>
                <a:spcPct val="90000"/>
              </a:lnSpc>
              <a:spcBef>
                <a:spcPct val="0"/>
              </a:spcBef>
              <a:buFontTx/>
              <a:buNone/>
            </a:pPr>
            <a:endParaRPr lang="en-US" altLang="en-US" sz="1000"/>
          </a:p>
          <a:p>
            <a:pPr eaLnBrk="1" hangingPunct="1">
              <a:lnSpc>
                <a:spcPct val="90000"/>
              </a:lnSpc>
              <a:spcBef>
                <a:spcPct val="0"/>
              </a:spcBef>
            </a:pPr>
            <a:r>
              <a:rPr lang="en-US" altLang="en-US" sz="2800"/>
              <a:t> </a:t>
            </a:r>
            <a:r>
              <a:rPr lang="en-US" altLang="en-US" sz="2800">
                <a:solidFill>
                  <a:schemeClr val="tx2"/>
                </a:solidFill>
              </a:rPr>
              <a:t>The SDAC needs experience, access, and flexibilities</a:t>
            </a:r>
          </a:p>
          <a:p>
            <a:pPr eaLnBrk="1" hangingPunct="1">
              <a:lnSpc>
                <a:spcPct val="90000"/>
              </a:lnSpc>
              <a:spcBef>
                <a:spcPct val="0"/>
              </a:spcBef>
            </a:pPr>
            <a:endParaRPr lang="en-US" altLang="en-US" sz="800">
              <a:solidFill>
                <a:schemeClr val="tx2"/>
              </a:solidFill>
            </a:endParaRPr>
          </a:p>
          <a:p>
            <a:pPr eaLnBrk="1" hangingPunct="1">
              <a:lnSpc>
                <a:spcPct val="90000"/>
              </a:lnSpc>
              <a:spcBef>
                <a:spcPct val="0"/>
              </a:spcBef>
            </a:pPr>
            <a:r>
              <a:rPr lang="en-US" altLang="en-US" sz="2800"/>
              <a:t> </a:t>
            </a:r>
            <a:r>
              <a:rPr lang="en-US" altLang="en-US" sz="2800">
                <a:solidFill>
                  <a:schemeClr val="tx2"/>
                </a:solidFill>
              </a:rPr>
              <a:t>Regulatory scientists would benefit from direct involvement</a:t>
            </a:r>
          </a:p>
          <a:p>
            <a:pPr eaLnBrk="1" hangingPunct="1">
              <a:lnSpc>
                <a:spcPct val="90000"/>
              </a:lnSpc>
              <a:spcBef>
                <a:spcPct val="0"/>
              </a:spcBef>
              <a:buFontTx/>
              <a:buNone/>
            </a:pPr>
            <a:r>
              <a:rPr lang="en-US" altLang="en-US" sz="2800"/>
              <a:t> </a:t>
            </a:r>
          </a:p>
        </p:txBody>
      </p:sp>
      <p:sp>
        <p:nvSpPr>
          <p:cNvPr id="179204" name="Line 4">
            <a:extLst>
              <a:ext uri="{FF2B5EF4-FFF2-40B4-BE49-F238E27FC236}">
                <a16:creationId xmlns:a16="http://schemas.microsoft.com/office/drawing/2014/main" id="{2ED081E2-C74D-4B2D-A0E5-0B7604846178}"/>
              </a:ext>
            </a:extLst>
          </p:cNvPr>
          <p:cNvSpPr>
            <a:spLocks noChangeShapeType="1"/>
          </p:cNvSpPr>
          <p:nvPr/>
        </p:nvSpPr>
        <p:spPr bwMode="auto">
          <a:xfrm>
            <a:off x="227013" y="1295400"/>
            <a:ext cx="8601075"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a:extLst>
              <a:ext uri="{FF2B5EF4-FFF2-40B4-BE49-F238E27FC236}">
                <a16:creationId xmlns:a16="http://schemas.microsoft.com/office/drawing/2014/main" id="{161ECFA7-B971-4AF4-8F95-51FF535EC88A}"/>
              </a:ext>
            </a:extLst>
          </p:cNvPr>
          <p:cNvSpPr txBox="1">
            <a:spLocks noChangeArrowheads="1"/>
          </p:cNvSpPr>
          <p:nvPr/>
        </p:nvSpPr>
        <p:spPr bwMode="auto">
          <a:xfrm>
            <a:off x="2060575" y="457200"/>
            <a:ext cx="4949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t>CPCRA #007:  Study Design</a:t>
            </a:r>
            <a:endParaRPr lang="en-US" altLang="en-US">
              <a:sym typeface="Symbol" panose="05050102010706020507" pitchFamily="18" charset="2"/>
            </a:endParaRPr>
          </a:p>
        </p:txBody>
      </p:sp>
      <p:grpSp>
        <p:nvGrpSpPr>
          <p:cNvPr id="181251" name="Group 3">
            <a:extLst>
              <a:ext uri="{FF2B5EF4-FFF2-40B4-BE49-F238E27FC236}">
                <a16:creationId xmlns:a16="http://schemas.microsoft.com/office/drawing/2014/main" id="{E13903C4-248E-4F9A-B82D-F47758A626FC}"/>
              </a:ext>
            </a:extLst>
          </p:cNvPr>
          <p:cNvGrpSpPr>
            <a:grpSpLocks/>
          </p:cNvGrpSpPr>
          <p:nvPr/>
        </p:nvGrpSpPr>
        <p:grpSpPr bwMode="auto">
          <a:xfrm>
            <a:off x="1143000" y="1371600"/>
            <a:ext cx="6661150" cy="4468813"/>
            <a:chOff x="732" y="960"/>
            <a:chExt cx="4196" cy="2815"/>
          </a:xfrm>
        </p:grpSpPr>
        <p:sp>
          <p:nvSpPr>
            <p:cNvPr id="181252" name="Text Box 4">
              <a:extLst>
                <a:ext uri="{FF2B5EF4-FFF2-40B4-BE49-F238E27FC236}">
                  <a16:creationId xmlns:a16="http://schemas.microsoft.com/office/drawing/2014/main" id="{96AC3D56-3CF5-4EFD-897E-C95BAC15C743}"/>
                </a:ext>
              </a:extLst>
            </p:cNvPr>
            <p:cNvSpPr txBox="1">
              <a:spLocks noChangeArrowheads="1"/>
            </p:cNvSpPr>
            <p:nvPr/>
          </p:nvSpPr>
          <p:spPr bwMode="auto">
            <a:xfrm>
              <a:off x="1824" y="960"/>
              <a:ext cx="2012" cy="377"/>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Patient Population</a:t>
              </a:r>
            </a:p>
          </p:txBody>
        </p:sp>
        <p:sp>
          <p:nvSpPr>
            <p:cNvPr id="181253" name="Text Box 5">
              <a:extLst>
                <a:ext uri="{FF2B5EF4-FFF2-40B4-BE49-F238E27FC236}">
                  <a16:creationId xmlns:a16="http://schemas.microsoft.com/office/drawing/2014/main" id="{70605F9B-1675-45D5-BB0D-2C98CA180DEB}"/>
                </a:ext>
              </a:extLst>
            </p:cNvPr>
            <p:cNvSpPr txBox="1">
              <a:spLocks noChangeArrowheads="1"/>
            </p:cNvSpPr>
            <p:nvPr/>
          </p:nvSpPr>
          <p:spPr bwMode="auto">
            <a:xfrm>
              <a:off x="1344" y="1776"/>
              <a:ext cx="782" cy="684"/>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ddI</a:t>
              </a:r>
            </a:p>
            <a:p>
              <a:pPr algn="ctr" eaLnBrk="1" hangingPunct="1">
                <a:spcBef>
                  <a:spcPct val="0"/>
                </a:spcBef>
                <a:buFontTx/>
                <a:buNone/>
              </a:pPr>
              <a:r>
                <a:rPr lang="en-US" altLang="en-US">
                  <a:solidFill>
                    <a:schemeClr val="tx2"/>
                  </a:solidFill>
                </a:rPr>
                <a:t>Group</a:t>
              </a:r>
            </a:p>
          </p:txBody>
        </p:sp>
        <p:sp>
          <p:nvSpPr>
            <p:cNvPr id="181254" name="Text Box 6">
              <a:extLst>
                <a:ext uri="{FF2B5EF4-FFF2-40B4-BE49-F238E27FC236}">
                  <a16:creationId xmlns:a16="http://schemas.microsoft.com/office/drawing/2014/main" id="{0515CD24-101F-476C-A358-5EC93F1D290D}"/>
                </a:ext>
              </a:extLst>
            </p:cNvPr>
            <p:cNvSpPr txBox="1">
              <a:spLocks noChangeArrowheads="1"/>
            </p:cNvSpPr>
            <p:nvPr/>
          </p:nvSpPr>
          <p:spPr bwMode="auto">
            <a:xfrm>
              <a:off x="3456" y="1776"/>
              <a:ext cx="782" cy="684"/>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a:solidFill>
                    <a:schemeClr val="tx2"/>
                  </a:solidFill>
                </a:rPr>
                <a:t>ddC</a:t>
              </a:r>
            </a:p>
            <a:p>
              <a:pPr algn="ctr" eaLnBrk="1" hangingPunct="1">
                <a:spcBef>
                  <a:spcPct val="0"/>
                </a:spcBef>
                <a:buFontTx/>
                <a:buNone/>
              </a:pPr>
              <a:r>
                <a:rPr lang="en-US" altLang="en-US">
                  <a:solidFill>
                    <a:schemeClr val="tx2"/>
                  </a:solidFill>
                </a:rPr>
                <a:t>Group</a:t>
              </a:r>
            </a:p>
          </p:txBody>
        </p:sp>
        <p:sp>
          <p:nvSpPr>
            <p:cNvPr id="181255" name="Text Box 7">
              <a:extLst>
                <a:ext uri="{FF2B5EF4-FFF2-40B4-BE49-F238E27FC236}">
                  <a16:creationId xmlns:a16="http://schemas.microsoft.com/office/drawing/2014/main" id="{5197E03F-AB31-4F8F-A1A4-6FD9050BA09D}"/>
                </a:ext>
              </a:extLst>
            </p:cNvPr>
            <p:cNvSpPr txBox="1">
              <a:spLocks noChangeArrowheads="1"/>
            </p:cNvSpPr>
            <p:nvPr/>
          </p:nvSpPr>
          <p:spPr bwMode="auto">
            <a:xfrm>
              <a:off x="2304" y="1488"/>
              <a:ext cx="106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Unblinded</a:t>
              </a:r>
            </a:p>
          </p:txBody>
        </p:sp>
        <p:sp>
          <p:nvSpPr>
            <p:cNvPr id="181256" name="Text Box 8">
              <a:extLst>
                <a:ext uri="{FF2B5EF4-FFF2-40B4-BE49-F238E27FC236}">
                  <a16:creationId xmlns:a16="http://schemas.microsoft.com/office/drawing/2014/main" id="{65A21927-C375-49DF-8700-D946B9573273}"/>
                </a:ext>
              </a:extLst>
            </p:cNvPr>
            <p:cNvSpPr txBox="1">
              <a:spLocks noChangeArrowheads="1"/>
            </p:cNvSpPr>
            <p:nvPr/>
          </p:nvSpPr>
          <p:spPr bwMode="auto">
            <a:xfrm>
              <a:off x="732" y="2784"/>
              <a:ext cx="740"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ddI</a:t>
              </a:r>
            </a:p>
            <a:p>
              <a:pPr algn="ctr" eaLnBrk="1" hangingPunct="1">
                <a:spcBef>
                  <a:spcPct val="0"/>
                </a:spcBef>
                <a:buFontTx/>
                <a:buNone/>
              </a:pPr>
              <a:r>
                <a:rPr lang="en-US" altLang="en-US">
                  <a:solidFill>
                    <a:schemeClr val="tx2"/>
                  </a:solidFill>
                </a:rPr>
                <a:t>active</a:t>
              </a:r>
              <a:endParaRPr lang="en-US" altLang="en-US" u="sng">
                <a:solidFill>
                  <a:schemeClr val="tx2"/>
                </a:solidFill>
              </a:endParaRPr>
            </a:p>
          </p:txBody>
        </p:sp>
        <p:sp>
          <p:nvSpPr>
            <p:cNvPr id="181257" name="Text Box 9">
              <a:extLst>
                <a:ext uri="{FF2B5EF4-FFF2-40B4-BE49-F238E27FC236}">
                  <a16:creationId xmlns:a16="http://schemas.microsoft.com/office/drawing/2014/main" id="{78F153B1-8025-438C-9B5E-C96C6ED78F14}"/>
                </a:ext>
              </a:extLst>
            </p:cNvPr>
            <p:cNvSpPr txBox="1">
              <a:spLocks noChangeArrowheads="1"/>
            </p:cNvSpPr>
            <p:nvPr/>
          </p:nvSpPr>
          <p:spPr bwMode="auto">
            <a:xfrm>
              <a:off x="4188" y="2784"/>
              <a:ext cx="740"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ddC</a:t>
              </a:r>
            </a:p>
            <a:p>
              <a:pPr algn="ctr" eaLnBrk="1" hangingPunct="1">
                <a:spcBef>
                  <a:spcPct val="0"/>
                </a:spcBef>
                <a:buFontTx/>
                <a:buNone/>
              </a:pPr>
              <a:r>
                <a:rPr lang="en-US" altLang="en-US">
                  <a:solidFill>
                    <a:schemeClr val="tx2"/>
                  </a:solidFill>
                </a:rPr>
                <a:t>active</a:t>
              </a:r>
              <a:endParaRPr lang="en-US" altLang="en-US" u="sng">
                <a:solidFill>
                  <a:schemeClr val="tx2"/>
                </a:solidFill>
              </a:endParaRPr>
            </a:p>
          </p:txBody>
        </p:sp>
        <p:sp>
          <p:nvSpPr>
            <p:cNvPr id="181258" name="Text Box 10">
              <a:extLst>
                <a:ext uri="{FF2B5EF4-FFF2-40B4-BE49-F238E27FC236}">
                  <a16:creationId xmlns:a16="http://schemas.microsoft.com/office/drawing/2014/main" id="{B15DB3C7-A754-486A-AFE9-174D52AE99A9}"/>
                </a:ext>
              </a:extLst>
            </p:cNvPr>
            <p:cNvSpPr txBox="1">
              <a:spLocks noChangeArrowheads="1"/>
            </p:cNvSpPr>
            <p:nvPr/>
          </p:nvSpPr>
          <p:spPr bwMode="auto">
            <a:xfrm>
              <a:off x="2880" y="2784"/>
              <a:ext cx="925"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ddC</a:t>
              </a:r>
            </a:p>
            <a:p>
              <a:pPr algn="ctr" eaLnBrk="1" hangingPunct="1">
                <a:spcBef>
                  <a:spcPct val="0"/>
                </a:spcBef>
                <a:buFontTx/>
                <a:buNone/>
              </a:pPr>
              <a:r>
                <a:rPr lang="en-US" altLang="en-US">
                  <a:solidFill>
                    <a:schemeClr val="tx2"/>
                  </a:solidFill>
                </a:rPr>
                <a:t>placebo</a:t>
              </a:r>
              <a:endParaRPr lang="en-US" altLang="en-US" u="sng">
                <a:solidFill>
                  <a:schemeClr val="tx2"/>
                </a:solidFill>
              </a:endParaRPr>
            </a:p>
          </p:txBody>
        </p:sp>
        <p:sp>
          <p:nvSpPr>
            <p:cNvPr id="181259" name="Text Box 11">
              <a:extLst>
                <a:ext uri="{FF2B5EF4-FFF2-40B4-BE49-F238E27FC236}">
                  <a16:creationId xmlns:a16="http://schemas.microsoft.com/office/drawing/2014/main" id="{50E5CAF1-1AC5-42F8-A2FF-967CC059B4CC}"/>
                </a:ext>
              </a:extLst>
            </p:cNvPr>
            <p:cNvSpPr txBox="1">
              <a:spLocks noChangeArrowheads="1"/>
            </p:cNvSpPr>
            <p:nvPr/>
          </p:nvSpPr>
          <p:spPr bwMode="auto">
            <a:xfrm>
              <a:off x="1824" y="2784"/>
              <a:ext cx="925" cy="991"/>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u="sng">
                  <a:solidFill>
                    <a:schemeClr val="tx2"/>
                  </a:solidFill>
                </a:rPr>
                <a:t>ZDV</a:t>
              </a:r>
              <a:endParaRPr lang="en-US" altLang="en-US">
                <a:solidFill>
                  <a:schemeClr val="tx2"/>
                </a:solidFill>
              </a:endParaRPr>
            </a:p>
            <a:p>
              <a:pPr algn="ctr" eaLnBrk="1" hangingPunct="1">
                <a:spcBef>
                  <a:spcPct val="0"/>
                </a:spcBef>
                <a:buFontTx/>
                <a:buNone/>
              </a:pPr>
              <a:r>
                <a:rPr lang="en-US" altLang="en-US">
                  <a:solidFill>
                    <a:schemeClr val="tx2"/>
                  </a:solidFill>
                </a:rPr>
                <a:t>ddI</a:t>
              </a:r>
            </a:p>
            <a:p>
              <a:pPr algn="ctr" eaLnBrk="1" hangingPunct="1">
                <a:spcBef>
                  <a:spcPct val="0"/>
                </a:spcBef>
                <a:buFontTx/>
                <a:buNone/>
              </a:pPr>
              <a:r>
                <a:rPr lang="en-US" altLang="en-US">
                  <a:solidFill>
                    <a:schemeClr val="tx2"/>
                  </a:solidFill>
                </a:rPr>
                <a:t>placebo</a:t>
              </a:r>
              <a:endParaRPr lang="en-US" altLang="en-US" u="sng">
                <a:solidFill>
                  <a:schemeClr val="tx2"/>
                </a:solidFill>
              </a:endParaRPr>
            </a:p>
          </p:txBody>
        </p:sp>
        <p:sp>
          <p:nvSpPr>
            <p:cNvPr id="181260" name="Line 12">
              <a:extLst>
                <a:ext uri="{FF2B5EF4-FFF2-40B4-BE49-F238E27FC236}">
                  <a16:creationId xmlns:a16="http://schemas.microsoft.com/office/drawing/2014/main" id="{AE83AC13-0F5F-406F-BEFC-E5C4FC8FB5E7}"/>
                </a:ext>
              </a:extLst>
            </p:cNvPr>
            <p:cNvSpPr>
              <a:spLocks noChangeShapeType="1"/>
            </p:cNvSpPr>
            <p:nvPr/>
          </p:nvSpPr>
          <p:spPr bwMode="auto">
            <a:xfrm flipH="1">
              <a:off x="1248"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1261" name="Line 13">
              <a:extLst>
                <a:ext uri="{FF2B5EF4-FFF2-40B4-BE49-F238E27FC236}">
                  <a16:creationId xmlns:a16="http://schemas.microsoft.com/office/drawing/2014/main" id="{BC597B87-D528-41F1-ADD9-804F97870810}"/>
                </a:ext>
              </a:extLst>
            </p:cNvPr>
            <p:cNvSpPr>
              <a:spLocks noChangeShapeType="1"/>
            </p:cNvSpPr>
            <p:nvPr/>
          </p:nvSpPr>
          <p:spPr bwMode="auto">
            <a:xfrm flipH="1">
              <a:off x="3408"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1262" name="Line 14">
              <a:extLst>
                <a:ext uri="{FF2B5EF4-FFF2-40B4-BE49-F238E27FC236}">
                  <a16:creationId xmlns:a16="http://schemas.microsoft.com/office/drawing/2014/main" id="{4DC8F441-71CA-4882-B9DA-2C629C19842C}"/>
                </a:ext>
              </a:extLst>
            </p:cNvPr>
            <p:cNvSpPr>
              <a:spLocks noChangeShapeType="1"/>
            </p:cNvSpPr>
            <p:nvPr/>
          </p:nvSpPr>
          <p:spPr bwMode="auto">
            <a:xfrm>
              <a:off x="1776"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1263" name="Line 15">
              <a:extLst>
                <a:ext uri="{FF2B5EF4-FFF2-40B4-BE49-F238E27FC236}">
                  <a16:creationId xmlns:a16="http://schemas.microsoft.com/office/drawing/2014/main" id="{8DC22E9D-3B1A-429A-A5D2-F55E7BDA4349}"/>
                </a:ext>
              </a:extLst>
            </p:cNvPr>
            <p:cNvSpPr>
              <a:spLocks noChangeShapeType="1"/>
            </p:cNvSpPr>
            <p:nvPr/>
          </p:nvSpPr>
          <p:spPr bwMode="auto">
            <a:xfrm>
              <a:off x="3936" y="2496"/>
              <a:ext cx="432" cy="288"/>
            </a:xfrm>
            <a:prstGeom prst="line">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1264" name="Text Box 16">
              <a:extLst>
                <a:ext uri="{FF2B5EF4-FFF2-40B4-BE49-F238E27FC236}">
                  <a16:creationId xmlns:a16="http://schemas.microsoft.com/office/drawing/2014/main" id="{55476FA8-BC5B-4CA4-934C-279FBC25A6E9}"/>
                </a:ext>
              </a:extLst>
            </p:cNvPr>
            <p:cNvSpPr txBox="1">
              <a:spLocks noChangeArrowheads="1"/>
            </p:cNvSpPr>
            <p:nvPr/>
          </p:nvSpPr>
          <p:spPr bwMode="auto">
            <a:xfrm>
              <a:off x="2400" y="2160"/>
              <a:ext cx="8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a:solidFill>
                    <a:schemeClr val="tx2"/>
                  </a:solidFill>
                </a:rPr>
                <a:t>Blinded</a:t>
              </a:r>
            </a:p>
          </p:txBody>
        </p:sp>
        <p:sp>
          <p:nvSpPr>
            <p:cNvPr id="181265" name="Line 17">
              <a:extLst>
                <a:ext uri="{FF2B5EF4-FFF2-40B4-BE49-F238E27FC236}">
                  <a16:creationId xmlns:a16="http://schemas.microsoft.com/office/drawing/2014/main" id="{62C6997F-6476-41AC-8FA9-A05CFEEE44DC}"/>
                </a:ext>
              </a:extLst>
            </p:cNvPr>
            <p:cNvSpPr>
              <a:spLocks noChangeShapeType="1"/>
            </p:cNvSpPr>
            <p:nvPr/>
          </p:nvSpPr>
          <p:spPr bwMode="auto">
            <a:xfrm flipH="1">
              <a:off x="1968" y="1392"/>
              <a:ext cx="576" cy="336"/>
            </a:xfrm>
            <a:prstGeom prst="line">
              <a:avLst/>
            </a:prstGeom>
            <a:noFill/>
            <a:ln w="1905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1266" name="Line 18">
              <a:extLst>
                <a:ext uri="{FF2B5EF4-FFF2-40B4-BE49-F238E27FC236}">
                  <a16:creationId xmlns:a16="http://schemas.microsoft.com/office/drawing/2014/main" id="{A0C9BC8C-5850-4517-9842-6ABA5ED16DD8}"/>
                </a:ext>
              </a:extLst>
            </p:cNvPr>
            <p:cNvSpPr>
              <a:spLocks noChangeShapeType="1"/>
            </p:cNvSpPr>
            <p:nvPr/>
          </p:nvSpPr>
          <p:spPr bwMode="auto">
            <a:xfrm>
              <a:off x="3072" y="1392"/>
              <a:ext cx="624" cy="336"/>
            </a:xfrm>
            <a:prstGeom prst="line">
              <a:avLst/>
            </a:prstGeom>
            <a:noFill/>
            <a:ln w="1905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1267" name="Text Box 19">
              <a:extLst>
                <a:ext uri="{FF2B5EF4-FFF2-40B4-BE49-F238E27FC236}">
                  <a16:creationId xmlns:a16="http://schemas.microsoft.com/office/drawing/2014/main" id="{1213EF19-1D58-43F1-84CB-D6AFC2476E33}"/>
                </a:ext>
              </a:extLst>
            </p:cNvPr>
            <p:cNvSpPr txBox="1">
              <a:spLocks noChangeArrowheads="1"/>
            </p:cNvSpPr>
            <p:nvPr/>
          </p:nvSpPr>
          <p:spPr bwMode="auto">
            <a:xfrm>
              <a:off x="1680" y="1314"/>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a:solidFill>
                    <a:schemeClr val="tx2"/>
                  </a:solidFill>
                </a:rPr>
                <a:t>600</a:t>
              </a:r>
            </a:p>
          </p:txBody>
        </p:sp>
        <p:sp>
          <p:nvSpPr>
            <p:cNvPr id="181268" name="Text Box 20">
              <a:extLst>
                <a:ext uri="{FF2B5EF4-FFF2-40B4-BE49-F238E27FC236}">
                  <a16:creationId xmlns:a16="http://schemas.microsoft.com/office/drawing/2014/main" id="{86821544-0355-4293-887C-32DE5EE9FA41}"/>
                </a:ext>
              </a:extLst>
            </p:cNvPr>
            <p:cNvSpPr txBox="1">
              <a:spLocks noChangeArrowheads="1"/>
            </p:cNvSpPr>
            <p:nvPr/>
          </p:nvSpPr>
          <p:spPr bwMode="auto">
            <a:xfrm>
              <a:off x="3504" y="1314"/>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600</a:t>
              </a:r>
            </a:p>
          </p:txBody>
        </p:sp>
        <p:sp>
          <p:nvSpPr>
            <p:cNvPr id="181269" name="Text Box 21">
              <a:extLst>
                <a:ext uri="{FF2B5EF4-FFF2-40B4-BE49-F238E27FC236}">
                  <a16:creationId xmlns:a16="http://schemas.microsoft.com/office/drawing/2014/main" id="{72299585-3804-4DB6-AA48-D12F855E321C}"/>
                </a:ext>
              </a:extLst>
            </p:cNvPr>
            <p:cNvSpPr txBox="1">
              <a:spLocks noChangeArrowheads="1"/>
            </p:cNvSpPr>
            <p:nvPr/>
          </p:nvSpPr>
          <p:spPr bwMode="auto">
            <a:xfrm>
              <a:off x="912"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a:solidFill>
                    <a:schemeClr val="tx2"/>
                  </a:solidFill>
                </a:rPr>
                <a:t>400</a:t>
              </a:r>
            </a:p>
          </p:txBody>
        </p:sp>
        <p:sp>
          <p:nvSpPr>
            <p:cNvPr id="181270" name="Text Box 22">
              <a:extLst>
                <a:ext uri="{FF2B5EF4-FFF2-40B4-BE49-F238E27FC236}">
                  <a16:creationId xmlns:a16="http://schemas.microsoft.com/office/drawing/2014/main" id="{748E342C-6F15-44AB-B25A-3C19EE78AF8C}"/>
                </a:ext>
              </a:extLst>
            </p:cNvPr>
            <p:cNvSpPr txBox="1">
              <a:spLocks noChangeArrowheads="1"/>
            </p:cNvSpPr>
            <p:nvPr/>
          </p:nvSpPr>
          <p:spPr bwMode="auto">
            <a:xfrm>
              <a:off x="2064"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200</a:t>
              </a:r>
            </a:p>
          </p:txBody>
        </p:sp>
        <p:sp>
          <p:nvSpPr>
            <p:cNvPr id="181271" name="Text Box 23">
              <a:extLst>
                <a:ext uri="{FF2B5EF4-FFF2-40B4-BE49-F238E27FC236}">
                  <a16:creationId xmlns:a16="http://schemas.microsoft.com/office/drawing/2014/main" id="{332AC8A0-C436-460B-A48F-EABF087C6E23}"/>
                </a:ext>
              </a:extLst>
            </p:cNvPr>
            <p:cNvSpPr txBox="1">
              <a:spLocks noChangeArrowheads="1"/>
            </p:cNvSpPr>
            <p:nvPr/>
          </p:nvSpPr>
          <p:spPr bwMode="auto">
            <a:xfrm>
              <a:off x="3072"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r>
                <a:rPr lang="en-US" altLang="en-US">
                  <a:solidFill>
                    <a:schemeClr val="tx2"/>
                  </a:solidFill>
                </a:rPr>
                <a:t>200</a:t>
              </a:r>
            </a:p>
          </p:txBody>
        </p:sp>
        <p:sp>
          <p:nvSpPr>
            <p:cNvPr id="181272" name="Text Box 24">
              <a:extLst>
                <a:ext uri="{FF2B5EF4-FFF2-40B4-BE49-F238E27FC236}">
                  <a16:creationId xmlns:a16="http://schemas.microsoft.com/office/drawing/2014/main" id="{03114461-3032-4571-B0AA-177237EE755D}"/>
                </a:ext>
              </a:extLst>
            </p:cNvPr>
            <p:cNvSpPr txBox="1">
              <a:spLocks noChangeArrowheads="1"/>
            </p:cNvSpPr>
            <p:nvPr/>
          </p:nvSpPr>
          <p:spPr bwMode="auto">
            <a:xfrm>
              <a:off x="4224" y="2400"/>
              <a:ext cx="5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a:solidFill>
                    <a:schemeClr val="tx2"/>
                  </a:solidFill>
                </a:rPr>
                <a:t>400</a:t>
              </a:r>
            </a:p>
          </p:txBody>
        </p:sp>
      </p:gr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Line 2">
            <a:extLst>
              <a:ext uri="{FF2B5EF4-FFF2-40B4-BE49-F238E27FC236}">
                <a16:creationId xmlns:a16="http://schemas.microsoft.com/office/drawing/2014/main" id="{01821A00-052C-4A14-8D9C-62AE6D589663}"/>
              </a:ext>
            </a:extLst>
          </p:cNvPr>
          <p:cNvSpPr>
            <a:spLocks noChangeShapeType="1"/>
          </p:cNvSpPr>
          <p:nvPr/>
        </p:nvSpPr>
        <p:spPr bwMode="auto">
          <a:xfrm>
            <a:off x="279400" y="1355725"/>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2275" name="Text Box 3">
            <a:extLst>
              <a:ext uri="{FF2B5EF4-FFF2-40B4-BE49-F238E27FC236}">
                <a16:creationId xmlns:a16="http://schemas.microsoft.com/office/drawing/2014/main" id="{A7B0B367-0694-4AB0-BDD5-CD6E7FC1F182}"/>
              </a:ext>
            </a:extLst>
          </p:cNvPr>
          <p:cNvSpPr txBox="1">
            <a:spLocks noChangeArrowheads="1"/>
          </p:cNvSpPr>
          <p:nvPr/>
        </p:nvSpPr>
        <p:spPr bwMode="auto">
          <a:xfrm>
            <a:off x="1830388" y="228600"/>
            <a:ext cx="5486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n-US" altLang="en-US" sz="3600"/>
              <a:t>Issues &amp; Controversies:</a:t>
            </a:r>
          </a:p>
          <a:p>
            <a:pPr algn="ctr" eaLnBrk="1" hangingPunct="1">
              <a:lnSpc>
                <a:spcPct val="90000"/>
              </a:lnSpc>
              <a:spcBef>
                <a:spcPct val="0"/>
              </a:spcBef>
              <a:buFontTx/>
              <a:buNone/>
            </a:pPr>
            <a:r>
              <a:rPr lang="en-US" altLang="en-US" sz="3600"/>
              <a:t>DMC </a:t>
            </a:r>
            <a:r>
              <a:rPr lang="en-US" altLang="en-US" sz="3600">
                <a:sym typeface="Symbol" panose="05050102010706020507" pitchFamily="18" charset="2"/>
              </a:rPr>
              <a:t> DMC Data Sharing</a:t>
            </a:r>
          </a:p>
        </p:txBody>
      </p:sp>
      <p:sp>
        <p:nvSpPr>
          <p:cNvPr id="182276" name="Text Box 4">
            <a:extLst>
              <a:ext uri="{FF2B5EF4-FFF2-40B4-BE49-F238E27FC236}">
                <a16:creationId xmlns:a16="http://schemas.microsoft.com/office/drawing/2014/main" id="{25A5AE93-C2FE-4091-9693-388C32A8B467}"/>
              </a:ext>
            </a:extLst>
          </p:cNvPr>
          <p:cNvSpPr txBox="1">
            <a:spLocks noChangeArrowheads="1"/>
          </p:cNvSpPr>
          <p:nvPr/>
        </p:nvSpPr>
        <p:spPr bwMode="auto">
          <a:xfrm>
            <a:off x="1270000" y="1584325"/>
            <a:ext cx="2247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tx2"/>
                </a:solidFill>
              </a:rPr>
              <a:t>CPCRA #007:</a:t>
            </a:r>
          </a:p>
        </p:txBody>
      </p:sp>
      <p:sp>
        <p:nvSpPr>
          <p:cNvPr id="182277" name="Text Box 5">
            <a:extLst>
              <a:ext uri="{FF2B5EF4-FFF2-40B4-BE49-F238E27FC236}">
                <a16:creationId xmlns:a16="http://schemas.microsoft.com/office/drawing/2014/main" id="{3784659B-3172-447F-BC5B-267BA9F4AB00}"/>
              </a:ext>
            </a:extLst>
          </p:cNvPr>
          <p:cNvSpPr txBox="1">
            <a:spLocks noChangeArrowheads="1"/>
          </p:cNvSpPr>
          <p:nvPr/>
        </p:nvSpPr>
        <p:spPr bwMode="auto">
          <a:xfrm>
            <a:off x="241300" y="2270125"/>
            <a:ext cx="86233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u="sng">
                <a:solidFill>
                  <a:schemeClr val="tx2"/>
                </a:solidFill>
              </a:rPr>
              <a:t>11/93</a:t>
            </a:r>
            <a:r>
              <a:rPr lang="en-US" altLang="en-US" sz="2800">
                <a:solidFill>
                  <a:schemeClr val="tx2"/>
                </a:solidFill>
              </a:rPr>
              <a:t>		    </a:t>
            </a:r>
            <a:r>
              <a:rPr lang="en-US" altLang="en-US" sz="2800" u="sng">
                <a:solidFill>
                  <a:schemeClr val="tx2"/>
                </a:solidFill>
              </a:rPr>
              <a:t>ZDV</a:t>
            </a:r>
            <a:r>
              <a:rPr lang="en-US" altLang="en-US" sz="2800">
                <a:solidFill>
                  <a:schemeClr val="tx2"/>
                </a:solidFill>
              </a:rPr>
              <a:t>              </a:t>
            </a:r>
            <a:r>
              <a:rPr lang="en-US" altLang="en-US" sz="2800" u="sng"/>
              <a:t>ZDV</a:t>
            </a:r>
            <a:r>
              <a:rPr lang="en-US" altLang="en-US" sz="2800"/>
              <a:t>        </a:t>
            </a:r>
            <a:r>
              <a:rPr lang="en-US" altLang="en-US" sz="2800" u="sng"/>
              <a:t>ZDV</a:t>
            </a:r>
            <a:r>
              <a:rPr lang="en-US" altLang="en-US" sz="2800"/>
              <a:t>              </a:t>
            </a:r>
            <a:r>
              <a:rPr lang="en-US" altLang="en-US" sz="2800" u="sng">
                <a:solidFill>
                  <a:schemeClr val="tx2"/>
                </a:solidFill>
              </a:rPr>
              <a:t>ZDV</a:t>
            </a:r>
          </a:p>
          <a:p>
            <a:pPr eaLnBrk="1" hangingPunct="1">
              <a:spcBef>
                <a:spcPct val="0"/>
              </a:spcBef>
              <a:buFontTx/>
              <a:buNone/>
            </a:pPr>
            <a:r>
              <a:rPr lang="en-US" altLang="en-US" sz="2800">
                <a:solidFill>
                  <a:schemeClr val="tx2"/>
                </a:solidFill>
              </a:rPr>
              <a:t>		     ddI	       </a:t>
            </a:r>
            <a:r>
              <a:rPr lang="en-US" altLang="en-US" sz="2800"/>
              <a:t>ddI           ddC</a:t>
            </a:r>
            <a:r>
              <a:rPr lang="en-US" altLang="en-US" sz="2800">
                <a:solidFill>
                  <a:schemeClr val="tx2"/>
                </a:solidFill>
              </a:rPr>
              <a:t>		    ddC</a:t>
            </a:r>
          </a:p>
          <a:p>
            <a:pPr eaLnBrk="1" hangingPunct="1">
              <a:spcBef>
                <a:spcPct val="0"/>
              </a:spcBef>
              <a:buFontTx/>
              <a:buNone/>
            </a:pPr>
            <a:r>
              <a:rPr lang="en-US" altLang="en-US" sz="2800">
                <a:solidFill>
                  <a:schemeClr val="tx2"/>
                </a:solidFill>
              </a:rPr>
              <a:t>		  Active	    </a:t>
            </a:r>
            <a:r>
              <a:rPr lang="en-US" altLang="en-US" sz="2800"/>
              <a:t>Placebo    Placebo</a:t>
            </a:r>
            <a:r>
              <a:rPr lang="en-US" altLang="en-US" sz="2800">
                <a:solidFill>
                  <a:schemeClr val="tx2"/>
                </a:solidFill>
              </a:rPr>
              <a:t>	  Active</a:t>
            </a:r>
          </a:p>
          <a:p>
            <a:pPr eaLnBrk="1" hangingPunct="1">
              <a:spcBef>
                <a:spcPct val="0"/>
              </a:spcBef>
              <a:buFontTx/>
              <a:buNone/>
            </a:pPr>
            <a:endParaRPr lang="en-US" altLang="en-US" sz="2800">
              <a:solidFill>
                <a:schemeClr val="tx2"/>
              </a:solidFill>
            </a:endParaRPr>
          </a:p>
          <a:p>
            <a:pPr eaLnBrk="1" hangingPunct="1">
              <a:spcBef>
                <a:spcPct val="0"/>
              </a:spcBef>
              <a:buFontTx/>
              <a:buNone/>
            </a:pPr>
            <a:r>
              <a:rPr lang="en-US" altLang="en-US" sz="2800">
                <a:solidFill>
                  <a:schemeClr val="tx2"/>
                </a:solidFill>
              </a:rPr>
              <a:t>       n		     337	       </a:t>
            </a:r>
            <a:r>
              <a:rPr lang="en-US" altLang="en-US" sz="2800"/>
              <a:t>172	    168</a:t>
            </a:r>
            <a:r>
              <a:rPr lang="en-US" altLang="en-US" sz="2800">
                <a:solidFill>
                  <a:schemeClr val="tx2"/>
                </a:solidFill>
              </a:rPr>
              <a:t>		     344</a:t>
            </a:r>
          </a:p>
          <a:p>
            <a:pPr eaLnBrk="1" hangingPunct="1">
              <a:spcBef>
                <a:spcPct val="0"/>
              </a:spcBef>
              <a:buFontTx/>
              <a:buNone/>
            </a:pPr>
            <a:r>
              <a:rPr lang="en-US" altLang="en-US" sz="2800">
                <a:solidFill>
                  <a:schemeClr val="tx2"/>
                </a:solidFill>
              </a:rPr>
              <a:t>Prog/Death	       55	         </a:t>
            </a:r>
            <a:r>
              <a:rPr lang="en-US" altLang="en-US" sz="2800"/>
              <a:t>42	      28</a:t>
            </a:r>
            <a:r>
              <a:rPr lang="en-US" altLang="en-US" sz="2800">
                <a:solidFill>
                  <a:schemeClr val="tx2"/>
                </a:solidFill>
              </a:rPr>
              <a:t>		       62</a:t>
            </a:r>
          </a:p>
          <a:p>
            <a:pPr eaLnBrk="1" hangingPunct="1">
              <a:spcBef>
                <a:spcPct val="0"/>
              </a:spcBef>
              <a:buFontTx/>
              <a:buNone/>
            </a:pPr>
            <a:r>
              <a:rPr lang="en-US" altLang="en-US" sz="2800">
                <a:solidFill>
                  <a:schemeClr val="tx2"/>
                </a:solidFill>
              </a:rPr>
              <a:t>    Death	       18	         </a:t>
            </a:r>
            <a:r>
              <a:rPr lang="en-US" altLang="en-US" sz="2800"/>
              <a:t>17	        2</a:t>
            </a:r>
            <a:r>
              <a:rPr lang="en-US" altLang="en-US" sz="2800">
                <a:solidFill>
                  <a:schemeClr val="tx2"/>
                </a:solidFill>
              </a:rPr>
              <a:t>		       18</a:t>
            </a:r>
          </a:p>
          <a:p>
            <a:pPr eaLnBrk="1" hangingPunct="1">
              <a:spcBef>
                <a:spcPct val="0"/>
              </a:spcBef>
              <a:buFontTx/>
              <a:buNone/>
            </a:pPr>
            <a:r>
              <a:rPr lang="en-US" altLang="en-US" sz="2800">
                <a:solidFill>
                  <a:schemeClr val="tx2"/>
                </a:solidFill>
              </a:rPr>
              <a:t>All Events	       92	         </a:t>
            </a:r>
            <a:r>
              <a:rPr lang="en-US" altLang="en-US" sz="2800"/>
              <a:t>73	      37</a:t>
            </a:r>
            <a:r>
              <a:rPr lang="en-US" altLang="en-US" sz="2800">
                <a:solidFill>
                  <a:schemeClr val="tx2"/>
                </a:solidFill>
              </a:rPr>
              <a:t>		     102</a:t>
            </a:r>
            <a:endParaRPr lang="en-US" altLang="en-US" sz="2800" u="sng">
              <a:solidFill>
                <a:schemeClr val="tx2"/>
              </a:solidFill>
            </a:endParaRP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Line 2">
            <a:extLst>
              <a:ext uri="{FF2B5EF4-FFF2-40B4-BE49-F238E27FC236}">
                <a16:creationId xmlns:a16="http://schemas.microsoft.com/office/drawing/2014/main" id="{D0F294CA-8255-4720-9C6A-8EADD358AF8C}"/>
              </a:ext>
            </a:extLst>
          </p:cNvPr>
          <p:cNvSpPr>
            <a:spLocks noChangeShapeType="1"/>
          </p:cNvSpPr>
          <p:nvPr/>
        </p:nvSpPr>
        <p:spPr bwMode="auto">
          <a:xfrm>
            <a:off x="304800" y="1219200"/>
            <a:ext cx="8599488" cy="0"/>
          </a:xfrm>
          <a:prstGeom prst="line">
            <a:avLst/>
          </a:prstGeom>
          <a:noFill/>
          <a:ln w="44450">
            <a:solidFill>
              <a:srgbClr val="0096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4323" name="Text Box 3">
            <a:extLst>
              <a:ext uri="{FF2B5EF4-FFF2-40B4-BE49-F238E27FC236}">
                <a16:creationId xmlns:a16="http://schemas.microsoft.com/office/drawing/2014/main" id="{B20D0085-A31B-4737-9FE8-24CDE4B527CE}"/>
              </a:ext>
            </a:extLst>
          </p:cNvPr>
          <p:cNvSpPr txBox="1">
            <a:spLocks noChangeArrowheads="1"/>
          </p:cNvSpPr>
          <p:nvPr/>
        </p:nvSpPr>
        <p:spPr bwMode="auto">
          <a:xfrm>
            <a:off x="1855788" y="92075"/>
            <a:ext cx="54864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lnSpc>
                <a:spcPct val="90000"/>
              </a:lnSpc>
              <a:spcBef>
                <a:spcPct val="0"/>
              </a:spcBef>
              <a:buFontTx/>
              <a:buNone/>
            </a:pPr>
            <a:r>
              <a:rPr lang="en-US" altLang="en-US" sz="3600"/>
              <a:t>Issues &amp; Controversies:</a:t>
            </a:r>
          </a:p>
          <a:p>
            <a:pPr algn="ctr" eaLnBrk="1" hangingPunct="1">
              <a:lnSpc>
                <a:spcPct val="90000"/>
              </a:lnSpc>
              <a:spcBef>
                <a:spcPct val="0"/>
              </a:spcBef>
              <a:buFontTx/>
              <a:buNone/>
            </a:pPr>
            <a:r>
              <a:rPr lang="en-US" altLang="en-US" sz="3600"/>
              <a:t>DMC </a:t>
            </a:r>
            <a:r>
              <a:rPr lang="en-US" altLang="en-US" sz="3600">
                <a:sym typeface="Symbol" panose="05050102010706020507" pitchFamily="18" charset="2"/>
              </a:rPr>
              <a:t> DMC Data Sharing</a:t>
            </a:r>
          </a:p>
        </p:txBody>
      </p:sp>
      <p:sp>
        <p:nvSpPr>
          <p:cNvPr id="184324" name="Text Box 4">
            <a:extLst>
              <a:ext uri="{FF2B5EF4-FFF2-40B4-BE49-F238E27FC236}">
                <a16:creationId xmlns:a16="http://schemas.microsoft.com/office/drawing/2014/main" id="{58695B1C-8167-4707-B0D2-BA617432A149}"/>
              </a:ext>
            </a:extLst>
          </p:cNvPr>
          <p:cNvSpPr txBox="1">
            <a:spLocks noChangeArrowheads="1"/>
          </p:cNvSpPr>
          <p:nvPr/>
        </p:nvSpPr>
        <p:spPr bwMode="auto">
          <a:xfrm>
            <a:off x="762000" y="1550988"/>
            <a:ext cx="2247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tx2"/>
                </a:solidFill>
              </a:rPr>
              <a:t>CPCRA #007:</a:t>
            </a:r>
          </a:p>
        </p:txBody>
      </p:sp>
      <p:sp>
        <p:nvSpPr>
          <p:cNvPr id="184325" name="Text Box 5">
            <a:extLst>
              <a:ext uri="{FF2B5EF4-FFF2-40B4-BE49-F238E27FC236}">
                <a16:creationId xmlns:a16="http://schemas.microsoft.com/office/drawing/2014/main" id="{11EA3D51-1FCE-4FD3-9D61-7E0EDAA54157}"/>
              </a:ext>
            </a:extLst>
          </p:cNvPr>
          <p:cNvSpPr txBox="1">
            <a:spLocks noChangeArrowheads="1"/>
          </p:cNvSpPr>
          <p:nvPr/>
        </p:nvSpPr>
        <p:spPr bwMode="auto">
          <a:xfrm>
            <a:off x="228600" y="2160588"/>
            <a:ext cx="871855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solidFill>
                  <a:schemeClr val="tx2"/>
                </a:solidFill>
              </a:rPr>
              <a:t>		      </a:t>
            </a:r>
            <a:r>
              <a:rPr lang="en-US" altLang="en-US" sz="2800" u="sng">
                <a:solidFill>
                  <a:schemeClr val="tx2"/>
                </a:solidFill>
              </a:rPr>
              <a:t>          11/93          </a:t>
            </a:r>
            <a:r>
              <a:rPr lang="en-US" altLang="en-US" sz="2800">
                <a:solidFill>
                  <a:schemeClr val="tx2"/>
                </a:solidFill>
              </a:rPr>
              <a:t>	     </a:t>
            </a:r>
            <a:r>
              <a:rPr lang="en-US" altLang="en-US" sz="2800" u="sng">
                <a:solidFill>
                  <a:schemeClr val="tx2"/>
                </a:solidFill>
              </a:rPr>
              <a:t>           5/95	</a:t>
            </a:r>
            <a:endParaRPr lang="en-US" altLang="en-US" sz="2800" u="sng"/>
          </a:p>
          <a:p>
            <a:pPr eaLnBrk="1" hangingPunct="1">
              <a:spcBef>
                <a:spcPct val="0"/>
              </a:spcBef>
              <a:buFontTx/>
              <a:buNone/>
            </a:pPr>
            <a:r>
              <a:rPr lang="en-US" altLang="en-US" sz="2800"/>
              <a:t>		        </a:t>
            </a:r>
            <a:r>
              <a:rPr lang="en-US" altLang="en-US" sz="2800" u="sng"/>
              <a:t>ZDV</a:t>
            </a:r>
            <a:r>
              <a:rPr lang="en-US" altLang="en-US" sz="2800"/>
              <a:t>       </a:t>
            </a:r>
            <a:r>
              <a:rPr lang="en-US" altLang="en-US" sz="2800" u="sng"/>
              <a:t>ZDV</a:t>
            </a:r>
            <a:r>
              <a:rPr lang="en-US" altLang="en-US" sz="2800"/>
              <a:t>                 </a:t>
            </a:r>
            <a:r>
              <a:rPr lang="en-US" altLang="en-US" sz="2800" u="sng"/>
              <a:t>ZDV</a:t>
            </a:r>
            <a:r>
              <a:rPr lang="en-US" altLang="en-US" sz="2800"/>
              <a:t>       </a:t>
            </a:r>
            <a:r>
              <a:rPr lang="en-US" altLang="en-US" sz="2800" u="sng"/>
              <a:t>ZDV</a:t>
            </a:r>
            <a:endParaRPr lang="en-US" altLang="en-US" sz="2800"/>
          </a:p>
          <a:p>
            <a:pPr eaLnBrk="1" hangingPunct="1">
              <a:spcBef>
                <a:spcPct val="0"/>
              </a:spcBef>
              <a:buFontTx/>
              <a:buNone/>
            </a:pPr>
            <a:r>
              <a:rPr lang="en-US" altLang="en-US" sz="2800"/>
              <a:t>		         ddI          ddC                   ddI         ddC</a:t>
            </a:r>
          </a:p>
          <a:p>
            <a:pPr eaLnBrk="1" hangingPunct="1">
              <a:spcBef>
                <a:spcPct val="0"/>
              </a:spcBef>
              <a:buFontTx/>
              <a:buNone/>
            </a:pPr>
            <a:r>
              <a:rPr lang="en-US" altLang="en-US" sz="2800"/>
              <a:t>		      Placebo   Placebo	      Placebo   Placebo</a:t>
            </a:r>
          </a:p>
          <a:p>
            <a:pPr eaLnBrk="1" hangingPunct="1">
              <a:spcBef>
                <a:spcPct val="0"/>
              </a:spcBef>
              <a:buFontTx/>
              <a:buNone/>
            </a:pPr>
            <a:endParaRPr lang="en-US" altLang="en-US" sz="2800"/>
          </a:p>
          <a:p>
            <a:pPr eaLnBrk="1" hangingPunct="1">
              <a:spcBef>
                <a:spcPct val="0"/>
              </a:spcBef>
              <a:buFontTx/>
              <a:buNone/>
            </a:pPr>
            <a:r>
              <a:rPr lang="en-US" altLang="en-US" sz="2800">
                <a:solidFill>
                  <a:schemeClr val="tx2"/>
                </a:solidFill>
              </a:rPr>
              <a:t>        n		         </a:t>
            </a:r>
            <a:r>
              <a:rPr lang="en-US" altLang="en-US" sz="2800"/>
              <a:t>172	    168		         188	     187</a:t>
            </a:r>
            <a:endParaRPr lang="en-US" altLang="en-US" sz="2800">
              <a:solidFill>
                <a:schemeClr val="tx2"/>
              </a:solidFill>
            </a:endParaRPr>
          </a:p>
          <a:p>
            <a:pPr eaLnBrk="1" hangingPunct="1">
              <a:spcBef>
                <a:spcPct val="0"/>
              </a:spcBef>
              <a:buFontTx/>
              <a:buNone/>
            </a:pPr>
            <a:r>
              <a:rPr lang="en-US" altLang="en-US" sz="2800">
                <a:solidFill>
                  <a:schemeClr val="tx2"/>
                </a:solidFill>
              </a:rPr>
              <a:t>Prog/Death	           </a:t>
            </a:r>
            <a:r>
              <a:rPr lang="en-US" altLang="en-US" sz="2800"/>
              <a:t>42	      28		         100	       95</a:t>
            </a:r>
            <a:endParaRPr lang="en-US" altLang="en-US" sz="2800">
              <a:solidFill>
                <a:schemeClr val="tx2"/>
              </a:solidFill>
            </a:endParaRPr>
          </a:p>
          <a:p>
            <a:pPr eaLnBrk="1" hangingPunct="1">
              <a:spcBef>
                <a:spcPct val="0"/>
              </a:spcBef>
              <a:buFontTx/>
              <a:buNone/>
            </a:pPr>
            <a:r>
              <a:rPr lang="en-US" altLang="en-US" sz="2800">
                <a:solidFill>
                  <a:schemeClr val="tx2"/>
                </a:solidFill>
              </a:rPr>
              <a:t>    Death	           </a:t>
            </a:r>
            <a:r>
              <a:rPr lang="en-US" altLang="en-US" sz="2800"/>
              <a:t>17	        2		           75	       66</a:t>
            </a:r>
            <a:endParaRPr lang="en-US" altLang="en-US" sz="2800">
              <a:solidFill>
                <a:schemeClr val="tx2"/>
              </a:solidFill>
            </a:endParaRPr>
          </a:p>
          <a:p>
            <a:pPr eaLnBrk="1" hangingPunct="1">
              <a:spcBef>
                <a:spcPct val="0"/>
              </a:spcBef>
              <a:buFontTx/>
              <a:buNone/>
            </a:pPr>
            <a:r>
              <a:rPr lang="en-US" altLang="en-US" sz="2800">
                <a:solidFill>
                  <a:schemeClr val="tx2"/>
                </a:solidFill>
              </a:rPr>
              <a:t> All Events	           </a:t>
            </a:r>
            <a:r>
              <a:rPr lang="en-US" altLang="en-US" sz="2800"/>
              <a:t>73	      37		         210	     202</a:t>
            </a:r>
            <a:endParaRPr lang="en-US" altLang="en-US" sz="2800" u="sng"/>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7EBBC9D9-8404-491D-B7F4-8D9FD66FFFC5}"/>
              </a:ext>
            </a:extLst>
          </p:cNvPr>
          <p:cNvSpPr>
            <a:spLocks noChangeArrowheads="1"/>
          </p:cNvSpPr>
          <p:nvPr/>
        </p:nvSpPr>
        <p:spPr bwMode="auto">
          <a:xfrm>
            <a:off x="0" y="-152400"/>
            <a:ext cx="9144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a:cs typeface="Times New Roman" panose="02020603050405020304" pitchFamily="18" charset="0"/>
            </a:endParaRPr>
          </a:p>
        </p:txBody>
      </p:sp>
      <p:sp>
        <p:nvSpPr>
          <p:cNvPr id="186371" name="Rectangle 3">
            <a:extLst>
              <a:ext uri="{FF2B5EF4-FFF2-40B4-BE49-F238E27FC236}">
                <a16:creationId xmlns:a16="http://schemas.microsoft.com/office/drawing/2014/main" id="{337D5548-6DA2-40C1-9767-F643BAF78910}"/>
              </a:ext>
            </a:extLst>
          </p:cNvPr>
          <p:cNvSpPr>
            <a:spLocks noChangeArrowheads="1"/>
          </p:cNvSpPr>
          <p:nvPr/>
        </p:nvSpPr>
        <p:spPr bwMode="auto">
          <a:xfrm>
            <a:off x="685800" y="1447800"/>
            <a:ext cx="78057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endParaRPr lang="en-US" altLang="en-US" sz="2400">
              <a:latin typeface="Tahoma" panose="020B0604030504040204" pitchFamily="34" charset="0"/>
            </a:endParaRPr>
          </a:p>
        </p:txBody>
      </p:sp>
      <p:sp>
        <p:nvSpPr>
          <p:cNvPr id="186372" name="Text Box 5">
            <a:extLst>
              <a:ext uri="{FF2B5EF4-FFF2-40B4-BE49-F238E27FC236}">
                <a16:creationId xmlns:a16="http://schemas.microsoft.com/office/drawing/2014/main" id="{E8ACB796-415C-492D-8142-4848C4CA1833}"/>
              </a:ext>
            </a:extLst>
          </p:cNvPr>
          <p:cNvSpPr txBox="1">
            <a:spLocks noChangeArrowheads="1"/>
          </p:cNvSpPr>
          <p:nvPr/>
        </p:nvSpPr>
        <p:spPr bwMode="auto">
          <a:xfrm>
            <a:off x="228600" y="990600"/>
            <a:ext cx="8915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solidFill>
                <a:schemeClr val="tx2"/>
              </a:solidFill>
            </a:endParaRPr>
          </a:p>
          <a:p>
            <a:pPr eaLnBrk="1" hangingPunct="1">
              <a:spcBef>
                <a:spcPct val="0"/>
              </a:spcBef>
              <a:buFontTx/>
              <a:buNone/>
            </a:pPr>
            <a:endParaRPr lang="en-US" altLang="en-US" sz="1000">
              <a:solidFill>
                <a:schemeClr val="tx2"/>
              </a:solidFill>
            </a:endParaRPr>
          </a:p>
        </p:txBody>
      </p:sp>
    </p:spTree>
  </p:cSld>
  <p:clrMapOvr>
    <a:masterClrMapping/>
  </p:clrMapOvr>
  <p:transition/>
</p:sld>
</file>

<file path=ppt/theme/theme1.xml><?xml version="1.0" encoding="utf-8"?>
<a:theme xmlns:a="http://schemas.openxmlformats.org/drawingml/2006/main" name="Pwrpnt">
  <a:themeElements>
    <a:clrScheme name="">
      <a:dk1>
        <a:srgbClr val="919191"/>
      </a:dk1>
      <a:lt1>
        <a:srgbClr val="FFFF00"/>
      </a:lt1>
      <a:dk2>
        <a:srgbClr val="063DE8"/>
      </a:dk2>
      <a:lt2>
        <a:srgbClr val="FFFFFF"/>
      </a:lt2>
      <a:accent1>
        <a:srgbClr val="618FFD"/>
      </a:accent1>
      <a:accent2>
        <a:srgbClr val="00AE00"/>
      </a:accent2>
      <a:accent3>
        <a:srgbClr val="AAAFF2"/>
      </a:accent3>
      <a:accent4>
        <a:srgbClr val="DADA00"/>
      </a:accent4>
      <a:accent5>
        <a:srgbClr val="B7C6FE"/>
      </a:accent5>
      <a:accent6>
        <a:srgbClr val="009D00"/>
      </a:accent6>
      <a:hlink>
        <a:srgbClr val="FC0128"/>
      </a:hlink>
      <a:folHlink>
        <a:srgbClr val="CECECE"/>
      </a:folHlink>
    </a:clrScheme>
    <a:fontScheme name="Pwrp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wrp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wrp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wrp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wrp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wrp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wrp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wrp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502731031</TotalTime>
  <Pages>1</Pages>
  <Words>7662</Words>
  <Application>Microsoft Office PowerPoint</Application>
  <PresentationFormat>On-screen Show (4:3)</PresentationFormat>
  <Paragraphs>1488</Paragraphs>
  <Slides>98</Slides>
  <Notes>82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98</vt:i4>
      </vt:variant>
    </vt:vector>
  </HeadingPairs>
  <TitlesOfParts>
    <vt:vector size="109" baseType="lpstr">
      <vt:lpstr>Times New Roman</vt:lpstr>
      <vt:lpstr>Calibri</vt:lpstr>
      <vt:lpstr>MS PGothic</vt:lpstr>
      <vt:lpstr>WP Greek Century</vt:lpstr>
      <vt:lpstr>Tahoma</vt:lpstr>
      <vt:lpstr>Wingdings</vt:lpstr>
      <vt:lpstr>Symbol</vt:lpstr>
      <vt:lpstr>WP MathA</vt:lpstr>
      <vt:lpstr>Comic Sans MS</vt:lpstr>
      <vt:lpstr>Arial</vt:lpstr>
      <vt:lpstr>Pwrpnt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Concerns:  Expertise in DMC Processes</vt:lpstr>
      <vt:lpstr>Adequate Training/Experience in DMC Process</vt:lpstr>
      <vt:lpstr>PowerPoint Presentation</vt:lpstr>
      <vt:lpstr>Indemnification of the DMC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Maintaining Confidentiality of Emerging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an Effective DMC Charter: Avoid Rigid Procedures</vt:lpstr>
      <vt:lpstr>PowerPoint Presentation</vt:lpstr>
      <vt:lpstr>DMC Contracting Process and COI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Percent Deaths by Laboratory Value</dc:title>
  <dc:creator>Diane Ames</dc:creator>
  <cp:lastModifiedBy>Deb Nelson</cp:lastModifiedBy>
  <cp:revision>1014</cp:revision>
  <cp:lastPrinted>2020-07-06T20:04:51Z</cp:lastPrinted>
  <dcterms:created xsi:type="dcterms:W3CDTF">1996-10-08T11:49:34Z</dcterms:created>
  <dcterms:modified xsi:type="dcterms:W3CDTF">2020-07-21T00:05:44Z</dcterms:modified>
</cp:coreProperties>
</file>