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7"/>
  </p:notesMasterIdLst>
  <p:sldIdLst>
    <p:sldId id="257" r:id="rId2"/>
    <p:sldId id="264" r:id="rId3"/>
    <p:sldId id="408" r:id="rId4"/>
    <p:sldId id="435" r:id="rId5"/>
    <p:sldId id="412" r:id="rId6"/>
    <p:sldId id="409" r:id="rId7"/>
    <p:sldId id="432" r:id="rId8"/>
    <p:sldId id="410" r:id="rId9"/>
    <p:sldId id="266" r:id="rId10"/>
    <p:sldId id="267" r:id="rId11"/>
    <p:sldId id="433" r:id="rId12"/>
    <p:sldId id="434" r:id="rId13"/>
    <p:sldId id="271" r:id="rId14"/>
    <p:sldId id="274" r:id="rId15"/>
    <p:sldId id="425" r:id="rId16"/>
    <p:sldId id="426" r:id="rId17"/>
    <p:sldId id="427" r:id="rId18"/>
    <p:sldId id="428" r:id="rId19"/>
    <p:sldId id="429" r:id="rId20"/>
    <p:sldId id="411" r:id="rId21"/>
    <p:sldId id="394" r:id="rId22"/>
    <p:sldId id="395" r:id="rId23"/>
    <p:sldId id="396" r:id="rId24"/>
    <p:sldId id="413" r:id="rId25"/>
    <p:sldId id="398" r:id="rId26"/>
    <p:sldId id="399" r:id="rId27"/>
    <p:sldId id="400" r:id="rId28"/>
    <p:sldId id="439" r:id="rId29"/>
    <p:sldId id="401" r:id="rId30"/>
    <p:sldId id="402" r:id="rId31"/>
    <p:sldId id="414" r:id="rId32"/>
    <p:sldId id="436" r:id="rId33"/>
    <p:sldId id="438" r:id="rId34"/>
    <p:sldId id="437" r:id="rId35"/>
    <p:sldId id="404" r:id="rId36"/>
    <p:sldId id="405" r:id="rId37"/>
    <p:sldId id="406" r:id="rId38"/>
    <p:sldId id="415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440" r:id="rId50"/>
    <p:sldId id="287" r:id="rId51"/>
    <p:sldId id="288" r:id="rId52"/>
    <p:sldId id="289" r:id="rId53"/>
    <p:sldId id="290" r:id="rId54"/>
    <p:sldId id="416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441" r:id="rId65"/>
    <p:sldId id="458" r:id="rId66"/>
    <p:sldId id="459" r:id="rId67"/>
    <p:sldId id="460" r:id="rId68"/>
    <p:sldId id="457" r:id="rId69"/>
    <p:sldId id="455" r:id="rId70"/>
    <p:sldId id="456" r:id="rId71"/>
    <p:sldId id="417" r:id="rId72"/>
    <p:sldId id="442" r:id="rId73"/>
    <p:sldId id="443" r:id="rId74"/>
    <p:sldId id="444" r:id="rId75"/>
    <p:sldId id="301" r:id="rId76"/>
    <p:sldId id="445" r:id="rId77"/>
    <p:sldId id="303" r:id="rId78"/>
    <p:sldId id="304" r:id="rId79"/>
    <p:sldId id="305" r:id="rId80"/>
    <p:sldId id="418" r:id="rId81"/>
    <p:sldId id="306" r:id="rId82"/>
    <p:sldId id="308" r:id="rId83"/>
    <p:sldId id="310" r:id="rId84"/>
    <p:sldId id="311" r:id="rId85"/>
    <p:sldId id="419" r:id="rId86"/>
    <p:sldId id="312" r:id="rId87"/>
    <p:sldId id="313" r:id="rId88"/>
    <p:sldId id="314" r:id="rId89"/>
    <p:sldId id="447" r:id="rId90"/>
    <p:sldId id="316" r:id="rId91"/>
    <p:sldId id="317" r:id="rId92"/>
    <p:sldId id="318" r:id="rId93"/>
    <p:sldId id="319" r:id="rId94"/>
    <p:sldId id="448" r:id="rId95"/>
    <p:sldId id="321" r:id="rId96"/>
    <p:sldId id="322" r:id="rId97"/>
    <p:sldId id="323" r:id="rId98"/>
    <p:sldId id="324" r:id="rId99"/>
    <p:sldId id="325" r:id="rId100"/>
    <p:sldId id="326" r:id="rId101"/>
    <p:sldId id="327" r:id="rId102"/>
    <p:sldId id="328" r:id="rId103"/>
    <p:sldId id="329" r:id="rId104"/>
    <p:sldId id="330" r:id="rId105"/>
    <p:sldId id="331" r:id="rId106"/>
    <p:sldId id="332" r:id="rId107"/>
    <p:sldId id="333" r:id="rId108"/>
    <p:sldId id="334" r:id="rId109"/>
    <p:sldId id="335" r:id="rId110"/>
    <p:sldId id="336" r:id="rId111"/>
    <p:sldId id="337" r:id="rId112"/>
    <p:sldId id="338" r:id="rId113"/>
    <p:sldId id="339" r:id="rId114"/>
    <p:sldId id="340" r:id="rId115"/>
    <p:sldId id="341" r:id="rId116"/>
    <p:sldId id="342" r:id="rId117"/>
    <p:sldId id="343" r:id="rId118"/>
    <p:sldId id="344" r:id="rId119"/>
    <p:sldId id="345" r:id="rId120"/>
    <p:sldId id="346" r:id="rId121"/>
    <p:sldId id="347" r:id="rId122"/>
    <p:sldId id="348" r:id="rId123"/>
    <p:sldId id="349" r:id="rId124"/>
    <p:sldId id="350" r:id="rId125"/>
    <p:sldId id="351" r:id="rId126"/>
    <p:sldId id="352" r:id="rId127"/>
    <p:sldId id="353" r:id="rId128"/>
    <p:sldId id="354" r:id="rId129"/>
    <p:sldId id="355" r:id="rId130"/>
    <p:sldId id="356" r:id="rId131"/>
    <p:sldId id="357" r:id="rId132"/>
    <p:sldId id="358" r:id="rId133"/>
    <p:sldId id="359" r:id="rId134"/>
    <p:sldId id="360" r:id="rId135"/>
    <p:sldId id="361" r:id="rId136"/>
    <p:sldId id="362" r:id="rId137"/>
    <p:sldId id="363" r:id="rId138"/>
    <p:sldId id="364" r:id="rId139"/>
    <p:sldId id="365" r:id="rId140"/>
    <p:sldId id="366" r:id="rId141"/>
    <p:sldId id="367" r:id="rId142"/>
    <p:sldId id="368" r:id="rId143"/>
    <p:sldId id="420" r:id="rId144"/>
    <p:sldId id="465" r:id="rId145"/>
    <p:sldId id="461" r:id="rId146"/>
    <p:sldId id="462" r:id="rId147"/>
    <p:sldId id="467" r:id="rId148"/>
    <p:sldId id="468" r:id="rId149"/>
    <p:sldId id="375" r:id="rId150"/>
    <p:sldId id="376" r:id="rId151"/>
    <p:sldId id="377" r:id="rId152"/>
    <p:sldId id="463" r:id="rId153"/>
    <p:sldId id="379" r:id="rId154"/>
    <p:sldId id="380" r:id="rId155"/>
    <p:sldId id="381" r:id="rId156"/>
    <p:sldId id="382" r:id="rId157"/>
    <p:sldId id="449" r:id="rId158"/>
    <p:sldId id="451" r:id="rId159"/>
    <p:sldId id="452" r:id="rId160"/>
    <p:sldId id="454" r:id="rId161"/>
    <p:sldId id="469" r:id="rId162"/>
    <p:sldId id="383" r:id="rId163"/>
    <p:sldId id="384" r:id="rId164"/>
    <p:sldId id="389" r:id="rId165"/>
    <p:sldId id="423" r:id="rId16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8B7406-20C8-4E8D-8664-09BF9A214B01}">
          <p14:sldIdLst>
            <p14:sldId id="257"/>
            <p14:sldId id="264"/>
            <p14:sldId id="408"/>
            <p14:sldId id="435"/>
            <p14:sldId id="412"/>
            <p14:sldId id="409"/>
            <p14:sldId id="432"/>
            <p14:sldId id="410"/>
            <p14:sldId id="266"/>
            <p14:sldId id="267"/>
            <p14:sldId id="433"/>
            <p14:sldId id="434"/>
            <p14:sldId id="271"/>
            <p14:sldId id="274"/>
            <p14:sldId id="425"/>
            <p14:sldId id="426"/>
            <p14:sldId id="427"/>
            <p14:sldId id="428"/>
            <p14:sldId id="429"/>
            <p14:sldId id="411"/>
            <p14:sldId id="394"/>
            <p14:sldId id="395"/>
            <p14:sldId id="396"/>
            <p14:sldId id="413"/>
            <p14:sldId id="398"/>
            <p14:sldId id="399"/>
            <p14:sldId id="400"/>
            <p14:sldId id="439"/>
            <p14:sldId id="401"/>
            <p14:sldId id="402"/>
            <p14:sldId id="414"/>
            <p14:sldId id="436"/>
            <p14:sldId id="438"/>
            <p14:sldId id="437"/>
            <p14:sldId id="404"/>
            <p14:sldId id="405"/>
            <p14:sldId id="406"/>
          </p14:sldIdLst>
        </p14:section>
        <p14:section name="Untitled Section" id="{0F5918DF-70C4-4E96-A718-4253457BEFE2}">
          <p14:sldIdLst>
            <p14:sldId id="41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440"/>
            <p14:sldId id="287"/>
            <p14:sldId id="288"/>
            <p14:sldId id="289"/>
            <p14:sldId id="290"/>
            <p14:sldId id="416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441"/>
            <p14:sldId id="458"/>
            <p14:sldId id="459"/>
            <p14:sldId id="460"/>
            <p14:sldId id="457"/>
            <p14:sldId id="455"/>
            <p14:sldId id="456"/>
            <p14:sldId id="417"/>
            <p14:sldId id="442"/>
            <p14:sldId id="443"/>
            <p14:sldId id="444"/>
            <p14:sldId id="301"/>
            <p14:sldId id="445"/>
            <p14:sldId id="303"/>
            <p14:sldId id="304"/>
            <p14:sldId id="305"/>
            <p14:sldId id="418"/>
            <p14:sldId id="306"/>
            <p14:sldId id="308"/>
            <p14:sldId id="310"/>
            <p14:sldId id="311"/>
            <p14:sldId id="419"/>
            <p14:sldId id="312"/>
            <p14:sldId id="313"/>
            <p14:sldId id="314"/>
            <p14:sldId id="447"/>
            <p14:sldId id="316"/>
            <p14:sldId id="317"/>
            <p14:sldId id="318"/>
            <p14:sldId id="319"/>
            <p14:sldId id="448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420"/>
            <p14:sldId id="465"/>
            <p14:sldId id="461"/>
            <p14:sldId id="462"/>
            <p14:sldId id="467"/>
            <p14:sldId id="468"/>
            <p14:sldId id="375"/>
            <p14:sldId id="376"/>
            <p14:sldId id="377"/>
            <p14:sldId id="463"/>
            <p14:sldId id="379"/>
            <p14:sldId id="380"/>
            <p14:sldId id="381"/>
            <p14:sldId id="382"/>
            <p14:sldId id="449"/>
            <p14:sldId id="451"/>
            <p14:sldId id="452"/>
            <p14:sldId id="454"/>
            <p14:sldId id="469"/>
            <p14:sldId id="383"/>
            <p14:sldId id="384"/>
            <p14:sldId id="389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Wittes" initials="JW" lastIdx="2" clrIdx="0">
    <p:extLst>
      <p:ext uri="{19B8F6BF-5375-455C-9EA6-DF929625EA0E}">
        <p15:presenceInfo xmlns:p15="http://schemas.microsoft.com/office/powerpoint/2012/main" userId="S::janet.wittes@statcollab.com::9793055e-4ecd-4267-98ed-e8ec2115c3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F4A851D-3E70-4F7D-8B4F-FA789502F55C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95F124C-D90F-4437-8E85-9E9FFE98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F124C-D90F-4437-8E85-9E9FFE982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4BB752D-10E8-4E43-8011-8FB3BFB1D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A6C7D8C-7D36-461B-A1ED-4FE26F4BD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E33AC8F-9863-4618-9574-B2073D840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2863F4A-649E-424A-8047-2BEB05D99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5F71AC3-B03F-410B-B4CA-A8392FA1A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7EE5B1-A5BF-4280-929E-9413FF09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5166A51-5EE7-4B42-BBF1-374016BE6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0A64526-2D38-41FF-9371-D9DB44CC0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lvl1pPr>
              <a:defRPr/>
            </a:lvl1pPr>
          </a:lstStyle>
          <a:p>
            <a:r>
              <a:rPr lang="en-US" dirty="0"/>
              <a:t>7/27/2020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r>
              <a:rPr lang="en-US" dirty="0"/>
              <a:t>	SISCER</a:t>
            </a:r>
            <a:endParaRPr kumimoji="0"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657" y="2698121"/>
            <a:ext cx="7406640" cy="9144"/>
          </a:xfrm>
          <a:prstGeom prst="rect">
            <a:avLst/>
          </a:prstGeom>
          <a:solidFill>
            <a:schemeClr val="accent3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2292A2F3-B611-4CEE-9146-77782125A74A}" type="datetime1">
              <a:rPr lang="en-US" smtClean="0"/>
              <a:t>7/25/2020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8DBE-03F8-46E7-85F0-0DB40E7BBB5A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9CF-8B44-45C7-8E47-C637C26933AF}" type="datetime1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14763"/>
            <a:ext cx="7772400" cy="7553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64" y="1380064"/>
            <a:ext cx="7772400" cy="156987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Session Number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819-256B-4F19-BEA7-12A28343AB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31823" y="3681453"/>
            <a:ext cx="7759700" cy="206733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Speaker, Affiliation</a:t>
            </a:r>
          </a:p>
        </p:txBody>
      </p:sp>
    </p:spTree>
    <p:extLst>
      <p:ext uri="{BB962C8B-B14F-4D97-AF65-F5344CB8AC3E}">
        <p14:creationId xmlns:p14="http://schemas.microsoft.com/office/powerpoint/2010/main" val="357784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266"/>
            <a:ext cx="8229600" cy="226182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6819-256B-4F19-BEA7-12A28343A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2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41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1" latinLnBrk="0" hangingPunct="1"/>
            <a:r>
              <a:rPr lang="en-US" dirty="0">
                <a:solidFill>
                  <a:schemeClr val="bg2">
                    <a:tint val="60000"/>
                    <a:satMod val="155000"/>
                  </a:schemeClr>
                </a:solidFill>
              </a:rPr>
              <a:t>SISCER</a:t>
            </a:r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7/27/2020</a:t>
            </a:r>
            <a:endParaRPr lang="en-US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324" y="2285536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408237" y="3603625"/>
            <a:ext cx="6262687" cy="2516188"/>
          </a:xfrm>
        </p:spPr>
        <p:txBody>
          <a:bodyPr vert="horz"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  <a:lvl2pPr marL="411480" indent="0" algn="r">
              <a:buFontTx/>
              <a:buNone/>
              <a:defRPr/>
            </a:lvl2pPr>
            <a:lvl3pPr marL="630936" indent="0" algn="r">
              <a:buFontTx/>
              <a:buNone/>
              <a:defRPr>
                <a:solidFill>
                  <a:schemeClr val="tx1"/>
                </a:solidFill>
              </a:defRPr>
            </a:lvl3pPr>
            <a:lvl4pPr marL="822960" indent="0" algn="r">
              <a:buFontTx/>
              <a:buNone/>
              <a:defRPr>
                <a:solidFill>
                  <a:schemeClr val="tx1"/>
                </a:solidFill>
              </a:defRPr>
            </a:lvl4pPr>
            <a:lvl5pPr marL="1005840" indent="0" algn="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Person’s name, </a:t>
            </a:r>
          </a:p>
          <a:p>
            <a:pPr lvl="2"/>
            <a:r>
              <a:rPr lang="en-US" dirty="0"/>
              <a:t>Location Of Talk</a:t>
            </a:r>
          </a:p>
          <a:p>
            <a:pPr lvl="3"/>
            <a:r>
              <a:rPr lang="en-US" dirty="0"/>
              <a:t>City, State</a:t>
            </a:r>
          </a:p>
          <a:p>
            <a:pPr lvl="4"/>
            <a:r>
              <a:rPr lang="en-US" dirty="0"/>
              <a:t>Date</a:t>
            </a:r>
          </a:p>
        </p:txBody>
      </p:sp>
      <p:pic>
        <p:nvPicPr>
          <p:cNvPr id="7" name="Picture 6" descr="Stat•Collab_Logo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2" y="632810"/>
            <a:ext cx="421464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7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28600">
              <a:buFont typeface="Courier New" panose="02070309020205020404" pitchFamily="49" charset="0"/>
              <a:buChar char="o"/>
              <a:defRPr/>
            </a:lvl2pPr>
            <a:lvl3pPr marL="822960" indent="-192024">
              <a:buFont typeface="Wingdings" panose="05000000000000000000" pitchFamily="2" charset="2"/>
              <a:buChar char="§"/>
              <a:defRPr/>
            </a:lvl3pPr>
            <a:lvl4pPr marL="1005840" indent="-182880">
              <a:buFont typeface="Wingdings" panose="05000000000000000000" pitchFamily="2" charset="2"/>
              <a:buChar char="ü"/>
              <a:defRPr/>
            </a:lvl4pPr>
            <a:lvl5pPr marL="1188720" indent="-182880">
              <a:buFont typeface="Wingdings" panose="05000000000000000000" pitchFamily="2" charset="2"/>
              <a:buChar char="Ø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85022"/>
            <a:ext cx="2286000" cy="2900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7/27/2020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SISCER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7726" y="6447586"/>
            <a:ext cx="751442" cy="227534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3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rgbClr val="3C4F78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rgbClr val="3C4F78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lvl1pPr>
              <a:defRPr/>
            </a:lvl1pPr>
          </a:lstStyle>
          <a:p>
            <a:r>
              <a:rPr lang="en-US" dirty="0"/>
              <a:t>7/27/2020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r>
              <a:rPr lang="en-US" dirty="0"/>
              <a:t>SISCER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98F-1189-4858-A177-A92B86E842A9}" type="datetime1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7/27/2020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SISCER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lvl1pPr>
              <a:defRPr>
                <a:latin typeface="Minion Pro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nion Pro"/>
              </a:defRPr>
            </a:lvl1pPr>
            <a:extLst/>
          </a:lstStyle>
          <a:p>
            <a:fld id="{A606ACFA-DA96-44E3-AF2B-D5A9FA5A2334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nion Pro"/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3959-25E7-4F96-A283-2D77188563F0}" type="datetime1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9599" y="441327"/>
            <a:ext cx="8198550" cy="559135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 algn="l" eaLnBrk="1" latinLnBrk="0" hangingPunct="1"/>
            <a:fld id="{5B5E2CDF-6A91-4BD2-A7A8-8EDC41251606}" type="datetime1">
              <a:rPr lang="en-US" smtClean="0"/>
              <a:t>7/25/2020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rgbClr val="3C4F78"/>
                </a:solidFill>
              </a:defRPr>
            </a:lvl1pPr>
            <a:extLst/>
          </a:lstStyle>
          <a:p>
            <a:r>
              <a:rPr lang="en-US" dirty="0"/>
              <a:t>SISCER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rgbClr val="3C4F78"/>
                </a:solidFill>
              </a:defRPr>
            </a:lvl1pPr>
            <a:extLst/>
          </a:lstStyle>
          <a:p>
            <a:r>
              <a:rPr lang="en-US" dirty="0"/>
              <a:t>7/27/2020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100000"/>
        <a:buFont typeface="Arial"/>
        <a:buChar char="•"/>
        <a:defRPr kumimoji="0" sz="2400" kern="1200">
          <a:solidFill>
            <a:srgbClr val="3C4F78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3"/>
        </a:buClr>
        <a:buSzPct val="100000"/>
        <a:buFont typeface="Courier New" panose="02070309020205020404" pitchFamily="49" charset="0"/>
        <a:buChar char="o"/>
        <a:defRPr kumimoji="0" sz="2400" kern="1200">
          <a:solidFill>
            <a:srgbClr val="3C4F78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" panose="05000000000000000000" pitchFamily="2" charset="2"/>
        <a:buChar char="§"/>
        <a:defRPr kumimoji="0" sz="2400" kern="1200">
          <a:solidFill>
            <a:srgbClr val="3C4F78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" panose="05000000000000000000" pitchFamily="2" charset="2"/>
        <a:buChar char="ü"/>
        <a:defRPr kumimoji="0" sz="2400" kern="1200">
          <a:solidFill>
            <a:srgbClr val="3C4F78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" panose="05000000000000000000" pitchFamily="2" charset="2"/>
        <a:buChar char="Ø"/>
        <a:defRPr kumimoji="0" sz="2400" kern="1200">
          <a:solidFill>
            <a:srgbClr val="3C4F78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iercebiotech.com/biotech/biogen-resurrects-aducanumab-arguing-expanded-dataset-supports-fda-filing-alzheimer-s" TargetMode="External"/><Relationship Id="rId5" Type="http://schemas.openxmlformats.org/officeDocument/2006/relationships/hyperlink" Target="https://www.fiercebiotech.com/biotech/biogen-and-eisai-rocked-as-aducanumab-turns-out-to-be-a-dud" TargetMode="External"/><Relationship Id="rId4" Type="http://schemas.openxmlformats.org/officeDocument/2006/relationships/image" Target="../media/image53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Independent Statistical Reporting Group: </a:t>
            </a:r>
            <a:br>
              <a:rPr lang="en-US" sz="2800" dirty="0"/>
            </a:br>
            <a:r>
              <a:rPr lang="en-US" sz="2800" dirty="0"/>
              <a:t>Guiding Principles and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Janet Wittes, PhD</a:t>
            </a:r>
          </a:p>
          <a:p>
            <a:r>
              <a:rPr lang="en-US" dirty="0"/>
              <a:t>SISCER</a:t>
            </a:r>
          </a:p>
          <a:p>
            <a:r>
              <a:rPr lang="en-US" dirty="0"/>
              <a:t>By Zoom</a:t>
            </a:r>
          </a:p>
          <a:p>
            <a:r>
              <a:rPr lang="en-US" dirty="0"/>
              <a:t>July 28, 2020</a:t>
            </a:r>
          </a:p>
        </p:txBody>
      </p:sp>
    </p:spTree>
    <p:extLst>
      <p:ext uri="{BB962C8B-B14F-4D97-AF65-F5344CB8AC3E}">
        <p14:creationId xmlns:p14="http://schemas.microsoft.com/office/powerpoint/2010/main" val="18088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you knew before or learned yesterday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are aware of </a:t>
            </a:r>
            <a:r>
              <a:rPr lang="en-US" sz="2400" dirty="0"/>
              <a:t>the purpose and importance of DMCs</a:t>
            </a:r>
          </a:p>
          <a:p>
            <a:pPr lvl="1"/>
            <a:r>
              <a:rPr lang="en-US" sz="2400" dirty="0"/>
              <a:t>That DMCs need tools for making recommendations</a:t>
            </a:r>
          </a:p>
          <a:p>
            <a:pPr lvl="1"/>
            <a:r>
              <a:rPr lang="en-US" sz="2400" dirty="0"/>
              <a:t>That members of DMCs are busy</a:t>
            </a:r>
          </a:p>
          <a:p>
            <a:r>
              <a:rPr lang="en-US" sz="2800" dirty="0"/>
              <a:t>You all agree that DMCs should be “independent”</a:t>
            </a:r>
          </a:p>
          <a:p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56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Accrual by region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9" y="2362200"/>
            <a:ext cx="43368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68" y="2353293"/>
            <a:ext cx="442787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808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Accrual by Region and Country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0" y="1524000"/>
            <a:ext cx="7962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60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subjects discontinuing from treatment early?</a:t>
            </a:r>
          </a:p>
          <a:p>
            <a:pPr lvl="1"/>
            <a:r>
              <a:rPr lang="en-US" dirty="0"/>
              <a:t>If so, what are the reasons?</a:t>
            </a:r>
          </a:p>
          <a:p>
            <a:pPr lvl="1"/>
            <a:r>
              <a:rPr lang="en-US" dirty="0"/>
              <a:t>Do they differ by treatment group?</a:t>
            </a:r>
          </a:p>
          <a:p>
            <a:r>
              <a:rPr lang="en-US" dirty="0"/>
              <a:t>Are subjects who have d/c treatment continued to be followed?</a:t>
            </a:r>
          </a:p>
          <a:p>
            <a:r>
              <a:rPr lang="en-US" dirty="0"/>
              <a:t>What is the cumulative exposure/follow-up of subjects on study?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06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of subject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recent subject status</a:t>
            </a:r>
          </a:p>
          <a:p>
            <a:r>
              <a:rPr lang="en-US" dirty="0"/>
              <a:t>Reasons for treatment and/or study discontinuation</a:t>
            </a:r>
          </a:p>
          <a:p>
            <a:r>
              <a:rPr lang="en-US" dirty="0"/>
              <a:t>KM plot of time to early discontinuation</a:t>
            </a:r>
          </a:p>
          <a:p>
            <a:pPr lvl="1"/>
            <a:r>
              <a:rPr lang="en-US" dirty="0"/>
              <a:t>Treatment vs. study?</a:t>
            </a:r>
          </a:p>
          <a:p>
            <a:r>
              <a:rPr lang="en-US" dirty="0"/>
              <a:t>Plot of cumulative follow-up as a function of time on study</a:t>
            </a:r>
          </a:p>
          <a:p>
            <a:pPr lvl="1"/>
            <a:r>
              <a:rPr lang="en-US" dirty="0"/>
              <a:t>Summary of patient-years of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1228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Subject Status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323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W/D from Study or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36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CONSORT-like diagram</a:t>
            </a:r>
          </a:p>
        </p:txBody>
      </p:sp>
      <p:pic>
        <p:nvPicPr>
          <p:cNvPr id="4" name="Picture 2" descr="O:\ProDev\Seminars (non-SCI)\2013-05-18 Best Practices with Wisconsin\Sessions\DMC report content\CONSORT.e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86" y="1600200"/>
            <a:ext cx="35826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2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Early Discontinuation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77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55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dosing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10" y="1600200"/>
            <a:ext cx="60971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000490-94D8-411D-80FC-CB6887303448}"/>
              </a:ext>
            </a:extLst>
          </p:cNvPr>
          <p:cNvCxnSpPr/>
          <p:nvPr/>
        </p:nvCxnSpPr>
        <p:spPr>
          <a:xfrm>
            <a:off x="2324570" y="2429242"/>
            <a:ext cx="0" cy="111034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5C984C7-E285-493F-8431-058CDD9F6D79}"/>
              </a:ext>
            </a:extLst>
          </p:cNvPr>
          <p:cNvCxnSpPr/>
          <p:nvPr/>
        </p:nvCxnSpPr>
        <p:spPr>
          <a:xfrm>
            <a:off x="4572000" y="4494966"/>
            <a:ext cx="0" cy="111034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structure of a clinical trial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1CF51-1497-45C8-8B50-272A57C8F223}"/>
              </a:ext>
            </a:extLst>
          </p:cNvPr>
          <p:cNvSpPr/>
          <p:nvPr/>
        </p:nvSpPr>
        <p:spPr>
          <a:xfrm>
            <a:off x="3552737" y="1809418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Sponsor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ECA36-8695-43FC-AD20-D892831B9EBC}"/>
              </a:ext>
            </a:extLst>
          </p:cNvPr>
          <p:cNvSpPr/>
          <p:nvPr/>
        </p:nvSpPr>
        <p:spPr>
          <a:xfrm>
            <a:off x="1314019" y="3531107"/>
            <a:ext cx="1962314" cy="963859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Independent Statistical Reporting Group (ISRG)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3969E-6EB7-425B-A710-DEEFDA935E52}"/>
              </a:ext>
            </a:extLst>
          </p:cNvPr>
          <p:cNvSpPr/>
          <p:nvPr/>
        </p:nvSpPr>
        <p:spPr>
          <a:xfrm>
            <a:off x="1318208" y="1809418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Steering 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Committee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FAFF6D-1CAB-4475-837D-6D7942E62CC1}"/>
              </a:ext>
            </a:extLst>
          </p:cNvPr>
          <p:cNvSpPr/>
          <p:nvPr/>
        </p:nvSpPr>
        <p:spPr>
          <a:xfrm>
            <a:off x="1314017" y="2577685"/>
            <a:ext cx="2038525" cy="773858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Independent Data Monitoring Committee (IDMC)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4E6767-91F4-4E99-B70D-E378B5B40582}"/>
              </a:ext>
            </a:extLst>
          </p:cNvPr>
          <p:cNvSpPr/>
          <p:nvPr/>
        </p:nvSpPr>
        <p:spPr>
          <a:xfrm>
            <a:off x="5787266" y="1817902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Regulatory Agencies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4DAC2-8648-4094-A54A-A3A457659C45}"/>
              </a:ext>
            </a:extLst>
          </p:cNvPr>
          <p:cNvSpPr/>
          <p:nvPr/>
        </p:nvSpPr>
        <p:spPr>
          <a:xfrm>
            <a:off x="3552737" y="3531107"/>
            <a:ext cx="2038525" cy="1093143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Data Management Center (Sponsor or Contract Research Organization)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8BCB7-7506-45E0-8B99-3D34FC3C9302}"/>
              </a:ext>
            </a:extLst>
          </p:cNvPr>
          <p:cNvSpPr/>
          <p:nvPr/>
        </p:nvSpPr>
        <p:spPr>
          <a:xfrm>
            <a:off x="5787265" y="3531108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Central Units </a:t>
            </a:r>
            <a:br>
              <a:rPr lang="en-US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(Labs, etc.)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9E1A0-8ADF-4F06-B59D-6D019EA63450}"/>
              </a:ext>
            </a:extLst>
          </p:cNvPr>
          <p:cNvSpPr/>
          <p:nvPr/>
        </p:nvSpPr>
        <p:spPr>
          <a:xfrm>
            <a:off x="3552737" y="4744471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Clinical Centers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269725-27CE-4CCF-B98E-0F16DEA8EE60}"/>
              </a:ext>
            </a:extLst>
          </p:cNvPr>
          <p:cNvSpPr/>
          <p:nvPr/>
        </p:nvSpPr>
        <p:spPr>
          <a:xfrm>
            <a:off x="5787266" y="4744471"/>
            <a:ext cx="2038525" cy="61134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Institutional Review Boards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269C2B-3D24-4B5A-B287-161608F2B21C}"/>
              </a:ext>
            </a:extLst>
          </p:cNvPr>
          <p:cNvSpPr/>
          <p:nvPr/>
        </p:nvSpPr>
        <p:spPr>
          <a:xfrm>
            <a:off x="3552736" y="5476029"/>
            <a:ext cx="2038525" cy="410966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Participants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ED1AD3-B8BC-48BE-ADE5-FBC32C5D2001}"/>
              </a:ext>
            </a:extLst>
          </p:cNvPr>
          <p:cNvCxnSpPr>
            <a:stCxn id="9" idx="3"/>
            <a:endCxn id="5" idx="1"/>
          </p:cNvCxnSpPr>
          <p:nvPr/>
        </p:nvCxnSpPr>
        <p:spPr>
          <a:xfrm>
            <a:off x="3356733" y="2115088"/>
            <a:ext cx="19600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2572FD-8A22-44F1-B06C-919FBA12C86C}"/>
              </a:ext>
            </a:extLst>
          </p:cNvPr>
          <p:cNvCxnSpPr/>
          <p:nvPr/>
        </p:nvCxnSpPr>
        <p:spPr>
          <a:xfrm>
            <a:off x="5591261" y="2109639"/>
            <a:ext cx="19600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8982C0-B39A-448A-A290-C2E5CAC52706}"/>
              </a:ext>
            </a:extLst>
          </p:cNvPr>
          <p:cNvCxnSpPr/>
          <p:nvPr/>
        </p:nvCxnSpPr>
        <p:spPr>
          <a:xfrm>
            <a:off x="5591261" y="3854196"/>
            <a:ext cx="19600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157529-93AE-4950-B0B4-F88A85ACF69E}"/>
              </a:ext>
            </a:extLst>
          </p:cNvPr>
          <p:cNvCxnSpPr/>
          <p:nvPr/>
        </p:nvCxnSpPr>
        <p:spPr>
          <a:xfrm>
            <a:off x="3362462" y="3854196"/>
            <a:ext cx="19600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22AB57-2104-4AEB-836F-DF24907D00AB}"/>
              </a:ext>
            </a:extLst>
          </p:cNvPr>
          <p:cNvCxnSpPr/>
          <p:nvPr/>
        </p:nvCxnSpPr>
        <p:spPr>
          <a:xfrm>
            <a:off x="5589473" y="5068206"/>
            <a:ext cx="196004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5D2400-E75A-4877-9343-197B611CD0EB}"/>
              </a:ext>
            </a:extLst>
          </p:cNvPr>
          <p:cNvCxnSpPr>
            <a:stCxn id="5" idx="2"/>
            <a:endCxn id="12" idx="0"/>
          </p:cNvCxnSpPr>
          <p:nvPr/>
        </p:nvCxnSpPr>
        <p:spPr>
          <a:xfrm>
            <a:off x="4572000" y="2420758"/>
            <a:ext cx="0" cy="1110349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73499" y="3608762"/>
            <a:ext cx="2293108" cy="817032"/>
          </a:xfrm>
          <a:prstGeom prst="rect">
            <a:avLst/>
          </a:prstGeom>
          <a:noFill/>
          <a:ln w="104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0B045F-E3F5-4998-851F-C4F343A59B6A}"/>
              </a:ext>
            </a:extLst>
          </p:cNvPr>
          <p:cNvCxnSpPr/>
          <p:nvPr/>
        </p:nvCxnSpPr>
        <p:spPr>
          <a:xfrm flipV="1">
            <a:off x="3466607" y="2429242"/>
            <a:ext cx="556753" cy="49683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110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compliance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3273"/>
            <a:ext cx="8229600" cy="347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8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recent are the data included in the report?</a:t>
            </a:r>
          </a:p>
          <a:p>
            <a:r>
              <a:rPr lang="en-US" dirty="0"/>
              <a:t>How much data are available relative to what would be expected given dates of study entry and data cut-off?</a:t>
            </a:r>
          </a:p>
          <a:p>
            <a:r>
              <a:rPr lang="en-US" dirty="0"/>
              <a:t>If data are not available, is there a reason?</a:t>
            </a:r>
          </a:p>
          <a:p>
            <a:r>
              <a:rPr lang="en-US" dirty="0"/>
              <a:t>Are there more extreme lags in certain types of data?</a:t>
            </a:r>
          </a:p>
          <a:p>
            <a:r>
              <a:rPr lang="en-US" dirty="0"/>
              <a:t>What should DMC do about lack of availability?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37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of data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59" y="1600200"/>
            <a:ext cx="64606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19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currency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45" y="2514600"/>
            <a:ext cx="671091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46616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Cumulative distribution of time from last visit in database to data cut-off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697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24530" cy="4526280"/>
          </a:xfrm>
        </p:spPr>
        <p:txBody>
          <a:bodyPr>
            <a:normAutofit/>
          </a:bodyPr>
          <a:lstStyle/>
          <a:p>
            <a:r>
              <a:rPr lang="en-US" dirty="0"/>
              <a:t>What is the make-up of the study population?</a:t>
            </a:r>
          </a:p>
          <a:p>
            <a:pPr lvl="1"/>
            <a:r>
              <a:rPr lang="en-US" dirty="0"/>
              <a:t>Have subjects met eligibility requirements?</a:t>
            </a:r>
          </a:p>
          <a:p>
            <a:pPr lvl="1"/>
            <a:r>
              <a:rPr lang="en-US" dirty="0"/>
              <a:t>Is the breakdown what was expected?</a:t>
            </a:r>
          </a:p>
          <a:p>
            <a:pPr lvl="2"/>
            <a:r>
              <a:rPr lang="en-US" dirty="0"/>
              <a:t>Is more effort needed to recruit certain types of participants?</a:t>
            </a:r>
          </a:p>
          <a:p>
            <a:r>
              <a:rPr lang="en-US" dirty="0"/>
              <a:t>What are the important baseline characteristics for understanding disease, prognosis, etc.?</a:t>
            </a:r>
          </a:p>
          <a:p>
            <a:r>
              <a:rPr lang="en-US" dirty="0"/>
              <a:t>Are there important imbalances by treatment group, particularly for prognostic variables?</a:t>
            </a:r>
          </a:p>
          <a:p>
            <a:pPr lvl="1"/>
            <a:r>
              <a:rPr lang="en-US" dirty="0"/>
              <a:t>If so, does that suggest chance or failure of randomization?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94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important variables</a:t>
            </a:r>
          </a:p>
          <a:p>
            <a:pPr lvl="1"/>
            <a:r>
              <a:rPr lang="en-US" dirty="0"/>
              <a:t>Demographics, characteristics of disease under study</a:t>
            </a:r>
          </a:p>
          <a:p>
            <a:r>
              <a:rPr lang="en-US" dirty="0"/>
              <a:t>De-emphasize (or omit) reams of irrelevant info</a:t>
            </a:r>
          </a:p>
          <a:p>
            <a:pPr lvl="1"/>
            <a:r>
              <a:rPr lang="en-US" dirty="0"/>
              <a:t>Medical history of unimportant conditions (overly specific)</a:t>
            </a:r>
          </a:p>
          <a:p>
            <a:pPr lvl="1"/>
            <a:r>
              <a:rPr lang="en-US" dirty="0"/>
              <a:t>Physical exam by organ class (overly broad)</a:t>
            </a:r>
          </a:p>
          <a:p>
            <a:pPr lvl="1"/>
            <a:r>
              <a:rPr lang="en-US" dirty="0"/>
              <a:t>Gazillion categories of prior medications</a:t>
            </a:r>
          </a:p>
          <a:p>
            <a:pPr lvl="2"/>
            <a:r>
              <a:rPr lang="en-US" dirty="0"/>
              <a:t>Ask DMC if certain categories are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14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data: tables vs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 can be more compact</a:t>
            </a:r>
          </a:p>
          <a:p>
            <a:r>
              <a:rPr lang="en-US" dirty="0"/>
              <a:t>Visual impact of graphics may be easier to absorb</a:t>
            </a:r>
          </a:p>
          <a:p>
            <a:r>
              <a:rPr lang="en-US" dirty="0"/>
              <a:t>Treatment group comparisons</a:t>
            </a:r>
          </a:p>
          <a:p>
            <a:pPr lvl="1"/>
            <a:r>
              <a:rPr lang="en-US" dirty="0"/>
              <a:t>Graphical presentations make it easy to compare groups</a:t>
            </a:r>
          </a:p>
          <a:p>
            <a:pPr lvl="1"/>
            <a:r>
              <a:rPr lang="en-US" dirty="0"/>
              <a:t>Avoid p-values, as any differences are by chance by definition in randomized trial (but you may suspect the randomization)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70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" b="11718"/>
          <a:stretch/>
        </p:blipFill>
        <p:spPr>
          <a:xfrm>
            <a:off x="1828800" y="1219201"/>
            <a:ext cx="5295569" cy="46886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950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CV medication categories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15" y="1600200"/>
            <a:ext cx="66843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2677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data: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there safety concerns for subjects participating in the trial?</a:t>
            </a:r>
          </a:p>
          <a:p>
            <a:r>
              <a:rPr lang="en-US" dirty="0"/>
              <a:t>What types of AEs are being experienced?  </a:t>
            </a:r>
          </a:p>
          <a:p>
            <a:r>
              <a:rPr lang="en-US" dirty="0"/>
              <a:t>How about certain categories of events?</a:t>
            </a:r>
          </a:p>
          <a:p>
            <a:pPr lvl="1"/>
            <a:r>
              <a:rPr lang="en-US" dirty="0"/>
              <a:t>Serious (SAE) events?</a:t>
            </a:r>
          </a:p>
          <a:p>
            <a:pPr lvl="1"/>
            <a:r>
              <a:rPr lang="en-US" dirty="0"/>
              <a:t>Events of Grade 3 or higher?</a:t>
            </a:r>
          </a:p>
          <a:p>
            <a:pPr lvl="1"/>
            <a:r>
              <a:rPr lang="en-US" dirty="0"/>
              <a:t>Events leading to alteration or termination of treatment?</a:t>
            </a:r>
          </a:p>
          <a:p>
            <a:pPr lvl="1"/>
            <a:r>
              <a:rPr lang="en-US" dirty="0"/>
              <a:t>Pre-specified events of interest?</a:t>
            </a:r>
          </a:p>
          <a:p>
            <a:r>
              <a:rPr lang="en-US" dirty="0"/>
              <a:t>Are certain events more common in a specific treatment group?</a:t>
            </a:r>
          </a:p>
          <a:p>
            <a:r>
              <a:rPr lang="en-US" dirty="0"/>
              <a:t>When are events occurring? </a:t>
            </a:r>
          </a:p>
          <a:p>
            <a:pPr lvl="1"/>
            <a:r>
              <a:rPr lang="en-US" dirty="0"/>
              <a:t> Early in the treatment? Are they recurrent?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4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83C2-75F5-4265-999D-EB5A4B9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“independence”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8D39-A35D-4F2B-960D-C50047DA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terms IDMC and ISRG</a:t>
            </a:r>
          </a:p>
          <a:p>
            <a:r>
              <a:rPr lang="en-US" dirty="0"/>
              <a:t>BUT, this is a fake independence</a:t>
            </a:r>
          </a:p>
          <a:p>
            <a:pPr lvl="1"/>
            <a:r>
              <a:rPr lang="en-US" dirty="0"/>
              <a:t>The Sponsor pays the members and the ISRG</a:t>
            </a:r>
          </a:p>
          <a:p>
            <a:pPr lvl="1"/>
            <a:r>
              <a:rPr lang="en-US" dirty="0"/>
              <a:t>So members and ISRG must act AS IF they are independent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6F7C-082B-46EA-BCB7-1B47C7BD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41053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AE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signal from noise</a:t>
            </a:r>
          </a:p>
          <a:p>
            <a:pPr lvl="1"/>
            <a:r>
              <a:rPr lang="en-US" dirty="0"/>
              <a:t>Important to draw attention to important issues</a:t>
            </a:r>
          </a:p>
          <a:p>
            <a:pPr lvl="1"/>
            <a:r>
              <a:rPr lang="en-US" dirty="0"/>
              <a:t>But do not sacrifice completeness of reporting</a:t>
            </a:r>
          </a:p>
          <a:p>
            <a:r>
              <a:rPr lang="en-US" dirty="0"/>
              <a:t>Identifying appropriate categories, groupings of </a:t>
            </a:r>
            <a:r>
              <a:rPr lang="en-US" dirty="0" err="1"/>
              <a:t>MedDRA</a:t>
            </a:r>
            <a:r>
              <a:rPr lang="en-US" dirty="0"/>
              <a:t> terms</a:t>
            </a:r>
          </a:p>
          <a:p>
            <a:pPr lvl="1"/>
            <a:r>
              <a:rPr lang="en-US" dirty="0"/>
              <a:t>Summarize by SOC, High Level Terms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Standarized</a:t>
            </a:r>
            <a:r>
              <a:rPr lang="en-US" dirty="0"/>
              <a:t> </a:t>
            </a:r>
            <a:r>
              <a:rPr lang="en-US" dirty="0" err="1"/>
              <a:t>MedRA</a:t>
            </a:r>
            <a:r>
              <a:rPr lang="en-US" dirty="0"/>
              <a:t> Queries (SMQs)</a:t>
            </a:r>
          </a:p>
          <a:p>
            <a:pPr lvl="1"/>
            <a:r>
              <a:rPr lang="en-US" dirty="0"/>
              <a:t>Ask DMC if there are combinations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75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Presenting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summaries</a:t>
            </a:r>
          </a:p>
          <a:p>
            <a:pPr lvl="1"/>
            <a:r>
              <a:rPr lang="en-US" dirty="0"/>
              <a:t>Incidence of any AEs meeting certain criteria: serious, severe, related, causing treatment modification, death</a:t>
            </a:r>
          </a:p>
          <a:p>
            <a:r>
              <a:rPr lang="en-US" dirty="0"/>
              <a:t>Comprehensive data</a:t>
            </a:r>
          </a:p>
          <a:p>
            <a:pPr lvl="1"/>
            <a:r>
              <a:rPr lang="en-US" dirty="0"/>
              <a:t>Summaries by System Organ Class (graphics)</a:t>
            </a:r>
          </a:p>
          <a:p>
            <a:pPr lvl="1"/>
            <a:r>
              <a:rPr lang="en-US" dirty="0"/>
              <a:t>Summaries by SOC, HLT, and Preferred Term (tables)</a:t>
            </a:r>
          </a:p>
          <a:p>
            <a:r>
              <a:rPr lang="en-US" dirty="0"/>
              <a:t>Presentation style</a:t>
            </a:r>
          </a:p>
          <a:p>
            <a:pPr lvl="1"/>
            <a:r>
              <a:rPr lang="en-US" dirty="0"/>
              <a:t>Graphics: bar charts, stacked bars, dot plots</a:t>
            </a:r>
          </a:p>
          <a:p>
            <a:pPr lvl="1"/>
            <a:r>
              <a:rPr lang="en-US" dirty="0"/>
              <a:t>Incidence tables: with or without p-values</a:t>
            </a:r>
          </a:p>
          <a:p>
            <a:pPr lvl="1"/>
            <a:r>
              <a:rPr lang="en-US" dirty="0"/>
              <a:t>Listings: for selected categories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13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specific questions about 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Highlighting the most frequent adverse events</a:t>
            </a:r>
          </a:p>
          <a:p>
            <a:pPr lvl="1"/>
            <a:r>
              <a:rPr lang="en-US" dirty="0"/>
              <a:t>Subset based on percent of subjects</a:t>
            </a:r>
          </a:p>
          <a:p>
            <a:pPr lvl="1"/>
            <a:r>
              <a:rPr lang="en-US" dirty="0"/>
              <a:t>Present in descending order of frequency</a:t>
            </a:r>
          </a:p>
          <a:p>
            <a:r>
              <a:rPr lang="en-US" dirty="0"/>
              <a:t>Identifying differences between treatments</a:t>
            </a:r>
          </a:p>
          <a:p>
            <a:pPr lvl="1"/>
            <a:r>
              <a:rPr lang="en-US" dirty="0"/>
              <a:t>Table of AEs (by PT, HLT) with minimum frequency and nominal treatment difference</a:t>
            </a:r>
          </a:p>
          <a:p>
            <a:pPr lvl="1"/>
            <a:r>
              <a:rPr lang="en-US" dirty="0"/>
              <a:t>Volcano plot</a:t>
            </a:r>
          </a:p>
          <a:p>
            <a:r>
              <a:rPr lang="en-US" dirty="0"/>
              <a:t>If you see hint of difference in SAE, look at related AEs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15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AEs – Severity and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Examining severity of AEs</a:t>
            </a:r>
          </a:p>
          <a:p>
            <a:pPr lvl="1"/>
            <a:r>
              <a:rPr lang="en-US" dirty="0"/>
              <a:t>Present bar charts for each category, stacked by max severity</a:t>
            </a:r>
          </a:p>
          <a:p>
            <a:pPr lvl="1"/>
            <a:r>
              <a:rPr lang="en-US" dirty="0"/>
              <a:t>Provide subset analyses of severe or worse events</a:t>
            </a:r>
          </a:p>
          <a:p>
            <a:r>
              <a:rPr lang="en-US" dirty="0"/>
              <a:t>Exploring the timing of AEs</a:t>
            </a:r>
          </a:p>
          <a:p>
            <a:pPr lvl="1"/>
            <a:r>
              <a:rPr lang="en-US" dirty="0"/>
              <a:t>Kaplan-Meier plots for selected events</a:t>
            </a:r>
          </a:p>
          <a:p>
            <a:pPr lvl="1"/>
            <a:r>
              <a:rPr lang="en-US" dirty="0"/>
              <a:t>Examination of incidence within time intervals</a:t>
            </a:r>
          </a:p>
          <a:p>
            <a:pPr lvl="1"/>
            <a:r>
              <a:rPr lang="en-US" dirty="0"/>
              <a:t>Event rates (recurrent events) based on log-rank test</a:t>
            </a:r>
          </a:p>
          <a:p>
            <a:r>
              <a:rPr lang="en-US" dirty="0"/>
              <a:t>But DON’T do this for every AE!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6977" y="6604464"/>
            <a:ext cx="806263" cy="184424"/>
          </a:xfrm>
        </p:spPr>
        <p:txBody>
          <a:bodyPr/>
          <a:lstStyle/>
          <a:p>
            <a:fld id="{1C0DF511-10D2-4AD5-B532-EB526E10769C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803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AEs: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" y="1600200"/>
            <a:ext cx="814673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4354" y="6514568"/>
            <a:ext cx="738886" cy="274320"/>
          </a:xfrm>
        </p:spPr>
        <p:txBody>
          <a:bodyPr/>
          <a:lstStyle/>
          <a:p>
            <a:fld id="{1C0DF511-10D2-4AD5-B532-EB526E10769C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13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 Overview Table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7006"/>
            <a:ext cx="8229600" cy="27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59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Events by SOC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/>
          <a:stretch/>
        </p:blipFill>
        <p:spPr bwMode="auto">
          <a:xfrm>
            <a:off x="4876799" y="1224500"/>
            <a:ext cx="4047257" cy="50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3017308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542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by SOC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9" y="1600200"/>
            <a:ext cx="70536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12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by SOC and Preferred Term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7170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87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by Preferred Term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 to the DMC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that is reviewed during the closed session</a:t>
            </a:r>
          </a:p>
          <a:p>
            <a:r>
              <a:rPr lang="en-US" dirty="0"/>
              <a:t>Most important source of information for the DMC</a:t>
            </a:r>
          </a:p>
          <a:p>
            <a:pPr lvl="1"/>
            <a:r>
              <a:rPr lang="en-US" dirty="0"/>
              <a:t>In understanding the </a:t>
            </a:r>
            <a:r>
              <a:rPr lang="en-US" b="1" dirty="0"/>
              <a:t>progress</a:t>
            </a:r>
            <a:r>
              <a:rPr lang="en-US" dirty="0"/>
              <a:t> of the trial</a:t>
            </a:r>
          </a:p>
          <a:p>
            <a:pPr lvl="1"/>
            <a:r>
              <a:rPr lang="en-US" dirty="0"/>
              <a:t>In providing data for making its </a:t>
            </a:r>
            <a:r>
              <a:rPr lang="en-US" b="1" dirty="0"/>
              <a:t>recommendation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2210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Treatment Difference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238750" cy="34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2" y="1593177"/>
            <a:ext cx="7313708" cy="47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109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 plot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7" y="1600200"/>
            <a:ext cx="49186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48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to first serious adverse event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67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treatment having the anticipated effect on targeted lab parameters? (e.g., lipids)</a:t>
            </a:r>
          </a:p>
          <a:p>
            <a:r>
              <a:rPr lang="en-US" dirty="0"/>
              <a:t>Are there any safety concerns as reflected in the laboratory data?</a:t>
            </a:r>
          </a:p>
          <a:p>
            <a:r>
              <a:rPr lang="en-US" dirty="0"/>
              <a:t>If there are treatment-related changes in lab parameters, do the differences persist over time?</a:t>
            </a:r>
          </a:p>
          <a:p>
            <a:r>
              <a:rPr lang="en-US" dirty="0"/>
              <a:t>Is there any evidence that subjects are experiencing drug-induced liver injury?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9726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lab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of data</a:t>
            </a:r>
          </a:p>
          <a:p>
            <a:pPr lvl="1"/>
            <a:r>
              <a:rPr lang="en-US" dirty="0"/>
              <a:t>There may be 50+ different tests performed by the laboratory</a:t>
            </a:r>
          </a:p>
          <a:p>
            <a:pPr lvl="1"/>
            <a:r>
              <a:rPr lang="en-US" dirty="0"/>
              <a:t>Lab data may be collected/analyzed at many visits</a:t>
            </a:r>
          </a:p>
          <a:p>
            <a:r>
              <a:rPr lang="en-US" dirty="0"/>
              <a:t>How to present data without overwhelming DMC</a:t>
            </a:r>
          </a:p>
          <a:p>
            <a:pPr lvl="1"/>
            <a:r>
              <a:rPr lang="en-US" dirty="0"/>
              <a:t>Identify potential abnormalities of interest</a:t>
            </a:r>
          </a:p>
          <a:p>
            <a:pPr lvl="2"/>
            <a:r>
              <a:rPr lang="en-US" dirty="0"/>
              <a:t>Focus on a subset of tests/timepoints</a:t>
            </a:r>
          </a:p>
          <a:p>
            <a:pPr lvl="1"/>
            <a:r>
              <a:rPr lang="en-US" dirty="0"/>
              <a:t>Ask the DMC what they care about</a:t>
            </a:r>
          </a:p>
          <a:p>
            <a:pPr lvl="1"/>
            <a:r>
              <a:rPr lang="en-US" dirty="0"/>
              <a:t>Organize analytes into logical subsets (not alphabetically)</a:t>
            </a:r>
          </a:p>
          <a:p>
            <a:pPr lvl="1"/>
            <a:r>
              <a:rPr lang="en-US" dirty="0"/>
              <a:t>Present data in a way that makes even large quantities of information easy to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702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Abnormal laboratory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Identifying abnormalities</a:t>
            </a:r>
          </a:p>
          <a:p>
            <a:pPr lvl="1"/>
            <a:r>
              <a:rPr lang="en-US" dirty="0"/>
              <a:t>Percent of subjects with values above/below key thresholds</a:t>
            </a:r>
          </a:p>
          <a:p>
            <a:pPr lvl="2"/>
            <a:r>
              <a:rPr lang="en-US" dirty="0"/>
              <a:t>Upper/lower limit of normal (or 3xULN)</a:t>
            </a:r>
          </a:p>
          <a:p>
            <a:pPr lvl="2"/>
            <a:r>
              <a:rPr lang="en-US" dirty="0"/>
              <a:t>CTCAE lab grades</a:t>
            </a:r>
          </a:p>
          <a:p>
            <a:pPr lvl="2"/>
            <a:r>
              <a:rPr lang="en-US" dirty="0"/>
              <a:t>Potentially clinically significant thresholds</a:t>
            </a:r>
          </a:p>
          <a:p>
            <a:pPr lvl="3"/>
            <a:r>
              <a:rPr lang="en-US" dirty="0"/>
              <a:t>3xULN for ALT, AST</a:t>
            </a:r>
          </a:p>
          <a:p>
            <a:pPr lvl="3"/>
            <a:r>
              <a:rPr lang="en-US" dirty="0"/>
              <a:t>CKD stage (&lt;30)</a:t>
            </a:r>
          </a:p>
          <a:p>
            <a:pPr lvl="2"/>
            <a:r>
              <a:rPr lang="en-US" dirty="0"/>
              <a:t>Make sure the units are correct!</a:t>
            </a:r>
          </a:p>
          <a:p>
            <a:pPr lvl="1"/>
            <a:r>
              <a:rPr lang="en-US" dirty="0"/>
              <a:t>Summarizing abnormalities</a:t>
            </a:r>
          </a:p>
          <a:p>
            <a:pPr lvl="2"/>
            <a:r>
              <a:rPr lang="en-US" dirty="0"/>
              <a:t>By visit</a:t>
            </a:r>
          </a:p>
          <a:p>
            <a:pPr lvl="2"/>
            <a:r>
              <a:rPr lang="en-US" dirty="0"/>
              <a:t>Based on extreme values during follow-up</a:t>
            </a:r>
          </a:p>
          <a:p>
            <a:pPr lvl="2"/>
            <a:r>
              <a:rPr lang="en-US" dirty="0"/>
              <a:t>Shift tables as compared to baseline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407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for abnormal hematology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76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shifts: graphical presentation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7" y="1600200"/>
            <a:ext cx="71286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91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page by analyte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graphical lab page by visit</a:t>
            </a:r>
          </a:p>
          <a:p>
            <a:pPr lvl="1"/>
            <a:r>
              <a:rPr lang="en-US" dirty="0"/>
              <a:t>Box-plots</a:t>
            </a:r>
          </a:p>
          <a:p>
            <a:pPr lvl="2"/>
            <a:r>
              <a:rPr lang="en-US" dirty="0"/>
              <a:t>Presentation of data over time</a:t>
            </a:r>
          </a:p>
          <a:p>
            <a:pPr lvl="2"/>
            <a:r>
              <a:rPr lang="en-US" dirty="0"/>
              <a:t>Change from baseline by visit</a:t>
            </a:r>
          </a:p>
          <a:p>
            <a:pPr lvl="1"/>
            <a:r>
              <a:rPr lang="en-US" dirty="0"/>
              <a:t>Bar charts (simple or stacked)</a:t>
            </a:r>
          </a:p>
          <a:p>
            <a:pPr lvl="2"/>
            <a:r>
              <a:rPr lang="en-US" dirty="0"/>
              <a:t>Abnormalities (perhaps stacked), both high and low</a:t>
            </a:r>
          </a:p>
          <a:p>
            <a:pPr lvl="1"/>
            <a:r>
              <a:rPr lang="en-US" dirty="0"/>
              <a:t>Annotations</a:t>
            </a:r>
          </a:p>
          <a:p>
            <a:pPr lvl="2"/>
            <a:r>
              <a:rPr lang="en-US" dirty="0"/>
              <a:t>Number of observations, (p-values)</a:t>
            </a:r>
          </a:p>
          <a:p>
            <a:pPr lvl="1"/>
            <a:r>
              <a:rPr lang="en-US" dirty="0"/>
              <a:t>Visually easy to compare treatment groups and see time trends</a:t>
            </a:r>
          </a:p>
          <a:p>
            <a:r>
              <a:rPr lang="en-US" dirty="0"/>
              <a:t>Once DMC members are familiar with lay-out, can review a lot of data quickly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441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11590"/>
          <a:stretch/>
        </p:blipFill>
        <p:spPr>
          <a:xfrm>
            <a:off x="1577671" y="1282348"/>
            <a:ext cx="5988657" cy="53221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Analyte summary page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7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reports are </a:t>
            </a:r>
          </a:p>
          <a:p>
            <a:pPr lvl="1"/>
            <a:r>
              <a:rPr lang="en-US" dirty="0"/>
              <a:t>Long, unclear, unfocussed</a:t>
            </a:r>
          </a:p>
          <a:p>
            <a:pPr lvl="1"/>
            <a:r>
              <a:rPr lang="en-US" dirty="0"/>
              <a:t>Full of errors, inconsistencies, and bad statistics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Are statisticians poorly trained?</a:t>
            </a:r>
          </a:p>
          <a:p>
            <a:pPr lvl="1"/>
            <a:r>
              <a:rPr lang="en-US" dirty="0"/>
              <a:t>Is there no careful review?</a:t>
            </a:r>
          </a:p>
          <a:p>
            <a:pPr lvl="1"/>
            <a:r>
              <a:rPr lang="en-US" dirty="0"/>
              <a:t>Driven by dollars and not science?</a:t>
            </a:r>
          </a:p>
          <a:p>
            <a:r>
              <a:rPr lang="en-US" dirty="0"/>
              <a:t>This session provides what I hope are useful tips on:</a:t>
            </a:r>
          </a:p>
          <a:p>
            <a:pPr lvl="1"/>
            <a:r>
              <a:rPr lang="en-US" dirty="0"/>
              <a:t>Preparing reports</a:t>
            </a:r>
          </a:p>
          <a:p>
            <a:pPr lvl="1"/>
            <a:r>
              <a:rPr lang="en-US" dirty="0"/>
              <a:t>Negotiating with sponsors to allow useful reports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503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Box-plots show shift in distribution but may mask subjects at extremes (if &gt; 95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  <a:p>
            <a:r>
              <a:rPr lang="en-US" dirty="0"/>
              <a:t>Extreme cases can be examined in detail with per-subject plots or listings – e.g., subjects with LFTs &gt; 3xULN</a:t>
            </a:r>
          </a:p>
          <a:p>
            <a:pPr lvl="1"/>
            <a:r>
              <a:rPr lang="en-US" dirty="0"/>
              <a:t>Include information about treatment, dose adjustment, early discontinuation, etc.</a:t>
            </a:r>
          </a:p>
          <a:p>
            <a:pPr lvl="1"/>
            <a:r>
              <a:rPr lang="en-US" dirty="0"/>
              <a:t>Adverse events, other clinical events</a:t>
            </a:r>
          </a:p>
          <a:p>
            <a:pPr lvl="1"/>
            <a:r>
              <a:rPr lang="en-US" dirty="0"/>
              <a:t>Multiple lab measures displayed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03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Function Test 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" y="1600200"/>
            <a:ext cx="814673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6293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LFT Per-Patient Plot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543115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876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F75F-8CD9-4D97-A9D5-1AD0E761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D9949-3FC6-42AA-B5B5-BA586BF31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89901-3192-4F9B-B5C9-7ED800E4C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143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09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2A46-8C1F-40BE-B619-0F639624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for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407A-8AA1-496F-A619-B44B90993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prespecified guidelines for stopping</a:t>
            </a:r>
          </a:p>
          <a:p>
            <a:r>
              <a:rPr lang="en-US" dirty="0"/>
              <a:t>If the data meet those guidelines</a:t>
            </a:r>
          </a:p>
          <a:p>
            <a:pPr lvl="1"/>
            <a:r>
              <a:rPr lang="en-US" dirty="0"/>
              <a:t>And the DMC is comfortable with the safety profile</a:t>
            </a:r>
          </a:p>
          <a:p>
            <a:pPr lvl="1"/>
            <a:r>
              <a:rPr lang="en-US" dirty="0"/>
              <a:t>And the data are not likely to change</a:t>
            </a:r>
          </a:p>
          <a:p>
            <a:pPr lvl="1"/>
            <a:r>
              <a:rPr lang="en-US" dirty="0"/>
              <a:t>And there is nothing in the data that is worrisome</a:t>
            </a:r>
          </a:p>
          <a:p>
            <a:pPr lvl="1"/>
            <a:r>
              <a:rPr lang="en-US" dirty="0"/>
              <a:t>The DMC may recommend early stopping for benefit</a:t>
            </a:r>
          </a:p>
          <a:p>
            <a:r>
              <a:rPr lang="en-US" dirty="0"/>
              <a:t>The ISRG must produce lots of analyses – kick the tire hard!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49AC5-C5FC-4CAD-8B76-9ADB4AC2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144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85968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12F0-4B18-4F8D-A9FF-49D7E523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100" dirty="0"/>
              <a:t>What if treatment is MUCH better than expected?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1510-F7E7-41E2-9229-3DCF0E43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Traditionally, effect size in trials has been less than anticipated</a:t>
            </a:r>
          </a:p>
          <a:p>
            <a:r>
              <a:rPr lang="en-US" dirty="0"/>
              <a:t>Some recent studies have shown dramatic benefit</a:t>
            </a:r>
          </a:p>
          <a:p>
            <a:pPr lvl="1"/>
            <a:r>
              <a:rPr lang="en-US" dirty="0"/>
              <a:t>Lucentis in the first Phase 3 trials</a:t>
            </a:r>
          </a:p>
          <a:p>
            <a:pPr lvl="2"/>
            <a:r>
              <a:rPr lang="en-US" dirty="0"/>
              <a:t>Went to FDA; they said: don’t stop early</a:t>
            </a:r>
          </a:p>
          <a:p>
            <a:pPr lvl="1"/>
            <a:r>
              <a:rPr lang="en-US" dirty="0"/>
              <a:t>Early Phase 3 trials of nivolumab</a:t>
            </a:r>
          </a:p>
          <a:p>
            <a:pPr lvl="2"/>
            <a:r>
              <a:rPr lang="en-US" dirty="0"/>
              <a:t>Stopped; FDA approved</a:t>
            </a:r>
          </a:p>
          <a:p>
            <a:pPr lvl="1"/>
            <a:r>
              <a:rPr lang="en-US" dirty="0"/>
              <a:t>Dapagliflozin for HF in patients with &amp; without T2DM</a:t>
            </a:r>
          </a:p>
          <a:p>
            <a:pPr lvl="2"/>
            <a:r>
              <a:rPr lang="en-US" dirty="0"/>
              <a:t>Stopped early</a:t>
            </a:r>
          </a:p>
          <a:p>
            <a:pPr lvl="2"/>
            <a:r>
              <a:rPr lang="en-US" dirty="0"/>
              <a:t>FDA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99F1D-3FE5-4F6E-B1E1-89AC3D91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145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876884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65AC-8857-400C-B065-DB11E105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you stop a trial for benefit….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E96C-9F45-406C-94E9-826A57AF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prespecified boundary has not been crossed?</a:t>
            </a:r>
          </a:p>
          <a:p>
            <a:r>
              <a:rPr lang="en-US" dirty="0"/>
              <a:t>Answer: very carefully</a:t>
            </a:r>
          </a:p>
          <a:p>
            <a:r>
              <a:rPr lang="en-US" dirty="0"/>
              <a:t>The data must be truly </a:t>
            </a:r>
            <a:r>
              <a:rPr lang="en-US" dirty="0">
                <a:solidFill>
                  <a:srgbClr val="FF0000"/>
                </a:solidFill>
              </a:rPr>
              <a:t>overwhelming</a:t>
            </a:r>
          </a:p>
          <a:p>
            <a:pPr lvl="1"/>
            <a:r>
              <a:rPr lang="en-US" dirty="0"/>
              <a:t>We were the ISRG for a drug where the conditional power on </a:t>
            </a:r>
            <a:r>
              <a:rPr lang="en-US" dirty="0">
                <a:solidFill>
                  <a:srgbClr val="FF0000"/>
                </a:solidFill>
              </a:rPr>
              <a:t>null</a:t>
            </a:r>
            <a:r>
              <a:rPr lang="en-US" dirty="0"/>
              <a:t> was &gt;99% - DMC stopped; drug was approved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dapa</a:t>
            </a:r>
            <a:r>
              <a:rPr lang="en-US" dirty="0"/>
              <a:t>, the p-values for diabetes and non-diabetes very tiny</a:t>
            </a:r>
          </a:p>
          <a:p>
            <a:pPr lvl="1"/>
            <a:r>
              <a:rPr lang="en-US" dirty="0" err="1"/>
              <a:t>Nivo</a:t>
            </a:r>
            <a:r>
              <a:rPr lang="en-US" dirty="0"/>
              <a:t>, p-value tiny for targeted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non-targeted subgroups</a:t>
            </a:r>
          </a:p>
          <a:p>
            <a:r>
              <a:rPr lang="en-US" dirty="0"/>
              <a:t>The ISRG must know how to analyze data and kick the tires hard</a:t>
            </a:r>
          </a:p>
          <a:p>
            <a:pPr lvl="1"/>
            <a:r>
              <a:rPr lang="en-US" dirty="0"/>
              <a:t>Must have an excellent relationship with the DMC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316F6-FF43-4EF9-A548-75DFB299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146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638828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46EA6-272D-4B91-9BEC-B50EE983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horror stories…</a:t>
            </a:r>
            <a:br>
              <a:rPr lang="en-US" dirty="0"/>
            </a:br>
            <a:r>
              <a:rPr lang="en-US" dirty="0"/>
              <a:t>to keep you up at night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4BC9-AD46-46EF-9683-2305AD791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in the official agenda “Special (but common) problems”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D2AEE-0CEB-4947-B2E5-074B66EFA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147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0786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Some that saw the light of day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95400"/>
            <a:ext cx="44227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105400"/>
            <a:ext cx="6096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2043112"/>
            <a:ext cx="4105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148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557626-7953-4400-A4B3-9D9781E6A3B0}"/>
              </a:ext>
            </a:extLst>
          </p:cNvPr>
          <p:cNvSpPr/>
          <p:nvPr/>
        </p:nvSpPr>
        <p:spPr>
          <a:xfrm>
            <a:off x="152400" y="2985005"/>
            <a:ext cx="42849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verpass"/>
              </a:rPr>
              <a:t>What's more, the phase 3 program </a:t>
            </a:r>
            <a:r>
              <a:rPr lang="en-US" b="1" dirty="0">
                <a:solidFill>
                  <a:srgbClr val="ED1C26"/>
                </a:solidFill>
                <a:latin typeface="Overpass"/>
                <a:hlinkClick r:id="rId5"/>
              </a:rPr>
              <a:t>flunked a futility analysis</a:t>
            </a:r>
            <a:r>
              <a:rPr lang="en-US" dirty="0">
                <a:solidFill>
                  <a:srgbClr val="333333"/>
                </a:solidFill>
                <a:latin typeface="Overpass"/>
              </a:rPr>
              <a:t> in March 2019, leading Biogen to pull the plug on the studies, but the company </a:t>
            </a:r>
            <a:r>
              <a:rPr lang="en-US" b="1" dirty="0">
                <a:solidFill>
                  <a:srgbClr val="ED1C26"/>
                </a:solidFill>
                <a:latin typeface="Overpass"/>
                <a:hlinkClick r:id="rId6"/>
              </a:rPr>
              <a:t>about-faced</a:t>
            </a:r>
            <a:r>
              <a:rPr lang="en-US" dirty="0">
                <a:solidFill>
                  <a:srgbClr val="333333"/>
                </a:solidFill>
                <a:latin typeface="Overpass"/>
              </a:rPr>
              <a:t> eight months later, saying the analysis was “incorrect.”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706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Accuracy in reporting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Correctness of treatment assignments</a:t>
            </a:r>
          </a:p>
          <a:p>
            <a:r>
              <a:rPr lang="en-US" dirty="0"/>
              <a:t>Correctness in presentations of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9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2CEB-93F6-434A-9F11-4E6D80A2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organizational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ACCB5-6B0E-48A3-A7DA-80C2B2EC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A389E-4687-43D7-88DD-E5276E11F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15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144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Programming the report –who does what?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Reporting statistical group does all</a:t>
            </a:r>
          </a:p>
          <a:p>
            <a:pPr lvl="1"/>
            <a:r>
              <a:rPr lang="en-US" sz="2000" dirty="0"/>
              <a:t>Pro: Ensures full understanding of data</a:t>
            </a:r>
          </a:p>
          <a:p>
            <a:pPr lvl="1"/>
            <a:r>
              <a:rPr lang="en-US" sz="2000" dirty="0"/>
              <a:t>Con: Seen as duplicative with little added value</a:t>
            </a:r>
          </a:p>
          <a:p>
            <a:r>
              <a:rPr lang="en-US" sz="2400" dirty="0"/>
              <a:t>Sponsor provides analysis datasets; ISRG programs presentations</a:t>
            </a:r>
          </a:p>
          <a:p>
            <a:pPr lvl="1"/>
            <a:r>
              <a:rPr lang="en-US" sz="2000" dirty="0"/>
              <a:t>Pro: Reporting stat can use standard presentation programming</a:t>
            </a:r>
          </a:p>
          <a:p>
            <a:pPr lvl="1"/>
            <a:r>
              <a:rPr lang="en-US" sz="2000" dirty="0"/>
              <a:t>Con: Less familiarity with data conventions/understanding</a:t>
            </a:r>
          </a:p>
          <a:p>
            <a:r>
              <a:rPr lang="en-US" sz="2400" dirty="0"/>
              <a:t>“Press the button”</a:t>
            </a:r>
          </a:p>
          <a:p>
            <a:pPr lvl="1"/>
            <a:r>
              <a:rPr lang="en-US" sz="2000" dirty="0"/>
              <a:t>Pro: Least expensive</a:t>
            </a:r>
          </a:p>
          <a:p>
            <a:pPr lvl="1"/>
            <a:r>
              <a:rPr lang="en-US" sz="2000" dirty="0"/>
              <a:t>Con: Lowest quality – programming often written for final, clean database; reporting stat is least prepared to respond to DMC requests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recommended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raw data and analysis files from sponsor</a:t>
            </a:r>
          </a:p>
          <a:p>
            <a:pPr lvl="1"/>
            <a:r>
              <a:rPr lang="en-US" dirty="0"/>
              <a:t>May or may not be used as source for DMC reporting</a:t>
            </a:r>
          </a:p>
          <a:p>
            <a:pPr lvl="2"/>
            <a:r>
              <a:rPr lang="en-US" dirty="0"/>
              <a:t>If not, used to QC ISRG’s dataset programming</a:t>
            </a:r>
          </a:p>
          <a:p>
            <a:pPr lvl="2"/>
            <a:r>
              <a:rPr lang="en-US" dirty="0"/>
              <a:t>If used, “trust but verify”</a:t>
            </a:r>
          </a:p>
          <a:p>
            <a:pPr lvl="1"/>
            <a:r>
              <a:rPr lang="en-US" dirty="0"/>
              <a:t>Problem: sponsor analysis files often not available in time for first DMC report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Double programming with sponsor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Make dummy output easy to distinguish from actual output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Risk accidentally sending real output to sponsor or using dummy output in DMC report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Label treatments differently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filenames distinct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ISRG should compare real &amp; dummy versions before sending</a:t>
            </a:r>
          </a:p>
          <a:p>
            <a:pPr>
              <a:lnSpc>
                <a:spcPct val="90000"/>
              </a:lnSpc>
            </a:pPr>
            <a:r>
              <a:rPr lang="en-US" dirty="0"/>
              <a:t>Before comparing results with sponsor, try to identify areas of likely disagreement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convention for handling partially missing data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Nightmare scenario…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DMC is about to recommend d/c due to futility</a:t>
            </a:r>
          </a:p>
          <a:p>
            <a:r>
              <a:rPr lang="en-US" dirty="0"/>
              <a:t>And we’ve been unknowingly using dummy treatment codes</a:t>
            </a:r>
          </a:p>
          <a:p>
            <a:endParaRPr lang="en-US" dirty="0"/>
          </a:p>
          <a:p>
            <a:r>
              <a:rPr lang="en-US" dirty="0"/>
              <a:t>Potentially effective medication appears no better than control</a:t>
            </a:r>
          </a:p>
          <a:p>
            <a:r>
              <a:rPr lang="en-US" dirty="0"/>
              <a:t>Entire trial – and possibly drug program - compromised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382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Getting the tx codes	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Receive master randomization schedule &amp; merge </a:t>
            </a:r>
            <a:r>
              <a:rPr lang="en-US" dirty="0" err="1"/>
              <a:t>tx</a:t>
            </a:r>
            <a:r>
              <a:rPr lang="en-US" dirty="0"/>
              <a:t> codes using randomization number</a:t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Receive kit list &amp; merge </a:t>
            </a:r>
            <a:r>
              <a:rPr lang="en-US" dirty="0" err="1"/>
              <a:t>tx</a:t>
            </a:r>
            <a:r>
              <a:rPr lang="en-US" dirty="0"/>
              <a:t> codes using kit 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 incremental transfer from IVRS vendor with only used assignments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76952" y="2553652"/>
          <a:ext cx="1847850" cy="87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BLOCK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RANDNUM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TRT01P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65753" y="2552700"/>
          <a:ext cx="1352550" cy="97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USUBJID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RANDNUM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201-001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201-002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201-003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3257550" y="3137065"/>
            <a:ext cx="457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642028" y="2700647"/>
            <a:ext cx="457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tx2"/>
              </a:solidFill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5318" y="3896301"/>
          <a:ext cx="1718982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KITNUM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TPT01A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40617" y="3933544"/>
          <a:ext cx="2402821" cy="869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USUBJID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VISIT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KITNUM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201-001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Day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201-001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Day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201-001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Day 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6217982" y="4163001"/>
            <a:ext cx="457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92590" y="4057666"/>
            <a:ext cx="457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Checking the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codes	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46579" y="1537447"/>
            <a:ext cx="7258050" cy="4648200"/>
          </a:xfrm>
        </p:spPr>
        <p:txBody>
          <a:bodyPr/>
          <a:lstStyle/>
          <a:p>
            <a:r>
              <a:rPr lang="en-US" sz="2400" dirty="0"/>
              <a:t>Redundancy, OCD, and paranoia are good here!</a:t>
            </a:r>
          </a:p>
          <a:p>
            <a:pPr lvl="1"/>
            <a:r>
              <a:rPr lang="en-US" dirty="0"/>
              <a:t>“even paranoids have enemies” – </a:t>
            </a:r>
            <a:r>
              <a:rPr lang="en-US" dirty="0" err="1"/>
              <a:t>Delmore</a:t>
            </a:r>
            <a:r>
              <a:rPr lang="en-US" dirty="0"/>
              <a:t> Schwartz</a:t>
            </a:r>
          </a:p>
          <a:p>
            <a:r>
              <a:rPr lang="en-US" sz="2400" dirty="0"/>
              <a:t>Ways to check</a:t>
            </a:r>
          </a:p>
          <a:p>
            <a:pPr lvl="1"/>
            <a:r>
              <a:rPr lang="en-US" sz="2000" dirty="0"/>
              <a:t>Programmed checks of IVRS file against master schedule</a:t>
            </a:r>
          </a:p>
          <a:p>
            <a:pPr lvl="1"/>
            <a:r>
              <a:rPr lang="en-US" sz="2000" dirty="0"/>
              <a:t>Programmed checks of agreements between </a:t>
            </a:r>
            <a:r>
              <a:rPr lang="en-US" sz="2000" dirty="0" err="1"/>
              <a:t>tx</a:t>
            </a:r>
            <a:r>
              <a:rPr lang="en-US" sz="2000" dirty="0"/>
              <a:t> merge from rand schedule &amp; kit list</a:t>
            </a:r>
          </a:p>
          <a:p>
            <a:pPr lvl="1"/>
            <a:r>
              <a:rPr lang="en-US" sz="2000" dirty="0"/>
              <a:t>Manual check against hardcopy of schedule</a:t>
            </a:r>
          </a:p>
          <a:p>
            <a:pPr lvl="1"/>
            <a:r>
              <a:rPr lang="en-US" sz="2000" dirty="0"/>
              <a:t>Consistency between treatment and…</a:t>
            </a:r>
          </a:p>
          <a:p>
            <a:pPr lvl="2"/>
            <a:r>
              <a:rPr lang="en-US" sz="1800" dirty="0"/>
              <a:t>PK data</a:t>
            </a:r>
          </a:p>
          <a:p>
            <a:pPr lvl="2"/>
            <a:r>
              <a:rPr lang="en-US" sz="1800" dirty="0"/>
              <a:t>Known toxicity profile</a:t>
            </a:r>
          </a:p>
          <a:p>
            <a:pPr lvl="2"/>
            <a:r>
              <a:rPr lang="en-US" sz="1800" dirty="0"/>
              <a:t>Development of anti-drug antibodies</a:t>
            </a:r>
          </a:p>
          <a:p>
            <a:pPr lvl="2"/>
            <a:r>
              <a:rPr lang="en-US" sz="1800" dirty="0"/>
              <a:t>Unmasked SAE narratives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Audit the randomization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ISRG can audit the randomization’s implementation</a:t>
            </a:r>
          </a:p>
          <a:p>
            <a:pPr lvl="1">
              <a:defRPr/>
            </a:pPr>
            <a:r>
              <a:rPr lang="en-US" dirty="0"/>
              <a:t>Permuted block: ensure that next consecutive assignment used</a:t>
            </a:r>
          </a:p>
          <a:p>
            <a:pPr lvl="1">
              <a:defRPr/>
            </a:pPr>
            <a:r>
              <a:rPr lang="en-US" dirty="0"/>
              <a:t>Dynamic algorithm: independently program algorithm to ensure agreement</a:t>
            </a:r>
          </a:p>
          <a:p>
            <a:pPr>
              <a:defRPr/>
            </a:pPr>
            <a:r>
              <a:rPr lang="en-US" dirty="0"/>
              <a:t>Peace of mind that correct codes used in DMC reporting</a:t>
            </a:r>
          </a:p>
          <a:p>
            <a:pPr>
              <a:defRPr/>
            </a:pPr>
            <a:r>
              <a:rPr lang="en-US" dirty="0"/>
              <a:t>Additional QC of integrity of IVRS vendor’s implementation of randomization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3E5B9638-EE04-43A0-8A39-B471F1F34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 very scary 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7454A-F8B4-45C7-95B3-F8A6C48D3CA1}"/>
              </a:ext>
            </a:extLst>
          </p:cNvPr>
          <p:cNvSpPr/>
          <p:nvPr/>
        </p:nvSpPr>
        <p:spPr>
          <a:xfrm>
            <a:off x="649224" y="2340864"/>
            <a:ext cx="7507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Three arm CV study: control, low dose, high dose (1:1:1)</a:t>
            </a:r>
          </a:p>
          <a:p>
            <a:endParaRPr lang="en-US" altLang="en-US" dirty="0"/>
          </a:p>
          <a:p>
            <a:r>
              <a:rPr lang="en-US" altLang="en-US" dirty="0"/>
              <a:t>ISRG and DMC noted illogical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low and high were same dose for the first six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but mortality was higher in the low dose than the high dose</a:t>
            </a:r>
          </a:p>
        </p:txBody>
      </p:sp>
    </p:spTree>
    <p:extLst>
      <p:ext uri="{BB962C8B-B14F-4D97-AF65-F5344CB8AC3E}">
        <p14:creationId xmlns:p14="http://schemas.microsoft.com/office/powerpoint/2010/main" val="3853963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E237DE-9F8E-472A-B5E6-28F9FFFC3B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distribution was surprising</a:t>
            </a:r>
          </a:p>
        </p:txBody>
      </p:sp>
      <p:graphicFrame>
        <p:nvGraphicFramePr>
          <p:cNvPr id="74755" name="Group 3">
            <a:extLst>
              <a:ext uri="{FF2B5EF4-FFF2-40B4-BE49-F238E27FC236}">
                <a16:creationId xmlns:a16="http://schemas.microsoft.com/office/drawing/2014/main" id="{DE06894A-208C-4E4F-BB44-55FD6BBD3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15156"/>
              </p:ext>
            </p:extLst>
          </p:nvPr>
        </p:nvGraphicFramePr>
        <p:xfrm>
          <a:off x="1476375" y="3061335"/>
          <a:ext cx="5953125" cy="2032635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6139739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395051855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60409272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732022739"/>
                    </a:ext>
                  </a:extLst>
                </a:gridCol>
              </a:tblGrid>
              <a:tr h="822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Expected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106370"/>
                  </a:ext>
                </a:extLst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2611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2599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2709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2534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271177"/>
                  </a:ext>
                </a:extLst>
              </a:tr>
              <a:tr h="69215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Chi-square = 5.99 (p = 0.05)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1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84074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4430AAF7-0470-4F7C-97DE-CD0D61F3F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So we examined the randomization schedule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0864E59-C475-4A9C-8C4C-167AF4241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Block size of 6</a:t>
            </a:r>
          </a:p>
          <a:p>
            <a:pPr eaLnBrk="1" hangingPunct="1"/>
            <a:r>
              <a:rPr lang="en-US" altLang="en-US" dirty="0"/>
              <a:t>90 possible ways to order C/C/L/L/H/H</a:t>
            </a:r>
          </a:p>
          <a:p>
            <a:pPr eaLnBrk="1" hangingPunct="1"/>
            <a:r>
              <a:rPr lang="en-US" altLang="en-US" dirty="0"/>
              <a:t>3300 blocks in master schedule</a:t>
            </a:r>
          </a:p>
          <a:p>
            <a:pPr eaLnBrk="1" hangingPunct="1"/>
            <a:r>
              <a:rPr lang="en-US" altLang="en-US" dirty="0"/>
              <a:t>3300/90 = 36.67 copies expected of each</a:t>
            </a:r>
          </a:p>
        </p:txBody>
      </p:sp>
    </p:spTree>
    <p:extLst>
      <p:ext uri="{BB962C8B-B14F-4D97-AF65-F5344CB8AC3E}">
        <p14:creationId xmlns:p14="http://schemas.microsoft.com/office/powerpoint/2010/main" val="340832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</a:rPr>
              <a:t>Organizational meeting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71968" cy="4526280"/>
          </a:xfrm>
        </p:spPr>
        <p:txBody>
          <a:bodyPr/>
          <a:lstStyle/>
          <a:p>
            <a:r>
              <a:rPr lang="en-US" altLang="en-US" sz="2400" dirty="0"/>
              <a:t>Ideally before recruitment starts</a:t>
            </a:r>
          </a:p>
          <a:p>
            <a:r>
              <a:rPr lang="en-US" altLang="en-US" sz="2400" dirty="0"/>
              <a:t>Best if in person (or, in these days, Zoom-like)</a:t>
            </a:r>
          </a:p>
          <a:p>
            <a:r>
              <a:rPr lang="en-US" altLang="en-US" sz="2400" dirty="0"/>
              <a:t>Discussion and approval of charter</a:t>
            </a:r>
          </a:p>
          <a:p>
            <a:r>
              <a:rPr lang="en-US" altLang="en-US" sz="2400" dirty="0"/>
              <a:t>Review of:</a:t>
            </a:r>
          </a:p>
          <a:p>
            <a:pPr lvl="1"/>
            <a:r>
              <a:rPr lang="en-US" altLang="en-US" sz="2000" dirty="0"/>
              <a:t>Study design</a:t>
            </a:r>
          </a:p>
          <a:p>
            <a:pPr lvl="2"/>
            <a:r>
              <a:rPr lang="en-US" altLang="en-US" sz="2000" dirty="0"/>
              <a:t>Last opportunity for DMC to comment before ‘contaminated’ by access to unblinded data</a:t>
            </a:r>
          </a:p>
          <a:p>
            <a:pPr lvl="1"/>
            <a:r>
              <a:rPr lang="en-US" altLang="en-US" sz="2000" dirty="0"/>
              <a:t>Model informed consent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Interim analysis (IA) plan/report template – ISRG needs to explain IA</a:t>
            </a:r>
          </a:p>
          <a:p>
            <a:pPr lvl="1"/>
            <a:r>
              <a:rPr lang="en-US" altLang="en-US" sz="2000" dirty="0"/>
              <a:t>CRFs &amp; IB also often available</a:t>
            </a:r>
          </a:p>
          <a:p>
            <a:r>
              <a:rPr lang="en-US" altLang="en-US" sz="2400" dirty="0"/>
              <a:t>Discussion of potential sticking points while naïve to interim results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9281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D902D0-9A13-4263-AF1D-4B6D9F1AC2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6357" y="3475831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Frequency</a:t>
            </a:r>
            <a:endParaRPr lang="en-US" altLang="en-US"/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E7838DCA-EE2F-4A52-800C-CD677CF81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2714625"/>
            <a:ext cx="49213" cy="28352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Line 5">
            <a:extLst>
              <a:ext uri="{FF2B5EF4-FFF2-40B4-BE49-F238E27FC236}">
                <a16:creationId xmlns:a16="http://schemas.microsoft.com/office/drawing/2014/main" id="{893F4E3D-7BC6-41C3-9865-071358AE9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0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6">
            <a:extLst>
              <a:ext uri="{FF2B5EF4-FFF2-40B4-BE49-F238E27FC236}">
                <a16:creationId xmlns:a16="http://schemas.microsoft.com/office/drawing/2014/main" id="{4D2C660C-5682-477A-8563-445077443527}"/>
              </a:ext>
            </a:extLst>
          </p:cNvPr>
          <p:cNvSpPr>
            <a:spLocks/>
          </p:cNvSpPr>
          <p:nvPr/>
        </p:nvSpPr>
        <p:spPr bwMode="auto">
          <a:xfrm>
            <a:off x="908050" y="2713038"/>
            <a:ext cx="4763" cy="2838450"/>
          </a:xfrm>
          <a:custGeom>
            <a:avLst/>
            <a:gdLst>
              <a:gd name="T0" fmla="*/ 0 w 13"/>
              <a:gd name="T1" fmla="*/ 7851 h 7857"/>
              <a:gd name="T2" fmla="*/ 2 w 13"/>
              <a:gd name="T3" fmla="*/ 7853 h 7857"/>
              <a:gd name="T4" fmla="*/ 2 w 13"/>
              <a:gd name="T5" fmla="*/ 7853 h 7857"/>
              <a:gd name="T6" fmla="*/ 5 w 13"/>
              <a:gd name="T7" fmla="*/ 7857 h 7857"/>
              <a:gd name="T8" fmla="*/ 5 w 13"/>
              <a:gd name="T9" fmla="*/ 7857 h 7857"/>
              <a:gd name="T10" fmla="*/ 7 w 13"/>
              <a:gd name="T11" fmla="*/ 7857 h 7857"/>
              <a:gd name="T12" fmla="*/ 11 w 13"/>
              <a:gd name="T13" fmla="*/ 7857 h 7857"/>
              <a:gd name="T14" fmla="*/ 11 w 13"/>
              <a:gd name="T15" fmla="*/ 7857 h 7857"/>
              <a:gd name="T16" fmla="*/ 13 w 13"/>
              <a:gd name="T17" fmla="*/ 7853 h 7857"/>
              <a:gd name="T18" fmla="*/ 13 w 13"/>
              <a:gd name="T19" fmla="*/ 7853 h 7857"/>
              <a:gd name="T20" fmla="*/ 13 w 13"/>
              <a:gd name="T21" fmla="*/ 10 h 7857"/>
              <a:gd name="T22" fmla="*/ 13 w 13"/>
              <a:gd name="T23" fmla="*/ 3 h 7857"/>
              <a:gd name="T24" fmla="*/ 13 w 13"/>
              <a:gd name="T25" fmla="*/ 3 h 7857"/>
              <a:gd name="T26" fmla="*/ 11 w 13"/>
              <a:gd name="T27" fmla="*/ 0 h 7857"/>
              <a:gd name="T28" fmla="*/ 11 w 13"/>
              <a:gd name="T29" fmla="*/ 0 h 7857"/>
              <a:gd name="T30" fmla="*/ 7 w 13"/>
              <a:gd name="T31" fmla="*/ 0 h 7857"/>
              <a:gd name="T32" fmla="*/ 5 w 13"/>
              <a:gd name="T33" fmla="*/ 0 h 7857"/>
              <a:gd name="T34" fmla="*/ 5 w 13"/>
              <a:gd name="T35" fmla="*/ 0 h 7857"/>
              <a:gd name="T36" fmla="*/ 2 w 13"/>
              <a:gd name="T37" fmla="*/ 3 h 7857"/>
              <a:gd name="T38" fmla="*/ 2 w 13"/>
              <a:gd name="T39" fmla="*/ 3 h 7857"/>
              <a:gd name="T40" fmla="*/ 0 w 13"/>
              <a:gd name="T41" fmla="*/ 8 h 7857"/>
              <a:gd name="T42" fmla="*/ 0 w 13"/>
              <a:gd name="T43" fmla="*/ 7851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0" y="7851"/>
                </a:moveTo>
                <a:lnTo>
                  <a:pt x="2" y="7853"/>
                </a:lnTo>
                <a:lnTo>
                  <a:pt x="5" y="7857"/>
                </a:lnTo>
                <a:lnTo>
                  <a:pt x="7" y="7857"/>
                </a:lnTo>
                <a:lnTo>
                  <a:pt x="11" y="7857"/>
                </a:lnTo>
                <a:lnTo>
                  <a:pt x="13" y="7853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785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7">
            <a:extLst>
              <a:ext uri="{FF2B5EF4-FFF2-40B4-BE49-F238E27FC236}">
                <a16:creationId xmlns:a16="http://schemas.microsoft.com/office/drawing/2014/main" id="{A014A8BF-1E76-45B8-9679-21F41C62E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225" y="27130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Freeform 8">
            <a:extLst>
              <a:ext uri="{FF2B5EF4-FFF2-40B4-BE49-F238E27FC236}">
                <a16:creationId xmlns:a16="http://schemas.microsoft.com/office/drawing/2014/main" id="{C503BB90-ECA5-4526-8D08-DE6949F793C3}"/>
              </a:ext>
            </a:extLst>
          </p:cNvPr>
          <p:cNvSpPr>
            <a:spLocks/>
          </p:cNvSpPr>
          <p:nvPr/>
        </p:nvSpPr>
        <p:spPr bwMode="auto">
          <a:xfrm>
            <a:off x="908050" y="2713038"/>
            <a:ext cx="53975" cy="3175"/>
          </a:xfrm>
          <a:custGeom>
            <a:avLst/>
            <a:gdLst>
              <a:gd name="T0" fmla="*/ 7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5 w 146"/>
              <a:gd name="T17" fmla="*/ 10 h 10"/>
              <a:gd name="T18" fmla="*/ 5 w 146"/>
              <a:gd name="T19" fmla="*/ 10 h 10"/>
              <a:gd name="T20" fmla="*/ 133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6 w 146"/>
              <a:gd name="T41" fmla="*/ 0 h 10"/>
              <a:gd name="T42" fmla="*/ 7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3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6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Line 9">
            <a:extLst>
              <a:ext uri="{FF2B5EF4-FFF2-40B4-BE49-F238E27FC236}">
                <a16:creationId xmlns:a16="http://schemas.microsoft.com/office/drawing/2014/main" id="{93DB7810-F072-4090-B3A0-FEB500738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025" y="27146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10">
            <a:extLst>
              <a:ext uri="{FF2B5EF4-FFF2-40B4-BE49-F238E27FC236}">
                <a16:creationId xmlns:a16="http://schemas.microsoft.com/office/drawing/2014/main" id="{E6D41A9A-086E-4936-BBBF-0A584013A084}"/>
              </a:ext>
            </a:extLst>
          </p:cNvPr>
          <p:cNvSpPr>
            <a:spLocks/>
          </p:cNvSpPr>
          <p:nvPr/>
        </p:nvSpPr>
        <p:spPr bwMode="auto">
          <a:xfrm>
            <a:off x="957263" y="2713038"/>
            <a:ext cx="4762" cy="2838450"/>
          </a:xfrm>
          <a:custGeom>
            <a:avLst/>
            <a:gdLst>
              <a:gd name="T0" fmla="*/ 13 w 13"/>
              <a:gd name="T1" fmla="*/ 5 h 7857"/>
              <a:gd name="T2" fmla="*/ 11 w 13"/>
              <a:gd name="T3" fmla="*/ 3 h 7857"/>
              <a:gd name="T4" fmla="*/ 11 w 13"/>
              <a:gd name="T5" fmla="*/ 3 h 7857"/>
              <a:gd name="T6" fmla="*/ 8 w 13"/>
              <a:gd name="T7" fmla="*/ 0 h 7857"/>
              <a:gd name="T8" fmla="*/ 8 w 13"/>
              <a:gd name="T9" fmla="*/ 0 h 7857"/>
              <a:gd name="T10" fmla="*/ 5 w 13"/>
              <a:gd name="T11" fmla="*/ 0 h 7857"/>
              <a:gd name="T12" fmla="*/ 3 w 13"/>
              <a:gd name="T13" fmla="*/ 0 h 7857"/>
              <a:gd name="T14" fmla="*/ 3 w 13"/>
              <a:gd name="T15" fmla="*/ 0 h 7857"/>
              <a:gd name="T16" fmla="*/ 0 w 13"/>
              <a:gd name="T17" fmla="*/ 3 h 7857"/>
              <a:gd name="T18" fmla="*/ 0 w 13"/>
              <a:gd name="T19" fmla="*/ 3 h 7857"/>
              <a:gd name="T20" fmla="*/ 0 w 13"/>
              <a:gd name="T21" fmla="*/ 7848 h 7857"/>
              <a:gd name="T22" fmla="*/ 0 w 13"/>
              <a:gd name="T23" fmla="*/ 7853 h 7857"/>
              <a:gd name="T24" fmla="*/ 0 w 13"/>
              <a:gd name="T25" fmla="*/ 7853 h 7857"/>
              <a:gd name="T26" fmla="*/ 3 w 13"/>
              <a:gd name="T27" fmla="*/ 7857 h 7857"/>
              <a:gd name="T28" fmla="*/ 3 w 13"/>
              <a:gd name="T29" fmla="*/ 7857 h 7857"/>
              <a:gd name="T30" fmla="*/ 5 w 13"/>
              <a:gd name="T31" fmla="*/ 7857 h 7857"/>
              <a:gd name="T32" fmla="*/ 8 w 13"/>
              <a:gd name="T33" fmla="*/ 7857 h 7857"/>
              <a:gd name="T34" fmla="*/ 8 w 13"/>
              <a:gd name="T35" fmla="*/ 7857 h 7857"/>
              <a:gd name="T36" fmla="*/ 11 w 13"/>
              <a:gd name="T37" fmla="*/ 7853 h 7857"/>
              <a:gd name="T38" fmla="*/ 11 w 13"/>
              <a:gd name="T39" fmla="*/ 7853 h 7857"/>
              <a:gd name="T40" fmla="*/ 13 w 13"/>
              <a:gd name="T41" fmla="*/ 7851 h 7857"/>
              <a:gd name="T42" fmla="*/ 13 w 13"/>
              <a:gd name="T43" fmla="*/ 5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7848"/>
                </a:lnTo>
                <a:lnTo>
                  <a:pt x="0" y="7853"/>
                </a:lnTo>
                <a:lnTo>
                  <a:pt x="3" y="7857"/>
                </a:lnTo>
                <a:lnTo>
                  <a:pt x="5" y="7857"/>
                </a:lnTo>
                <a:lnTo>
                  <a:pt x="8" y="7857"/>
                </a:lnTo>
                <a:lnTo>
                  <a:pt x="11" y="7853"/>
                </a:lnTo>
                <a:lnTo>
                  <a:pt x="13" y="785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Rectangle 11">
            <a:extLst>
              <a:ext uri="{FF2B5EF4-FFF2-40B4-BE49-F238E27FC236}">
                <a16:creationId xmlns:a16="http://schemas.microsoft.com/office/drawing/2014/main" id="{3D9A530F-C5A0-4B19-A2AA-0FD8D6256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3559175"/>
            <a:ext cx="47625" cy="19907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Line 12">
            <a:extLst>
              <a:ext uri="{FF2B5EF4-FFF2-40B4-BE49-F238E27FC236}">
                <a16:creationId xmlns:a16="http://schemas.microsoft.com/office/drawing/2014/main" id="{253D8B97-07A2-4592-8BBF-8BDC5497B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Freeform 13">
            <a:extLst>
              <a:ext uri="{FF2B5EF4-FFF2-40B4-BE49-F238E27FC236}">
                <a16:creationId xmlns:a16="http://schemas.microsoft.com/office/drawing/2014/main" id="{DB7E20D5-4E83-4E3A-A7B1-F57B0AF90AE5}"/>
              </a:ext>
            </a:extLst>
          </p:cNvPr>
          <p:cNvSpPr>
            <a:spLocks/>
          </p:cNvSpPr>
          <p:nvPr/>
        </p:nvSpPr>
        <p:spPr bwMode="auto">
          <a:xfrm>
            <a:off x="973138" y="3557588"/>
            <a:ext cx="4762" cy="1993900"/>
          </a:xfrm>
          <a:custGeom>
            <a:avLst/>
            <a:gdLst>
              <a:gd name="T0" fmla="*/ 0 w 13"/>
              <a:gd name="T1" fmla="*/ 5513 h 5519"/>
              <a:gd name="T2" fmla="*/ 2 w 13"/>
              <a:gd name="T3" fmla="*/ 5515 h 5519"/>
              <a:gd name="T4" fmla="*/ 2 w 13"/>
              <a:gd name="T5" fmla="*/ 5515 h 5519"/>
              <a:gd name="T6" fmla="*/ 5 w 13"/>
              <a:gd name="T7" fmla="*/ 5519 h 5519"/>
              <a:gd name="T8" fmla="*/ 5 w 13"/>
              <a:gd name="T9" fmla="*/ 5519 h 5519"/>
              <a:gd name="T10" fmla="*/ 7 w 13"/>
              <a:gd name="T11" fmla="*/ 5519 h 5519"/>
              <a:gd name="T12" fmla="*/ 11 w 13"/>
              <a:gd name="T13" fmla="*/ 5519 h 5519"/>
              <a:gd name="T14" fmla="*/ 11 w 13"/>
              <a:gd name="T15" fmla="*/ 5519 h 5519"/>
              <a:gd name="T16" fmla="*/ 13 w 13"/>
              <a:gd name="T17" fmla="*/ 5515 h 5519"/>
              <a:gd name="T18" fmla="*/ 13 w 13"/>
              <a:gd name="T19" fmla="*/ 5515 h 5519"/>
              <a:gd name="T20" fmla="*/ 13 w 13"/>
              <a:gd name="T21" fmla="*/ 10 h 5519"/>
              <a:gd name="T22" fmla="*/ 13 w 13"/>
              <a:gd name="T23" fmla="*/ 3 h 5519"/>
              <a:gd name="T24" fmla="*/ 13 w 13"/>
              <a:gd name="T25" fmla="*/ 3 h 5519"/>
              <a:gd name="T26" fmla="*/ 11 w 13"/>
              <a:gd name="T27" fmla="*/ 0 h 5519"/>
              <a:gd name="T28" fmla="*/ 11 w 13"/>
              <a:gd name="T29" fmla="*/ 0 h 5519"/>
              <a:gd name="T30" fmla="*/ 7 w 13"/>
              <a:gd name="T31" fmla="*/ 0 h 5519"/>
              <a:gd name="T32" fmla="*/ 5 w 13"/>
              <a:gd name="T33" fmla="*/ 0 h 5519"/>
              <a:gd name="T34" fmla="*/ 5 w 13"/>
              <a:gd name="T35" fmla="*/ 0 h 5519"/>
              <a:gd name="T36" fmla="*/ 2 w 13"/>
              <a:gd name="T37" fmla="*/ 3 h 5519"/>
              <a:gd name="T38" fmla="*/ 2 w 13"/>
              <a:gd name="T39" fmla="*/ 3 h 5519"/>
              <a:gd name="T40" fmla="*/ 0 w 13"/>
              <a:gd name="T41" fmla="*/ 8 h 5519"/>
              <a:gd name="T42" fmla="*/ 0 w 13"/>
              <a:gd name="T43" fmla="*/ 5513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519"/>
              <a:gd name="T68" fmla="*/ 13 w 13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519">
                <a:moveTo>
                  <a:pt x="0" y="5513"/>
                </a:moveTo>
                <a:lnTo>
                  <a:pt x="2" y="5515"/>
                </a:lnTo>
                <a:lnTo>
                  <a:pt x="5" y="5519"/>
                </a:lnTo>
                <a:lnTo>
                  <a:pt x="7" y="5519"/>
                </a:lnTo>
                <a:lnTo>
                  <a:pt x="11" y="5519"/>
                </a:lnTo>
                <a:lnTo>
                  <a:pt x="13" y="5515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5513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Line 14">
            <a:extLst>
              <a:ext uri="{FF2B5EF4-FFF2-40B4-BE49-F238E27FC236}">
                <a16:creationId xmlns:a16="http://schemas.microsoft.com/office/drawing/2014/main" id="{C55EE330-4A9E-4726-A7FF-07B1662C7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313" y="35575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Freeform 15">
            <a:extLst>
              <a:ext uri="{FF2B5EF4-FFF2-40B4-BE49-F238E27FC236}">
                <a16:creationId xmlns:a16="http://schemas.microsoft.com/office/drawing/2014/main" id="{2463F8E7-0C50-4894-AC29-3F495C3735EF}"/>
              </a:ext>
            </a:extLst>
          </p:cNvPr>
          <p:cNvSpPr>
            <a:spLocks/>
          </p:cNvSpPr>
          <p:nvPr/>
        </p:nvSpPr>
        <p:spPr bwMode="auto">
          <a:xfrm>
            <a:off x="973138" y="3557588"/>
            <a:ext cx="53975" cy="3175"/>
          </a:xfrm>
          <a:custGeom>
            <a:avLst/>
            <a:gdLst>
              <a:gd name="T0" fmla="*/ 7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5 w 146"/>
              <a:gd name="T17" fmla="*/ 10 h 10"/>
              <a:gd name="T18" fmla="*/ 5 w 146"/>
              <a:gd name="T19" fmla="*/ 10 h 10"/>
              <a:gd name="T20" fmla="*/ 135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9 w 146"/>
              <a:gd name="T41" fmla="*/ 0 h 10"/>
              <a:gd name="T42" fmla="*/ 7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9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Line 16">
            <a:extLst>
              <a:ext uri="{FF2B5EF4-FFF2-40B4-BE49-F238E27FC236}">
                <a16:creationId xmlns:a16="http://schemas.microsoft.com/office/drawing/2014/main" id="{ED808476-B57B-4C46-8D60-A2512E525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7113" y="35591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Freeform 17">
            <a:extLst>
              <a:ext uri="{FF2B5EF4-FFF2-40B4-BE49-F238E27FC236}">
                <a16:creationId xmlns:a16="http://schemas.microsoft.com/office/drawing/2014/main" id="{F9E4BB52-B562-456D-9C3A-FAEDFD38D211}"/>
              </a:ext>
            </a:extLst>
          </p:cNvPr>
          <p:cNvSpPr>
            <a:spLocks/>
          </p:cNvSpPr>
          <p:nvPr/>
        </p:nvSpPr>
        <p:spPr bwMode="auto">
          <a:xfrm>
            <a:off x="1020763" y="3557588"/>
            <a:ext cx="6350" cy="1993900"/>
          </a:xfrm>
          <a:custGeom>
            <a:avLst/>
            <a:gdLst>
              <a:gd name="T0" fmla="*/ 13 w 13"/>
              <a:gd name="T1" fmla="*/ 5 h 5519"/>
              <a:gd name="T2" fmla="*/ 11 w 13"/>
              <a:gd name="T3" fmla="*/ 3 h 5519"/>
              <a:gd name="T4" fmla="*/ 11 w 13"/>
              <a:gd name="T5" fmla="*/ 3 h 5519"/>
              <a:gd name="T6" fmla="*/ 8 w 13"/>
              <a:gd name="T7" fmla="*/ 0 h 5519"/>
              <a:gd name="T8" fmla="*/ 8 w 13"/>
              <a:gd name="T9" fmla="*/ 0 h 5519"/>
              <a:gd name="T10" fmla="*/ 6 w 13"/>
              <a:gd name="T11" fmla="*/ 0 h 5519"/>
              <a:gd name="T12" fmla="*/ 2 w 13"/>
              <a:gd name="T13" fmla="*/ 0 h 5519"/>
              <a:gd name="T14" fmla="*/ 2 w 13"/>
              <a:gd name="T15" fmla="*/ 0 h 5519"/>
              <a:gd name="T16" fmla="*/ 0 w 13"/>
              <a:gd name="T17" fmla="*/ 3 h 5519"/>
              <a:gd name="T18" fmla="*/ 0 w 13"/>
              <a:gd name="T19" fmla="*/ 3 h 5519"/>
              <a:gd name="T20" fmla="*/ 0 w 13"/>
              <a:gd name="T21" fmla="*/ 5510 h 5519"/>
              <a:gd name="T22" fmla="*/ 0 w 13"/>
              <a:gd name="T23" fmla="*/ 5515 h 5519"/>
              <a:gd name="T24" fmla="*/ 0 w 13"/>
              <a:gd name="T25" fmla="*/ 5515 h 5519"/>
              <a:gd name="T26" fmla="*/ 2 w 13"/>
              <a:gd name="T27" fmla="*/ 5519 h 5519"/>
              <a:gd name="T28" fmla="*/ 2 w 13"/>
              <a:gd name="T29" fmla="*/ 5519 h 5519"/>
              <a:gd name="T30" fmla="*/ 6 w 13"/>
              <a:gd name="T31" fmla="*/ 5519 h 5519"/>
              <a:gd name="T32" fmla="*/ 8 w 13"/>
              <a:gd name="T33" fmla="*/ 5519 h 5519"/>
              <a:gd name="T34" fmla="*/ 8 w 13"/>
              <a:gd name="T35" fmla="*/ 5519 h 5519"/>
              <a:gd name="T36" fmla="*/ 11 w 13"/>
              <a:gd name="T37" fmla="*/ 5515 h 5519"/>
              <a:gd name="T38" fmla="*/ 11 w 13"/>
              <a:gd name="T39" fmla="*/ 5515 h 5519"/>
              <a:gd name="T40" fmla="*/ 13 w 13"/>
              <a:gd name="T41" fmla="*/ 5513 h 5519"/>
              <a:gd name="T42" fmla="*/ 13 w 13"/>
              <a:gd name="T43" fmla="*/ 5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519"/>
              <a:gd name="T68" fmla="*/ 13 w 13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519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3"/>
                </a:lnTo>
                <a:lnTo>
                  <a:pt x="0" y="5510"/>
                </a:lnTo>
                <a:lnTo>
                  <a:pt x="0" y="5515"/>
                </a:lnTo>
                <a:lnTo>
                  <a:pt x="2" y="5519"/>
                </a:lnTo>
                <a:lnTo>
                  <a:pt x="6" y="5519"/>
                </a:lnTo>
                <a:lnTo>
                  <a:pt x="8" y="5519"/>
                </a:lnTo>
                <a:lnTo>
                  <a:pt x="11" y="5515"/>
                </a:lnTo>
                <a:lnTo>
                  <a:pt x="13" y="5513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18">
            <a:extLst>
              <a:ext uri="{FF2B5EF4-FFF2-40B4-BE49-F238E27FC236}">
                <a16:creationId xmlns:a16="http://schemas.microsoft.com/office/drawing/2014/main" id="{662E78A6-357F-4364-81D2-9E0F6AC14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3679825"/>
            <a:ext cx="50800" cy="18700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Line 19">
            <a:extLst>
              <a:ext uri="{FF2B5EF4-FFF2-40B4-BE49-F238E27FC236}">
                <a16:creationId xmlns:a16="http://schemas.microsoft.com/office/drawing/2014/main" id="{E27C6341-C0DB-4C4C-B373-C9A15452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6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20">
            <a:extLst>
              <a:ext uri="{FF2B5EF4-FFF2-40B4-BE49-F238E27FC236}">
                <a16:creationId xmlns:a16="http://schemas.microsoft.com/office/drawing/2014/main" id="{7C09E805-7DC5-45B1-AAA2-65579B156841}"/>
              </a:ext>
            </a:extLst>
          </p:cNvPr>
          <p:cNvSpPr>
            <a:spLocks/>
          </p:cNvSpPr>
          <p:nvPr/>
        </p:nvSpPr>
        <p:spPr bwMode="auto">
          <a:xfrm>
            <a:off x="1036638" y="3678238"/>
            <a:ext cx="4762" cy="1873250"/>
          </a:xfrm>
          <a:custGeom>
            <a:avLst/>
            <a:gdLst>
              <a:gd name="T0" fmla="*/ 0 w 14"/>
              <a:gd name="T1" fmla="*/ 5179 h 5185"/>
              <a:gd name="T2" fmla="*/ 3 w 14"/>
              <a:gd name="T3" fmla="*/ 5181 h 5185"/>
              <a:gd name="T4" fmla="*/ 3 w 14"/>
              <a:gd name="T5" fmla="*/ 5181 h 5185"/>
              <a:gd name="T6" fmla="*/ 5 w 14"/>
              <a:gd name="T7" fmla="*/ 5185 h 5185"/>
              <a:gd name="T8" fmla="*/ 5 w 14"/>
              <a:gd name="T9" fmla="*/ 5185 h 5185"/>
              <a:gd name="T10" fmla="*/ 8 w 14"/>
              <a:gd name="T11" fmla="*/ 5185 h 5185"/>
              <a:gd name="T12" fmla="*/ 11 w 14"/>
              <a:gd name="T13" fmla="*/ 5185 h 5185"/>
              <a:gd name="T14" fmla="*/ 11 w 14"/>
              <a:gd name="T15" fmla="*/ 5185 h 5185"/>
              <a:gd name="T16" fmla="*/ 14 w 14"/>
              <a:gd name="T17" fmla="*/ 5181 h 5185"/>
              <a:gd name="T18" fmla="*/ 14 w 14"/>
              <a:gd name="T19" fmla="*/ 5181 h 5185"/>
              <a:gd name="T20" fmla="*/ 14 w 14"/>
              <a:gd name="T21" fmla="*/ 10 h 5185"/>
              <a:gd name="T22" fmla="*/ 14 w 14"/>
              <a:gd name="T23" fmla="*/ 2 h 5185"/>
              <a:gd name="T24" fmla="*/ 14 w 14"/>
              <a:gd name="T25" fmla="*/ 2 h 5185"/>
              <a:gd name="T26" fmla="*/ 11 w 14"/>
              <a:gd name="T27" fmla="*/ 0 h 5185"/>
              <a:gd name="T28" fmla="*/ 11 w 14"/>
              <a:gd name="T29" fmla="*/ 0 h 5185"/>
              <a:gd name="T30" fmla="*/ 8 w 14"/>
              <a:gd name="T31" fmla="*/ 0 h 5185"/>
              <a:gd name="T32" fmla="*/ 5 w 14"/>
              <a:gd name="T33" fmla="*/ 0 h 5185"/>
              <a:gd name="T34" fmla="*/ 5 w 14"/>
              <a:gd name="T35" fmla="*/ 0 h 5185"/>
              <a:gd name="T36" fmla="*/ 3 w 14"/>
              <a:gd name="T37" fmla="*/ 2 h 5185"/>
              <a:gd name="T38" fmla="*/ 3 w 14"/>
              <a:gd name="T39" fmla="*/ 2 h 5185"/>
              <a:gd name="T40" fmla="*/ 0 w 14"/>
              <a:gd name="T41" fmla="*/ 7 h 5185"/>
              <a:gd name="T42" fmla="*/ 0 w 14"/>
              <a:gd name="T43" fmla="*/ 5179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5185"/>
              <a:gd name="T68" fmla="*/ 14 w 14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5185">
                <a:moveTo>
                  <a:pt x="0" y="5179"/>
                </a:moveTo>
                <a:lnTo>
                  <a:pt x="3" y="5181"/>
                </a:lnTo>
                <a:lnTo>
                  <a:pt x="5" y="5185"/>
                </a:lnTo>
                <a:lnTo>
                  <a:pt x="8" y="5185"/>
                </a:lnTo>
                <a:lnTo>
                  <a:pt x="11" y="5185"/>
                </a:lnTo>
                <a:lnTo>
                  <a:pt x="14" y="5181"/>
                </a:lnTo>
                <a:lnTo>
                  <a:pt x="14" y="10"/>
                </a:lnTo>
                <a:lnTo>
                  <a:pt x="14" y="2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0" y="7"/>
                </a:lnTo>
                <a:lnTo>
                  <a:pt x="0" y="51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Line 21">
            <a:extLst>
              <a:ext uri="{FF2B5EF4-FFF2-40B4-BE49-F238E27FC236}">
                <a16:creationId xmlns:a16="http://schemas.microsoft.com/office/drawing/2014/main" id="{F52198E1-3FD3-41F1-A9D7-88B90272A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225" y="36782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Freeform 22">
            <a:extLst>
              <a:ext uri="{FF2B5EF4-FFF2-40B4-BE49-F238E27FC236}">
                <a16:creationId xmlns:a16="http://schemas.microsoft.com/office/drawing/2014/main" id="{CD025C03-EC0B-4D9A-B9FF-DE7263747FE3}"/>
              </a:ext>
            </a:extLst>
          </p:cNvPr>
          <p:cNvSpPr>
            <a:spLocks/>
          </p:cNvSpPr>
          <p:nvPr/>
        </p:nvSpPr>
        <p:spPr bwMode="auto">
          <a:xfrm>
            <a:off x="1036638" y="3678238"/>
            <a:ext cx="55562" cy="3175"/>
          </a:xfrm>
          <a:custGeom>
            <a:avLst/>
            <a:gdLst>
              <a:gd name="T0" fmla="*/ 8 w 149"/>
              <a:gd name="T1" fmla="*/ 0 h 10"/>
              <a:gd name="T2" fmla="*/ 5 w 149"/>
              <a:gd name="T3" fmla="*/ 0 h 10"/>
              <a:gd name="T4" fmla="*/ 5 w 149"/>
              <a:gd name="T5" fmla="*/ 0 h 10"/>
              <a:gd name="T6" fmla="*/ 3 w 149"/>
              <a:gd name="T7" fmla="*/ 2 h 10"/>
              <a:gd name="T8" fmla="*/ 3 w 149"/>
              <a:gd name="T9" fmla="*/ 2 h 10"/>
              <a:gd name="T10" fmla="*/ 0 w 149"/>
              <a:gd name="T11" fmla="*/ 5 h 10"/>
              <a:gd name="T12" fmla="*/ 3 w 149"/>
              <a:gd name="T13" fmla="*/ 7 h 10"/>
              <a:gd name="T14" fmla="*/ 3 w 149"/>
              <a:gd name="T15" fmla="*/ 7 h 10"/>
              <a:gd name="T16" fmla="*/ 5 w 149"/>
              <a:gd name="T17" fmla="*/ 10 h 10"/>
              <a:gd name="T18" fmla="*/ 5 w 149"/>
              <a:gd name="T19" fmla="*/ 10 h 10"/>
              <a:gd name="T20" fmla="*/ 138 w 149"/>
              <a:gd name="T21" fmla="*/ 10 h 10"/>
              <a:gd name="T22" fmla="*/ 144 w 149"/>
              <a:gd name="T23" fmla="*/ 10 h 10"/>
              <a:gd name="T24" fmla="*/ 144 w 149"/>
              <a:gd name="T25" fmla="*/ 10 h 10"/>
              <a:gd name="T26" fmla="*/ 147 w 149"/>
              <a:gd name="T27" fmla="*/ 7 h 10"/>
              <a:gd name="T28" fmla="*/ 147 w 149"/>
              <a:gd name="T29" fmla="*/ 7 h 10"/>
              <a:gd name="T30" fmla="*/ 149 w 149"/>
              <a:gd name="T31" fmla="*/ 5 h 10"/>
              <a:gd name="T32" fmla="*/ 147 w 149"/>
              <a:gd name="T33" fmla="*/ 2 h 10"/>
              <a:gd name="T34" fmla="*/ 147 w 149"/>
              <a:gd name="T35" fmla="*/ 2 h 10"/>
              <a:gd name="T36" fmla="*/ 144 w 149"/>
              <a:gd name="T37" fmla="*/ 0 h 10"/>
              <a:gd name="T38" fmla="*/ 144 w 149"/>
              <a:gd name="T39" fmla="*/ 0 h 10"/>
              <a:gd name="T40" fmla="*/ 142 w 149"/>
              <a:gd name="T41" fmla="*/ 0 h 10"/>
              <a:gd name="T42" fmla="*/ 8 w 149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0"/>
              <a:gd name="T68" fmla="*/ 149 w 149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0">
                <a:moveTo>
                  <a:pt x="8" y="0"/>
                </a:moveTo>
                <a:lnTo>
                  <a:pt x="5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  <a:lnTo>
                  <a:pt x="5" y="10"/>
                </a:lnTo>
                <a:lnTo>
                  <a:pt x="138" y="10"/>
                </a:lnTo>
                <a:lnTo>
                  <a:pt x="144" y="10"/>
                </a:lnTo>
                <a:lnTo>
                  <a:pt x="147" y="7"/>
                </a:lnTo>
                <a:lnTo>
                  <a:pt x="149" y="5"/>
                </a:lnTo>
                <a:lnTo>
                  <a:pt x="147" y="2"/>
                </a:lnTo>
                <a:lnTo>
                  <a:pt x="144" y="0"/>
                </a:lnTo>
                <a:lnTo>
                  <a:pt x="142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3">
            <a:extLst>
              <a:ext uri="{FF2B5EF4-FFF2-40B4-BE49-F238E27FC236}">
                <a16:creationId xmlns:a16="http://schemas.microsoft.com/office/drawing/2014/main" id="{89F30F64-D79A-476F-B9A8-C177A0D30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200" y="36798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Freeform 24">
            <a:extLst>
              <a:ext uri="{FF2B5EF4-FFF2-40B4-BE49-F238E27FC236}">
                <a16:creationId xmlns:a16="http://schemas.microsoft.com/office/drawing/2014/main" id="{E57D8E52-AAC8-4F39-921F-C6166BD8F32C}"/>
              </a:ext>
            </a:extLst>
          </p:cNvPr>
          <p:cNvSpPr>
            <a:spLocks/>
          </p:cNvSpPr>
          <p:nvPr/>
        </p:nvSpPr>
        <p:spPr bwMode="auto">
          <a:xfrm>
            <a:off x="1085850" y="3678238"/>
            <a:ext cx="6350" cy="1873250"/>
          </a:xfrm>
          <a:custGeom>
            <a:avLst/>
            <a:gdLst>
              <a:gd name="T0" fmla="*/ 13 w 13"/>
              <a:gd name="T1" fmla="*/ 5 h 5185"/>
              <a:gd name="T2" fmla="*/ 11 w 13"/>
              <a:gd name="T3" fmla="*/ 2 h 5185"/>
              <a:gd name="T4" fmla="*/ 11 w 13"/>
              <a:gd name="T5" fmla="*/ 2 h 5185"/>
              <a:gd name="T6" fmla="*/ 8 w 13"/>
              <a:gd name="T7" fmla="*/ 0 h 5185"/>
              <a:gd name="T8" fmla="*/ 8 w 13"/>
              <a:gd name="T9" fmla="*/ 0 h 5185"/>
              <a:gd name="T10" fmla="*/ 6 w 13"/>
              <a:gd name="T11" fmla="*/ 0 h 5185"/>
              <a:gd name="T12" fmla="*/ 2 w 13"/>
              <a:gd name="T13" fmla="*/ 0 h 5185"/>
              <a:gd name="T14" fmla="*/ 2 w 13"/>
              <a:gd name="T15" fmla="*/ 0 h 5185"/>
              <a:gd name="T16" fmla="*/ 0 w 13"/>
              <a:gd name="T17" fmla="*/ 2 h 5185"/>
              <a:gd name="T18" fmla="*/ 0 w 13"/>
              <a:gd name="T19" fmla="*/ 2 h 5185"/>
              <a:gd name="T20" fmla="*/ 0 w 13"/>
              <a:gd name="T21" fmla="*/ 5176 h 5185"/>
              <a:gd name="T22" fmla="*/ 0 w 13"/>
              <a:gd name="T23" fmla="*/ 5181 h 5185"/>
              <a:gd name="T24" fmla="*/ 0 w 13"/>
              <a:gd name="T25" fmla="*/ 5181 h 5185"/>
              <a:gd name="T26" fmla="*/ 2 w 13"/>
              <a:gd name="T27" fmla="*/ 5185 h 5185"/>
              <a:gd name="T28" fmla="*/ 2 w 13"/>
              <a:gd name="T29" fmla="*/ 5185 h 5185"/>
              <a:gd name="T30" fmla="*/ 6 w 13"/>
              <a:gd name="T31" fmla="*/ 5185 h 5185"/>
              <a:gd name="T32" fmla="*/ 8 w 13"/>
              <a:gd name="T33" fmla="*/ 5185 h 5185"/>
              <a:gd name="T34" fmla="*/ 8 w 13"/>
              <a:gd name="T35" fmla="*/ 5185 h 5185"/>
              <a:gd name="T36" fmla="*/ 11 w 13"/>
              <a:gd name="T37" fmla="*/ 5181 h 5185"/>
              <a:gd name="T38" fmla="*/ 11 w 13"/>
              <a:gd name="T39" fmla="*/ 5181 h 5185"/>
              <a:gd name="T40" fmla="*/ 13 w 13"/>
              <a:gd name="T41" fmla="*/ 5179 h 5185"/>
              <a:gd name="T42" fmla="*/ 13 w 13"/>
              <a:gd name="T43" fmla="*/ 5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185"/>
              <a:gd name="T68" fmla="*/ 13 w 13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185">
                <a:moveTo>
                  <a:pt x="13" y="5"/>
                </a:moveTo>
                <a:lnTo>
                  <a:pt x="11" y="2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5176"/>
                </a:lnTo>
                <a:lnTo>
                  <a:pt x="0" y="5181"/>
                </a:lnTo>
                <a:lnTo>
                  <a:pt x="2" y="5185"/>
                </a:lnTo>
                <a:lnTo>
                  <a:pt x="6" y="5185"/>
                </a:lnTo>
                <a:lnTo>
                  <a:pt x="8" y="5185"/>
                </a:lnTo>
                <a:lnTo>
                  <a:pt x="11" y="5181"/>
                </a:lnTo>
                <a:lnTo>
                  <a:pt x="13" y="5179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2" name="Rectangle 25">
            <a:extLst>
              <a:ext uri="{FF2B5EF4-FFF2-40B4-BE49-F238E27FC236}">
                <a16:creationId xmlns:a16="http://schemas.microsoft.com/office/drawing/2014/main" id="{3542B148-1C44-4F05-B8D8-D5D97AA5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895600"/>
            <a:ext cx="47625" cy="26543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3" name="Line 26">
            <a:extLst>
              <a:ext uri="{FF2B5EF4-FFF2-40B4-BE49-F238E27FC236}">
                <a16:creationId xmlns:a16="http://schemas.microsoft.com/office/drawing/2014/main" id="{E9259DFB-60AC-468F-BF7A-D98244AA8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1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Freeform 27">
            <a:extLst>
              <a:ext uri="{FF2B5EF4-FFF2-40B4-BE49-F238E27FC236}">
                <a16:creationId xmlns:a16="http://schemas.microsoft.com/office/drawing/2014/main" id="{C3E1AA31-20A4-4013-A6D2-191A05A5556D}"/>
              </a:ext>
            </a:extLst>
          </p:cNvPr>
          <p:cNvSpPr>
            <a:spLocks/>
          </p:cNvSpPr>
          <p:nvPr/>
        </p:nvSpPr>
        <p:spPr bwMode="auto">
          <a:xfrm>
            <a:off x="1100138" y="2894013"/>
            <a:ext cx="4762" cy="2657475"/>
          </a:xfrm>
          <a:custGeom>
            <a:avLst/>
            <a:gdLst>
              <a:gd name="T0" fmla="*/ 0 w 13"/>
              <a:gd name="T1" fmla="*/ 7350 h 7356"/>
              <a:gd name="T2" fmla="*/ 2 w 13"/>
              <a:gd name="T3" fmla="*/ 7352 h 7356"/>
              <a:gd name="T4" fmla="*/ 2 w 13"/>
              <a:gd name="T5" fmla="*/ 7352 h 7356"/>
              <a:gd name="T6" fmla="*/ 5 w 13"/>
              <a:gd name="T7" fmla="*/ 7356 h 7356"/>
              <a:gd name="T8" fmla="*/ 5 w 13"/>
              <a:gd name="T9" fmla="*/ 7356 h 7356"/>
              <a:gd name="T10" fmla="*/ 8 w 13"/>
              <a:gd name="T11" fmla="*/ 7356 h 7356"/>
              <a:gd name="T12" fmla="*/ 11 w 13"/>
              <a:gd name="T13" fmla="*/ 7356 h 7356"/>
              <a:gd name="T14" fmla="*/ 11 w 13"/>
              <a:gd name="T15" fmla="*/ 7356 h 7356"/>
              <a:gd name="T16" fmla="*/ 13 w 13"/>
              <a:gd name="T17" fmla="*/ 7352 h 7356"/>
              <a:gd name="T18" fmla="*/ 13 w 13"/>
              <a:gd name="T19" fmla="*/ 7352 h 7356"/>
              <a:gd name="T20" fmla="*/ 13 w 13"/>
              <a:gd name="T21" fmla="*/ 11 h 7356"/>
              <a:gd name="T22" fmla="*/ 13 w 13"/>
              <a:gd name="T23" fmla="*/ 3 h 7356"/>
              <a:gd name="T24" fmla="*/ 13 w 13"/>
              <a:gd name="T25" fmla="*/ 3 h 7356"/>
              <a:gd name="T26" fmla="*/ 11 w 13"/>
              <a:gd name="T27" fmla="*/ 0 h 7356"/>
              <a:gd name="T28" fmla="*/ 11 w 13"/>
              <a:gd name="T29" fmla="*/ 0 h 7356"/>
              <a:gd name="T30" fmla="*/ 8 w 13"/>
              <a:gd name="T31" fmla="*/ 0 h 7356"/>
              <a:gd name="T32" fmla="*/ 5 w 13"/>
              <a:gd name="T33" fmla="*/ 0 h 7356"/>
              <a:gd name="T34" fmla="*/ 5 w 13"/>
              <a:gd name="T35" fmla="*/ 0 h 7356"/>
              <a:gd name="T36" fmla="*/ 2 w 13"/>
              <a:gd name="T37" fmla="*/ 3 h 7356"/>
              <a:gd name="T38" fmla="*/ 2 w 13"/>
              <a:gd name="T39" fmla="*/ 3 h 7356"/>
              <a:gd name="T40" fmla="*/ 0 w 13"/>
              <a:gd name="T41" fmla="*/ 9 h 7356"/>
              <a:gd name="T42" fmla="*/ 0 w 13"/>
              <a:gd name="T43" fmla="*/ 7350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0" y="7350"/>
                </a:moveTo>
                <a:lnTo>
                  <a:pt x="2" y="7352"/>
                </a:lnTo>
                <a:lnTo>
                  <a:pt x="5" y="7356"/>
                </a:lnTo>
                <a:lnTo>
                  <a:pt x="8" y="7356"/>
                </a:lnTo>
                <a:lnTo>
                  <a:pt x="11" y="7356"/>
                </a:lnTo>
                <a:lnTo>
                  <a:pt x="13" y="7352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2" y="3"/>
                </a:lnTo>
                <a:lnTo>
                  <a:pt x="0" y="9"/>
                </a:lnTo>
                <a:lnTo>
                  <a:pt x="0" y="735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Line 28">
            <a:extLst>
              <a:ext uri="{FF2B5EF4-FFF2-40B4-BE49-F238E27FC236}">
                <a16:creationId xmlns:a16="http://schemas.microsoft.com/office/drawing/2014/main" id="{DF568CA0-B63F-4751-929D-C93532F9B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313" y="28940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Freeform 29">
            <a:extLst>
              <a:ext uri="{FF2B5EF4-FFF2-40B4-BE49-F238E27FC236}">
                <a16:creationId xmlns:a16="http://schemas.microsoft.com/office/drawing/2014/main" id="{2F8F0FB3-1509-4280-9357-A70728645597}"/>
              </a:ext>
            </a:extLst>
          </p:cNvPr>
          <p:cNvSpPr>
            <a:spLocks/>
          </p:cNvSpPr>
          <p:nvPr/>
        </p:nvSpPr>
        <p:spPr bwMode="auto">
          <a:xfrm>
            <a:off x="1100138" y="2894013"/>
            <a:ext cx="55562" cy="4762"/>
          </a:xfrm>
          <a:custGeom>
            <a:avLst/>
            <a:gdLst>
              <a:gd name="T0" fmla="*/ 8 w 149"/>
              <a:gd name="T1" fmla="*/ 0 h 11"/>
              <a:gd name="T2" fmla="*/ 5 w 149"/>
              <a:gd name="T3" fmla="*/ 0 h 11"/>
              <a:gd name="T4" fmla="*/ 5 w 149"/>
              <a:gd name="T5" fmla="*/ 0 h 11"/>
              <a:gd name="T6" fmla="*/ 2 w 149"/>
              <a:gd name="T7" fmla="*/ 3 h 11"/>
              <a:gd name="T8" fmla="*/ 2 w 149"/>
              <a:gd name="T9" fmla="*/ 3 h 11"/>
              <a:gd name="T10" fmla="*/ 0 w 149"/>
              <a:gd name="T11" fmla="*/ 6 h 11"/>
              <a:gd name="T12" fmla="*/ 2 w 149"/>
              <a:gd name="T13" fmla="*/ 9 h 11"/>
              <a:gd name="T14" fmla="*/ 2 w 149"/>
              <a:gd name="T15" fmla="*/ 9 h 11"/>
              <a:gd name="T16" fmla="*/ 5 w 149"/>
              <a:gd name="T17" fmla="*/ 11 h 11"/>
              <a:gd name="T18" fmla="*/ 5 w 149"/>
              <a:gd name="T19" fmla="*/ 11 h 11"/>
              <a:gd name="T20" fmla="*/ 136 w 149"/>
              <a:gd name="T21" fmla="*/ 11 h 11"/>
              <a:gd name="T22" fmla="*/ 144 w 149"/>
              <a:gd name="T23" fmla="*/ 11 h 11"/>
              <a:gd name="T24" fmla="*/ 144 w 149"/>
              <a:gd name="T25" fmla="*/ 11 h 11"/>
              <a:gd name="T26" fmla="*/ 146 w 149"/>
              <a:gd name="T27" fmla="*/ 9 h 11"/>
              <a:gd name="T28" fmla="*/ 146 w 149"/>
              <a:gd name="T29" fmla="*/ 9 h 11"/>
              <a:gd name="T30" fmla="*/ 149 w 149"/>
              <a:gd name="T31" fmla="*/ 6 h 11"/>
              <a:gd name="T32" fmla="*/ 146 w 149"/>
              <a:gd name="T33" fmla="*/ 3 h 11"/>
              <a:gd name="T34" fmla="*/ 146 w 149"/>
              <a:gd name="T35" fmla="*/ 3 h 11"/>
              <a:gd name="T36" fmla="*/ 144 w 149"/>
              <a:gd name="T37" fmla="*/ 0 h 11"/>
              <a:gd name="T38" fmla="*/ 144 w 149"/>
              <a:gd name="T39" fmla="*/ 0 h 11"/>
              <a:gd name="T40" fmla="*/ 139 w 149"/>
              <a:gd name="T41" fmla="*/ 0 h 11"/>
              <a:gd name="T42" fmla="*/ 8 w 149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1"/>
              <a:gd name="T68" fmla="*/ 149 w 149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1">
                <a:moveTo>
                  <a:pt x="8" y="0"/>
                </a:move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2" y="9"/>
                </a:lnTo>
                <a:lnTo>
                  <a:pt x="5" y="11"/>
                </a:lnTo>
                <a:lnTo>
                  <a:pt x="136" y="11"/>
                </a:lnTo>
                <a:lnTo>
                  <a:pt x="144" y="11"/>
                </a:lnTo>
                <a:lnTo>
                  <a:pt x="146" y="9"/>
                </a:lnTo>
                <a:lnTo>
                  <a:pt x="149" y="6"/>
                </a:lnTo>
                <a:lnTo>
                  <a:pt x="146" y="3"/>
                </a:lnTo>
                <a:lnTo>
                  <a:pt x="144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7" name="Line 30">
            <a:extLst>
              <a:ext uri="{FF2B5EF4-FFF2-40B4-BE49-F238E27FC236}">
                <a16:creationId xmlns:a16="http://schemas.microsoft.com/office/drawing/2014/main" id="{83D68452-4841-4971-884B-16A8C2D59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28956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31">
            <a:extLst>
              <a:ext uri="{FF2B5EF4-FFF2-40B4-BE49-F238E27FC236}">
                <a16:creationId xmlns:a16="http://schemas.microsoft.com/office/drawing/2014/main" id="{18B8FDA7-FC08-4562-AD56-3B67B26EDFB5}"/>
              </a:ext>
            </a:extLst>
          </p:cNvPr>
          <p:cNvSpPr>
            <a:spLocks/>
          </p:cNvSpPr>
          <p:nvPr/>
        </p:nvSpPr>
        <p:spPr bwMode="auto">
          <a:xfrm>
            <a:off x="1150938" y="2894013"/>
            <a:ext cx="4762" cy="2657475"/>
          </a:xfrm>
          <a:custGeom>
            <a:avLst/>
            <a:gdLst>
              <a:gd name="T0" fmla="*/ 13 w 13"/>
              <a:gd name="T1" fmla="*/ 6 h 7356"/>
              <a:gd name="T2" fmla="*/ 10 w 13"/>
              <a:gd name="T3" fmla="*/ 3 h 7356"/>
              <a:gd name="T4" fmla="*/ 10 w 13"/>
              <a:gd name="T5" fmla="*/ 3 h 7356"/>
              <a:gd name="T6" fmla="*/ 8 w 13"/>
              <a:gd name="T7" fmla="*/ 0 h 7356"/>
              <a:gd name="T8" fmla="*/ 8 w 13"/>
              <a:gd name="T9" fmla="*/ 0 h 7356"/>
              <a:gd name="T10" fmla="*/ 5 w 13"/>
              <a:gd name="T11" fmla="*/ 0 h 7356"/>
              <a:gd name="T12" fmla="*/ 3 w 13"/>
              <a:gd name="T13" fmla="*/ 0 h 7356"/>
              <a:gd name="T14" fmla="*/ 3 w 13"/>
              <a:gd name="T15" fmla="*/ 0 h 7356"/>
              <a:gd name="T16" fmla="*/ 0 w 13"/>
              <a:gd name="T17" fmla="*/ 3 h 7356"/>
              <a:gd name="T18" fmla="*/ 0 w 13"/>
              <a:gd name="T19" fmla="*/ 3 h 7356"/>
              <a:gd name="T20" fmla="*/ 0 w 13"/>
              <a:gd name="T21" fmla="*/ 7347 h 7356"/>
              <a:gd name="T22" fmla="*/ 0 w 13"/>
              <a:gd name="T23" fmla="*/ 7352 h 7356"/>
              <a:gd name="T24" fmla="*/ 0 w 13"/>
              <a:gd name="T25" fmla="*/ 7352 h 7356"/>
              <a:gd name="T26" fmla="*/ 3 w 13"/>
              <a:gd name="T27" fmla="*/ 7356 h 7356"/>
              <a:gd name="T28" fmla="*/ 3 w 13"/>
              <a:gd name="T29" fmla="*/ 7356 h 7356"/>
              <a:gd name="T30" fmla="*/ 5 w 13"/>
              <a:gd name="T31" fmla="*/ 7356 h 7356"/>
              <a:gd name="T32" fmla="*/ 8 w 13"/>
              <a:gd name="T33" fmla="*/ 7356 h 7356"/>
              <a:gd name="T34" fmla="*/ 8 w 13"/>
              <a:gd name="T35" fmla="*/ 7356 h 7356"/>
              <a:gd name="T36" fmla="*/ 10 w 13"/>
              <a:gd name="T37" fmla="*/ 7352 h 7356"/>
              <a:gd name="T38" fmla="*/ 10 w 13"/>
              <a:gd name="T39" fmla="*/ 7352 h 7356"/>
              <a:gd name="T40" fmla="*/ 13 w 13"/>
              <a:gd name="T41" fmla="*/ 7350 h 7356"/>
              <a:gd name="T42" fmla="*/ 13 w 13"/>
              <a:gd name="T43" fmla="*/ 6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13" y="6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7347"/>
                </a:lnTo>
                <a:lnTo>
                  <a:pt x="0" y="7352"/>
                </a:lnTo>
                <a:lnTo>
                  <a:pt x="3" y="7356"/>
                </a:lnTo>
                <a:lnTo>
                  <a:pt x="5" y="7356"/>
                </a:lnTo>
                <a:lnTo>
                  <a:pt x="8" y="7356"/>
                </a:lnTo>
                <a:lnTo>
                  <a:pt x="10" y="7352"/>
                </a:lnTo>
                <a:lnTo>
                  <a:pt x="13" y="7350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9" name="Rectangle 32">
            <a:extLst>
              <a:ext uri="{FF2B5EF4-FFF2-40B4-BE49-F238E27FC236}">
                <a16:creationId xmlns:a16="http://schemas.microsoft.com/office/drawing/2014/main" id="{2D39C48E-47A9-465D-AF30-A7E1E50F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3921125"/>
            <a:ext cx="47625" cy="16287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0" name="Line 33">
            <a:extLst>
              <a:ext uri="{FF2B5EF4-FFF2-40B4-BE49-F238E27FC236}">
                <a16:creationId xmlns:a16="http://schemas.microsoft.com/office/drawing/2014/main" id="{16449877-E9A2-4572-B257-5C06ED218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Freeform 34">
            <a:extLst>
              <a:ext uri="{FF2B5EF4-FFF2-40B4-BE49-F238E27FC236}">
                <a16:creationId xmlns:a16="http://schemas.microsoft.com/office/drawing/2014/main" id="{2067DA44-CB00-44BE-A300-7D3D38AC2C51}"/>
              </a:ext>
            </a:extLst>
          </p:cNvPr>
          <p:cNvSpPr>
            <a:spLocks/>
          </p:cNvSpPr>
          <p:nvPr/>
        </p:nvSpPr>
        <p:spPr bwMode="auto">
          <a:xfrm>
            <a:off x="1165225" y="3917950"/>
            <a:ext cx="4763" cy="1633538"/>
          </a:xfrm>
          <a:custGeom>
            <a:avLst/>
            <a:gdLst>
              <a:gd name="T0" fmla="*/ 0 w 13"/>
              <a:gd name="T1" fmla="*/ 4514 h 4520"/>
              <a:gd name="T2" fmla="*/ 2 w 13"/>
              <a:gd name="T3" fmla="*/ 4516 h 4520"/>
              <a:gd name="T4" fmla="*/ 2 w 13"/>
              <a:gd name="T5" fmla="*/ 4516 h 4520"/>
              <a:gd name="T6" fmla="*/ 6 w 13"/>
              <a:gd name="T7" fmla="*/ 4520 h 4520"/>
              <a:gd name="T8" fmla="*/ 6 w 13"/>
              <a:gd name="T9" fmla="*/ 4520 h 4520"/>
              <a:gd name="T10" fmla="*/ 8 w 13"/>
              <a:gd name="T11" fmla="*/ 4520 h 4520"/>
              <a:gd name="T12" fmla="*/ 11 w 13"/>
              <a:gd name="T13" fmla="*/ 4520 h 4520"/>
              <a:gd name="T14" fmla="*/ 11 w 13"/>
              <a:gd name="T15" fmla="*/ 4520 h 4520"/>
              <a:gd name="T16" fmla="*/ 13 w 13"/>
              <a:gd name="T17" fmla="*/ 4516 h 4520"/>
              <a:gd name="T18" fmla="*/ 13 w 13"/>
              <a:gd name="T19" fmla="*/ 4516 h 4520"/>
              <a:gd name="T20" fmla="*/ 13 w 13"/>
              <a:gd name="T21" fmla="*/ 11 h 4520"/>
              <a:gd name="T22" fmla="*/ 13 w 13"/>
              <a:gd name="T23" fmla="*/ 6 h 4520"/>
              <a:gd name="T24" fmla="*/ 13 w 13"/>
              <a:gd name="T25" fmla="*/ 6 h 4520"/>
              <a:gd name="T26" fmla="*/ 11 w 13"/>
              <a:gd name="T27" fmla="*/ 4 h 4520"/>
              <a:gd name="T28" fmla="*/ 11 w 13"/>
              <a:gd name="T29" fmla="*/ 4 h 4520"/>
              <a:gd name="T30" fmla="*/ 8 w 13"/>
              <a:gd name="T31" fmla="*/ 0 h 4520"/>
              <a:gd name="T32" fmla="*/ 6 w 13"/>
              <a:gd name="T33" fmla="*/ 4 h 4520"/>
              <a:gd name="T34" fmla="*/ 6 w 13"/>
              <a:gd name="T35" fmla="*/ 4 h 4520"/>
              <a:gd name="T36" fmla="*/ 2 w 13"/>
              <a:gd name="T37" fmla="*/ 6 h 4520"/>
              <a:gd name="T38" fmla="*/ 2 w 13"/>
              <a:gd name="T39" fmla="*/ 6 h 4520"/>
              <a:gd name="T40" fmla="*/ 0 w 13"/>
              <a:gd name="T41" fmla="*/ 9 h 4520"/>
              <a:gd name="T42" fmla="*/ 0 w 13"/>
              <a:gd name="T43" fmla="*/ 4514 h 45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520"/>
              <a:gd name="T68" fmla="*/ 13 w 13"/>
              <a:gd name="T69" fmla="*/ 4520 h 45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520">
                <a:moveTo>
                  <a:pt x="0" y="4514"/>
                </a:moveTo>
                <a:lnTo>
                  <a:pt x="2" y="4516"/>
                </a:lnTo>
                <a:lnTo>
                  <a:pt x="6" y="4520"/>
                </a:lnTo>
                <a:lnTo>
                  <a:pt x="8" y="4520"/>
                </a:lnTo>
                <a:lnTo>
                  <a:pt x="11" y="4520"/>
                </a:lnTo>
                <a:lnTo>
                  <a:pt x="13" y="4516"/>
                </a:lnTo>
                <a:lnTo>
                  <a:pt x="13" y="11"/>
                </a:lnTo>
                <a:lnTo>
                  <a:pt x="13" y="6"/>
                </a:lnTo>
                <a:lnTo>
                  <a:pt x="11" y="4"/>
                </a:lnTo>
                <a:lnTo>
                  <a:pt x="8" y="0"/>
                </a:lnTo>
                <a:lnTo>
                  <a:pt x="6" y="4"/>
                </a:lnTo>
                <a:lnTo>
                  <a:pt x="2" y="6"/>
                </a:lnTo>
                <a:lnTo>
                  <a:pt x="0" y="9"/>
                </a:lnTo>
                <a:lnTo>
                  <a:pt x="0" y="451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2" name="Line 35">
            <a:extLst>
              <a:ext uri="{FF2B5EF4-FFF2-40B4-BE49-F238E27FC236}">
                <a16:creationId xmlns:a16="http://schemas.microsoft.com/office/drawing/2014/main" id="{8CC90E57-4E32-4849-BA76-50F3BC674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39179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Freeform 36">
            <a:extLst>
              <a:ext uri="{FF2B5EF4-FFF2-40B4-BE49-F238E27FC236}">
                <a16:creationId xmlns:a16="http://schemas.microsoft.com/office/drawing/2014/main" id="{C670139F-5832-4AFD-AEF2-C4963B642C2F}"/>
              </a:ext>
            </a:extLst>
          </p:cNvPr>
          <p:cNvSpPr>
            <a:spLocks/>
          </p:cNvSpPr>
          <p:nvPr/>
        </p:nvSpPr>
        <p:spPr bwMode="auto">
          <a:xfrm>
            <a:off x="1165225" y="3917950"/>
            <a:ext cx="53975" cy="6350"/>
          </a:xfrm>
          <a:custGeom>
            <a:avLst/>
            <a:gdLst>
              <a:gd name="T0" fmla="*/ 8 w 146"/>
              <a:gd name="T1" fmla="*/ 0 h 14"/>
              <a:gd name="T2" fmla="*/ 6 w 146"/>
              <a:gd name="T3" fmla="*/ 4 h 14"/>
              <a:gd name="T4" fmla="*/ 6 w 146"/>
              <a:gd name="T5" fmla="*/ 4 h 14"/>
              <a:gd name="T6" fmla="*/ 2 w 146"/>
              <a:gd name="T7" fmla="*/ 6 h 14"/>
              <a:gd name="T8" fmla="*/ 2 w 146"/>
              <a:gd name="T9" fmla="*/ 6 h 14"/>
              <a:gd name="T10" fmla="*/ 0 w 146"/>
              <a:gd name="T11" fmla="*/ 9 h 14"/>
              <a:gd name="T12" fmla="*/ 2 w 146"/>
              <a:gd name="T13" fmla="*/ 11 h 14"/>
              <a:gd name="T14" fmla="*/ 2 w 146"/>
              <a:gd name="T15" fmla="*/ 11 h 14"/>
              <a:gd name="T16" fmla="*/ 6 w 146"/>
              <a:gd name="T17" fmla="*/ 14 h 14"/>
              <a:gd name="T18" fmla="*/ 6 w 146"/>
              <a:gd name="T19" fmla="*/ 14 h 14"/>
              <a:gd name="T20" fmla="*/ 133 w 146"/>
              <a:gd name="T21" fmla="*/ 14 h 14"/>
              <a:gd name="T22" fmla="*/ 141 w 146"/>
              <a:gd name="T23" fmla="*/ 14 h 14"/>
              <a:gd name="T24" fmla="*/ 141 w 146"/>
              <a:gd name="T25" fmla="*/ 14 h 14"/>
              <a:gd name="T26" fmla="*/ 144 w 146"/>
              <a:gd name="T27" fmla="*/ 11 h 14"/>
              <a:gd name="T28" fmla="*/ 144 w 146"/>
              <a:gd name="T29" fmla="*/ 11 h 14"/>
              <a:gd name="T30" fmla="*/ 146 w 146"/>
              <a:gd name="T31" fmla="*/ 9 h 14"/>
              <a:gd name="T32" fmla="*/ 144 w 146"/>
              <a:gd name="T33" fmla="*/ 6 h 14"/>
              <a:gd name="T34" fmla="*/ 144 w 146"/>
              <a:gd name="T35" fmla="*/ 6 h 14"/>
              <a:gd name="T36" fmla="*/ 141 w 146"/>
              <a:gd name="T37" fmla="*/ 4 h 14"/>
              <a:gd name="T38" fmla="*/ 141 w 146"/>
              <a:gd name="T39" fmla="*/ 4 h 14"/>
              <a:gd name="T40" fmla="*/ 135 w 146"/>
              <a:gd name="T41" fmla="*/ 0 h 14"/>
              <a:gd name="T42" fmla="*/ 8 w 146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4"/>
              <a:gd name="T68" fmla="*/ 146 w 146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4">
                <a:moveTo>
                  <a:pt x="8" y="0"/>
                </a:moveTo>
                <a:lnTo>
                  <a:pt x="6" y="4"/>
                </a:lnTo>
                <a:lnTo>
                  <a:pt x="2" y="6"/>
                </a:lnTo>
                <a:lnTo>
                  <a:pt x="0" y="9"/>
                </a:lnTo>
                <a:lnTo>
                  <a:pt x="2" y="11"/>
                </a:lnTo>
                <a:lnTo>
                  <a:pt x="6" y="14"/>
                </a:lnTo>
                <a:lnTo>
                  <a:pt x="133" y="14"/>
                </a:lnTo>
                <a:lnTo>
                  <a:pt x="141" y="14"/>
                </a:lnTo>
                <a:lnTo>
                  <a:pt x="144" y="11"/>
                </a:lnTo>
                <a:lnTo>
                  <a:pt x="146" y="9"/>
                </a:lnTo>
                <a:lnTo>
                  <a:pt x="144" y="6"/>
                </a:lnTo>
                <a:lnTo>
                  <a:pt x="141" y="4"/>
                </a:lnTo>
                <a:lnTo>
                  <a:pt x="135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4" name="Line 37">
            <a:extLst>
              <a:ext uri="{FF2B5EF4-FFF2-40B4-BE49-F238E27FC236}">
                <a16:creationId xmlns:a16="http://schemas.microsoft.com/office/drawing/2014/main" id="{48B2E145-202F-4E97-A088-F2F7DE653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9211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Freeform 38">
            <a:extLst>
              <a:ext uri="{FF2B5EF4-FFF2-40B4-BE49-F238E27FC236}">
                <a16:creationId xmlns:a16="http://schemas.microsoft.com/office/drawing/2014/main" id="{0BE514E4-C7BE-48C2-BC0C-95A473175138}"/>
              </a:ext>
            </a:extLst>
          </p:cNvPr>
          <p:cNvSpPr>
            <a:spLocks/>
          </p:cNvSpPr>
          <p:nvPr/>
        </p:nvSpPr>
        <p:spPr bwMode="auto">
          <a:xfrm>
            <a:off x="1214438" y="3917950"/>
            <a:ext cx="4762" cy="1633538"/>
          </a:xfrm>
          <a:custGeom>
            <a:avLst/>
            <a:gdLst>
              <a:gd name="T0" fmla="*/ 13 w 13"/>
              <a:gd name="T1" fmla="*/ 9 h 4520"/>
              <a:gd name="T2" fmla="*/ 11 w 13"/>
              <a:gd name="T3" fmla="*/ 6 h 4520"/>
              <a:gd name="T4" fmla="*/ 11 w 13"/>
              <a:gd name="T5" fmla="*/ 6 h 4520"/>
              <a:gd name="T6" fmla="*/ 8 w 13"/>
              <a:gd name="T7" fmla="*/ 4 h 4520"/>
              <a:gd name="T8" fmla="*/ 8 w 13"/>
              <a:gd name="T9" fmla="*/ 4 h 4520"/>
              <a:gd name="T10" fmla="*/ 6 w 13"/>
              <a:gd name="T11" fmla="*/ 0 h 4520"/>
              <a:gd name="T12" fmla="*/ 2 w 13"/>
              <a:gd name="T13" fmla="*/ 4 h 4520"/>
              <a:gd name="T14" fmla="*/ 2 w 13"/>
              <a:gd name="T15" fmla="*/ 4 h 4520"/>
              <a:gd name="T16" fmla="*/ 0 w 13"/>
              <a:gd name="T17" fmla="*/ 6 h 4520"/>
              <a:gd name="T18" fmla="*/ 0 w 13"/>
              <a:gd name="T19" fmla="*/ 6 h 4520"/>
              <a:gd name="T20" fmla="*/ 0 w 13"/>
              <a:gd name="T21" fmla="*/ 4514 h 4520"/>
              <a:gd name="T22" fmla="*/ 0 w 13"/>
              <a:gd name="T23" fmla="*/ 4516 h 4520"/>
              <a:gd name="T24" fmla="*/ 0 w 13"/>
              <a:gd name="T25" fmla="*/ 4516 h 4520"/>
              <a:gd name="T26" fmla="*/ 2 w 13"/>
              <a:gd name="T27" fmla="*/ 4520 h 4520"/>
              <a:gd name="T28" fmla="*/ 2 w 13"/>
              <a:gd name="T29" fmla="*/ 4520 h 4520"/>
              <a:gd name="T30" fmla="*/ 6 w 13"/>
              <a:gd name="T31" fmla="*/ 4520 h 4520"/>
              <a:gd name="T32" fmla="*/ 8 w 13"/>
              <a:gd name="T33" fmla="*/ 4520 h 4520"/>
              <a:gd name="T34" fmla="*/ 8 w 13"/>
              <a:gd name="T35" fmla="*/ 4520 h 4520"/>
              <a:gd name="T36" fmla="*/ 11 w 13"/>
              <a:gd name="T37" fmla="*/ 4516 h 4520"/>
              <a:gd name="T38" fmla="*/ 11 w 13"/>
              <a:gd name="T39" fmla="*/ 4516 h 4520"/>
              <a:gd name="T40" fmla="*/ 13 w 13"/>
              <a:gd name="T41" fmla="*/ 4516 h 4520"/>
              <a:gd name="T42" fmla="*/ 13 w 13"/>
              <a:gd name="T43" fmla="*/ 9 h 45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520"/>
              <a:gd name="T68" fmla="*/ 13 w 13"/>
              <a:gd name="T69" fmla="*/ 4520 h 45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520">
                <a:moveTo>
                  <a:pt x="13" y="9"/>
                </a:moveTo>
                <a:lnTo>
                  <a:pt x="11" y="6"/>
                </a:lnTo>
                <a:lnTo>
                  <a:pt x="8" y="4"/>
                </a:lnTo>
                <a:lnTo>
                  <a:pt x="6" y="0"/>
                </a:lnTo>
                <a:lnTo>
                  <a:pt x="2" y="4"/>
                </a:lnTo>
                <a:lnTo>
                  <a:pt x="0" y="6"/>
                </a:lnTo>
                <a:lnTo>
                  <a:pt x="0" y="4514"/>
                </a:lnTo>
                <a:lnTo>
                  <a:pt x="0" y="4516"/>
                </a:lnTo>
                <a:lnTo>
                  <a:pt x="2" y="4520"/>
                </a:lnTo>
                <a:lnTo>
                  <a:pt x="6" y="4520"/>
                </a:lnTo>
                <a:lnTo>
                  <a:pt x="8" y="4520"/>
                </a:lnTo>
                <a:lnTo>
                  <a:pt x="11" y="4516"/>
                </a:lnTo>
                <a:lnTo>
                  <a:pt x="13" y="4516"/>
                </a:lnTo>
                <a:lnTo>
                  <a:pt x="13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6" name="Rectangle 39">
            <a:extLst>
              <a:ext uri="{FF2B5EF4-FFF2-40B4-BE49-F238E27FC236}">
                <a16:creationId xmlns:a16="http://schemas.microsoft.com/office/drawing/2014/main" id="{8B4B1B56-9C18-4A7C-A715-5426FC2A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5006975"/>
            <a:ext cx="49213" cy="5429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7" name="Line 40">
            <a:extLst>
              <a:ext uri="{FF2B5EF4-FFF2-40B4-BE49-F238E27FC236}">
                <a16:creationId xmlns:a16="http://schemas.microsoft.com/office/drawing/2014/main" id="{906B68AF-7FAC-4940-A4B1-531BC7D10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87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Freeform 41">
            <a:extLst>
              <a:ext uri="{FF2B5EF4-FFF2-40B4-BE49-F238E27FC236}">
                <a16:creationId xmlns:a16="http://schemas.microsoft.com/office/drawing/2014/main" id="{BCE95C1D-C9BF-4CE3-AA40-5226CE4FB768}"/>
              </a:ext>
            </a:extLst>
          </p:cNvPr>
          <p:cNvSpPr>
            <a:spLocks/>
          </p:cNvSpPr>
          <p:nvPr/>
        </p:nvSpPr>
        <p:spPr bwMode="auto">
          <a:xfrm>
            <a:off x="1228725" y="5005388"/>
            <a:ext cx="6350" cy="546100"/>
          </a:xfrm>
          <a:custGeom>
            <a:avLst/>
            <a:gdLst>
              <a:gd name="T0" fmla="*/ 0 w 13"/>
              <a:gd name="T1" fmla="*/ 1507 h 1513"/>
              <a:gd name="T2" fmla="*/ 2 w 13"/>
              <a:gd name="T3" fmla="*/ 1509 h 1513"/>
              <a:gd name="T4" fmla="*/ 2 w 13"/>
              <a:gd name="T5" fmla="*/ 1509 h 1513"/>
              <a:gd name="T6" fmla="*/ 6 w 13"/>
              <a:gd name="T7" fmla="*/ 1513 h 1513"/>
              <a:gd name="T8" fmla="*/ 6 w 13"/>
              <a:gd name="T9" fmla="*/ 1513 h 1513"/>
              <a:gd name="T10" fmla="*/ 8 w 13"/>
              <a:gd name="T11" fmla="*/ 1513 h 1513"/>
              <a:gd name="T12" fmla="*/ 11 w 13"/>
              <a:gd name="T13" fmla="*/ 1513 h 1513"/>
              <a:gd name="T14" fmla="*/ 11 w 13"/>
              <a:gd name="T15" fmla="*/ 1513 h 1513"/>
              <a:gd name="T16" fmla="*/ 13 w 13"/>
              <a:gd name="T17" fmla="*/ 1509 h 1513"/>
              <a:gd name="T18" fmla="*/ 13 w 13"/>
              <a:gd name="T19" fmla="*/ 1509 h 1513"/>
              <a:gd name="T20" fmla="*/ 13 w 13"/>
              <a:gd name="T21" fmla="*/ 11 h 1513"/>
              <a:gd name="T22" fmla="*/ 13 w 13"/>
              <a:gd name="T23" fmla="*/ 4 h 1513"/>
              <a:gd name="T24" fmla="*/ 13 w 13"/>
              <a:gd name="T25" fmla="*/ 4 h 1513"/>
              <a:gd name="T26" fmla="*/ 11 w 13"/>
              <a:gd name="T27" fmla="*/ 0 h 1513"/>
              <a:gd name="T28" fmla="*/ 11 w 13"/>
              <a:gd name="T29" fmla="*/ 0 h 1513"/>
              <a:gd name="T30" fmla="*/ 8 w 13"/>
              <a:gd name="T31" fmla="*/ 0 h 1513"/>
              <a:gd name="T32" fmla="*/ 6 w 13"/>
              <a:gd name="T33" fmla="*/ 0 h 1513"/>
              <a:gd name="T34" fmla="*/ 6 w 13"/>
              <a:gd name="T35" fmla="*/ 0 h 1513"/>
              <a:gd name="T36" fmla="*/ 2 w 13"/>
              <a:gd name="T37" fmla="*/ 4 h 1513"/>
              <a:gd name="T38" fmla="*/ 2 w 13"/>
              <a:gd name="T39" fmla="*/ 4 h 1513"/>
              <a:gd name="T40" fmla="*/ 0 w 13"/>
              <a:gd name="T41" fmla="*/ 9 h 1513"/>
              <a:gd name="T42" fmla="*/ 0 w 13"/>
              <a:gd name="T43" fmla="*/ 1507 h 1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513"/>
              <a:gd name="T68" fmla="*/ 13 w 13"/>
              <a:gd name="T69" fmla="*/ 1513 h 1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513">
                <a:moveTo>
                  <a:pt x="0" y="1507"/>
                </a:moveTo>
                <a:lnTo>
                  <a:pt x="2" y="1509"/>
                </a:lnTo>
                <a:lnTo>
                  <a:pt x="6" y="1513"/>
                </a:lnTo>
                <a:lnTo>
                  <a:pt x="8" y="1513"/>
                </a:lnTo>
                <a:lnTo>
                  <a:pt x="11" y="1513"/>
                </a:lnTo>
                <a:lnTo>
                  <a:pt x="13" y="1509"/>
                </a:lnTo>
                <a:lnTo>
                  <a:pt x="13" y="11"/>
                </a:lnTo>
                <a:lnTo>
                  <a:pt x="13" y="4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2" y="4"/>
                </a:lnTo>
                <a:lnTo>
                  <a:pt x="0" y="9"/>
                </a:lnTo>
                <a:lnTo>
                  <a:pt x="0" y="150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Line 42">
            <a:extLst>
              <a:ext uri="{FF2B5EF4-FFF2-40B4-BE49-F238E27FC236}">
                <a16:creationId xmlns:a16="http://schemas.microsoft.com/office/drawing/2014/main" id="{BB851A70-18AE-40C0-93EA-7235003DB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900" y="50053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Freeform 43">
            <a:extLst>
              <a:ext uri="{FF2B5EF4-FFF2-40B4-BE49-F238E27FC236}">
                <a16:creationId xmlns:a16="http://schemas.microsoft.com/office/drawing/2014/main" id="{0B9795DA-4B9F-44BC-BAF9-B659F454092F}"/>
              </a:ext>
            </a:extLst>
          </p:cNvPr>
          <p:cNvSpPr>
            <a:spLocks/>
          </p:cNvSpPr>
          <p:nvPr/>
        </p:nvSpPr>
        <p:spPr bwMode="auto">
          <a:xfrm>
            <a:off x="1228725" y="5005388"/>
            <a:ext cx="55563" cy="4762"/>
          </a:xfrm>
          <a:custGeom>
            <a:avLst/>
            <a:gdLst>
              <a:gd name="T0" fmla="*/ 8 w 146"/>
              <a:gd name="T1" fmla="*/ 0 h 11"/>
              <a:gd name="T2" fmla="*/ 6 w 146"/>
              <a:gd name="T3" fmla="*/ 0 h 11"/>
              <a:gd name="T4" fmla="*/ 6 w 146"/>
              <a:gd name="T5" fmla="*/ 0 h 11"/>
              <a:gd name="T6" fmla="*/ 2 w 146"/>
              <a:gd name="T7" fmla="*/ 4 h 11"/>
              <a:gd name="T8" fmla="*/ 2 w 146"/>
              <a:gd name="T9" fmla="*/ 4 h 11"/>
              <a:gd name="T10" fmla="*/ 0 w 146"/>
              <a:gd name="T11" fmla="*/ 6 h 11"/>
              <a:gd name="T12" fmla="*/ 2 w 146"/>
              <a:gd name="T13" fmla="*/ 9 h 11"/>
              <a:gd name="T14" fmla="*/ 2 w 146"/>
              <a:gd name="T15" fmla="*/ 9 h 11"/>
              <a:gd name="T16" fmla="*/ 6 w 146"/>
              <a:gd name="T17" fmla="*/ 11 h 11"/>
              <a:gd name="T18" fmla="*/ 6 w 146"/>
              <a:gd name="T19" fmla="*/ 11 h 11"/>
              <a:gd name="T20" fmla="*/ 133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6 h 11"/>
              <a:gd name="T32" fmla="*/ 144 w 146"/>
              <a:gd name="T33" fmla="*/ 4 h 11"/>
              <a:gd name="T34" fmla="*/ 144 w 146"/>
              <a:gd name="T35" fmla="*/ 4 h 11"/>
              <a:gd name="T36" fmla="*/ 141 w 146"/>
              <a:gd name="T37" fmla="*/ 0 h 11"/>
              <a:gd name="T38" fmla="*/ 141 w 146"/>
              <a:gd name="T39" fmla="*/ 0 h 11"/>
              <a:gd name="T40" fmla="*/ 136 w 146"/>
              <a:gd name="T41" fmla="*/ 0 h 11"/>
              <a:gd name="T42" fmla="*/ 8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8" y="0"/>
                </a:moveTo>
                <a:lnTo>
                  <a:pt x="6" y="0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6" y="11"/>
                </a:lnTo>
                <a:lnTo>
                  <a:pt x="133" y="11"/>
                </a:lnTo>
                <a:lnTo>
                  <a:pt x="141" y="11"/>
                </a:lnTo>
                <a:lnTo>
                  <a:pt x="144" y="9"/>
                </a:lnTo>
                <a:lnTo>
                  <a:pt x="146" y="6"/>
                </a:lnTo>
                <a:lnTo>
                  <a:pt x="144" y="4"/>
                </a:lnTo>
                <a:lnTo>
                  <a:pt x="141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1" name="Line 44">
            <a:extLst>
              <a:ext uri="{FF2B5EF4-FFF2-40B4-BE49-F238E27FC236}">
                <a16:creationId xmlns:a16="http://schemas.microsoft.com/office/drawing/2014/main" id="{0D81A6EC-96DF-42BA-BD74-6BC6A5E79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4288" y="50069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Freeform 45">
            <a:extLst>
              <a:ext uri="{FF2B5EF4-FFF2-40B4-BE49-F238E27FC236}">
                <a16:creationId xmlns:a16="http://schemas.microsoft.com/office/drawing/2014/main" id="{B723ABB9-E2DE-4AB5-91A6-A6AC5E84C10C}"/>
              </a:ext>
            </a:extLst>
          </p:cNvPr>
          <p:cNvSpPr>
            <a:spLocks/>
          </p:cNvSpPr>
          <p:nvPr/>
        </p:nvSpPr>
        <p:spPr bwMode="auto">
          <a:xfrm>
            <a:off x="1279525" y="5005388"/>
            <a:ext cx="4763" cy="546100"/>
          </a:xfrm>
          <a:custGeom>
            <a:avLst/>
            <a:gdLst>
              <a:gd name="T0" fmla="*/ 13 w 13"/>
              <a:gd name="T1" fmla="*/ 6 h 1513"/>
              <a:gd name="T2" fmla="*/ 11 w 13"/>
              <a:gd name="T3" fmla="*/ 4 h 1513"/>
              <a:gd name="T4" fmla="*/ 11 w 13"/>
              <a:gd name="T5" fmla="*/ 4 h 1513"/>
              <a:gd name="T6" fmla="*/ 8 w 13"/>
              <a:gd name="T7" fmla="*/ 0 h 1513"/>
              <a:gd name="T8" fmla="*/ 8 w 13"/>
              <a:gd name="T9" fmla="*/ 0 h 1513"/>
              <a:gd name="T10" fmla="*/ 6 w 13"/>
              <a:gd name="T11" fmla="*/ 0 h 1513"/>
              <a:gd name="T12" fmla="*/ 3 w 13"/>
              <a:gd name="T13" fmla="*/ 0 h 1513"/>
              <a:gd name="T14" fmla="*/ 3 w 13"/>
              <a:gd name="T15" fmla="*/ 0 h 1513"/>
              <a:gd name="T16" fmla="*/ 0 w 13"/>
              <a:gd name="T17" fmla="*/ 4 h 1513"/>
              <a:gd name="T18" fmla="*/ 0 w 13"/>
              <a:gd name="T19" fmla="*/ 4 h 1513"/>
              <a:gd name="T20" fmla="*/ 0 w 13"/>
              <a:gd name="T21" fmla="*/ 1504 h 1513"/>
              <a:gd name="T22" fmla="*/ 0 w 13"/>
              <a:gd name="T23" fmla="*/ 1509 h 1513"/>
              <a:gd name="T24" fmla="*/ 0 w 13"/>
              <a:gd name="T25" fmla="*/ 1509 h 1513"/>
              <a:gd name="T26" fmla="*/ 3 w 13"/>
              <a:gd name="T27" fmla="*/ 1513 h 1513"/>
              <a:gd name="T28" fmla="*/ 3 w 13"/>
              <a:gd name="T29" fmla="*/ 1513 h 1513"/>
              <a:gd name="T30" fmla="*/ 6 w 13"/>
              <a:gd name="T31" fmla="*/ 1513 h 1513"/>
              <a:gd name="T32" fmla="*/ 8 w 13"/>
              <a:gd name="T33" fmla="*/ 1513 h 1513"/>
              <a:gd name="T34" fmla="*/ 8 w 13"/>
              <a:gd name="T35" fmla="*/ 1513 h 1513"/>
              <a:gd name="T36" fmla="*/ 11 w 13"/>
              <a:gd name="T37" fmla="*/ 1509 h 1513"/>
              <a:gd name="T38" fmla="*/ 11 w 13"/>
              <a:gd name="T39" fmla="*/ 1509 h 1513"/>
              <a:gd name="T40" fmla="*/ 13 w 13"/>
              <a:gd name="T41" fmla="*/ 1507 h 1513"/>
              <a:gd name="T42" fmla="*/ 13 w 13"/>
              <a:gd name="T43" fmla="*/ 6 h 1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513"/>
              <a:gd name="T68" fmla="*/ 13 w 13"/>
              <a:gd name="T69" fmla="*/ 1513 h 1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513">
                <a:moveTo>
                  <a:pt x="13" y="6"/>
                </a:moveTo>
                <a:lnTo>
                  <a:pt x="11" y="4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4"/>
                </a:lnTo>
                <a:lnTo>
                  <a:pt x="0" y="1504"/>
                </a:lnTo>
                <a:lnTo>
                  <a:pt x="0" y="1509"/>
                </a:lnTo>
                <a:lnTo>
                  <a:pt x="3" y="1513"/>
                </a:lnTo>
                <a:lnTo>
                  <a:pt x="6" y="1513"/>
                </a:lnTo>
                <a:lnTo>
                  <a:pt x="8" y="1513"/>
                </a:lnTo>
                <a:lnTo>
                  <a:pt x="11" y="1509"/>
                </a:lnTo>
                <a:lnTo>
                  <a:pt x="13" y="1507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3" name="Rectangle 46">
            <a:extLst>
              <a:ext uri="{FF2B5EF4-FFF2-40B4-BE49-F238E27FC236}">
                <a16:creationId xmlns:a16="http://schemas.microsoft.com/office/drawing/2014/main" id="{EFB1B16C-0A54-4531-960A-53A39066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2714625"/>
            <a:ext cx="47625" cy="28352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4" name="Line 47">
            <a:extLst>
              <a:ext uri="{FF2B5EF4-FFF2-40B4-BE49-F238E27FC236}">
                <a16:creationId xmlns:a16="http://schemas.microsoft.com/office/drawing/2014/main" id="{E9468361-12EC-4563-97CB-DF2135322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Freeform 48">
            <a:extLst>
              <a:ext uri="{FF2B5EF4-FFF2-40B4-BE49-F238E27FC236}">
                <a16:creationId xmlns:a16="http://schemas.microsoft.com/office/drawing/2014/main" id="{D2C2D951-FF87-41C6-8EDB-2A30134B2A6A}"/>
              </a:ext>
            </a:extLst>
          </p:cNvPr>
          <p:cNvSpPr>
            <a:spLocks/>
          </p:cNvSpPr>
          <p:nvPr/>
        </p:nvSpPr>
        <p:spPr bwMode="auto">
          <a:xfrm>
            <a:off x="1293813" y="2713038"/>
            <a:ext cx="6350" cy="2838450"/>
          </a:xfrm>
          <a:custGeom>
            <a:avLst/>
            <a:gdLst>
              <a:gd name="T0" fmla="*/ 0 w 14"/>
              <a:gd name="T1" fmla="*/ 7851 h 7857"/>
              <a:gd name="T2" fmla="*/ 4 w 14"/>
              <a:gd name="T3" fmla="*/ 7853 h 7857"/>
              <a:gd name="T4" fmla="*/ 4 w 14"/>
              <a:gd name="T5" fmla="*/ 7853 h 7857"/>
              <a:gd name="T6" fmla="*/ 6 w 14"/>
              <a:gd name="T7" fmla="*/ 7857 h 7857"/>
              <a:gd name="T8" fmla="*/ 6 w 14"/>
              <a:gd name="T9" fmla="*/ 7857 h 7857"/>
              <a:gd name="T10" fmla="*/ 9 w 14"/>
              <a:gd name="T11" fmla="*/ 7857 h 7857"/>
              <a:gd name="T12" fmla="*/ 11 w 14"/>
              <a:gd name="T13" fmla="*/ 7857 h 7857"/>
              <a:gd name="T14" fmla="*/ 11 w 14"/>
              <a:gd name="T15" fmla="*/ 7857 h 7857"/>
              <a:gd name="T16" fmla="*/ 14 w 14"/>
              <a:gd name="T17" fmla="*/ 7853 h 7857"/>
              <a:gd name="T18" fmla="*/ 14 w 14"/>
              <a:gd name="T19" fmla="*/ 7853 h 7857"/>
              <a:gd name="T20" fmla="*/ 14 w 14"/>
              <a:gd name="T21" fmla="*/ 10 h 7857"/>
              <a:gd name="T22" fmla="*/ 14 w 14"/>
              <a:gd name="T23" fmla="*/ 3 h 7857"/>
              <a:gd name="T24" fmla="*/ 14 w 14"/>
              <a:gd name="T25" fmla="*/ 3 h 7857"/>
              <a:gd name="T26" fmla="*/ 11 w 14"/>
              <a:gd name="T27" fmla="*/ 0 h 7857"/>
              <a:gd name="T28" fmla="*/ 11 w 14"/>
              <a:gd name="T29" fmla="*/ 0 h 7857"/>
              <a:gd name="T30" fmla="*/ 9 w 14"/>
              <a:gd name="T31" fmla="*/ 0 h 7857"/>
              <a:gd name="T32" fmla="*/ 6 w 14"/>
              <a:gd name="T33" fmla="*/ 0 h 7857"/>
              <a:gd name="T34" fmla="*/ 6 w 14"/>
              <a:gd name="T35" fmla="*/ 0 h 7857"/>
              <a:gd name="T36" fmla="*/ 4 w 14"/>
              <a:gd name="T37" fmla="*/ 3 h 7857"/>
              <a:gd name="T38" fmla="*/ 4 w 14"/>
              <a:gd name="T39" fmla="*/ 3 h 7857"/>
              <a:gd name="T40" fmla="*/ 0 w 14"/>
              <a:gd name="T41" fmla="*/ 8 h 7857"/>
              <a:gd name="T42" fmla="*/ 0 w 14"/>
              <a:gd name="T43" fmla="*/ 7851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857"/>
              <a:gd name="T68" fmla="*/ 14 w 14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857">
                <a:moveTo>
                  <a:pt x="0" y="7851"/>
                </a:moveTo>
                <a:lnTo>
                  <a:pt x="4" y="7853"/>
                </a:lnTo>
                <a:lnTo>
                  <a:pt x="6" y="7857"/>
                </a:lnTo>
                <a:lnTo>
                  <a:pt x="9" y="7857"/>
                </a:lnTo>
                <a:lnTo>
                  <a:pt x="11" y="7857"/>
                </a:lnTo>
                <a:lnTo>
                  <a:pt x="14" y="7853"/>
                </a:lnTo>
                <a:lnTo>
                  <a:pt x="14" y="10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3"/>
                </a:lnTo>
                <a:lnTo>
                  <a:pt x="0" y="8"/>
                </a:lnTo>
                <a:lnTo>
                  <a:pt x="0" y="785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6" name="Line 49">
            <a:extLst>
              <a:ext uri="{FF2B5EF4-FFF2-40B4-BE49-F238E27FC236}">
                <a16:creationId xmlns:a16="http://schemas.microsoft.com/office/drawing/2014/main" id="{A3291529-E3A2-401F-AEC3-8C72F20A1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8" y="27130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7" name="Freeform 50">
            <a:extLst>
              <a:ext uri="{FF2B5EF4-FFF2-40B4-BE49-F238E27FC236}">
                <a16:creationId xmlns:a16="http://schemas.microsoft.com/office/drawing/2014/main" id="{70ABEB27-6D19-4C66-901A-C69D0998675A}"/>
              </a:ext>
            </a:extLst>
          </p:cNvPr>
          <p:cNvSpPr>
            <a:spLocks/>
          </p:cNvSpPr>
          <p:nvPr/>
        </p:nvSpPr>
        <p:spPr bwMode="auto">
          <a:xfrm>
            <a:off x="1293813" y="2713038"/>
            <a:ext cx="53975" cy="3175"/>
          </a:xfrm>
          <a:custGeom>
            <a:avLst/>
            <a:gdLst>
              <a:gd name="T0" fmla="*/ 9 w 148"/>
              <a:gd name="T1" fmla="*/ 0 h 10"/>
              <a:gd name="T2" fmla="*/ 6 w 148"/>
              <a:gd name="T3" fmla="*/ 0 h 10"/>
              <a:gd name="T4" fmla="*/ 6 w 148"/>
              <a:gd name="T5" fmla="*/ 0 h 10"/>
              <a:gd name="T6" fmla="*/ 4 w 148"/>
              <a:gd name="T7" fmla="*/ 3 h 10"/>
              <a:gd name="T8" fmla="*/ 4 w 148"/>
              <a:gd name="T9" fmla="*/ 3 h 10"/>
              <a:gd name="T10" fmla="*/ 0 w 148"/>
              <a:gd name="T11" fmla="*/ 5 h 10"/>
              <a:gd name="T12" fmla="*/ 4 w 148"/>
              <a:gd name="T13" fmla="*/ 8 h 10"/>
              <a:gd name="T14" fmla="*/ 4 w 148"/>
              <a:gd name="T15" fmla="*/ 8 h 10"/>
              <a:gd name="T16" fmla="*/ 6 w 148"/>
              <a:gd name="T17" fmla="*/ 10 h 10"/>
              <a:gd name="T18" fmla="*/ 6 w 148"/>
              <a:gd name="T19" fmla="*/ 10 h 10"/>
              <a:gd name="T20" fmla="*/ 135 w 148"/>
              <a:gd name="T21" fmla="*/ 10 h 10"/>
              <a:gd name="T22" fmla="*/ 142 w 148"/>
              <a:gd name="T23" fmla="*/ 10 h 10"/>
              <a:gd name="T24" fmla="*/ 142 w 148"/>
              <a:gd name="T25" fmla="*/ 10 h 10"/>
              <a:gd name="T26" fmla="*/ 144 w 148"/>
              <a:gd name="T27" fmla="*/ 8 h 10"/>
              <a:gd name="T28" fmla="*/ 144 w 148"/>
              <a:gd name="T29" fmla="*/ 8 h 10"/>
              <a:gd name="T30" fmla="*/ 148 w 148"/>
              <a:gd name="T31" fmla="*/ 5 h 10"/>
              <a:gd name="T32" fmla="*/ 144 w 148"/>
              <a:gd name="T33" fmla="*/ 3 h 10"/>
              <a:gd name="T34" fmla="*/ 144 w 148"/>
              <a:gd name="T35" fmla="*/ 3 h 10"/>
              <a:gd name="T36" fmla="*/ 142 w 148"/>
              <a:gd name="T37" fmla="*/ 0 h 10"/>
              <a:gd name="T38" fmla="*/ 142 w 148"/>
              <a:gd name="T39" fmla="*/ 0 h 10"/>
              <a:gd name="T40" fmla="*/ 137 w 148"/>
              <a:gd name="T41" fmla="*/ 0 h 10"/>
              <a:gd name="T42" fmla="*/ 9 w 148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8"/>
              <a:gd name="T67" fmla="*/ 0 h 10"/>
              <a:gd name="T68" fmla="*/ 148 w 148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8" h="10">
                <a:moveTo>
                  <a:pt x="9" y="0"/>
                </a:moveTo>
                <a:lnTo>
                  <a:pt x="6" y="0"/>
                </a:lnTo>
                <a:lnTo>
                  <a:pt x="4" y="3"/>
                </a:lnTo>
                <a:lnTo>
                  <a:pt x="0" y="5"/>
                </a:lnTo>
                <a:lnTo>
                  <a:pt x="4" y="8"/>
                </a:lnTo>
                <a:lnTo>
                  <a:pt x="6" y="10"/>
                </a:lnTo>
                <a:lnTo>
                  <a:pt x="135" y="10"/>
                </a:lnTo>
                <a:lnTo>
                  <a:pt x="142" y="10"/>
                </a:lnTo>
                <a:lnTo>
                  <a:pt x="144" y="8"/>
                </a:lnTo>
                <a:lnTo>
                  <a:pt x="148" y="5"/>
                </a:lnTo>
                <a:lnTo>
                  <a:pt x="144" y="3"/>
                </a:lnTo>
                <a:lnTo>
                  <a:pt x="142" y="0"/>
                </a:lnTo>
                <a:lnTo>
                  <a:pt x="137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8" name="Line 51">
            <a:extLst>
              <a:ext uri="{FF2B5EF4-FFF2-40B4-BE49-F238E27FC236}">
                <a16:creationId xmlns:a16="http://schemas.microsoft.com/office/drawing/2014/main" id="{2F32743E-2B0B-466E-B9E9-F1FADFB06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7788" y="27146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Freeform 52">
            <a:extLst>
              <a:ext uri="{FF2B5EF4-FFF2-40B4-BE49-F238E27FC236}">
                <a16:creationId xmlns:a16="http://schemas.microsoft.com/office/drawing/2014/main" id="{D7AE87F7-24C6-457E-9FA9-A2D6AA530FFD}"/>
              </a:ext>
            </a:extLst>
          </p:cNvPr>
          <p:cNvSpPr>
            <a:spLocks/>
          </p:cNvSpPr>
          <p:nvPr/>
        </p:nvSpPr>
        <p:spPr bwMode="auto">
          <a:xfrm>
            <a:off x="1343025" y="2713038"/>
            <a:ext cx="4763" cy="2838450"/>
          </a:xfrm>
          <a:custGeom>
            <a:avLst/>
            <a:gdLst>
              <a:gd name="T0" fmla="*/ 13 w 13"/>
              <a:gd name="T1" fmla="*/ 5 h 7857"/>
              <a:gd name="T2" fmla="*/ 9 w 13"/>
              <a:gd name="T3" fmla="*/ 3 h 7857"/>
              <a:gd name="T4" fmla="*/ 9 w 13"/>
              <a:gd name="T5" fmla="*/ 3 h 7857"/>
              <a:gd name="T6" fmla="*/ 7 w 13"/>
              <a:gd name="T7" fmla="*/ 0 h 7857"/>
              <a:gd name="T8" fmla="*/ 7 w 13"/>
              <a:gd name="T9" fmla="*/ 0 h 7857"/>
              <a:gd name="T10" fmla="*/ 4 w 13"/>
              <a:gd name="T11" fmla="*/ 0 h 7857"/>
              <a:gd name="T12" fmla="*/ 2 w 13"/>
              <a:gd name="T13" fmla="*/ 0 h 7857"/>
              <a:gd name="T14" fmla="*/ 2 w 13"/>
              <a:gd name="T15" fmla="*/ 0 h 7857"/>
              <a:gd name="T16" fmla="*/ 0 w 13"/>
              <a:gd name="T17" fmla="*/ 3 h 7857"/>
              <a:gd name="T18" fmla="*/ 0 w 13"/>
              <a:gd name="T19" fmla="*/ 3 h 7857"/>
              <a:gd name="T20" fmla="*/ 0 w 13"/>
              <a:gd name="T21" fmla="*/ 7848 h 7857"/>
              <a:gd name="T22" fmla="*/ 0 w 13"/>
              <a:gd name="T23" fmla="*/ 7853 h 7857"/>
              <a:gd name="T24" fmla="*/ 0 w 13"/>
              <a:gd name="T25" fmla="*/ 7853 h 7857"/>
              <a:gd name="T26" fmla="*/ 2 w 13"/>
              <a:gd name="T27" fmla="*/ 7857 h 7857"/>
              <a:gd name="T28" fmla="*/ 2 w 13"/>
              <a:gd name="T29" fmla="*/ 7857 h 7857"/>
              <a:gd name="T30" fmla="*/ 4 w 13"/>
              <a:gd name="T31" fmla="*/ 7857 h 7857"/>
              <a:gd name="T32" fmla="*/ 7 w 13"/>
              <a:gd name="T33" fmla="*/ 7857 h 7857"/>
              <a:gd name="T34" fmla="*/ 7 w 13"/>
              <a:gd name="T35" fmla="*/ 7857 h 7857"/>
              <a:gd name="T36" fmla="*/ 9 w 13"/>
              <a:gd name="T37" fmla="*/ 7853 h 7857"/>
              <a:gd name="T38" fmla="*/ 9 w 13"/>
              <a:gd name="T39" fmla="*/ 7853 h 7857"/>
              <a:gd name="T40" fmla="*/ 13 w 13"/>
              <a:gd name="T41" fmla="*/ 7851 h 7857"/>
              <a:gd name="T42" fmla="*/ 13 w 13"/>
              <a:gd name="T43" fmla="*/ 5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13" y="5"/>
                </a:moveTo>
                <a:lnTo>
                  <a:pt x="9" y="3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3"/>
                </a:lnTo>
                <a:lnTo>
                  <a:pt x="0" y="7848"/>
                </a:lnTo>
                <a:lnTo>
                  <a:pt x="0" y="7853"/>
                </a:lnTo>
                <a:lnTo>
                  <a:pt x="2" y="7857"/>
                </a:lnTo>
                <a:lnTo>
                  <a:pt x="4" y="7857"/>
                </a:lnTo>
                <a:lnTo>
                  <a:pt x="7" y="7857"/>
                </a:lnTo>
                <a:lnTo>
                  <a:pt x="9" y="7853"/>
                </a:lnTo>
                <a:lnTo>
                  <a:pt x="13" y="785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0" name="Rectangle 53">
            <a:extLst>
              <a:ext uri="{FF2B5EF4-FFF2-40B4-BE49-F238E27FC236}">
                <a16:creationId xmlns:a16="http://schemas.microsoft.com/office/drawing/2014/main" id="{AE2AE9D2-376B-4AC9-A6AA-CDD55EEE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016250"/>
            <a:ext cx="49212" cy="25336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1" name="Line 54">
            <a:extLst>
              <a:ext uri="{FF2B5EF4-FFF2-40B4-BE49-F238E27FC236}">
                <a16:creationId xmlns:a16="http://schemas.microsoft.com/office/drawing/2014/main" id="{2616F5E0-430C-4888-8C52-A59017826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89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55">
            <a:extLst>
              <a:ext uri="{FF2B5EF4-FFF2-40B4-BE49-F238E27FC236}">
                <a16:creationId xmlns:a16="http://schemas.microsoft.com/office/drawing/2014/main" id="{D51BBB01-25E0-4839-8C82-EC6D42EF9C7D}"/>
              </a:ext>
            </a:extLst>
          </p:cNvPr>
          <p:cNvSpPr>
            <a:spLocks/>
          </p:cNvSpPr>
          <p:nvPr/>
        </p:nvSpPr>
        <p:spPr bwMode="auto">
          <a:xfrm>
            <a:off x="1358900" y="3013075"/>
            <a:ext cx="4763" cy="2538413"/>
          </a:xfrm>
          <a:custGeom>
            <a:avLst/>
            <a:gdLst>
              <a:gd name="T0" fmla="*/ 0 w 13"/>
              <a:gd name="T1" fmla="*/ 7017 h 7023"/>
              <a:gd name="T2" fmla="*/ 3 w 13"/>
              <a:gd name="T3" fmla="*/ 7019 h 7023"/>
              <a:gd name="T4" fmla="*/ 3 w 13"/>
              <a:gd name="T5" fmla="*/ 7019 h 7023"/>
              <a:gd name="T6" fmla="*/ 5 w 13"/>
              <a:gd name="T7" fmla="*/ 7023 h 7023"/>
              <a:gd name="T8" fmla="*/ 5 w 13"/>
              <a:gd name="T9" fmla="*/ 7023 h 7023"/>
              <a:gd name="T10" fmla="*/ 8 w 13"/>
              <a:gd name="T11" fmla="*/ 7023 h 7023"/>
              <a:gd name="T12" fmla="*/ 10 w 13"/>
              <a:gd name="T13" fmla="*/ 7023 h 7023"/>
              <a:gd name="T14" fmla="*/ 10 w 13"/>
              <a:gd name="T15" fmla="*/ 7023 h 7023"/>
              <a:gd name="T16" fmla="*/ 13 w 13"/>
              <a:gd name="T17" fmla="*/ 7019 h 7023"/>
              <a:gd name="T18" fmla="*/ 13 w 13"/>
              <a:gd name="T19" fmla="*/ 7019 h 7023"/>
              <a:gd name="T20" fmla="*/ 13 w 13"/>
              <a:gd name="T21" fmla="*/ 11 h 7023"/>
              <a:gd name="T22" fmla="*/ 13 w 13"/>
              <a:gd name="T23" fmla="*/ 3 h 7023"/>
              <a:gd name="T24" fmla="*/ 13 w 13"/>
              <a:gd name="T25" fmla="*/ 3 h 7023"/>
              <a:gd name="T26" fmla="*/ 10 w 13"/>
              <a:gd name="T27" fmla="*/ 0 h 7023"/>
              <a:gd name="T28" fmla="*/ 10 w 13"/>
              <a:gd name="T29" fmla="*/ 0 h 7023"/>
              <a:gd name="T30" fmla="*/ 8 w 13"/>
              <a:gd name="T31" fmla="*/ 0 h 7023"/>
              <a:gd name="T32" fmla="*/ 5 w 13"/>
              <a:gd name="T33" fmla="*/ 0 h 7023"/>
              <a:gd name="T34" fmla="*/ 5 w 13"/>
              <a:gd name="T35" fmla="*/ 0 h 7023"/>
              <a:gd name="T36" fmla="*/ 3 w 13"/>
              <a:gd name="T37" fmla="*/ 3 h 7023"/>
              <a:gd name="T38" fmla="*/ 3 w 13"/>
              <a:gd name="T39" fmla="*/ 3 h 7023"/>
              <a:gd name="T40" fmla="*/ 0 w 13"/>
              <a:gd name="T41" fmla="*/ 9 h 7023"/>
              <a:gd name="T42" fmla="*/ 0 w 13"/>
              <a:gd name="T43" fmla="*/ 7017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023"/>
              <a:gd name="T68" fmla="*/ 13 w 13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023">
                <a:moveTo>
                  <a:pt x="0" y="7017"/>
                </a:moveTo>
                <a:lnTo>
                  <a:pt x="3" y="7019"/>
                </a:lnTo>
                <a:lnTo>
                  <a:pt x="5" y="7023"/>
                </a:lnTo>
                <a:lnTo>
                  <a:pt x="8" y="7023"/>
                </a:lnTo>
                <a:lnTo>
                  <a:pt x="10" y="7023"/>
                </a:lnTo>
                <a:lnTo>
                  <a:pt x="13" y="7019"/>
                </a:lnTo>
                <a:lnTo>
                  <a:pt x="13" y="11"/>
                </a:lnTo>
                <a:lnTo>
                  <a:pt x="13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701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3" name="Line 56">
            <a:extLst>
              <a:ext uri="{FF2B5EF4-FFF2-40B4-BE49-F238E27FC236}">
                <a16:creationId xmlns:a16="http://schemas.microsoft.com/office/drawing/2014/main" id="{3DD2B42C-34AD-4230-9EEF-C597A560D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0488" y="30130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57">
            <a:extLst>
              <a:ext uri="{FF2B5EF4-FFF2-40B4-BE49-F238E27FC236}">
                <a16:creationId xmlns:a16="http://schemas.microsoft.com/office/drawing/2014/main" id="{6DF59503-A153-4797-913C-CD4722F8A47E}"/>
              </a:ext>
            </a:extLst>
          </p:cNvPr>
          <p:cNvSpPr>
            <a:spLocks/>
          </p:cNvSpPr>
          <p:nvPr/>
        </p:nvSpPr>
        <p:spPr bwMode="auto">
          <a:xfrm>
            <a:off x="1358900" y="3013075"/>
            <a:ext cx="53975" cy="4763"/>
          </a:xfrm>
          <a:custGeom>
            <a:avLst/>
            <a:gdLst>
              <a:gd name="T0" fmla="*/ 8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3 h 11"/>
              <a:gd name="T8" fmla="*/ 3 w 147"/>
              <a:gd name="T9" fmla="*/ 3 h 11"/>
              <a:gd name="T10" fmla="*/ 0 w 147"/>
              <a:gd name="T11" fmla="*/ 5 h 11"/>
              <a:gd name="T12" fmla="*/ 3 w 147"/>
              <a:gd name="T13" fmla="*/ 9 h 11"/>
              <a:gd name="T14" fmla="*/ 3 w 147"/>
              <a:gd name="T15" fmla="*/ 9 h 11"/>
              <a:gd name="T16" fmla="*/ 5 w 147"/>
              <a:gd name="T17" fmla="*/ 11 h 11"/>
              <a:gd name="T18" fmla="*/ 5 w 147"/>
              <a:gd name="T19" fmla="*/ 11 h 11"/>
              <a:gd name="T20" fmla="*/ 133 w 147"/>
              <a:gd name="T21" fmla="*/ 11 h 11"/>
              <a:gd name="T22" fmla="*/ 141 w 147"/>
              <a:gd name="T23" fmla="*/ 11 h 11"/>
              <a:gd name="T24" fmla="*/ 141 w 147"/>
              <a:gd name="T25" fmla="*/ 11 h 11"/>
              <a:gd name="T26" fmla="*/ 143 w 147"/>
              <a:gd name="T27" fmla="*/ 9 h 11"/>
              <a:gd name="T28" fmla="*/ 143 w 147"/>
              <a:gd name="T29" fmla="*/ 9 h 11"/>
              <a:gd name="T30" fmla="*/ 147 w 147"/>
              <a:gd name="T31" fmla="*/ 5 h 11"/>
              <a:gd name="T32" fmla="*/ 143 w 147"/>
              <a:gd name="T33" fmla="*/ 3 h 11"/>
              <a:gd name="T34" fmla="*/ 143 w 147"/>
              <a:gd name="T35" fmla="*/ 3 h 11"/>
              <a:gd name="T36" fmla="*/ 141 w 147"/>
              <a:gd name="T37" fmla="*/ 0 h 11"/>
              <a:gd name="T38" fmla="*/ 141 w 147"/>
              <a:gd name="T39" fmla="*/ 0 h 11"/>
              <a:gd name="T40" fmla="*/ 136 w 147"/>
              <a:gd name="T41" fmla="*/ 0 h 11"/>
              <a:gd name="T42" fmla="*/ 8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8" y="0"/>
                </a:move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3" y="9"/>
                </a:lnTo>
                <a:lnTo>
                  <a:pt x="5" y="11"/>
                </a:lnTo>
                <a:lnTo>
                  <a:pt x="133" y="11"/>
                </a:lnTo>
                <a:lnTo>
                  <a:pt x="141" y="11"/>
                </a:lnTo>
                <a:lnTo>
                  <a:pt x="143" y="9"/>
                </a:lnTo>
                <a:lnTo>
                  <a:pt x="147" y="5"/>
                </a:lnTo>
                <a:lnTo>
                  <a:pt x="143" y="3"/>
                </a:lnTo>
                <a:lnTo>
                  <a:pt x="141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5" name="Line 58">
            <a:extLst>
              <a:ext uri="{FF2B5EF4-FFF2-40B4-BE49-F238E27FC236}">
                <a16:creationId xmlns:a16="http://schemas.microsoft.com/office/drawing/2014/main" id="{5CCC9D14-D9A0-4E70-A40C-8D5E9DB70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30162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6" name="Freeform 59">
            <a:extLst>
              <a:ext uri="{FF2B5EF4-FFF2-40B4-BE49-F238E27FC236}">
                <a16:creationId xmlns:a16="http://schemas.microsoft.com/office/drawing/2014/main" id="{CA65A081-87F0-4456-96B2-4A6482362D0E}"/>
              </a:ext>
            </a:extLst>
          </p:cNvPr>
          <p:cNvSpPr>
            <a:spLocks/>
          </p:cNvSpPr>
          <p:nvPr/>
        </p:nvSpPr>
        <p:spPr bwMode="auto">
          <a:xfrm>
            <a:off x="1406525" y="3013075"/>
            <a:ext cx="6350" cy="2538413"/>
          </a:xfrm>
          <a:custGeom>
            <a:avLst/>
            <a:gdLst>
              <a:gd name="T0" fmla="*/ 14 w 14"/>
              <a:gd name="T1" fmla="*/ 5 h 7023"/>
              <a:gd name="T2" fmla="*/ 10 w 14"/>
              <a:gd name="T3" fmla="*/ 3 h 7023"/>
              <a:gd name="T4" fmla="*/ 10 w 14"/>
              <a:gd name="T5" fmla="*/ 3 h 7023"/>
              <a:gd name="T6" fmla="*/ 8 w 14"/>
              <a:gd name="T7" fmla="*/ 0 h 7023"/>
              <a:gd name="T8" fmla="*/ 8 w 14"/>
              <a:gd name="T9" fmla="*/ 0 h 7023"/>
              <a:gd name="T10" fmla="*/ 5 w 14"/>
              <a:gd name="T11" fmla="*/ 0 h 7023"/>
              <a:gd name="T12" fmla="*/ 3 w 14"/>
              <a:gd name="T13" fmla="*/ 0 h 7023"/>
              <a:gd name="T14" fmla="*/ 3 w 14"/>
              <a:gd name="T15" fmla="*/ 0 h 7023"/>
              <a:gd name="T16" fmla="*/ 0 w 14"/>
              <a:gd name="T17" fmla="*/ 3 h 7023"/>
              <a:gd name="T18" fmla="*/ 0 w 14"/>
              <a:gd name="T19" fmla="*/ 3 h 7023"/>
              <a:gd name="T20" fmla="*/ 0 w 14"/>
              <a:gd name="T21" fmla="*/ 7014 h 7023"/>
              <a:gd name="T22" fmla="*/ 0 w 14"/>
              <a:gd name="T23" fmla="*/ 7019 h 7023"/>
              <a:gd name="T24" fmla="*/ 0 w 14"/>
              <a:gd name="T25" fmla="*/ 7019 h 7023"/>
              <a:gd name="T26" fmla="*/ 3 w 14"/>
              <a:gd name="T27" fmla="*/ 7023 h 7023"/>
              <a:gd name="T28" fmla="*/ 3 w 14"/>
              <a:gd name="T29" fmla="*/ 7023 h 7023"/>
              <a:gd name="T30" fmla="*/ 5 w 14"/>
              <a:gd name="T31" fmla="*/ 7023 h 7023"/>
              <a:gd name="T32" fmla="*/ 8 w 14"/>
              <a:gd name="T33" fmla="*/ 7023 h 7023"/>
              <a:gd name="T34" fmla="*/ 8 w 14"/>
              <a:gd name="T35" fmla="*/ 7023 h 7023"/>
              <a:gd name="T36" fmla="*/ 10 w 14"/>
              <a:gd name="T37" fmla="*/ 7019 h 7023"/>
              <a:gd name="T38" fmla="*/ 10 w 14"/>
              <a:gd name="T39" fmla="*/ 7019 h 7023"/>
              <a:gd name="T40" fmla="*/ 14 w 14"/>
              <a:gd name="T41" fmla="*/ 7017 h 7023"/>
              <a:gd name="T42" fmla="*/ 14 w 14"/>
              <a:gd name="T43" fmla="*/ 5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023"/>
              <a:gd name="T68" fmla="*/ 14 w 14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023">
                <a:moveTo>
                  <a:pt x="14" y="5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7014"/>
                </a:lnTo>
                <a:lnTo>
                  <a:pt x="0" y="7019"/>
                </a:lnTo>
                <a:lnTo>
                  <a:pt x="3" y="7023"/>
                </a:lnTo>
                <a:lnTo>
                  <a:pt x="5" y="7023"/>
                </a:lnTo>
                <a:lnTo>
                  <a:pt x="8" y="7023"/>
                </a:lnTo>
                <a:lnTo>
                  <a:pt x="10" y="7019"/>
                </a:lnTo>
                <a:lnTo>
                  <a:pt x="14" y="7017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7" name="Rectangle 60">
            <a:extLst>
              <a:ext uri="{FF2B5EF4-FFF2-40B4-BE49-F238E27FC236}">
                <a16:creationId xmlns:a16="http://schemas.microsoft.com/office/drawing/2014/main" id="{11FDE017-4EEA-401F-A909-75120056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3559175"/>
            <a:ext cx="47625" cy="19907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8" name="Line 61">
            <a:extLst>
              <a:ext uri="{FF2B5EF4-FFF2-40B4-BE49-F238E27FC236}">
                <a16:creationId xmlns:a16="http://schemas.microsoft.com/office/drawing/2014/main" id="{786DEAC7-40C9-42D4-B812-307B23862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Freeform 62">
            <a:extLst>
              <a:ext uri="{FF2B5EF4-FFF2-40B4-BE49-F238E27FC236}">
                <a16:creationId xmlns:a16="http://schemas.microsoft.com/office/drawing/2014/main" id="{DDA2AA00-D9C1-4020-8A4C-338C13AF4404}"/>
              </a:ext>
            </a:extLst>
          </p:cNvPr>
          <p:cNvSpPr>
            <a:spLocks/>
          </p:cNvSpPr>
          <p:nvPr/>
        </p:nvSpPr>
        <p:spPr bwMode="auto">
          <a:xfrm>
            <a:off x="1422400" y="3557588"/>
            <a:ext cx="4763" cy="1993900"/>
          </a:xfrm>
          <a:custGeom>
            <a:avLst/>
            <a:gdLst>
              <a:gd name="T0" fmla="*/ 0 w 12"/>
              <a:gd name="T1" fmla="*/ 5513 h 5519"/>
              <a:gd name="T2" fmla="*/ 2 w 12"/>
              <a:gd name="T3" fmla="*/ 5515 h 5519"/>
              <a:gd name="T4" fmla="*/ 2 w 12"/>
              <a:gd name="T5" fmla="*/ 5515 h 5519"/>
              <a:gd name="T6" fmla="*/ 5 w 12"/>
              <a:gd name="T7" fmla="*/ 5519 h 5519"/>
              <a:gd name="T8" fmla="*/ 5 w 12"/>
              <a:gd name="T9" fmla="*/ 5519 h 5519"/>
              <a:gd name="T10" fmla="*/ 7 w 12"/>
              <a:gd name="T11" fmla="*/ 5519 h 5519"/>
              <a:gd name="T12" fmla="*/ 10 w 12"/>
              <a:gd name="T13" fmla="*/ 5519 h 5519"/>
              <a:gd name="T14" fmla="*/ 10 w 12"/>
              <a:gd name="T15" fmla="*/ 5519 h 5519"/>
              <a:gd name="T16" fmla="*/ 12 w 12"/>
              <a:gd name="T17" fmla="*/ 5515 h 5519"/>
              <a:gd name="T18" fmla="*/ 12 w 12"/>
              <a:gd name="T19" fmla="*/ 5515 h 5519"/>
              <a:gd name="T20" fmla="*/ 12 w 12"/>
              <a:gd name="T21" fmla="*/ 10 h 5519"/>
              <a:gd name="T22" fmla="*/ 12 w 12"/>
              <a:gd name="T23" fmla="*/ 3 h 5519"/>
              <a:gd name="T24" fmla="*/ 12 w 12"/>
              <a:gd name="T25" fmla="*/ 3 h 5519"/>
              <a:gd name="T26" fmla="*/ 10 w 12"/>
              <a:gd name="T27" fmla="*/ 0 h 5519"/>
              <a:gd name="T28" fmla="*/ 10 w 12"/>
              <a:gd name="T29" fmla="*/ 0 h 5519"/>
              <a:gd name="T30" fmla="*/ 7 w 12"/>
              <a:gd name="T31" fmla="*/ 0 h 5519"/>
              <a:gd name="T32" fmla="*/ 5 w 12"/>
              <a:gd name="T33" fmla="*/ 0 h 5519"/>
              <a:gd name="T34" fmla="*/ 5 w 12"/>
              <a:gd name="T35" fmla="*/ 0 h 5519"/>
              <a:gd name="T36" fmla="*/ 2 w 12"/>
              <a:gd name="T37" fmla="*/ 3 h 5519"/>
              <a:gd name="T38" fmla="*/ 2 w 12"/>
              <a:gd name="T39" fmla="*/ 3 h 5519"/>
              <a:gd name="T40" fmla="*/ 0 w 12"/>
              <a:gd name="T41" fmla="*/ 8 h 5519"/>
              <a:gd name="T42" fmla="*/ 0 w 12"/>
              <a:gd name="T43" fmla="*/ 5513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5519"/>
              <a:gd name="T68" fmla="*/ 12 w 12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5519">
                <a:moveTo>
                  <a:pt x="0" y="5513"/>
                </a:moveTo>
                <a:lnTo>
                  <a:pt x="2" y="5515"/>
                </a:lnTo>
                <a:lnTo>
                  <a:pt x="5" y="5519"/>
                </a:lnTo>
                <a:lnTo>
                  <a:pt x="7" y="5519"/>
                </a:lnTo>
                <a:lnTo>
                  <a:pt x="10" y="5519"/>
                </a:lnTo>
                <a:lnTo>
                  <a:pt x="12" y="5515"/>
                </a:lnTo>
                <a:lnTo>
                  <a:pt x="12" y="10"/>
                </a:lnTo>
                <a:lnTo>
                  <a:pt x="12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5513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0" name="Line 63">
            <a:extLst>
              <a:ext uri="{FF2B5EF4-FFF2-40B4-BE49-F238E27FC236}">
                <a16:creationId xmlns:a16="http://schemas.microsoft.com/office/drawing/2014/main" id="{FCE5BBF5-D791-43E0-A094-E5DD23B58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5575" y="35575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Freeform 64">
            <a:extLst>
              <a:ext uri="{FF2B5EF4-FFF2-40B4-BE49-F238E27FC236}">
                <a16:creationId xmlns:a16="http://schemas.microsoft.com/office/drawing/2014/main" id="{4A6CFC86-BAAD-40B1-B12C-920B2711C539}"/>
              </a:ext>
            </a:extLst>
          </p:cNvPr>
          <p:cNvSpPr>
            <a:spLocks/>
          </p:cNvSpPr>
          <p:nvPr/>
        </p:nvSpPr>
        <p:spPr bwMode="auto">
          <a:xfrm>
            <a:off x="1422400" y="3557588"/>
            <a:ext cx="53975" cy="3175"/>
          </a:xfrm>
          <a:custGeom>
            <a:avLst/>
            <a:gdLst>
              <a:gd name="T0" fmla="*/ 7 w 149"/>
              <a:gd name="T1" fmla="*/ 0 h 10"/>
              <a:gd name="T2" fmla="*/ 5 w 149"/>
              <a:gd name="T3" fmla="*/ 0 h 10"/>
              <a:gd name="T4" fmla="*/ 5 w 149"/>
              <a:gd name="T5" fmla="*/ 0 h 10"/>
              <a:gd name="T6" fmla="*/ 2 w 149"/>
              <a:gd name="T7" fmla="*/ 3 h 10"/>
              <a:gd name="T8" fmla="*/ 2 w 149"/>
              <a:gd name="T9" fmla="*/ 3 h 10"/>
              <a:gd name="T10" fmla="*/ 0 w 149"/>
              <a:gd name="T11" fmla="*/ 5 h 10"/>
              <a:gd name="T12" fmla="*/ 2 w 149"/>
              <a:gd name="T13" fmla="*/ 8 h 10"/>
              <a:gd name="T14" fmla="*/ 2 w 149"/>
              <a:gd name="T15" fmla="*/ 8 h 10"/>
              <a:gd name="T16" fmla="*/ 5 w 149"/>
              <a:gd name="T17" fmla="*/ 10 h 10"/>
              <a:gd name="T18" fmla="*/ 5 w 149"/>
              <a:gd name="T19" fmla="*/ 10 h 10"/>
              <a:gd name="T20" fmla="*/ 135 w 149"/>
              <a:gd name="T21" fmla="*/ 10 h 10"/>
              <a:gd name="T22" fmla="*/ 143 w 149"/>
              <a:gd name="T23" fmla="*/ 10 h 10"/>
              <a:gd name="T24" fmla="*/ 143 w 149"/>
              <a:gd name="T25" fmla="*/ 10 h 10"/>
              <a:gd name="T26" fmla="*/ 146 w 149"/>
              <a:gd name="T27" fmla="*/ 8 h 10"/>
              <a:gd name="T28" fmla="*/ 146 w 149"/>
              <a:gd name="T29" fmla="*/ 8 h 10"/>
              <a:gd name="T30" fmla="*/ 149 w 149"/>
              <a:gd name="T31" fmla="*/ 5 h 10"/>
              <a:gd name="T32" fmla="*/ 146 w 149"/>
              <a:gd name="T33" fmla="*/ 3 h 10"/>
              <a:gd name="T34" fmla="*/ 146 w 149"/>
              <a:gd name="T35" fmla="*/ 3 h 10"/>
              <a:gd name="T36" fmla="*/ 143 w 149"/>
              <a:gd name="T37" fmla="*/ 0 h 10"/>
              <a:gd name="T38" fmla="*/ 143 w 149"/>
              <a:gd name="T39" fmla="*/ 0 h 10"/>
              <a:gd name="T40" fmla="*/ 138 w 149"/>
              <a:gd name="T41" fmla="*/ 0 h 10"/>
              <a:gd name="T42" fmla="*/ 7 w 149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0"/>
              <a:gd name="T68" fmla="*/ 149 w 149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0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0"/>
                </a:lnTo>
                <a:lnTo>
                  <a:pt x="143" y="10"/>
                </a:lnTo>
                <a:lnTo>
                  <a:pt x="146" y="8"/>
                </a:lnTo>
                <a:lnTo>
                  <a:pt x="149" y="5"/>
                </a:lnTo>
                <a:lnTo>
                  <a:pt x="146" y="3"/>
                </a:lnTo>
                <a:lnTo>
                  <a:pt x="143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2" name="Line 65">
            <a:extLst>
              <a:ext uri="{FF2B5EF4-FFF2-40B4-BE49-F238E27FC236}">
                <a16:creationId xmlns:a16="http://schemas.microsoft.com/office/drawing/2014/main" id="{38640419-6D29-46BF-8DE3-F9186A206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35591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Freeform 66">
            <a:extLst>
              <a:ext uri="{FF2B5EF4-FFF2-40B4-BE49-F238E27FC236}">
                <a16:creationId xmlns:a16="http://schemas.microsoft.com/office/drawing/2014/main" id="{A6ADE82D-4770-4345-B97F-04238A4EADEA}"/>
              </a:ext>
            </a:extLst>
          </p:cNvPr>
          <p:cNvSpPr>
            <a:spLocks/>
          </p:cNvSpPr>
          <p:nvPr/>
        </p:nvSpPr>
        <p:spPr bwMode="auto">
          <a:xfrm>
            <a:off x="1471613" y="3557588"/>
            <a:ext cx="4762" cy="1993900"/>
          </a:xfrm>
          <a:custGeom>
            <a:avLst/>
            <a:gdLst>
              <a:gd name="T0" fmla="*/ 14 w 14"/>
              <a:gd name="T1" fmla="*/ 5 h 5519"/>
              <a:gd name="T2" fmla="*/ 11 w 14"/>
              <a:gd name="T3" fmla="*/ 3 h 5519"/>
              <a:gd name="T4" fmla="*/ 11 w 14"/>
              <a:gd name="T5" fmla="*/ 3 h 5519"/>
              <a:gd name="T6" fmla="*/ 8 w 14"/>
              <a:gd name="T7" fmla="*/ 0 h 5519"/>
              <a:gd name="T8" fmla="*/ 8 w 14"/>
              <a:gd name="T9" fmla="*/ 0 h 5519"/>
              <a:gd name="T10" fmla="*/ 5 w 14"/>
              <a:gd name="T11" fmla="*/ 0 h 5519"/>
              <a:gd name="T12" fmla="*/ 3 w 14"/>
              <a:gd name="T13" fmla="*/ 0 h 5519"/>
              <a:gd name="T14" fmla="*/ 3 w 14"/>
              <a:gd name="T15" fmla="*/ 0 h 5519"/>
              <a:gd name="T16" fmla="*/ 0 w 14"/>
              <a:gd name="T17" fmla="*/ 3 h 5519"/>
              <a:gd name="T18" fmla="*/ 0 w 14"/>
              <a:gd name="T19" fmla="*/ 3 h 5519"/>
              <a:gd name="T20" fmla="*/ 0 w 14"/>
              <a:gd name="T21" fmla="*/ 5510 h 5519"/>
              <a:gd name="T22" fmla="*/ 0 w 14"/>
              <a:gd name="T23" fmla="*/ 5515 h 5519"/>
              <a:gd name="T24" fmla="*/ 0 w 14"/>
              <a:gd name="T25" fmla="*/ 5515 h 5519"/>
              <a:gd name="T26" fmla="*/ 3 w 14"/>
              <a:gd name="T27" fmla="*/ 5519 h 5519"/>
              <a:gd name="T28" fmla="*/ 3 w 14"/>
              <a:gd name="T29" fmla="*/ 5519 h 5519"/>
              <a:gd name="T30" fmla="*/ 5 w 14"/>
              <a:gd name="T31" fmla="*/ 5519 h 5519"/>
              <a:gd name="T32" fmla="*/ 8 w 14"/>
              <a:gd name="T33" fmla="*/ 5519 h 5519"/>
              <a:gd name="T34" fmla="*/ 8 w 14"/>
              <a:gd name="T35" fmla="*/ 5519 h 5519"/>
              <a:gd name="T36" fmla="*/ 11 w 14"/>
              <a:gd name="T37" fmla="*/ 5515 h 5519"/>
              <a:gd name="T38" fmla="*/ 11 w 14"/>
              <a:gd name="T39" fmla="*/ 5515 h 5519"/>
              <a:gd name="T40" fmla="*/ 14 w 14"/>
              <a:gd name="T41" fmla="*/ 5513 h 5519"/>
              <a:gd name="T42" fmla="*/ 14 w 14"/>
              <a:gd name="T43" fmla="*/ 5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5519"/>
              <a:gd name="T68" fmla="*/ 14 w 14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5519">
                <a:moveTo>
                  <a:pt x="14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5510"/>
                </a:lnTo>
                <a:lnTo>
                  <a:pt x="0" y="5515"/>
                </a:lnTo>
                <a:lnTo>
                  <a:pt x="3" y="5519"/>
                </a:lnTo>
                <a:lnTo>
                  <a:pt x="5" y="5519"/>
                </a:lnTo>
                <a:lnTo>
                  <a:pt x="8" y="5519"/>
                </a:lnTo>
                <a:lnTo>
                  <a:pt x="11" y="5515"/>
                </a:lnTo>
                <a:lnTo>
                  <a:pt x="14" y="5513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4" name="Rectangle 67">
            <a:extLst>
              <a:ext uri="{FF2B5EF4-FFF2-40B4-BE49-F238E27FC236}">
                <a16:creationId xmlns:a16="http://schemas.microsoft.com/office/drawing/2014/main" id="{B5FC4E22-7EC2-45F3-9456-AE0BBBB9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2171700"/>
            <a:ext cx="47625" cy="33782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5" name="Line 68">
            <a:extLst>
              <a:ext uri="{FF2B5EF4-FFF2-40B4-BE49-F238E27FC236}">
                <a16:creationId xmlns:a16="http://schemas.microsoft.com/office/drawing/2014/main" id="{369FFD3D-2B59-498E-9F6A-0BBE113E4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69">
            <a:extLst>
              <a:ext uri="{FF2B5EF4-FFF2-40B4-BE49-F238E27FC236}">
                <a16:creationId xmlns:a16="http://schemas.microsoft.com/office/drawing/2014/main" id="{4AAFB64B-784D-4736-BD06-3D562B0E4D59}"/>
              </a:ext>
            </a:extLst>
          </p:cNvPr>
          <p:cNvSpPr>
            <a:spLocks/>
          </p:cNvSpPr>
          <p:nvPr/>
        </p:nvSpPr>
        <p:spPr bwMode="auto">
          <a:xfrm>
            <a:off x="1485900" y="2168525"/>
            <a:ext cx="6350" cy="3382963"/>
          </a:xfrm>
          <a:custGeom>
            <a:avLst/>
            <a:gdLst>
              <a:gd name="T0" fmla="*/ 0 w 14"/>
              <a:gd name="T1" fmla="*/ 9357 h 9363"/>
              <a:gd name="T2" fmla="*/ 3 w 14"/>
              <a:gd name="T3" fmla="*/ 9359 h 9363"/>
              <a:gd name="T4" fmla="*/ 3 w 14"/>
              <a:gd name="T5" fmla="*/ 9359 h 9363"/>
              <a:gd name="T6" fmla="*/ 5 w 14"/>
              <a:gd name="T7" fmla="*/ 9363 h 9363"/>
              <a:gd name="T8" fmla="*/ 5 w 14"/>
              <a:gd name="T9" fmla="*/ 9363 h 9363"/>
              <a:gd name="T10" fmla="*/ 8 w 14"/>
              <a:gd name="T11" fmla="*/ 9363 h 9363"/>
              <a:gd name="T12" fmla="*/ 10 w 14"/>
              <a:gd name="T13" fmla="*/ 9363 h 9363"/>
              <a:gd name="T14" fmla="*/ 10 w 14"/>
              <a:gd name="T15" fmla="*/ 9363 h 9363"/>
              <a:gd name="T16" fmla="*/ 14 w 14"/>
              <a:gd name="T17" fmla="*/ 9359 h 9363"/>
              <a:gd name="T18" fmla="*/ 14 w 14"/>
              <a:gd name="T19" fmla="*/ 9359 h 9363"/>
              <a:gd name="T20" fmla="*/ 14 w 14"/>
              <a:gd name="T21" fmla="*/ 11 h 9363"/>
              <a:gd name="T22" fmla="*/ 14 w 14"/>
              <a:gd name="T23" fmla="*/ 5 h 9363"/>
              <a:gd name="T24" fmla="*/ 14 w 14"/>
              <a:gd name="T25" fmla="*/ 5 h 9363"/>
              <a:gd name="T26" fmla="*/ 10 w 14"/>
              <a:gd name="T27" fmla="*/ 2 h 9363"/>
              <a:gd name="T28" fmla="*/ 10 w 14"/>
              <a:gd name="T29" fmla="*/ 2 h 9363"/>
              <a:gd name="T30" fmla="*/ 8 w 14"/>
              <a:gd name="T31" fmla="*/ 0 h 9363"/>
              <a:gd name="T32" fmla="*/ 5 w 14"/>
              <a:gd name="T33" fmla="*/ 2 h 9363"/>
              <a:gd name="T34" fmla="*/ 5 w 14"/>
              <a:gd name="T35" fmla="*/ 2 h 9363"/>
              <a:gd name="T36" fmla="*/ 3 w 14"/>
              <a:gd name="T37" fmla="*/ 5 h 9363"/>
              <a:gd name="T38" fmla="*/ 3 w 14"/>
              <a:gd name="T39" fmla="*/ 5 h 9363"/>
              <a:gd name="T40" fmla="*/ 0 w 14"/>
              <a:gd name="T41" fmla="*/ 7 h 9363"/>
              <a:gd name="T42" fmla="*/ 0 w 14"/>
              <a:gd name="T43" fmla="*/ 935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363"/>
              <a:gd name="T68" fmla="*/ 14 w 14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363">
                <a:moveTo>
                  <a:pt x="0" y="9357"/>
                </a:moveTo>
                <a:lnTo>
                  <a:pt x="3" y="9359"/>
                </a:lnTo>
                <a:lnTo>
                  <a:pt x="5" y="9363"/>
                </a:lnTo>
                <a:lnTo>
                  <a:pt x="8" y="9363"/>
                </a:lnTo>
                <a:lnTo>
                  <a:pt x="10" y="9363"/>
                </a:lnTo>
                <a:lnTo>
                  <a:pt x="14" y="9359"/>
                </a:lnTo>
                <a:lnTo>
                  <a:pt x="14" y="11"/>
                </a:lnTo>
                <a:lnTo>
                  <a:pt x="14" y="5"/>
                </a:lnTo>
                <a:lnTo>
                  <a:pt x="10" y="2"/>
                </a:lnTo>
                <a:lnTo>
                  <a:pt x="8" y="0"/>
                </a:ln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0" y="935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7" name="Line 70">
            <a:extLst>
              <a:ext uri="{FF2B5EF4-FFF2-40B4-BE49-F238E27FC236}">
                <a16:creationId xmlns:a16="http://schemas.microsoft.com/office/drawing/2014/main" id="{5B4F1790-9FEC-4F7D-8EAF-D05BBA7FB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0663" y="21685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Freeform 71">
            <a:extLst>
              <a:ext uri="{FF2B5EF4-FFF2-40B4-BE49-F238E27FC236}">
                <a16:creationId xmlns:a16="http://schemas.microsoft.com/office/drawing/2014/main" id="{3DCBA1EE-3CCA-41EB-9E82-45B20DB1EF9C}"/>
              </a:ext>
            </a:extLst>
          </p:cNvPr>
          <p:cNvSpPr>
            <a:spLocks/>
          </p:cNvSpPr>
          <p:nvPr/>
        </p:nvSpPr>
        <p:spPr bwMode="auto">
          <a:xfrm>
            <a:off x="1485900" y="2168525"/>
            <a:ext cx="55563" cy="4763"/>
          </a:xfrm>
          <a:custGeom>
            <a:avLst/>
            <a:gdLst>
              <a:gd name="T0" fmla="*/ 8 w 149"/>
              <a:gd name="T1" fmla="*/ 0 h 13"/>
              <a:gd name="T2" fmla="*/ 5 w 149"/>
              <a:gd name="T3" fmla="*/ 2 h 13"/>
              <a:gd name="T4" fmla="*/ 5 w 149"/>
              <a:gd name="T5" fmla="*/ 2 h 13"/>
              <a:gd name="T6" fmla="*/ 3 w 149"/>
              <a:gd name="T7" fmla="*/ 5 h 13"/>
              <a:gd name="T8" fmla="*/ 3 w 149"/>
              <a:gd name="T9" fmla="*/ 5 h 13"/>
              <a:gd name="T10" fmla="*/ 0 w 149"/>
              <a:gd name="T11" fmla="*/ 7 h 13"/>
              <a:gd name="T12" fmla="*/ 3 w 149"/>
              <a:gd name="T13" fmla="*/ 11 h 13"/>
              <a:gd name="T14" fmla="*/ 3 w 149"/>
              <a:gd name="T15" fmla="*/ 11 h 13"/>
              <a:gd name="T16" fmla="*/ 5 w 149"/>
              <a:gd name="T17" fmla="*/ 13 h 13"/>
              <a:gd name="T18" fmla="*/ 5 w 149"/>
              <a:gd name="T19" fmla="*/ 13 h 13"/>
              <a:gd name="T20" fmla="*/ 136 w 149"/>
              <a:gd name="T21" fmla="*/ 13 h 13"/>
              <a:gd name="T22" fmla="*/ 143 w 149"/>
              <a:gd name="T23" fmla="*/ 13 h 13"/>
              <a:gd name="T24" fmla="*/ 143 w 149"/>
              <a:gd name="T25" fmla="*/ 13 h 13"/>
              <a:gd name="T26" fmla="*/ 147 w 149"/>
              <a:gd name="T27" fmla="*/ 11 h 13"/>
              <a:gd name="T28" fmla="*/ 147 w 149"/>
              <a:gd name="T29" fmla="*/ 11 h 13"/>
              <a:gd name="T30" fmla="*/ 149 w 149"/>
              <a:gd name="T31" fmla="*/ 7 h 13"/>
              <a:gd name="T32" fmla="*/ 147 w 149"/>
              <a:gd name="T33" fmla="*/ 5 h 13"/>
              <a:gd name="T34" fmla="*/ 147 w 149"/>
              <a:gd name="T35" fmla="*/ 5 h 13"/>
              <a:gd name="T36" fmla="*/ 143 w 149"/>
              <a:gd name="T37" fmla="*/ 2 h 13"/>
              <a:gd name="T38" fmla="*/ 143 w 149"/>
              <a:gd name="T39" fmla="*/ 2 h 13"/>
              <a:gd name="T40" fmla="*/ 139 w 149"/>
              <a:gd name="T41" fmla="*/ 0 h 13"/>
              <a:gd name="T42" fmla="*/ 8 w 149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3"/>
              <a:gd name="T68" fmla="*/ 149 w 149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3">
                <a:moveTo>
                  <a:pt x="8" y="0"/>
                </a:move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3" y="11"/>
                </a:lnTo>
                <a:lnTo>
                  <a:pt x="5" y="13"/>
                </a:lnTo>
                <a:lnTo>
                  <a:pt x="136" y="13"/>
                </a:lnTo>
                <a:lnTo>
                  <a:pt x="143" y="13"/>
                </a:lnTo>
                <a:lnTo>
                  <a:pt x="147" y="11"/>
                </a:lnTo>
                <a:lnTo>
                  <a:pt x="149" y="7"/>
                </a:lnTo>
                <a:lnTo>
                  <a:pt x="147" y="5"/>
                </a:lnTo>
                <a:lnTo>
                  <a:pt x="143" y="2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9" name="Line 72">
            <a:extLst>
              <a:ext uri="{FF2B5EF4-FFF2-40B4-BE49-F238E27FC236}">
                <a16:creationId xmlns:a16="http://schemas.microsoft.com/office/drawing/2014/main" id="{FD539760-4FF0-4C64-8670-C445780A2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1463" y="21717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73">
            <a:extLst>
              <a:ext uri="{FF2B5EF4-FFF2-40B4-BE49-F238E27FC236}">
                <a16:creationId xmlns:a16="http://schemas.microsoft.com/office/drawing/2014/main" id="{7F10E63F-00D3-450F-A8D5-AD9957C579ED}"/>
              </a:ext>
            </a:extLst>
          </p:cNvPr>
          <p:cNvSpPr>
            <a:spLocks/>
          </p:cNvSpPr>
          <p:nvPr/>
        </p:nvSpPr>
        <p:spPr bwMode="auto">
          <a:xfrm>
            <a:off x="1535113" y="2168525"/>
            <a:ext cx="6350" cy="3382963"/>
          </a:xfrm>
          <a:custGeom>
            <a:avLst/>
            <a:gdLst>
              <a:gd name="T0" fmla="*/ 13 w 13"/>
              <a:gd name="T1" fmla="*/ 7 h 9363"/>
              <a:gd name="T2" fmla="*/ 11 w 13"/>
              <a:gd name="T3" fmla="*/ 5 h 9363"/>
              <a:gd name="T4" fmla="*/ 11 w 13"/>
              <a:gd name="T5" fmla="*/ 5 h 9363"/>
              <a:gd name="T6" fmla="*/ 7 w 13"/>
              <a:gd name="T7" fmla="*/ 2 h 9363"/>
              <a:gd name="T8" fmla="*/ 7 w 13"/>
              <a:gd name="T9" fmla="*/ 2 h 9363"/>
              <a:gd name="T10" fmla="*/ 5 w 13"/>
              <a:gd name="T11" fmla="*/ 0 h 9363"/>
              <a:gd name="T12" fmla="*/ 3 w 13"/>
              <a:gd name="T13" fmla="*/ 2 h 9363"/>
              <a:gd name="T14" fmla="*/ 3 w 13"/>
              <a:gd name="T15" fmla="*/ 2 h 9363"/>
              <a:gd name="T16" fmla="*/ 0 w 13"/>
              <a:gd name="T17" fmla="*/ 5 h 9363"/>
              <a:gd name="T18" fmla="*/ 0 w 13"/>
              <a:gd name="T19" fmla="*/ 5 h 9363"/>
              <a:gd name="T20" fmla="*/ 0 w 13"/>
              <a:gd name="T21" fmla="*/ 9357 h 9363"/>
              <a:gd name="T22" fmla="*/ 0 w 13"/>
              <a:gd name="T23" fmla="*/ 9359 h 9363"/>
              <a:gd name="T24" fmla="*/ 0 w 13"/>
              <a:gd name="T25" fmla="*/ 9359 h 9363"/>
              <a:gd name="T26" fmla="*/ 3 w 13"/>
              <a:gd name="T27" fmla="*/ 9363 h 9363"/>
              <a:gd name="T28" fmla="*/ 3 w 13"/>
              <a:gd name="T29" fmla="*/ 9363 h 9363"/>
              <a:gd name="T30" fmla="*/ 5 w 13"/>
              <a:gd name="T31" fmla="*/ 9363 h 9363"/>
              <a:gd name="T32" fmla="*/ 7 w 13"/>
              <a:gd name="T33" fmla="*/ 9363 h 9363"/>
              <a:gd name="T34" fmla="*/ 7 w 13"/>
              <a:gd name="T35" fmla="*/ 9363 h 9363"/>
              <a:gd name="T36" fmla="*/ 11 w 13"/>
              <a:gd name="T37" fmla="*/ 9359 h 9363"/>
              <a:gd name="T38" fmla="*/ 11 w 13"/>
              <a:gd name="T39" fmla="*/ 9359 h 9363"/>
              <a:gd name="T40" fmla="*/ 13 w 13"/>
              <a:gd name="T41" fmla="*/ 9359 h 9363"/>
              <a:gd name="T42" fmla="*/ 13 w 13"/>
              <a:gd name="T43" fmla="*/ 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363"/>
              <a:gd name="T68" fmla="*/ 13 w 13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363">
                <a:moveTo>
                  <a:pt x="13" y="7"/>
                </a:moveTo>
                <a:lnTo>
                  <a:pt x="11" y="5"/>
                </a:lnTo>
                <a:lnTo>
                  <a:pt x="7" y="2"/>
                </a:lnTo>
                <a:lnTo>
                  <a:pt x="5" y="0"/>
                </a:lnTo>
                <a:lnTo>
                  <a:pt x="3" y="2"/>
                </a:lnTo>
                <a:lnTo>
                  <a:pt x="0" y="5"/>
                </a:lnTo>
                <a:lnTo>
                  <a:pt x="0" y="9357"/>
                </a:lnTo>
                <a:lnTo>
                  <a:pt x="0" y="9359"/>
                </a:lnTo>
                <a:lnTo>
                  <a:pt x="3" y="9363"/>
                </a:lnTo>
                <a:lnTo>
                  <a:pt x="5" y="9363"/>
                </a:lnTo>
                <a:lnTo>
                  <a:pt x="7" y="9363"/>
                </a:lnTo>
                <a:lnTo>
                  <a:pt x="11" y="9359"/>
                </a:lnTo>
                <a:lnTo>
                  <a:pt x="13" y="9359"/>
                </a:lnTo>
                <a:lnTo>
                  <a:pt x="13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1" name="Rectangle 74">
            <a:extLst>
              <a:ext uri="{FF2B5EF4-FFF2-40B4-BE49-F238E27FC236}">
                <a16:creationId xmlns:a16="http://schemas.microsoft.com/office/drawing/2014/main" id="{AE9215D2-7078-4C99-B7A1-4D40AE11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1870075"/>
            <a:ext cx="47625" cy="36798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2" name="Line 75">
            <a:extLst>
              <a:ext uri="{FF2B5EF4-FFF2-40B4-BE49-F238E27FC236}">
                <a16:creationId xmlns:a16="http://schemas.microsoft.com/office/drawing/2014/main" id="{A598659E-5552-41C1-88F5-865740127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94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76">
            <a:extLst>
              <a:ext uri="{FF2B5EF4-FFF2-40B4-BE49-F238E27FC236}">
                <a16:creationId xmlns:a16="http://schemas.microsoft.com/office/drawing/2014/main" id="{81F0FDB6-87DE-4E1A-8404-7AD7A6DD7DF1}"/>
              </a:ext>
            </a:extLst>
          </p:cNvPr>
          <p:cNvSpPr>
            <a:spLocks/>
          </p:cNvSpPr>
          <p:nvPr/>
        </p:nvSpPr>
        <p:spPr bwMode="auto">
          <a:xfrm>
            <a:off x="1549400" y="1868488"/>
            <a:ext cx="6350" cy="3683000"/>
          </a:xfrm>
          <a:custGeom>
            <a:avLst/>
            <a:gdLst>
              <a:gd name="T0" fmla="*/ 0 w 14"/>
              <a:gd name="T1" fmla="*/ 10191 h 10197"/>
              <a:gd name="T2" fmla="*/ 3 w 14"/>
              <a:gd name="T3" fmla="*/ 10193 h 10197"/>
              <a:gd name="T4" fmla="*/ 3 w 14"/>
              <a:gd name="T5" fmla="*/ 10193 h 10197"/>
              <a:gd name="T6" fmla="*/ 5 w 14"/>
              <a:gd name="T7" fmla="*/ 10197 h 10197"/>
              <a:gd name="T8" fmla="*/ 5 w 14"/>
              <a:gd name="T9" fmla="*/ 10197 h 10197"/>
              <a:gd name="T10" fmla="*/ 8 w 14"/>
              <a:gd name="T11" fmla="*/ 10197 h 10197"/>
              <a:gd name="T12" fmla="*/ 10 w 14"/>
              <a:gd name="T13" fmla="*/ 10197 h 10197"/>
              <a:gd name="T14" fmla="*/ 10 w 14"/>
              <a:gd name="T15" fmla="*/ 10197 h 10197"/>
              <a:gd name="T16" fmla="*/ 14 w 14"/>
              <a:gd name="T17" fmla="*/ 10193 h 10197"/>
              <a:gd name="T18" fmla="*/ 14 w 14"/>
              <a:gd name="T19" fmla="*/ 10193 h 10197"/>
              <a:gd name="T20" fmla="*/ 14 w 14"/>
              <a:gd name="T21" fmla="*/ 10 h 10197"/>
              <a:gd name="T22" fmla="*/ 14 w 14"/>
              <a:gd name="T23" fmla="*/ 5 h 10197"/>
              <a:gd name="T24" fmla="*/ 14 w 14"/>
              <a:gd name="T25" fmla="*/ 5 h 10197"/>
              <a:gd name="T26" fmla="*/ 10 w 14"/>
              <a:gd name="T27" fmla="*/ 3 h 10197"/>
              <a:gd name="T28" fmla="*/ 10 w 14"/>
              <a:gd name="T29" fmla="*/ 3 h 10197"/>
              <a:gd name="T30" fmla="*/ 8 w 14"/>
              <a:gd name="T31" fmla="*/ 0 h 10197"/>
              <a:gd name="T32" fmla="*/ 5 w 14"/>
              <a:gd name="T33" fmla="*/ 3 h 10197"/>
              <a:gd name="T34" fmla="*/ 5 w 14"/>
              <a:gd name="T35" fmla="*/ 3 h 10197"/>
              <a:gd name="T36" fmla="*/ 3 w 14"/>
              <a:gd name="T37" fmla="*/ 5 h 10197"/>
              <a:gd name="T38" fmla="*/ 3 w 14"/>
              <a:gd name="T39" fmla="*/ 5 h 10197"/>
              <a:gd name="T40" fmla="*/ 0 w 14"/>
              <a:gd name="T41" fmla="*/ 7 h 10197"/>
              <a:gd name="T42" fmla="*/ 0 w 14"/>
              <a:gd name="T43" fmla="*/ 10191 h 10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197"/>
              <a:gd name="T68" fmla="*/ 14 w 14"/>
              <a:gd name="T69" fmla="*/ 10197 h 10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197">
                <a:moveTo>
                  <a:pt x="0" y="10191"/>
                </a:moveTo>
                <a:lnTo>
                  <a:pt x="3" y="10193"/>
                </a:lnTo>
                <a:lnTo>
                  <a:pt x="5" y="10197"/>
                </a:lnTo>
                <a:lnTo>
                  <a:pt x="8" y="10197"/>
                </a:lnTo>
                <a:lnTo>
                  <a:pt x="10" y="10197"/>
                </a:lnTo>
                <a:lnTo>
                  <a:pt x="14" y="10193"/>
                </a:lnTo>
                <a:lnTo>
                  <a:pt x="14" y="10"/>
                </a:lnTo>
                <a:lnTo>
                  <a:pt x="14" y="5"/>
                </a:lnTo>
                <a:lnTo>
                  <a:pt x="10" y="3"/>
                </a:lnTo>
                <a:lnTo>
                  <a:pt x="8" y="0"/>
                </a:lnTo>
                <a:lnTo>
                  <a:pt x="5" y="3"/>
                </a:lnTo>
                <a:lnTo>
                  <a:pt x="3" y="5"/>
                </a:lnTo>
                <a:lnTo>
                  <a:pt x="0" y="7"/>
                </a:lnTo>
                <a:lnTo>
                  <a:pt x="0" y="1019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4" name="Line 77">
            <a:extLst>
              <a:ext uri="{FF2B5EF4-FFF2-40B4-BE49-F238E27FC236}">
                <a16:creationId xmlns:a16="http://schemas.microsoft.com/office/drawing/2014/main" id="{4EFADACA-4C18-40F8-8E86-B39A179FD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4163" y="18684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Freeform 78">
            <a:extLst>
              <a:ext uri="{FF2B5EF4-FFF2-40B4-BE49-F238E27FC236}">
                <a16:creationId xmlns:a16="http://schemas.microsoft.com/office/drawing/2014/main" id="{B295045C-8BD0-49E7-8167-B1CC7F9EF426}"/>
              </a:ext>
            </a:extLst>
          </p:cNvPr>
          <p:cNvSpPr>
            <a:spLocks/>
          </p:cNvSpPr>
          <p:nvPr/>
        </p:nvSpPr>
        <p:spPr bwMode="auto">
          <a:xfrm>
            <a:off x="1549400" y="1868488"/>
            <a:ext cx="55563" cy="3175"/>
          </a:xfrm>
          <a:custGeom>
            <a:avLst/>
            <a:gdLst>
              <a:gd name="T0" fmla="*/ 8 w 147"/>
              <a:gd name="T1" fmla="*/ 0 h 12"/>
              <a:gd name="T2" fmla="*/ 5 w 147"/>
              <a:gd name="T3" fmla="*/ 3 h 12"/>
              <a:gd name="T4" fmla="*/ 5 w 147"/>
              <a:gd name="T5" fmla="*/ 3 h 12"/>
              <a:gd name="T6" fmla="*/ 3 w 147"/>
              <a:gd name="T7" fmla="*/ 5 h 12"/>
              <a:gd name="T8" fmla="*/ 3 w 147"/>
              <a:gd name="T9" fmla="*/ 5 h 12"/>
              <a:gd name="T10" fmla="*/ 0 w 147"/>
              <a:gd name="T11" fmla="*/ 7 h 12"/>
              <a:gd name="T12" fmla="*/ 3 w 147"/>
              <a:gd name="T13" fmla="*/ 10 h 12"/>
              <a:gd name="T14" fmla="*/ 3 w 147"/>
              <a:gd name="T15" fmla="*/ 10 h 12"/>
              <a:gd name="T16" fmla="*/ 5 w 147"/>
              <a:gd name="T17" fmla="*/ 12 h 12"/>
              <a:gd name="T18" fmla="*/ 5 w 147"/>
              <a:gd name="T19" fmla="*/ 12 h 12"/>
              <a:gd name="T20" fmla="*/ 133 w 147"/>
              <a:gd name="T21" fmla="*/ 12 h 12"/>
              <a:gd name="T22" fmla="*/ 141 w 147"/>
              <a:gd name="T23" fmla="*/ 12 h 12"/>
              <a:gd name="T24" fmla="*/ 141 w 147"/>
              <a:gd name="T25" fmla="*/ 12 h 12"/>
              <a:gd name="T26" fmla="*/ 144 w 147"/>
              <a:gd name="T27" fmla="*/ 10 h 12"/>
              <a:gd name="T28" fmla="*/ 144 w 147"/>
              <a:gd name="T29" fmla="*/ 10 h 12"/>
              <a:gd name="T30" fmla="*/ 147 w 147"/>
              <a:gd name="T31" fmla="*/ 7 h 12"/>
              <a:gd name="T32" fmla="*/ 144 w 147"/>
              <a:gd name="T33" fmla="*/ 5 h 12"/>
              <a:gd name="T34" fmla="*/ 144 w 147"/>
              <a:gd name="T35" fmla="*/ 5 h 12"/>
              <a:gd name="T36" fmla="*/ 141 w 147"/>
              <a:gd name="T37" fmla="*/ 3 h 12"/>
              <a:gd name="T38" fmla="*/ 141 w 147"/>
              <a:gd name="T39" fmla="*/ 3 h 12"/>
              <a:gd name="T40" fmla="*/ 136 w 147"/>
              <a:gd name="T41" fmla="*/ 0 h 12"/>
              <a:gd name="T42" fmla="*/ 8 w 147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2"/>
              <a:gd name="T68" fmla="*/ 147 w 147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2">
                <a:moveTo>
                  <a:pt x="8" y="0"/>
                </a:moveTo>
                <a:lnTo>
                  <a:pt x="5" y="3"/>
                </a:lnTo>
                <a:lnTo>
                  <a:pt x="3" y="5"/>
                </a:lnTo>
                <a:lnTo>
                  <a:pt x="0" y="7"/>
                </a:lnTo>
                <a:lnTo>
                  <a:pt x="3" y="10"/>
                </a:lnTo>
                <a:lnTo>
                  <a:pt x="5" y="12"/>
                </a:lnTo>
                <a:lnTo>
                  <a:pt x="133" y="12"/>
                </a:lnTo>
                <a:lnTo>
                  <a:pt x="141" y="12"/>
                </a:lnTo>
                <a:lnTo>
                  <a:pt x="144" y="10"/>
                </a:lnTo>
                <a:lnTo>
                  <a:pt x="147" y="7"/>
                </a:lnTo>
                <a:lnTo>
                  <a:pt x="144" y="5"/>
                </a:lnTo>
                <a:lnTo>
                  <a:pt x="141" y="3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6" name="Line 79">
            <a:extLst>
              <a:ext uri="{FF2B5EF4-FFF2-40B4-BE49-F238E27FC236}">
                <a16:creationId xmlns:a16="http://schemas.microsoft.com/office/drawing/2014/main" id="{B881911B-A956-4289-9FF9-EA0DB1E8E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63" y="18700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7" name="Freeform 80">
            <a:extLst>
              <a:ext uri="{FF2B5EF4-FFF2-40B4-BE49-F238E27FC236}">
                <a16:creationId xmlns:a16="http://schemas.microsoft.com/office/drawing/2014/main" id="{B34EE9A3-4B9C-406E-9C30-89F536FC36E0}"/>
              </a:ext>
            </a:extLst>
          </p:cNvPr>
          <p:cNvSpPr>
            <a:spLocks/>
          </p:cNvSpPr>
          <p:nvPr/>
        </p:nvSpPr>
        <p:spPr bwMode="auto">
          <a:xfrm>
            <a:off x="1600200" y="1868488"/>
            <a:ext cx="4763" cy="3683000"/>
          </a:xfrm>
          <a:custGeom>
            <a:avLst/>
            <a:gdLst>
              <a:gd name="T0" fmla="*/ 14 w 14"/>
              <a:gd name="T1" fmla="*/ 7 h 10197"/>
              <a:gd name="T2" fmla="*/ 11 w 14"/>
              <a:gd name="T3" fmla="*/ 5 h 10197"/>
              <a:gd name="T4" fmla="*/ 11 w 14"/>
              <a:gd name="T5" fmla="*/ 5 h 10197"/>
              <a:gd name="T6" fmla="*/ 8 w 14"/>
              <a:gd name="T7" fmla="*/ 3 h 10197"/>
              <a:gd name="T8" fmla="*/ 8 w 14"/>
              <a:gd name="T9" fmla="*/ 3 h 10197"/>
              <a:gd name="T10" fmla="*/ 5 w 14"/>
              <a:gd name="T11" fmla="*/ 0 h 10197"/>
              <a:gd name="T12" fmla="*/ 3 w 14"/>
              <a:gd name="T13" fmla="*/ 3 h 10197"/>
              <a:gd name="T14" fmla="*/ 3 w 14"/>
              <a:gd name="T15" fmla="*/ 3 h 10197"/>
              <a:gd name="T16" fmla="*/ 0 w 14"/>
              <a:gd name="T17" fmla="*/ 5 h 10197"/>
              <a:gd name="T18" fmla="*/ 0 w 14"/>
              <a:gd name="T19" fmla="*/ 5 h 10197"/>
              <a:gd name="T20" fmla="*/ 0 w 14"/>
              <a:gd name="T21" fmla="*/ 10191 h 10197"/>
              <a:gd name="T22" fmla="*/ 0 w 14"/>
              <a:gd name="T23" fmla="*/ 10193 h 10197"/>
              <a:gd name="T24" fmla="*/ 0 w 14"/>
              <a:gd name="T25" fmla="*/ 10193 h 10197"/>
              <a:gd name="T26" fmla="*/ 3 w 14"/>
              <a:gd name="T27" fmla="*/ 10197 h 10197"/>
              <a:gd name="T28" fmla="*/ 3 w 14"/>
              <a:gd name="T29" fmla="*/ 10197 h 10197"/>
              <a:gd name="T30" fmla="*/ 5 w 14"/>
              <a:gd name="T31" fmla="*/ 10197 h 10197"/>
              <a:gd name="T32" fmla="*/ 8 w 14"/>
              <a:gd name="T33" fmla="*/ 10197 h 10197"/>
              <a:gd name="T34" fmla="*/ 8 w 14"/>
              <a:gd name="T35" fmla="*/ 10197 h 10197"/>
              <a:gd name="T36" fmla="*/ 11 w 14"/>
              <a:gd name="T37" fmla="*/ 10193 h 10197"/>
              <a:gd name="T38" fmla="*/ 11 w 14"/>
              <a:gd name="T39" fmla="*/ 10193 h 10197"/>
              <a:gd name="T40" fmla="*/ 14 w 14"/>
              <a:gd name="T41" fmla="*/ 10193 h 10197"/>
              <a:gd name="T42" fmla="*/ 14 w 14"/>
              <a:gd name="T43" fmla="*/ 7 h 10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197"/>
              <a:gd name="T68" fmla="*/ 14 w 14"/>
              <a:gd name="T69" fmla="*/ 10197 h 10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197">
                <a:moveTo>
                  <a:pt x="14" y="7"/>
                </a:moveTo>
                <a:lnTo>
                  <a:pt x="11" y="5"/>
                </a:lnTo>
                <a:lnTo>
                  <a:pt x="8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10191"/>
                </a:lnTo>
                <a:lnTo>
                  <a:pt x="0" y="10193"/>
                </a:lnTo>
                <a:lnTo>
                  <a:pt x="3" y="10197"/>
                </a:lnTo>
                <a:lnTo>
                  <a:pt x="5" y="10197"/>
                </a:lnTo>
                <a:lnTo>
                  <a:pt x="8" y="10197"/>
                </a:lnTo>
                <a:lnTo>
                  <a:pt x="11" y="10193"/>
                </a:lnTo>
                <a:lnTo>
                  <a:pt x="14" y="10193"/>
                </a:lnTo>
                <a:lnTo>
                  <a:pt x="14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8" name="Rectangle 81">
            <a:extLst>
              <a:ext uri="{FF2B5EF4-FFF2-40B4-BE49-F238E27FC236}">
                <a16:creationId xmlns:a16="http://schemas.microsoft.com/office/drawing/2014/main" id="{5B53544C-EBB1-4BCC-91E1-BEA87FA55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870075"/>
            <a:ext cx="46038" cy="36798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9" name="Line 82">
            <a:extLst>
              <a:ext uri="{FF2B5EF4-FFF2-40B4-BE49-F238E27FC236}">
                <a16:creationId xmlns:a16="http://schemas.microsoft.com/office/drawing/2014/main" id="{D9EF67CE-2C35-4FD2-B5FD-6A79E9C90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Freeform 83">
            <a:extLst>
              <a:ext uri="{FF2B5EF4-FFF2-40B4-BE49-F238E27FC236}">
                <a16:creationId xmlns:a16="http://schemas.microsoft.com/office/drawing/2014/main" id="{7A47063B-1C34-42DE-8B55-043855A440D0}"/>
              </a:ext>
            </a:extLst>
          </p:cNvPr>
          <p:cNvSpPr>
            <a:spLocks/>
          </p:cNvSpPr>
          <p:nvPr/>
        </p:nvSpPr>
        <p:spPr bwMode="auto">
          <a:xfrm>
            <a:off x="1614488" y="1868488"/>
            <a:ext cx="6350" cy="3683000"/>
          </a:xfrm>
          <a:custGeom>
            <a:avLst/>
            <a:gdLst>
              <a:gd name="T0" fmla="*/ 0 w 13"/>
              <a:gd name="T1" fmla="*/ 10191 h 10197"/>
              <a:gd name="T2" fmla="*/ 3 w 13"/>
              <a:gd name="T3" fmla="*/ 10193 h 10197"/>
              <a:gd name="T4" fmla="*/ 3 w 13"/>
              <a:gd name="T5" fmla="*/ 10193 h 10197"/>
              <a:gd name="T6" fmla="*/ 5 w 13"/>
              <a:gd name="T7" fmla="*/ 10197 h 10197"/>
              <a:gd name="T8" fmla="*/ 5 w 13"/>
              <a:gd name="T9" fmla="*/ 10197 h 10197"/>
              <a:gd name="T10" fmla="*/ 8 w 13"/>
              <a:gd name="T11" fmla="*/ 10197 h 10197"/>
              <a:gd name="T12" fmla="*/ 11 w 13"/>
              <a:gd name="T13" fmla="*/ 10197 h 10197"/>
              <a:gd name="T14" fmla="*/ 11 w 13"/>
              <a:gd name="T15" fmla="*/ 10197 h 10197"/>
              <a:gd name="T16" fmla="*/ 13 w 13"/>
              <a:gd name="T17" fmla="*/ 10193 h 10197"/>
              <a:gd name="T18" fmla="*/ 13 w 13"/>
              <a:gd name="T19" fmla="*/ 10193 h 10197"/>
              <a:gd name="T20" fmla="*/ 13 w 13"/>
              <a:gd name="T21" fmla="*/ 10 h 10197"/>
              <a:gd name="T22" fmla="*/ 13 w 13"/>
              <a:gd name="T23" fmla="*/ 5 h 10197"/>
              <a:gd name="T24" fmla="*/ 13 w 13"/>
              <a:gd name="T25" fmla="*/ 5 h 10197"/>
              <a:gd name="T26" fmla="*/ 11 w 13"/>
              <a:gd name="T27" fmla="*/ 3 h 10197"/>
              <a:gd name="T28" fmla="*/ 11 w 13"/>
              <a:gd name="T29" fmla="*/ 3 h 10197"/>
              <a:gd name="T30" fmla="*/ 8 w 13"/>
              <a:gd name="T31" fmla="*/ 0 h 10197"/>
              <a:gd name="T32" fmla="*/ 5 w 13"/>
              <a:gd name="T33" fmla="*/ 3 h 10197"/>
              <a:gd name="T34" fmla="*/ 5 w 13"/>
              <a:gd name="T35" fmla="*/ 3 h 10197"/>
              <a:gd name="T36" fmla="*/ 3 w 13"/>
              <a:gd name="T37" fmla="*/ 5 h 10197"/>
              <a:gd name="T38" fmla="*/ 3 w 13"/>
              <a:gd name="T39" fmla="*/ 5 h 10197"/>
              <a:gd name="T40" fmla="*/ 0 w 13"/>
              <a:gd name="T41" fmla="*/ 7 h 10197"/>
              <a:gd name="T42" fmla="*/ 0 w 13"/>
              <a:gd name="T43" fmla="*/ 10191 h 10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0197"/>
              <a:gd name="T68" fmla="*/ 13 w 13"/>
              <a:gd name="T69" fmla="*/ 10197 h 10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0197">
                <a:moveTo>
                  <a:pt x="0" y="10191"/>
                </a:moveTo>
                <a:lnTo>
                  <a:pt x="3" y="10193"/>
                </a:lnTo>
                <a:lnTo>
                  <a:pt x="5" y="10197"/>
                </a:lnTo>
                <a:lnTo>
                  <a:pt x="8" y="10197"/>
                </a:lnTo>
                <a:lnTo>
                  <a:pt x="11" y="10197"/>
                </a:lnTo>
                <a:lnTo>
                  <a:pt x="13" y="10193"/>
                </a:lnTo>
                <a:lnTo>
                  <a:pt x="13" y="10"/>
                </a:lnTo>
                <a:lnTo>
                  <a:pt x="13" y="5"/>
                </a:lnTo>
                <a:lnTo>
                  <a:pt x="11" y="3"/>
                </a:lnTo>
                <a:lnTo>
                  <a:pt x="8" y="0"/>
                </a:lnTo>
                <a:lnTo>
                  <a:pt x="5" y="3"/>
                </a:lnTo>
                <a:lnTo>
                  <a:pt x="3" y="5"/>
                </a:lnTo>
                <a:lnTo>
                  <a:pt x="0" y="7"/>
                </a:lnTo>
                <a:lnTo>
                  <a:pt x="0" y="1019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1" name="Line 84">
            <a:extLst>
              <a:ext uri="{FF2B5EF4-FFF2-40B4-BE49-F238E27FC236}">
                <a16:creationId xmlns:a16="http://schemas.microsoft.com/office/drawing/2014/main" id="{E0645874-2C93-4F0F-BDAA-CA7FB42C6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8684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Freeform 85">
            <a:extLst>
              <a:ext uri="{FF2B5EF4-FFF2-40B4-BE49-F238E27FC236}">
                <a16:creationId xmlns:a16="http://schemas.microsoft.com/office/drawing/2014/main" id="{DF177ED9-A3AC-418B-A2A5-BAC8495411AA}"/>
              </a:ext>
            </a:extLst>
          </p:cNvPr>
          <p:cNvSpPr>
            <a:spLocks/>
          </p:cNvSpPr>
          <p:nvPr/>
        </p:nvSpPr>
        <p:spPr bwMode="auto">
          <a:xfrm>
            <a:off x="1614488" y="1868488"/>
            <a:ext cx="53975" cy="3175"/>
          </a:xfrm>
          <a:custGeom>
            <a:avLst/>
            <a:gdLst>
              <a:gd name="T0" fmla="*/ 8 w 147"/>
              <a:gd name="T1" fmla="*/ 0 h 12"/>
              <a:gd name="T2" fmla="*/ 5 w 147"/>
              <a:gd name="T3" fmla="*/ 3 h 12"/>
              <a:gd name="T4" fmla="*/ 5 w 147"/>
              <a:gd name="T5" fmla="*/ 3 h 12"/>
              <a:gd name="T6" fmla="*/ 3 w 147"/>
              <a:gd name="T7" fmla="*/ 5 h 12"/>
              <a:gd name="T8" fmla="*/ 3 w 147"/>
              <a:gd name="T9" fmla="*/ 5 h 12"/>
              <a:gd name="T10" fmla="*/ 0 w 147"/>
              <a:gd name="T11" fmla="*/ 7 h 12"/>
              <a:gd name="T12" fmla="*/ 3 w 147"/>
              <a:gd name="T13" fmla="*/ 10 h 12"/>
              <a:gd name="T14" fmla="*/ 3 w 147"/>
              <a:gd name="T15" fmla="*/ 10 h 12"/>
              <a:gd name="T16" fmla="*/ 5 w 147"/>
              <a:gd name="T17" fmla="*/ 12 h 12"/>
              <a:gd name="T18" fmla="*/ 5 w 147"/>
              <a:gd name="T19" fmla="*/ 12 h 12"/>
              <a:gd name="T20" fmla="*/ 133 w 147"/>
              <a:gd name="T21" fmla="*/ 12 h 12"/>
              <a:gd name="T22" fmla="*/ 142 w 147"/>
              <a:gd name="T23" fmla="*/ 12 h 12"/>
              <a:gd name="T24" fmla="*/ 142 w 147"/>
              <a:gd name="T25" fmla="*/ 12 h 12"/>
              <a:gd name="T26" fmla="*/ 144 w 147"/>
              <a:gd name="T27" fmla="*/ 10 h 12"/>
              <a:gd name="T28" fmla="*/ 144 w 147"/>
              <a:gd name="T29" fmla="*/ 10 h 12"/>
              <a:gd name="T30" fmla="*/ 147 w 147"/>
              <a:gd name="T31" fmla="*/ 7 h 12"/>
              <a:gd name="T32" fmla="*/ 144 w 147"/>
              <a:gd name="T33" fmla="*/ 5 h 12"/>
              <a:gd name="T34" fmla="*/ 144 w 147"/>
              <a:gd name="T35" fmla="*/ 5 h 12"/>
              <a:gd name="T36" fmla="*/ 142 w 147"/>
              <a:gd name="T37" fmla="*/ 3 h 12"/>
              <a:gd name="T38" fmla="*/ 142 w 147"/>
              <a:gd name="T39" fmla="*/ 3 h 12"/>
              <a:gd name="T40" fmla="*/ 136 w 147"/>
              <a:gd name="T41" fmla="*/ 0 h 12"/>
              <a:gd name="T42" fmla="*/ 8 w 147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2"/>
              <a:gd name="T68" fmla="*/ 147 w 147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2">
                <a:moveTo>
                  <a:pt x="8" y="0"/>
                </a:moveTo>
                <a:lnTo>
                  <a:pt x="5" y="3"/>
                </a:lnTo>
                <a:lnTo>
                  <a:pt x="3" y="5"/>
                </a:lnTo>
                <a:lnTo>
                  <a:pt x="0" y="7"/>
                </a:lnTo>
                <a:lnTo>
                  <a:pt x="3" y="10"/>
                </a:lnTo>
                <a:lnTo>
                  <a:pt x="5" y="12"/>
                </a:lnTo>
                <a:lnTo>
                  <a:pt x="133" y="12"/>
                </a:lnTo>
                <a:lnTo>
                  <a:pt x="142" y="12"/>
                </a:lnTo>
                <a:lnTo>
                  <a:pt x="144" y="10"/>
                </a:lnTo>
                <a:lnTo>
                  <a:pt x="147" y="7"/>
                </a:lnTo>
                <a:lnTo>
                  <a:pt x="144" y="5"/>
                </a:lnTo>
                <a:lnTo>
                  <a:pt x="142" y="3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3" name="Line 86">
            <a:extLst>
              <a:ext uri="{FF2B5EF4-FFF2-40B4-BE49-F238E27FC236}">
                <a16:creationId xmlns:a16="http://schemas.microsoft.com/office/drawing/2014/main" id="{D0DB9B84-B982-41A0-8891-BCC473C96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8700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Freeform 87">
            <a:extLst>
              <a:ext uri="{FF2B5EF4-FFF2-40B4-BE49-F238E27FC236}">
                <a16:creationId xmlns:a16="http://schemas.microsoft.com/office/drawing/2014/main" id="{90C34952-C213-4A7F-91E6-FED06C9882D2}"/>
              </a:ext>
            </a:extLst>
          </p:cNvPr>
          <p:cNvSpPr>
            <a:spLocks/>
          </p:cNvSpPr>
          <p:nvPr/>
        </p:nvSpPr>
        <p:spPr bwMode="auto">
          <a:xfrm>
            <a:off x="1663700" y="1868488"/>
            <a:ext cx="4763" cy="3683000"/>
          </a:xfrm>
          <a:custGeom>
            <a:avLst/>
            <a:gdLst>
              <a:gd name="T0" fmla="*/ 14 w 14"/>
              <a:gd name="T1" fmla="*/ 7 h 10197"/>
              <a:gd name="T2" fmla="*/ 11 w 14"/>
              <a:gd name="T3" fmla="*/ 5 h 10197"/>
              <a:gd name="T4" fmla="*/ 11 w 14"/>
              <a:gd name="T5" fmla="*/ 5 h 10197"/>
              <a:gd name="T6" fmla="*/ 9 w 14"/>
              <a:gd name="T7" fmla="*/ 3 h 10197"/>
              <a:gd name="T8" fmla="*/ 9 w 14"/>
              <a:gd name="T9" fmla="*/ 3 h 10197"/>
              <a:gd name="T10" fmla="*/ 5 w 14"/>
              <a:gd name="T11" fmla="*/ 0 h 10197"/>
              <a:gd name="T12" fmla="*/ 3 w 14"/>
              <a:gd name="T13" fmla="*/ 3 h 10197"/>
              <a:gd name="T14" fmla="*/ 3 w 14"/>
              <a:gd name="T15" fmla="*/ 3 h 10197"/>
              <a:gd name="T16" fmla="*/ 0 w 14"/>
              <a:gd name="T17" fmla="*/ 5 h 10197"/>
              <a:gd name="T18" fmla="*/ 0 w 14"/>
              <a:gd name="T19" fmla="*/ 5 h 10197"/>
              <a:gd name="T20" fmla="*/ 0 w 14"/>
              <a:gd name="T21" fmla="*/ 10191 h 10197"/>
              <a:gd name="T22" fmla="*/ 0 w 14"/>
              <a:gd name="T23" fmla="*/ 10193 h 10197"/>
              <a:gd name="T24" fmla="*/ 0 w 14"/>
              <a:gd name="T25" fmla="*/ 10193 h 10197"/>
              <a:gd name="T26" fmla="*/ 3 w 14"/>
              <a:gd name="T27" fmla="*/ 10197 h 10197"/>
              <a:gd name="T28" fmla="*/ 3 w 14"/>
              <a:gd name="T29" fmla="*/ 10197 h 10197"/>
              <a:gd name="T30" fmla="*/ 5 w 14"/>
              <a:gd name="T31" fmla="*/ 10197 h 10197"/>
              <a:gd name="T32" fmla="*/ 9 w 14"/>
              <a:gd name="T33" fmla="*/ 10197 h 10197"/>
              <a:gd name="T34" fmla="*/ 9 w 14"/>
              <a:gd name="T35" fmla="*/ 10197 h 10197"/>
              <a:gd name="T36" fmla="*/ 11 w 14"/>
              <a:gd name="T37" fmla="*/ 10193 h 10197"/>
              <a:gd name="T38" fmla="*/ 11 w 14"/>
              <a:gd name="T39" fmla="*/ 10193 h 10197"/>
              <a:gd name="T40" fmla="*/ 14 w 14"/>
              <a:gd name="T41" fmla="*/ 10193 h 10197"/>
              <a:gd name="T42" fmla="*/ 14 w 14"/>
              <a:gd name="T43" fmla="*/ 7 h 10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197"/>
              <a:gd name="T68" fmla="*/ 14 w 14"/>
              <a:gd name="T69" fmla="*/ 10197 h 10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197">
                <a:moveTo>
                  <a:pt x="14" y="7"/>
                </a:moveTo>
                <a:lnTo>
                  <a:pt x="11" y="5"/>
                </a:lnTo>
                <a:lnTo>
                  <a:pt x="9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10191"/>
                </a:lnTo>
                <a:lnTo>
                  <a:pt x="0" y="10193"/>
                </a:lnTo>
                <a:lnTo>
                  <a:pt x="3" y="10197"/>
                </a:lnTo>
                <a:lnTo>
                  <a:pt x="5" y="10197"/>
                </a:lnTo>
                <a:lnTo>
                  <a:pt x="9" y="10197"/>
                </a:lnTo>
                <a:lnTo>
                  <a:pt x="11" y="10193"/>
                </a:lnTo>
                <a:lnTo>
                  <a:pt x="14" y="10193"/>
                </a:lnTo>
                <a:lnTo>
                  <a:pt x="14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5" name="Rectangle 88">
            <a:extLst>
              <a:ext uri="{FF2B5EF4-FFF2-40B4-BE49-F238E27FC236}">
                <a16:creationId xmlns:a16="http://schemas.microsoft.com/office/drawing/2014/main" id="{32AF2DCE-DBE0-4932-8591-878EA19E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0" y="2955925"/>
            <a:ext cx="47625" cy="25939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6" name="Line 89">
            <a:extLst>
              <a:ext uri="{FF2B5EF4-FFF2-40B4-BE49-F238E27FC236}">
                <a16:creationId xmlns:a16="http://schemas.microsoft.com/office/drawing/2014/main" id="{F7492C04-B646-4BE9-9F4F-C80A34B71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11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7" name="Freeform 90">
            <a:extLst>
              <a:ext uri="{FF2B5EF4-FFF2-40B4-BE49-F238E27FC236}">
                <a16:creationId xmlns:a16="http://schemas.microsoft.com/office/drawing/2014/main" id="{D3852386-B28A-4065-B789-096909DDB8C9}"/>
              </a:ext>
            </a:extLst>
          </p:cNvPr>
          <p:cNvSpPr>
            <a:spLocks/>
          </p:cNvSpPr>
          <p:nvPr/>
        </p:nvSpPr>
        <p:spPr bwMode="auto">
          <a:xfrm>
            <a:off x="1681163" y="2952750"/>
            <a:ext cx="3175" cy="2598738"/>
          </a:xfrm>
          <a:custGeom>
            <a:avLst/>
            <a:gdLst>
              <a:gd name="T0" fmla="*/ 0 w 13"/>
              <a:gd name="T1" fmla="*/ 7187 h 7193"/>
              <a:gd name="T2" fmla="*/ 2 w 13"/>
              <a:gd name="T3" fmla="*/ 7189 h 7193"/>
              <a:gd name="T4" fmla="*/ 2 w 13"/>
              <a:gd name="T5" fmla="*/ 7189 h 7193"/>
              <a:gd name="T6" fmla="*/ 5 w 13"/>
              <a:gd name="T7" fmla="*/ 7193 h 7193"/>
              <a:gd name="T8" fmla="*/ 5 w 13"/>
              <a:gd name="T9" fmla="*/ 7193 h 7193"/>
              <a:gd name="T10" fmla="*/ 8 w 13"/>
              <a:gd name="T11" fmla="*/ 7193 h 7193"/>
              <a:gd name="T12" fmla="*/ 11 w 13"/>
              <a:gd name="T13" fmla="*/ 7193 h 7193"/>
              <a:gd name="T14" fmla="*/ 11 w 13"/>
              <a:gd name="T15" fmla="*/ 7193 h 7193"/>
              <a:gd name="T16" fmla="*/ 13 w 13"/>
              <a:gd name="T17" fmla="*/ 7189 h 7193"/>
              <a:gd name="T18" fmla="*/ 13 w 13"/>
              <a:gd name="T19" fmla="*/ 7189 h 7193"/>
              <a:gd name="T20" fmla="*/ 13 w 13"/>
              <a:gd name="T21" fmla="*/ 10 h 7193"/>
              <a:gd name="T22" fmla="*/ 13 w 13"/>
              <a:gd name="T23" fmla="*/ 6 h 7193"/>
              <a:gd name="T24" fmla="*/ 13 w 13"/>
              <a:gd name="T25" fmla="*/ 6 h 7193"/>
              <a:gd name="T26" fmla="*/ 11 w 13"/>
              <a:gd name="T27" fmla="*/ 3 h 7193"/>
              <a:gd name="T28" fmla="*/ 11 w 13"/>
              <a:gd name="T29" fmla="*/ 3 h 7193"/>
              <a:gd name="T30" fmla="*/ 8 w 13"/>
              <a:gd name="T31" fmla="*/ 0 h 7193"/>
              <a:gd name="T32" fmla="*/ 5 w 13"/>
              <a:gd name="T33" fmla="*/ 3 h 7193"/>
              <a:gd name="T34" fmla="*/ 5 w 13"/>
              <a:gd name="T35" fmla="*/ 3 h 7193"/>
              <a:gd name="T36" fmla="*/ 2 w 13"/>
              <a:gd name="T37" fmla="*/ 6 h 7193"/>
              <a:gd name="T38" fmla="*/ 2 w 13"/>
              <a:gd name="T39" fmla="*/ 6 h 7193"/>
              <a:gd name="T40" fmla="*/ 0 w 13"/>
              <a:gd name="T41" fmla="*/ 8 h 7193"/>
              <a:gd name="T42" fmla="*/ 0 w 13"/>
              <a:gd name="T43" fmla="*/ 7187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193"/>
              <a:gd name="T68" fmla="*/ 13 w 13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193">
                <a:moveTo>
                  <a:pt x="0" y="7187"/>
                </a:moveTo>
                <a:lnTo>
                  <a:pt x="2" y="7189"/>
                </a:lnTo>
                <a:lnTo>
                  <a:pt x="5" y="7193"/>
                </a:lnTo>
                <a:lnTo>
                  <a:pt x="8" y="7193"/>
                </a:lnTo>
                <a:lnTo>
                  <a:pt x="11" y="7193"/>
                </a:lnTo>
                <a:lnTo>
                  <a:pt x="13" y="7189"/>
                </a:lnTo>
                <a:lnTo>
                  <a:pt x="13" y="10"/>
                </a:lnTo>
                <a:lnTo>
                  <a:pt x="13" y="6"/>
                </a:lnTo>
                <a:lnTo>
                  <a:pt x="11" y="3"/>
                </a:lnTo>
                <a:lnTo>
                  <a:pt x="8" y="0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718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8" name="Line 91">
            <a:extLst>
              <a:ext uri="{FF2B5EF4-FFF2-40B4-BE49-F238E27FC236}">
                <a16:creationId xmlns:a16="http://schemas.microsoft.com/office/drawing/2014/main" id="{11E7FC8B-30B0-4D52-A43B-48942114D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29527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9" name="Freeform 92">
            <a:extLst>
              <a:ext uri="{FF2B5EF4-FFF2-40B4-BE49-F238E27FC236}">
                <a16:creationId xmlns:a16="http://schemas.microsoft.com/office/drawing/2014/main" id="{F0FD7CD7-7A4C-4BE7-9123-0A049841AE7F}"/>
              </a:ext>
            </a:extLst>
          </p:cNvPr>
          <p:cNvSpPr>
            <a:spLocks/>
          </p:cNvSpPr>
          <p:nvPr/>
        </p:nvSpPr>
        <p:spPr bwMode="auto">
          <a:xfrm>
            <a:off x="1681163" y="2952750"/>
            <a:ext cx="52387" cy="4763"/>
          </a:xfrm>
          <a:custGeom>
            <a:avLst/>
            <a:gdLst>
              <a:gd name="T0" fmla="*/ 8 w 146"/>
              <a:gd name="T1" fmla="*/ 0 h 13"/>
              <a:gd name="T2" fmla="*/ 5 w 146"/>
              <a:gd name="T3" fmla="*/ 3 h 13"/>
              <a:gd name="T4" fmla="*/ 5 w 146"/>
              <a:gd name="T5" fmla="*/ 3 h 13"/>
              <a:gd name="T6" fmla="*/ 2 w 146"/>
              <a:gd name="T7" fmla="*/ 6 h 13"/>
              <a:gd name="T8" fmla="*/ 2 w 146"/>
              <a:gd name="T9" fmla="*/ 6 h 13"/>
              <a:gd name="T10" fmla="*/ 0 w 146"/>
              <a:gd name="T11" fmla="*/ 8 h 13"/>
              <a:gd name="T12" fmla="*/ 2 w 146"/>
              <a:gd name="T13" fmla="*/ 10 h 13"/>
              <a:gd name="T14" fmla="*/ 2 w 146"/>
              <a:gd name="T15" fmla="*/ 10 h 13"/>
              <a:gd name="T16" fmla="*/ 5 w 146"/>
              <a:gd name="T17" fmla="*/ 13 h 13"/>
              <a:gd name="T18" fmla="*/ 5 w 146"/>
              <a:gd name="T19" fmla="*/ 13 h 13"/>
              <a:gd name="T20" fmla="*/ 133 w 146"/>
              <a:gd name="T21" fmla="*/ 13 h 13"/>
              <a:gd name="T22" fmla="*/ 141 w 146"/>
              <a:gd name="T23" fmla="*/ 13 h 13"/>
              <a:gd name="T24" fmla="*/ 141 w 146"/>
              <a:gd name="T25" fmla="*/ 13 h 13"/>
              <a:gd name="T26" fmla="*/ 144 w 146"/>
              <a:gd name="T27" fmla="*/ 10 h 13"/>
              <a:gd name="T28" fmla="*/ 144 w 146"/>
              <a:gd name="T29" fmla="*/ 10 h 13"/>
              <a:gd name="T30" fmla="*/ 146 w 146"/>
              <a:gd name="T31" fmla="*/ 8 h 13"/>
              <a:gd name="T32" fmla="*/ 144 w 146"/>
              <a:gd name="T33" fmla="*/ 6 h 13"/>
              <a:gd name="T34" fmla="*/ 144 w 146"/>
              <a:gd name="T35" fmla="*/ 6 h 13"/>
              <a:gd name="T36" fmla="*/ 141 w 146"/>
              <a:gd name="T37" fmla="*/ 3 h 13"/>
              <a:gd name="T38" fmla="*/ 141 w 146"/>
              <a:gd name="T39" fmla="*/ 3 h 13"/>
              <a:gd name="T40" fmla="*/ 136 w 146"/>
              <a:gd name="T41" fmla="*/ 0 h 13"/>
              <a:gd name="T42" fmla="*/ 8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8" y="0"/>
                </a:move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5" y="13"/>
                </a:lnTo>
                <a:lnTo>
                  <a:pt x="133" y="13"/>
                </a:lnTo>
                <a:lnTo>
                  <a:pt x="141" y="13"/>
                </a:lnTo>
                <a:lnTo>
                  <a:pt x="144" y="10"/>
                </a:lnTo>
                <a:lnTo>
                  <a:pt x="146" y="8"/>
                </a:lnTo>
                <a:lnTo>
                  <a:pt x="144" y="6"/>
                </a:lnTo>
                <a:lnTo>
                  <a:pt x="141" y="3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0" name="Line 93">
            <a:extLst>
              <a:ext uri="{FF2B5EF4-FFF2-40B4-BE49-F238E27FC236}">
                <a16:creationId xmlns:a16="http://schemas.microsoft.com/office/drawing/2014/main" id="{A094675C-E3AE-4492-B9F8-FFAFE0A90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3550" y="29559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Freeform 94">
            <a:extLst>
              <a:ext uri="{FF2B5EF4-FFF2-40B4-BE49-F238E27FC236}">
                <a16:creationId xmlns:a16="http://schemas.microsoft.com/office/drawing/2014/main" id="{7EF39C4D-BC20-437A-BACF-ACBEF5F65D7A}"/>
              </a:ext>
            </a:extLst>
          </p:cNvPr>
          <p:cNvSpPr>
            <a:spLocks/>
          </p:cNvSpPr>
          <p:nvPr/>
        </p:nvSpPr>
        <p:spPr bwMode="auto">
          <a:xfrm>
            <a:off x="1728788" y="2952750"/>
            <a:ext cx="4762" cy="2598738"/>
          </a:xfrm>
          <a:custGeom>
            <a:avLst/>
            <a:gdLst>
              <a:gd name="T0" fmla="*/ 13 w 13"/>
              <a:gd name="T1" fmla="*/ 8 h 7193"/>
              <a:gd name="T2" fmla="*/ 11 w 13"/>
              <a:gd name="T3" fmla="*/ 6 h 7193"/>
              <a:gd name="T4" fmla="*/ 11 w 13"/>
              <a:gd name="T5" fmla="*/ 6 h 7193"/>
              <a:gd name="T6" fmla="*/ 8 w 13"/>
              <a:gd name="T7" fmla="*/ 3 h 7193"/>
              <a:gd name="T8" fmla="*/ 8 w 13"/>
              <a:gd name="T9" fmla="*/ 3 h 7193"/>
              <a:gd name="T10" fmla="*/ 6 w 13"/>
              <a:gd name="T11" fmla="*/ 0 h 7193"/>
              <a:gd name="T12" fmla="*/ 3 w 13"/>
              <a:gd name="T13" fmla="*/ 3 h 7193"/>
              <a:gd name="T14" fmla="*/ 3 w 13"/>
              <a:gd name="T15" fmla="*/ 3 h 7193"/>
              <a:gd name="T16" fmla="*/ 0 w 13"/>
              <a:gd name="T17" fmla="*/ 6 h 7193"/>
              <a:gd name="T18" fmla="*/ 0 w 13"/>
              <a:gd name="T19" fmla="*/ 6 h 7193"/>
              <a:gd name="T20" fmla="*/ 0 w 13"/>
              <a:gd name="T21" fmla="*/ 7187 h 7193"/>
              <a:gd name="T22" fmla="*/ 0 w 13"/>
              <a:gd name="T23" fmla="*/ 7189 h 7193"/>
              <a:gd name="T24" fmla="*/ 0 w 13"/>
              <a:gd name="T25" fmla="*/ 7189 h 7193"/>
              <a:gd name="T26" fmla="*/ 3 w 13"/>
              <a:gd name="T27" fmla="*/ 7193 h 7193"/>
              <a:gd name="T28" fmla="*/ 3 w 13"/>
              <a:gd name="T29" fmla="*/ 7193 h 7193"/>
              <a:gd name="T30" fmla="*/ 6 w 13"/>
              <a:gd name="T31" fmla="*/ 7193 h 7193"/>
              <a:gd name="T32" fmla="*/ 8 w 13"/>
              <a:gd name="T33" fmla="*/ 7193 h 7193"/>
              <a:gd name="T34" fmla="*/ 8 w 13"/>
              <a:gd name="T35" fmla="*/ 7193 h 7193"/>
              <a:gd name="T36" fmla="*/ 11 w 13"/>
              <a:gd name="T37" fmla="*/ 7189 h 7193"/>
              <a:gd name="T38" fmla="*/ 11 w 13"/>
              <a:gd name="T39" fmla="*/ 7189 h 7193"/>
              <a:gd name="T40" fmla="*/ 13 w 13"/>
              <a:gd name="T41" fmla="*/ 7189 h 7193"/>
              <a:gd name="T42" fmla="*/ 13 w 13"/>
              <a:gd name="T43" fmla="*/ 8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193"/>
              <a:gd name="T68" fmla="*/ 13 w 13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193">
                <a:moveTo>
                  <a:pt x="13" y="8"/>
                </a:moveTo>
                <a:lnTo>
                  <a:pt x="11" y="6"/>
                </a:lnTo>
                <a:lnTo>
                  <a:pt x="8" y="3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0" y="7187"/>
                </a:lnTo>
                <a:lnTo>
                  <a:pt x="0" y="7189"/>
                </a:lnTo>
                <a:lnTo>
                  <a:pt x="3" y="7193"/>
                </a:lnTo>
                <a:lnTo>
                  <a:pt x="6" y="7193"/>
                </a:lnTo>
                <a:lnTo>
                  <a:pt x="8" y="7193"/>
                </a:lnTo>
                <a:lnTo>
                  <a:pt x="11" y="7189"/>
                </a:lnTo>
                <a:lnTo>
                  <a:pt x="13" y="7189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2" name="Rectangle 95">
            <a:extLst>
              <a:ext uri="{FF2B5EF4-FFF2-40B4-BE49-F238E27FC236}">
                <a16:creationId xmlns:a16="http://schemas.microsoft.com/office/drawing/2014/main" id="{369D812E-82AA-40B3-BAE0-18DE2C76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3679825"/>
            <a:ext cx="49213" cy="18700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3" name="Line 96">
            <a:extLst>
              <a:ext uri="{FF2B5EF4-FFF2-40B4-BE49-F238E27FC236}">
                <a16:creationId xmlns:a16="http://schemas.microsoft.com/office/drawing/2014/main" id="{FD899EE5-9261-4612-9554-0F7C4A5C2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30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Freeform 97">
            <a:extLst>
              <a:ext uri="{FF2B5EF4-FFF2-40B4-BE49-F238E27FC236}">
                <a16:creationId xmlns:a16="http://schemas.microsoft.com/office/drawing/2014/main" id="{90A593E9-0785-4F8E-800B-D5BA84D26525}"/>
              </a:ext>
            </a:extLst>
          </p:cNvPr>
          <p:cNvSpPr>
            <a:spLocks/>
          </p:cNvSpPr>
          <p:nvPr/>
        </p:nvSpPr>
        <p:spPr bwMode="auto">
          <a:xfrm>
            <a:off x="1743075" y="3678238"/>
            <a:ext cx="4763" cy="1873250"/>
          </a:xfrm>
          <a:custGeom>
            <a:avLst/>
            <a:gdLst>
              <a:gd name="T0" fmla="*/ 0 w 14"/>
              <a:gd name="T1" fmla="*/ 5179 h 5185"/>
              <a:gd name="T2" fmla="*/ 3 w 14"/>
              <a:gd name="T3" fmla="*/ 5181 h 5185"/>
              <a:gd name="T4" fmla="*/ 3 w 14"/>
              <a:gd name="T5" fmla="*/ 5181 h 5185"/>
              <a:gd name="T6" fmla="*/ 5 w 14"/>
              <a:gd name="T7" fmla="*/ 5185 h 5185"/>
              <a:gd name="T8" fmla="*/ 5 w 14"/>
              <a:gd name="T9" fmla="*/ 5185 h 5185"/>
              <a:gd name="T10" fmla="*/ 9 w 14"/>
              <a:gd name="T11" fmla="*/ 5185 h 5185"/>
              <a:gd name="T12" fmla="*/ 11 w 14"/>
              <a:gd name="T13" fmla="*/ 5185 h 5185"/>
              <a:gd name="T14" fmla="*/ 11 w 14"/>
              <a:gd name="T15" fmla="*/ 5185 h 5185"/>
              <a:gd name="T16" fmla="*/ 14 w 14"/>
              <a:gd name="T17" fmla="*/ 5181 h 5185"/>
              <a:gd name="T18" fmla="*/ 14 w 14"/>
              <a:gd name="T19" fmla="*/ 5181 h 5185"/>
              <a:gd name="T20" fmla="*/ 14 w 14"/>
              <a:gd name="T21" fmla="*/ 10 h 5185"/>
              <a:gd name="T22" fmla="*/ 14 w 14"/>
              <a:gd name="T23" fmla="*/ 2 h 5185"/>
              <a:gd name="T24" fmla="*/ 14 w 14"/>
              <a:gd name="T25" fmla="*/ 2 h 5185"/>
              <a:gd name="T26" fmla="*/ 11 w 14"/>
              <a:gd name="T27" fmla="*/ 0 h 5185"/>
              <a:gd name="T28" fmla="*/ 11 w 14"/>
              <a:gd name="T29" fmla="*/ 0 h 5185"/>
              <a:gd name="T30" fmla="*/ 9 w 14"/>
              <a:gd name="T31" fmla="*/ 0 h 5185"/>
              <a:gd name="T32" fmla="*/ 5 w 14"/>
              <a:gd name="T33" fmla="*/ 0 h 5185"/>
              <a:gd name="T34" fmla="*/ 5 w 14"/>
              <a:gd name="T35" fmla="*/ 0 h 5185"/>
              <a:gd name="T36" fmla="*/ 3 w 14"/>
              <a:gd name="T37" fmla="*/ 2 h 5185"/>
              <a:gd name="T38" fmla="*/ 3 w 14"/>
              <a:gd name="T39" fmla="*/ 2 h 5185"/>
              <a:gd name="T40" fmla="*/ 0 w 14"/>
              <a:gd name="T41" fmla="*/ 7 h 5185"/>
              <a:gd name="T42" fmla="*/ 0 w 14"/>
              <a:gd name="T43" fmla="*/ 5179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5185"/>
              <a:gd name="T68" fmla="*/ 14 w 14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5185">
                <a:moveTo>
                  <a:pt x="0" y="5179"/>
                </a:moveTo>
                <a:lnTo>
                  <a:pt x="3" y="5181"/>
                </a:lnTo>
                <a:lnTo>
                  <a:pt x="5" y="5185"/>
                </a:lnTo>
                <a:lnTo>
                  <a:pt x="9" y="5185"/>
                </a:lnTo>
                <a:lnTo>
                  <a:pt x="11" y="5185"/>
                </a:lnTo>
                <a:lnTo>
                  <a:pt x="14" y="5181"/>
                </a:lnTo>
                <a:lnTo>
                  <a:pt x="14" y="10"/>
                </a:lnTo>
                <a:lnTo>
                  <a:pt x="14" y="2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2"/>
                </a:lnTo>
                <a:lnTo>
                  <a:pt x="0" y="7"/>
                </a:lnTo>
                <a:lnTo>
                  <a:pt x="0" y="51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5" name="Line 98">
            <a:extLst>
              <a:ext uri="{FF2B5EF4-FFF2-40B4-BE49-F238E27FC236}">
                <a16:creationId xmlns:a16="http://schemas.microsoft.com/office/drawing/2014/main" id="{53BE316F-1E7D-4A59-AC33-8AC3C12DD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6250" y="36782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Freeform 99">
            <a:extLst>
              <a:ext uri="{FF2B5EF4-FFF2-40B4-BE49-F238E27FC236}">
                <a16:creationId xmlns:a16="http://schemas.microsoft.com/office/drawing/2014/main" id="{34665BE4-8F3E-4BCD-8695-8910BB7BA9EB}"/>
              </a:ext>
            </a:extLst>
          </p:cNvPr>
          <p:cNvSpPr>
            <a:spLocks/>
          </p:cNvSpPr>
          <p:nvPr/>
        </p:nvSpPr>
        <p:spPr bwMode="auto">
          <a:xfrm>
            <a:off x="1743075" y="3678238"/>
            <a:ext cx="53975" cy="3175"/>
          </a:xfrm>
          <a:custGeom>
            <a:avLst/>
            <a:gdLst>
              <a:gd name="T0" fmla="*/ 9 w 149"/>
              <a:gd name="T1" fmla="*/ 0 h 10"/>
              <a:gd name="T2" fmla="*/ 5 w 149"/>
              <a:gd name="T3" fmla="*/ 0 h 10"/>
              <a:gd name="T4" fmla="*/ 5 w 149"/>
              <a:gd name="T5" fmla="*/ 0 h 10"/>
              <a:gd name="T6" fmla="*/ 3 w 149"/>
              <a:gd name="T7" fmla="*/ 2 h 10"/>
              <a:gd name="T8" fmla="*/ 3 w 149"/>
              <a:gd name="T9" fmla="*/ 2 h 10"/>
              <a:gd name="T10" fmla="*/ 0 w 149"/>
              <a:gd name="T11" fmla="*/ 5 h 10"/>
              <a:gd name="T12" fmla="*/ 3 w 149"/>
              <a:gd name="T13" fmla="*/ 7 h 10"/>
              <a:gd name="T14" fmla="*/ 3 w 149"/>
              <a:gd name="T15" fmla="*/ 7 h 10"/>
              <a:gd name="T16" fmla="*/ 5 w 149"/>
              <a:gd name="T17" fmla="*/ 10 h 10"/>
              <a:gd name="T18" fmla="*/ 5 w 149"/>
              <a:gd name="T19" fmla="*/ 10 h 10"/>
              <a:gd name="T20" fmla="*/ 136 w 149"/>
              <a:gd name="T21" fmla="*/ 10 h 10"/>
              <a:gd name="T22" fmla="*/ 144 w 149"/>
              <a:gd name="T23" fmla="*/ 10 h 10"/>
              <a:gd name="T24" fmla="*/ 144 w 149"/>
              <a:gd name="T25" fmla="*/ 10 h 10"/>
              <a:gd name="T26" fmla="*/ 147 w 149"/>
              <a:gd name="T27" fmla="*/ 7 h 10"/>
              <a:gd name="T28" fmla="*/ 147 w 149"/>
              <a:gd name="T29" fmla="*/ 7 h 10"/>
              <a:gd name="T30" fmla="*/ 149 w 149"/>
              <a:gd name="T31" fmla="*/ 5 h 10"/>
              <a:gd name="T32" fmla="*/ 147 w 149"/>
              <a:gd name="T33" fmla="*/ 2 h 10"/>
              <a:gd name="T34" fmla="*/ 147 w 149"/>
              <a:gd name="T35" fmla="*/ 2 h 10"/>
              <a:gd name="T36" fmla="*/ 144 w 149"/>
              <a:gd name="T37" fmla="*/ 0 h 10"/>
              <a:gd name="T38" fmla="*/ 144 w 149"/>
              <a:gd name="T39" fmla="*/ 0 h 10"/>
              <a:gd name="T40" fmla="*/ 138 w 149"/>
              <a:gd name="T41" fmla="*/ 0 h 10"/>
              <a:gd name="T42" fmla="*/ 9 w 149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0"/>
              <a:gd name="T68" fmla="*/ 149 w 149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0">
                <a:moveTo>
                  <a:pt x="9" y="0"/>
                </a:moveTo>
                <a:lnTo>
                  <a:pt x="5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  <a:lnTo>
                  <a:pt x="5" y="10"/>
                </a:lnTo>
                <a:lnTo>
                  <a:pt x="136" y="10"/>
                </a:lnTo>
                <a:lnTo>
                  <a:pt x="144" y="10"/>
                </a:lnTo>
                <a:lnTo>
                  <a:pt x="147" y="7"/>
                </a:lnTo>
                <a:lnTo>
                  <a:pt x="149" y="5"/>
                </a:lnTo>
                <a:lnTo>
                  <a:pt x="147" y="2"/>
                </a:lnTo>
                <a:lnTo>
                  <a:pt x="144" y="0"/>
                </a:lnTo>
                <a:lnTo>
                  <a:pt x="138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7" name="Line 100">
            <a:extLst>
              <a:ext uri="{FF2B5EF4-FFF2-40B4-BE49-F238E27FC236}">
                <a16:creationId xmlns:a16="http://schemas.microsoft.com/office/drawing/2014/main" id="{A4E88D0B-F315-4160-A7FE-14A89287F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7050" y="36798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8" name="Freeform 101">
            <a:extLst>
              <a:ext uri="{FF2B5EF4-FFF2-40B4-BE49-F238E27FC236}">
                <a16:creationId xmlns:a16="http://schemas.microsoft.com/office/drawing/2014/main" id="{31C88CDE-7BF3-450A-8275-49DA9B22FF41}"/>
              </a:ext>
            </a:extLst>
          </p:cNvPr>
          <p:cNvSpPr>
            <a:spLocks/>
          </p:cNvSpPr>
          <p:nvPr/>
        </p:nvSpPr>
        <p:spPr bwMode="auto">
          <a:xfrm>
            <a:off x="1793875" y="3678238"/>
            <a:ext cx="3175" cy="1873250"/>
          </a:xfrm>
          <a:custGeom>
            <a:avLst/>
            <a:gdLst>
              <a:gd name="T0" fmla="*/ 13 w 13"/>
              <a:gd name="T1" fmla="*/ 5 h 5185"/>
              <a:gd name="T2" fmla="*/ 11 w 13"/>
              <a:gd name="T3" fmla="*/ 2 h 5185"/>
              <a:gd name="T4" fmla="*/ 11 w 13"/>
              <a:gd name="T5" fmla="*/ 2 h 5185"/>
              <a:gd name="T6" fmla="*/ 8 w 13"/>
              <a:gd name="T7" fmla="*/ 0 h 5185"/>
              <a:gd name="T8" fmla="*/ 8 w 13"/>
              <a:gd name="T9" fmla="*/ 0 h 5185"/>
              <a:gd name="T10" fmla="*/ 6 w 13"/>
              <a:gd name="T11" fmla="*/ 0 h 5185"/>
              <a:gd name="T12" fmla="*/ 2 w 13"/>
              <a:gd name="T13" fmla="*/ 0 h 5185"/>
              <a:gd name="T14" fmla="*/ 2 w 13"/>
              <a:gd name="T15" fmla="*/ 0 h 5185"/>
              <a:gd name="T16" fmla="*/ 0 w 13"/>
              <a:gd name="T17" fmla="*/ 2 h 5185"/>
              <a:gd name="T18" fmla="*/ 0 w 13"/>
              <a:gd name="T19" fmla="*/ 2 h 5185"/>
              <a:gd name="T20" fmla="*/ 0 w 13"/>
              <a:gd name="T21" fmla="*/ 5176 h 5185"/>
              <a:gd name="T22" fmla="*/ 0 w 13"/>
              <a:gd name="T23" fmla="*/ 5181 h 5185"/>
              <a:gd name="T24" fmla="*/ 0 w 13"/>
              <a:gd name="T25" fmla="*/ 5181 h 5185"/>
              <a:gd name="T26" fmla="*/ 2 w 13"/>
              <a:gd name="T27" fmla="*/ 5185 h 5185"/>
              <a:gd name="T28" fmla="*/ 2 w 13"/>
              <a:gd name="T29" fmla="*/ 5185 h 5185"/>
              <a:gd name="T30" fmla="*/ 6 w 13"/>
              <a:gd name="T31" fmla="*/ 5185 h 5185"/>
              <a:gd name="T32" fmla="*/ 8 w 13"/>
              <a:gd name="T33" fmla="*/ 5185 h 5185"/>
              <a:gd name="T34" fmla="*/ 8 w 13"/>
              <a:gd name="T35" fmla="*/ 5185 h 5185"/>
              <a:gd name="T36" fmla="*/ 11 w 13"/>
              <a:gd name="T37" fmla="*/ 5181 h 5185"/>
              <a:gd name="T38" fmla="*/ 11 w 13"/>
              <a:gd name="T39" fmla="*/ 5181 h 5185"/>
              <a:gd name="T40" fmla="*/ 13 w 13"/>
              <a:gd name="T41" fmla="*/ 5179 h 5185"/>
              <a:gd name="T42" fmla="*/ 13 w 13"/>
              <a:gd name="T43" fmla="*/ 5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185"/>
              <a:gd name="T68" fmla="*/ 13 w 13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185">
                <a:moveTo>
                  <a:pt x="13" y="5"/>
                </a:moveTo>
                <a:lnTo>
                  <a:pt x="11" y="2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5176"/>
                </a:lnTo>
                <a:lnTo>
                  <a:pt x="0" y="5181"/>
                </a:lnTo>
                <a:lnTo>
                  <a:pt x="2" y="5185"/>
                </a:lnTo>
                <a:lnTo>
                  <a:pt x="6" y="5185"/>
                </a:lnTo>
                <a:lnTo>
                  <a:pt x="8" y="5185"/>
                </a:lnTo>
                <a:lnTo>
                  <a:pt x="11" y="5181"/>
                </a:lnTo>
                <a:lnTo>
                  <a:pt x="13" y="5179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9" name="Rectangle 102">
            <a:extLst>
              <a:ext uri="{FF2B5EF4-FFF2-40B4-BE49-F238E27FC236}">
                <a16:creationId xmlns:a16="http://schemas.microsoft.com/office/drawing/2014/main" id="{4E4EAF9E-E1C4-4793-AB42-2DE290DC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654300"/>
            <a:ext cx="47625" cy="28956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0" name="Line 103">
            <a:extLst>
              <a:ext uri="{FF2B5EF4-FFF2-40B4-BE49-F238E27FC236}">
                <a16:creationId xmlns:a16="http://schemas.microsoft.com/office/drawing/2014/main" id="{F7D63F93-435F-49C5-8FE3-79E958A83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81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Freeform 104">
            <a:extLst>
              <a:ext uri="{FF2B5EF4-FFF2-40B4-BE49-F238E27FC236}">
                <a16:creationId xmlns:a16="http://schemas.microsoft.com/office/drawing/2014/main" id="{69C142EA-56EE-405B-B2F7-C9890C812914}"/>
              </a:ext>
            </a:extLst>
          </p:cNvPr>
          <p:cNvSpPr>
            <a:spLocks/>
          </p:cNvSpPr>
          <p:nvPr/>
        </p:nvSpPr>
        <p:spPr bwMode="auto">
          <a:xfrm>
            <a:off x="1808163" y="2651125"/>
            <a:ext cx="4762" cy="2900363"/>
          </a:xfrm>
          <a:custGeom>
            <a:avLst/>
            <a:gdLst>
              <a:gd name="T0" fmla="*/ 0 w 14"/>
              <a:gd name="T1" fmla="*/ 8021 h 8027"/>
              <a:gd name="T2" fmla="*/ 3 w 14"/>
              <a:gd name="T3" fmla="*/ 8023 h 8027"/>
              <a:gd name="T4" fmla="*/ 3 w 14"/>
              <a:gd name="T5" fmla="*/ 8023 h 8027"/>
              <a:gd name="T6" fmla="*/ 5 w 14"/>
              <a:gd name="T7" fmla="*/ 8027 h 8027"/>
              <a:gd name="T8" fmla="*/ 5 w 14"/>
              <a:gd name="T9" fmla="*/ 8027 h 8027"/>
              <a:gd name="T10" fmla="*/ 9 w 14"/>
              <a:gd name="T11" fmla="*/ 8027 h 8027"/>
              <a:gd name="T12" fmla="*/ 11 w 14"/>
              <a:gd name="T13" fmla="*/ 8027 h 8027"/>
              <a:gd name="T14" fmla="*/ 11 w 14"/>
              <a:gd name="T15" fmla="*/ 8027 h 8027"/>
              <a:gd name="T16" fmla="*/ 14 w 14"/>
              <a:gd name="T17" fmla="*/ 8023 h 8027"/>
              <a:gd name="T18" fmla="*/ 14 w 14"/>
              <a:gd name="T19" fmla="*/ 8023 h 8027"/>
              <a:gd name="T20" fmla="*/ 14 w 14"/>
              <a:gd name="T21" fmla="*/ 11 h 8027"/>
              <a:gd name="T22" fmla="*/ 14 w 14"/>
              <a:gd name="T23" fmla="*/ 5 h 8027"/>
              <a:gd name="T24" fmla="*/ 14 w 14"/>
              <a:gd name="T25" fmla="*/ 5 h 8027"/>
              <a:gd name="T26" fmla="*/ 11 w 14"/>
              <a:gd name="T27" fmla="*/ 2 h 8027"/>
              <a:gd name="T28" fmla="*/ 11 w 14"/>
              <a:gd name="T29" fmla="*/ 2 h 8027"/>
              <a:gd name="T30" fmla="*/ 9 w 14"/>
              <a:gd name="T31" fmla="*/ 0 h 8027"/>
              <a:gd name="T32" fmla="*/ 5 w 14"/>
              <a:gd name="T33" fmla="*/ 2 h 8027"/>
              <a:gd name="T34" fmla="*/ 5 w 14"/>
              <a:gd name="T35" fmla="*/ 2 h 8027"/>
              <a:gd name="T36" fmla="*/ 3 w 14"/>
              <a:gd name="T37" fmla="*/ 5 h 8027"/>
              <a:gd name="T38" fmla="*/ 3 w 14"/>
              <a:gd name="T39" fmla="*/ 5 h 8027"/>
              <a:gd name="T40" fmla="*/ 0 w 14"/>
              <a:gd name="T41" fmla="*/ 7 h 8027"/>
              <a:gd name="T42" fmla="*/ 0 w 14"/>
              <a:gd name="T43" fmla="*/ 8021 h 80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8027"/>
              <a:gd name="T68" fmla="*/ 14 w 14"/>
              <a:gd name="T69" fmla="*/ 8027 h 80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8027">
                <a:moveTo>
                  <a:pt x="0" y="8021"/>
                </a:moveTo>
                <a:lnTo>
                  <a:pt x="3" y="8023"/>
                </a:lnTo>
                <a:lnTo>
                  <a:pt x="5" y="8027"/>
                </a:lnTo>
                <a:lnTo>
                  <a:pt x="9" y="8027"/>
                </a:lnTo>
                <a:lnTo>
                  <a:pt x="11" y="8027"/>
                </a:lnTo>
                <a:lnTo>
                  <a:pt x="14" y="8023"/>
                </a:lnTo>
                <a:lnTo>
                  <a:pt x="14" y="11"/>
                </a:lnTo>
                <a:lnTo>
                  <a:pt x="14" y="5"/>
                </a:lnTo>
                <a:lnTo>
                  <a:pt x="11" y="2"/>
                </a:lnTo>
                <a:lnTo>
                  <a:pt x="9" y="0"/>
                </a:ln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0" y="802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2" name="Line 105">
            <a:extLst>
              <a:ext uri="{FF2B5EF4-FFF2-40B4-BE49-F238E27FC236}">
                <a16:creationId xmlns:a16="http://schemas.microsoft.com/office/drawing/2014/main" id="{96AA319D-FC19-4665-82B1-1BCB05AC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26511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Freeform 106">
            <a:extLst>
              <a:ext uri="{FF2B5EF4-FFF2-40B4-BE49-F238E27FC236}">
                <a16:creationId xmlns:a16="http://schemas.microsoft.com/office/drawing/2014/main" id="{4C58D565-67EE-40CA-8945-1DB4403857B4}"/>
              </a:ext>
            </a:extLst>
          </p:cNvPr>
          <p:cNvSpPr>
            <a:spLocks/>
          </p:cNvSpPr>
          <p:nvPr/>
        </p:nvSpPr>
        <p:spPr bwMode="auto">
          <a:xfrm>
            <a:off x="1808163" y="2651125"/>
            <a:ext cx="53975" cy="4763"/>
          </a:xfrm>
          <a:custGeom>
            <a:avLst/>
            <a:gdLst>
              <a:gd name="T0" fmla="*/ 9 w 149"/>
              <a:gd name="T1" fmla="*/ 0 h 13"/>
              <a:gd name="T2" fmla="*/ 5 w 149"/>
              <a:gd name="T3" fmla="*/ 2 h 13"/>
              <a:gd name="T4" fmla="*/ 5 w 149"/>
              <a:gd name="T5" fmla="*/ 2 h 13"/>
              <a:gd name="T6" fmla="*/ 3 w 149"/>
              <a:gd name="T7" fmla="*/ 5 h 13"/>
              <a:gd name="T8" fmla="*/ 3 w 149"/>
              <a:gd name="T9" fmla="*/ 5 h 13"/>
              <a:gd name="T10" fmla="*/ 0 w 149"/>
              <a:gd name="T11" fmla="*/ 7 h 13"/>
              <a:gd name="T12" fmla="*/ 3 w 149"/>
              <a:gd name="T13" fmla="*/ 11 h 13"/>
              <a:gd name="T14" fmla="*/ 3 w 149"/>
              <a:gd name="T15" fmla="*/ 11 h 13"/>
              <a:gd name="T16" fmla="*/ 5 w 149"/>
              <a:gd name="T17" fmla="*/ 13 h 13"/>
              <a:gd name="T18" fmla="*/ 5 w 149"/>
              <a:gd name="T19" fmla="*/ 13 h 13"/>
              <a:gd name="T20" fmla="*/ 136 w 149"/>
              <a:gd name="T21" fmla="*/ 13 h 13"/>
              <a:gd name="T22" fmla="*/ 144 w 149"/>
              <a:gd name="T23" fmla="*/ 13 h 13"/>
              <a:gd name="T24" fmla="*/ 144 w 149"/>
              <a:gd name="T25" fmla="*/ 13 h 13"/>
              <a:gd name="T26" fmla="*/ 147 w 149"/>
              <a:gd name="T27" fmla="*/ 11 h 13"/>
              <a:gd name="T28" fmla="*/ 147 w 149"/>
              <a:gd name="T29" fmla="*/ 11 h 13"/>
              <a:gd name="T30" fmla="*/ 149 w 149"/>
              <a:gd name="T31" fmla="*/ 7 h 13"/>
              <a:gd name="T32" fmla="*/ 147 w 149"/>
              <a:gd name="T33" fmla="*/ 5 h 13"/>
              <a:gd name="T34" fmla="*/ 147 w 149"/>
              <a:gd name="T35" fmla="*/ 5 h 13"/>
              <a:gd name="T36" fmla="*/ 144 w 149"/>
              <a:gd name="T37" fmla="*/ 2 h 13"/>
              <a:gd name="T38" fmla="*/ 144 w 149"/>
              <a:gd name="T39" fmla="*/ 2 h 13"/>
              <a:gd name="T40" fmla="*/ 139 w 149"/>
              <a:gd name="T41" fmla="*/ 0 h 13"/>
              <a:gd name="T42" fmla="*/ 9 w 149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3"/>
              <a:gd name="T68" fmla="*/ 149 w 149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3">
                <a:moveTo>
                  <a:pt x="9" y="0"/>
                </a:move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3" y="11"/>
                </a:lnTo>
                <a:lnTo>
                  <a:pt x="5" y="13"/>
                </a:lnTo>
                <a:lnTo>
                  <a:pt x="136" y="13"/>
                </a:lnTo>
                <a:lnTo>
                  <a:pt x="144" y="13"/>
                </a:lnTo>
                <a:lnTo>
                  <a:pt x="147" y="11"/>
                </a:lnTo>
                <a:lnTo>
                  <a:pt x="149" y="7"/>
                </a:lnTo>
                <a:lnTo>
                  <a:pt x="147" y="5"/>
                </a:lnTo>
                <a:lnTo>
                  <a:pt x="144" y="2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4" name="Line 107">
            <a:extLst>
              <a:ext uri="{FF2B5EF4-FFF2-40B4-BE49-F238E27FC236}">
                <a16:creationId xmlns:a16="http://schemas.microsoft.com/office/drawing/2014/main" id="{02EEA3F9-7947-4FEA-8EBF-5C3DECE41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8" y="26543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Freeform 108">
            <a:extLst>
              <a:ext uri="{FF2B5EF4-FFF2-40B4-BE49-F238E27FC236}">
                <a16:creationId xmlns:a16="http://schemas.microsoft.com/office/drawing/2014/main" id="{528EFE39-C097-44C1-BA47-1DA5A0391B14}"/>
              </a:ext>
            </a:extLst>
          </p:cNvPr>
          <p:cNvSpPr>
            <a:spLocks/>
          </p:cNvSpPr>
          <p:nvPr/>
        </p:nvSpPr>
        <p:spPr bwMode="auto">
          <a:xfrm>
            <a:off x="1857375" y="2651125"/>
            <a:ext cx="4763" cy="2900363"/>
          </a:xfrm>
          <a:custGeom>
            <a:avLst/>
            <a:gdLst>
              <a:gd name="T0" fmla="*/ 13 w 13"/>
              <a:gd name="T1" fmla="*/ 7 h 8027"/>
              <a:gd name="T2" fmla="*/ 11 w 13"/>
              <a:gd name="T3" fmla="*/ 5 h 8027"/>
              <a:gd name="T4" fmla="*/ 11 w 13"/>
              <a:gd name="T5" fmla="*/ 5 h 8027"/>
              <a:gd name="T6" fmla="*/ 8 w 13"/>
              <a:gd name="T7" fmla="*/ 2 h 8027"/>
              <a:gd name="T8" fmla="*/ 8 w 13"/>
              <a:gd name="T9" fmla="*/ 2 h 8027"/>
              <a:gd name="T10" fmla="*/ 6 w 13"/>
              <a:gd name="T11" fmla="*/ 0 h 8027"/>
              <a:gd name="T12" fmla="*/ 3 w 13"/>
              <a:gd name="T13" fmla="*/ 2 h 8027"/>
              <a:gd name="T14" fmla="*/ 3 w 13"/>
              <a:gd name="T15" fmla="*/ 2 h 8027"/>
              <a:gd name="T16" fmla="*/ 0 w 13"/>
              <a:gd name="T17" fmla="*/ 5 h 8027"/>
              <a:gd name="T18" fmla="*/ 0 w 13"/>
              <a:gd name="T19" fmla="*/ 5 h 8027"/>
              <a:gd name="T20" fmla="*/ 0 w 13"/>
              <a:gd name="T21" fmla="*/ 8021 h 8027"/>
              <a:gd name="T22" fmla="*/ 0 w 13"/>
              <a:gd name="T23" fmla="*/ 8023 h 8027"/>
              <a:gd name="T24" fmla="*/ 0 w 13"/>
              <a:gd name="T25" fmla="*/ 8023 h 8027"/>
              <a:gd name="T26" fmla="*/ 3 w 13"/>
              <a:gd name="T27" fmla="*/ 8027 h 8027"/>
              <a:gd name="T28" fmla="*/ 3 w 13"/>
              <a:gd name="T29" fmla="*/ 8027 h 8027"/>
              <a:gd name="T30" fmla="*/ 6 w 13"/>
              <a:gd name="T31" fmla="*/ 8027 h 8027"/>
              <a:gd name="T32" fmla="*/ 8 w 13"/>
              <a:gd name="T33" fmla="*/ 8027 h 8027"/>
              <a:gd name="T34" fmla="*/ 8 w 13"/>
              <a:gd name="T35" fmla="*/ 8027 h 8027"/>
              <a:gd name="T36" fmla="*/ 11 w 13"/>
              <a:gd name="T37" fmla="*/ 8023 h 8027"/>
              <a:gd name="T38" fmla="*/ 11 w 13"/>
              <a:gd name="T39" fmla="*/ 8023 h 8027"/>
              <a:gd name="T40" fmla="*/ 13 w 13"/>
              <a:gd name="T41" fmla="*/ 8023 h 8027"/>
              <a:gd name="T42" fmla="*/ 13 w 13"/>
              <a:gd name="T43" fmla="*/ 7 h 80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027"/>
              <a:gd name="T68" fmla="*/ 13 w 13"/>
              <a:gd name="T69" fmla="*/ 8027 h 80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027">
                <a:moveTo>
                  <a:pt x="13" y="7"/>
                </a:moveTo>
                <a:lnTo>
                  <a:pt x="11" y="5"/>
                </a:lnTo>
                <a:lnTo>
                  <a:pt x="8" y="2"/>
                </a:lnTo>
                <a:lnTo>
                  <a:pt x="6" y="0"/>
                </a:lnTo>
                <a:lnTo>
                  <a:pt x="3" y="2"/>
                </a:lnTo>
                <a:lnTo>
                  <a:pt x="0" y="5"/>
                </a:lnTo>
                <a:lnTo>
                  <a:pt x="0" y="8021"/>
                </a:lnTo>
                <a:lnTo>
                  <a:pt x="0" y="8023"/>
                </a:lnTo>
                <a:lnTo>
                  <a:pt x="3" y="8027"/>
                </a:lnTo>
                <a:lnTo>
                  <a:pt x="6" y="8027"/>
                </a:lnTo>
                <a:lnTo>
                  <a:pt x="8" y="8027"/>
                </a:lnTo>
                <a:lnTo>
                  <a:pt x="11" y="8023"/>
                </a:lnTo>
                <a:lnTo>
                  <a:pt x="13" y="8023"/>
                </a:lnTo>
                <a:lnTo>
                  <a:pt x="13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6" name="Rectangle 109">
            <a:extLst>
              <a:ext uri="{FF2B5EF4-FFF2-40B4-BE49-F238E27FC236}">
                <a16:creationId xmlns:a16="http://schemas.microsoft.com/office/drawing/2014/main" id="{BED15258-CC23-43AD-BCF6-2EDA9220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2895600"/>
            <a:ext cx="47625" cy="26543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7" name="Line 110">
            <a:extLst>
              <a:ext uri="{FF2B5EF4-FFF2-40B4-BE49-F238E27FC236}">
                <a16:creationId xmlns:a16="http://schemas.microsoft.com/office/drawing/2014/main" id="{51AD51E8-B6B4-4F99-AC28-7319522CC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8" name="Freeform 111">
            <a:extLst>
              <a:ext uri="{FF2B5EF4-FFF2-40B4-BE49-F238E27FC236}">
                <a16:creationId xmlns:a16="http://schemas.microsoft.com/office/drawing/2014/main" id="{A38E0311-714C-463C-9AA6-09373C7F3092}"/>
              </a:ext>
            </a:extLst>
          </p:cNvPr>
          <p:cNvSpPr>
            <a:spLocks/>
          </p:cNvSpPr>
          <p:nvPr/>
        </p:nvSpPr>
        <p:spPr bwMode="auto">
          <a:xfrm>
            <a:off x="1871663" y="2894013"/>
            <a:ext cx="4762" cy="2657475"/>
          </a:xfrm>
          <a:custGeom>
            <a:avLst/>
            <a:gdLst>
              <a:gd name="T0" fmla="*/ 0 w 13"/>
              <a:gd name="T1" fmla="*/ 7350 h 7356"/>
              <a:gd name="T2" fmla="*/ 2 w 13"/>
              <a:gd name="T3" fmla="*/ 7352 h 7356"/>
              <a:gd name="T4" fmla="*/ 2 w 13"/>
              <a:gd name="T5" fmla="*/ 7352 h 7356"/>
              <a:gd name="T6" fmla="*/ 6 w 13"/>
              <a:gd name="T7" fmla="*/ 7356 h 7356"/>
              <a:gd name="T8" fmla="*/ 6 w 13"/>
              <a:gd name="T9" fmla="*/ 7356 h 7356"/>
              <a:gd name="T10" fmla="*/ 8 w 13"/>
              <a:gd name="T11" fmla="*/ 7356 h 7356"/>
              <a:gd name="T12" fmla="*/ 11 w 13"/>
              <a:gd name="T13" fmla="*/ 7356 h 7356"/>
              <a:gd name="T14" fmla="*/ 11 w 13"/>
              <a:gd name="T15" fmla="*/ 7356 h 7356"/>
              <a:gd name="T16" fmla="*/ 13 w 13"/>
              <a:gd name="T17" fmla="*/ 7352 h 7356"/>
              <a:gd name="T18" fmla="*/ 13 w 13"/>
              <a:gd name="T19" fmla="*/ 7352 h 7356"/>
              <a:gd name="T20" fmla="*/ 13 w 13"/>
              <a:gd name="T21" fmla="*/ 11 h 7356"/>
              <a:gd name="T22" fmla="*/ 13 w 13"/>
              <a:gd name="T23" fmla="*/ 3 h 7356"/>
              <a:gd name="T24" fmla="*/ 13 w 13"/>
              <a:gd name="T25" fmla="*/ 3 h 7356"/>
              <a:gd name="T26" fmla="*/ 11 w 13"/>
              <a:gd name="T27" fmla="*/ 0 h 7356"/>
              <a:gd name="T28" fmla="*/ 11 w 13"/>
              <a:gd name="T29" fmla="*/ 0 h 7356"/>
              <a:gd name="T30" fmla="*/ 8 w 13"/>
              <a:gd name="T31" fmla="*/ 0 h 7356"/>
              <a:gd name="T32" fmla="*/ 6 w 13"/>
              <a:gd name="T33" fmla="*/ 0 h 7356"/>
              <a:gd name="T34" fmla="*/ 6 w 13"/>
              <a:gd name="T35" fmla="*/ 0 h 7356"/>
              <a:gd name="T36" fmla="*/ 2 w 13"/>
              <a:gd name="T37" fmla="*/ 3 h 7356"/>
              <a:gd name="T38" fmla="*/ 2 w 13"/>
              <a:gd name="T39" fmla="*/ 3 h 7356"/>
              <a:gd name="T40" fmla="*/ 0 w 13"/>
              <a:gd name="T41" fmla="*/ 9 h 7356"/>
              <a:gd name="T42" fmla="*/ 0 w 13"/>
              <a:gd name="T43" fmla="*/ 7350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0" y="7350"/>
                </a:moveTo>
                <a:lnTo>
                  <a:pt x="2" y="7352"/>
                </a:lnTo>
                <a:lnTo>
                  <a:pt x="6" y="7356"/>
                </a:lnTo>
                <a:lnTo>
                  <a:pt x="8" y="7356"/>
                </a:lnTo>
                <a:lnTo>
                  <a:pt x="11" y="7356"/>
                </a:lnTo>
                <a:lnTo>
                  <a:pt x="13" y="7352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2" y="3"/>
                </a:lnTo>
                <a:lnTo>
                  <a:pt x="0" y="9"/>
                </a:lnTo>
                <a:lnTo>
                  <a:pt x="0" y="735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9" name="Line 112">
            <a:extLst>
              <a:ext uri="{FF2B5EF4-FFF2-40B4-BE49-F238E27FC236}">
                <a16:creationId xmlns:a16="http://schemas.microsoft.com/office/drawing/2014/main" id="{770F9A11-FB57-41F4-B3DC-C75E68CDD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28940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0" name="Freeform 113">
            <a:extLst>
              <a:ext uri="{FF2B5EF4-FFF2-40B4-BE49-F238E27FC236}">
                <a16:creationId xmlns:a16="http://schemas.microsoft.com/office/drawing/2014/main" id="{2F230EE8-26ED-4267-A847-3E34BF45BE89}"/>
              </a:ext>
            </a:extLst>
          </p:cNvPr>
          <p:cNvSpPr>
            <a:spLocks/>
          </p:cNvSpPr>
          <p:nvPr/>
        </p:nvSpPr>
        <p:spPr bwMode="auto">
          <a:xfrm>
            <a:off x="1871663" y="2894013"/>
            <a:ext cx="53975" cy="4762"/>
          </a:xfrm>
          <a:custGeom>
            <a:avLst/>
            <a:gdLst>
              <a:gd name="T0" fmla="*/ 8 w 146"/>
              <a:gd name="T1" fmla="*/ 0 h 11"/>
              <a:gd name="T2" fmla="*/ 6 w 146"/>
              <a:gd name="T3" fmla="*/ 0 h 11"/>
              <a:gd name="T4" fmla="*/ 6 w 146"/>
              <a:gd name="T5" fmla="*/ 0 h 11"/>
              <a:gd name="T6" fmla="*/ 2 w 146"/>
              <a:gd name="T7" fmla="*/ 3 h 11"/>
              <a:gd name="T8" fmla="*/ 2 w 146"/>
              <a:gd name="T9" fmla="*/ 3 h 11"/>
              <a:gd name="T10" fmla="*/ 0 w 146"/>
              <a:gd name="T11" fmla="*/ 6 h 11"/>
              <a:gd name="T12" fmla="*/ 2 w 146"/>
              <a:gd name="T13" fmla="*/ 9 h 11"/>
              <a:gd name="T14" fmla="*/ 2 w 146"/>
              <a:gd name="T15" fmla="*/ 9 h 11"/>
              <a:gd name="T16" fmla="*/ 6 w 146"/>
              <a:gd name="T17" fmla="*/ 11 h 11"/>
              <a:gd name="T18" fmla="*/ 6 w 146"/>
              <a:gd name="T19" fmla="*/ 11 h 11"/>
              <a:gd name="T20" fmla="*/ 133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6 h 11"/>
              <a:gd name="T32" fmla="*/ 144 w 146"/>
              <a:gd name="T33" fmla="*/ 3 h 11"/>
              <a:gd name="T34" fmla="*/ 144 w 146"/>
              <a:gd name="T35" fmla="*/ 3 h 11"/>
              <a:gd name="T36" fmla="*/ 141 w 146"/>
              <a:gd name="T37" fmla="*/ 0 h 11"/>
              <a:gd name="T38" fmla="*/ 141 w 146"/>
              <a:gd name="T39" fmla="*/ 0 h 11"/>
              <a:gd name="T40" fmla="*/ 137 w 146"/>
              <a:gd name="T41" fmla="*/ 0 h 11"/>
              <a:gd name="T42" fmla="*/ 8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8" y="0"/>
                </a:moveTo>
                <a:lnTo>
                  <a:pt x="6" y="0"/>
                </a:lnTo>
                <a:lnTo>
                  <a:pt x="2" y="3"/>
                </a:lnTo>
                <a:lnTo>
                  <a:pt x="0" y="6"/>
                </a:lnTo>
                <a:lnTo>
                  <a:pt x="2" y="9"/>
                </a:lnTo>
                <a:lnTo>
                  <a:pt x="6" y="11"/>
                </a:lnTo>
                <a:lnTo>
                  <a:pt x="133" y="11"/>
                </a:lnTo>
                <a:lnTo>
                  <a:pt x="141" y="11"/>
                </a:lnTo>
                <a:lnTo>
                  <a:pt x="144" y="9"/>
                </a:lnTo>
                <a:lnTo>
                  <a:pt x="146" y="6"/>
                </a:lnTo>
                <a:lnTo>
                  <a:pt x="144" y="3"/>
                </a:lnTo>
                <a:lnTo>
                  <a:pt x="141" y="0"/>
                </a:lnTo>
                <a:lnTo>
                  <a:pt x="137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1" name="Line 114">
            <a:extLst>
              <a:ext uri="{FF2B5EF4-FFF2-40B4-BE49-F238E27FC236}">
                <a16:creationId xmlns:a16="http://schemas.microsoft.com/office/drawing/2014/main" id="{9E8CE2B4-DFE3-40AB-AD0E-799CA4C95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5638" y="28956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Freeform 115">
            <a:extLst>
              <a:ext uri="{FF2B5EF4-FFF2-40B4-BE49-F238E27FC236}">
                <a16:creationId xmlns:a16="http://schemas.microsoft.com/office/drawing/2014/main" id="{24C2BB2F-139B-4BA4-9672-368DFE991163}"/>
              </a:ext>
            </a:extLst>
          </p:cNvPr>
          <p:cNvSpPr>
            <a:spLocks/>
          </p:cNvSpPr>
          <p:nvPr/>
        </p:nvSpPr>
        <p:spPr bwMode="auto">
          <a:xfrm>
            <a:off x="1920875" y="2894013"/>
            <a:ext cx="4763" cy="2657475"/>
          </a:xfrm>
          <a:custGeom>
            <a:avLst/>
            <a:gdLst>
              <a:gd name="T0" fmla="*/ 13 w 13"/>
              <a:gd name="T1" fmla="*/ 6 h 7356"/>
              <a:gd name="T2" fmla="*/ 11 w 13"/>
              <a:gd name="T3" fmla="*/ 3 h 7356"/>
              <a:gd name="T4" fmla="*/ 11 w 13"/>
              <a:gd name="T5" fmla="*/ 3 h 7356"/>
              <a:gd name="T6" fmla="*/ 8 w 13"/>
              <a:gd name="T7" fmla="*/ 0 h 7356"/>
              <a:gd name="T8" fmla="*/ 8 w 13"/>
              <a:gd name="T9" fmla="*/ 0 h 7356"/>
              <a:gd name="T10" fmla="*/ 6 w 13"/>
              <a:gd name="T11" fmla="*/ 0 h 7356"/>
              <a:gd name="T12" fmla="*/ 4 w 13"/>
              <a:gd name="T13" fmla="*/ 0 h 7356"/>
              <a:gd name="T14" fmla="*/ 4 w 13"/>
              <a:gd name="T15" fmla="*/ 0 h 7356"/>
              <a:gd name="T16" fmla="*/ 0 w 13"/>
              <a:gd name="T17" fmla="*/ 3 h 7356"/>
              <a:gd name="T18" fmla="*/ 0 w 13"/>
              <a:gd name="T19" fmla="*/ 3 h 7356"/>
              <a:gd name="T20" fmla="*/ 0 w 13"/>
              <a:gd name="T21" fmla="*/ 7347 h 7356"/>
              <a:gd name="T22" fmla="*/ 0 w 13"/>
              <a:gd name="T23" fmla="*/ 7352 h 7356"/>
              <a:gd name="T24" fmla="*/ 0 w 13"/>
              <a:gd name="T25" fmla="*/ 7352 h 7356"/>
              <a:gd name="T26" fmla="*/ 4 w 13"/>
              <a:gd name="T27" fmla="*/ 7356 h 7356"/>
              <a:gd name="T28" fmla="*/ 4 w 13"/>
              <a:gd name="T29" fmla="*/ 7356 h 7356"/>
              <a:gd name="T30" fmla="*/ 6 w 13"/>
              <a:gd name="T31" fmla="*/ 7356 h 7356"/>
              <a:gd name="T32" fmla="*/ 8 w 13"/>
              <a:gd name="T33" fmla="*/ 7356 h 7356"/>
              <a:gd name="T34" fmla="*/ 8 w 13"/>
              <a:gd name="T35" fmla="*/ 7356 h 7356"/>
              <a:gd name="T36" fmla="*/ 11 w 13"/>
              <a:gd name="T37" fmla="*/ 7352 h 7356"/>
              <a:gd name="T38" fmla="*/ 11 w 13"/>
              <a:gd name="T39" fmla="*/ 7352 h 7356"/>
              <a:gd name="T40" fmla="*/ 13 w 13"/>
              <a:gd name="T41" fmla="*/ 7350 h 7356"/>
              <a:gd name="T42" fmla="*/ 13 w 13"/>
              <a:gd name="T43" fmla="*/ 6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13" y="6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0" y="3"/>
                </a:lnTo>
                <a:lnTo>
                  <a:pt x="0" y="7347"/>
                </a:lnTo>
                <a:lnTo>
                  <a:pt x="0" y="7352"/>
                </a:lnTo>
                <a:lnTo>
                  <a:pt x="4" y="7356"/>
                </a:lnTo>
                <a:lnTo>
                  <a:pt x="6" y="7356"/>
                </a:lnTo>
                <a:lnTo>
                  <a:pt x="8" y="7356"/>
                </a:lnTo>
                <a:lnTo>
                  <a:pt x="11" y="7352"/>
                </a:lnTo>
                <a:lnTo>
                  <a:pt x="13" y="7350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3" name="Rectangle 116">
            <a:extLst>
              <a:ext uri="{FF2B5EF4-FFF2-40B4-BE49-F238E27FC236}">
                <a16:creationId xmlns:a16="http://schemas.microsoft.com/office/drawing/2014/main" id="{979C929F-749E-49DB-AE5A-BBDCF94B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4102100"/>
            <a:ext cx="46038" cy="14478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4" name="Line 117">
            <a:extLst>
              <a:ext uri="{FF2B5EF4-FFF2-40B4-BE49-F238E27FC236}">
                <a16:creationId xmlns:a16="http://schemas.microsoft.com/office/drawing/2014/main" id="{88D043D0-BF8A-4265-B492-FACD6926E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Freeform 118">
            <a:extLst>
              <a:ext uri="{FF2B5EF4-FFF2-40B4-BE49-F238E27FC236}">
                <a16:creationId xmlns:a16="http://schemas.microsoft.com/office/drawing/2014/main" id="{F211F2C8-CC79-418C-ABB4-90FED2B3F4D8}"/>
              </a:ext>
            </a:extLst>
          </p:cNvPr>
          <p:cNvSpPr>
            <a:spLocks/>
          </p:cNvSpPr>
          <p:nvPr/>
        </p:nvSpPr>
        <p:spPr bwMode="auto">
          <a:xfrm>
            <a:off x="1936750" y="4100513"/>
            <a:ext cx="4763" cy="1450975"/>
          </a:xfrm>
          <a:custGeom>
            <a:avLst/>
            <a:gdLst>
              <a:gd name="T0" fmla="*/ 0 w 13"/>
              <a:gd name="T1" fmla="*/ 4010 h 4016"/>
              <a:gd name="T2" fmla="*/ 3 w 13"/>
              <a:gd name="T3" fmla="*/ 4012 h 4016"/>
              <a:gd name="T4" fmla="*/ 3 w 13"/>
              <a:gd name="T5" fmla="*/ 4012 h 4016"/>
              <a:gd name="T6" fmla="*/ 6 w 13"/>
              <a:gd name="T7" fmla="*/ 4016 h 4016"/>
              <a:gd name="T8" fmla="*/ 6 w 13"/>
              <a:gd name="T9" fmla="*/ 4016 h 4016"/>
              <a:gd name="T10" fmla="*/ 8 w 13"/>
              <a:gd name="T11" fmla="*/ 4016 h 4016"/>
              <a:gd name="T12" fmla="*/ 11 w 13"/>
              <a:gd name="T13" fmla="*/ 4016 h 4016"/>
              <a:gd name="T14" fmla="*/ 11 w 13"/>
              <a:gd name="T15" fmla="*/ 4016 h 4016"/>
              <a:gd name="T16" fmla="*/ 13 w 13"/>
              <a:gd name="T17" fmla="*/ 4012 h 4016"/>
              <a:gd name="T18" fmla="*/ 13 w 13"/>
              <a:gd name="T19" fmla="*/ 4012 h 4016"/>
              <a:gd name="T20" fmla="*/ 13 w 13"/>
              <a:gd name="T21" fmla="*/ 11 h 4016"/>
              <a:gd name="T22" fmla="*/ 13 w 13"/>
              <a:gd name="T23" fmla="*/ 3 h 4016"/>
              <a:gd name="T24" fmla="*/ 13 w 13"/>
              <a:gd name="T25" fmla="*/ 3 h 4016"/>
              <a:gd name="T26" fmla="*/ 11 w 13"/>
              <a:gd name="T27" fmla="*/ 0 h 4016"/>
              <a:gd name="T28" fmla="*/ 11 w 13"/>
              <a:gd name="T29" fmla="*/ 0 h 4016"/>
              <a:gd name="T30" fmla="*/ 8 w 13"/>
              <a:gd name="T31" fmla="*/ 0 h 4016"/>
              <a:gd name="T32" fmla="*/ 6 w 13"/>
              <a:gd name="T33" fmla="*/ 0 h 4016"/>
              <a:gd name="T34" fmla="*/ 6 w 13"/>
              <a:gd name="T35" fmla="*/ 0 h 4016"/>
              <a:gd name="T36" fmla="*/ 3 w 13"/>
              <a:gd name="T37" fmla="*/ 3 h 4016"/>
              <a:gd name="T38" fmla="*/ 3 w 13"/>
              <a:gd name="T39" fmla="*/ 3 h 4016"/>
              <a:gd name="T40" fmla="*/ 0 w 13"/>
              <a:gd name="T41" fmla="*/ 9 h 4016"/>
              <a:gd name="T42" fmla="*/ 0 w 13"/>
              <a:gd name="T43" fmla="*/ 4010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016"/>
              <a:gd name="T68" fmla="*/ 13 w 13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016">
                <a:moveTo>
                  <a:pt x="0" y="4010"/>
                </a:moveTo>
                <a:lnTo>
                  <a:pt x="3" y="4012"/>
                </a:lnTo>
                <a:lnTo>
                  <a:pt x="6" y="4016"/>
                </a:lnTo>
                <a:lnTo>
                  <a:pt x="8" y="4016"/>
                </a:lnTo>
                <a:lnTo>
                  <a:pt x="11" y="4016"/>
                </a:lnTo>
                <a:lnTo>
                  <a:pt x="13" y="4012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0" y="401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6" name="Line 119">
            <a:extLst>
              <a:ext uri="{FF2B5EF4-FFF2-40B4-BE49-F238E27FC236}">
                <a16:creationId xmlns:a16="http://schemas.microsoft.com/office/drawing/2014/main" id="{F8D271B2-A9C8-4DFD-9BB7-CAF05573B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9925" y="41005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Freeform 120">
            <a:extLst>
              <a:ext uri="{FF2B5EF4-FFF2-40B4-BE49-F238E27FC236}">
                <a16:creationId xmlns:a16="http://schemas.microsoft.com/office/drawing/2014/main" id="{293550E0-B2CB-4873-B1F1-5BB4C599997F}"/>
              </a:ext>
            </a:extLst>
          </p:cNvPr>
          <p:cNvSpPr>
            <a:spLocks/>
          </p:cNvSpPr>
          <p:nvPr/>
        </p:nvSpPr>
        <p:spPr bwMode="auto">
          <a:xfrm>
            <a:off x="1936750" y="4100513"/>
            <a:ext cx="52388" cy="4762"/>
          </a:xfrm>
          <a:custGeom>
            <a:avLst/>
            <a:gdLst>
              <a:gd name="T0" fmla="*/ 8 w 146"/>
              <a:gd name="T1" fmla="*/ 0 h 11"/>
              <a:gd name="T2" fmla="*/ 6 w 146"/>
              <a:gd name="T3" fmla="*/ 0 h 11"/>
              <a:gd name="T4" fmla="*/ 6 w 146"/>
              <a:gd name="T5" fmla="*/ 0 h 11"/>
              <a:gd name="T6" fmla="*/ 3 w 146"/>
              <a:gd name="T7" fmla="*/ 3 h 11"/>
              <a:gd name="T8" fmla="*/ 3 w 146"/>
              <a:gd name="T9" fmla="*/ 3 h 11"/>
              <a:gd name="T10" fmla="*/ 0 w 146"/>
              <a:gd name="T11" fmla="*/ 5 h 11"/>
              <a:gd name="T12" fmla="*/ 3 w 146"/>
              <a:gd name="T13" fmla="*/ 9 h 11"/>
              <a:gd name="T14" fmla="*/ 3 w 146"/>
              <a:gd name="T15" fmla="*/ 9 h 11"/>
              <a:gd name="T16" fmla="*/ 6 w 146"/>
              <a:gd name="T17" fmla="*/ 11 h 11"/>
              <a:gd name="T18" fmla="*/ 6 w 146"/>
              <a:gd name="T19" fmla="*/ 11 h 11"/>
              <a:gd name="T20" fmla="*/ 134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5 h 11"/>
              <a:gd name="T32" fmla="*/ 144 w 146"/>
              <a:gd name="T33" fmla="*/ 3 h 11"/>
              <a:gd name="T34" fmla="*/ 144 w 146"/>
              <a:gd name="T35" fmla="*/ 3 h 11"/>
              <a:gd name="T36" fmla="*/ 141 w 146"/>
              <a:gd name="T37" fmla="*/ 0 h 11"/>
              <a:gd name="T38" fmla="*/ 141 w 146"/>
              <a:gd name="T39" fmla="*/ 0 h 11"/>
              <a:gd name="T40" fmla="*/ 136 w 146"/>
              <a:gd name="T41" fmla="*/ 0 h 11"/>
              <a:gd name="T42" fmla="*/ 8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8" y="0"/>
                </a:move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lnTo>
                  <a:pt x="3" y="9"/>
                </a:lnTo>
                <a:lnTo>
                  <a:pt x="6" y="11"/>
                </a:lnTo>
                <a:lnTo>
                  <a:pt x="134" y="11"/>
                </a:lnTo>
                <a:lnTo>
                  <a:pt x="141" y="11"/>
                </a:lnTo>
                <a:lnTo>
                  <a:pt x="144" y="9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8" name="Line 121">
            <a:extLst>
              <a:ext uri="{FF2B5EF4-FFF2-40B4-BE49-F238E27FC236}">
                <a16:creationId xmlns:a16="http://schemas.microsoft.com/office/drawing/2014/main" id="{E3ADAE4D-C23B-4EF5-9C84-83BB442DB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138" y="41021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9" name="Freeform 122">
            <a:extLst>
              <a:ext uri="{FF2B5EF4-FFF2-40B4-BE49-F238E27FC236}">
                <a16:creationId xmlns:a16="http://schemas.microsoft.com/office/drawing/2014/main" id="{C1D64049-3F37-4CF0-A322-D1B075961B50}"/>
              </a:ext>
            </a:extLst>
          </p:cNvPr>
          <p:cNvSpPr>
            <a:spLocks/>
          </p:cNvSpPr>
          <p:nvPr/>
        </p:nvSpPr>
        <p:spPr bwMode="auto">
          <a:xfrm>
            <a:off x="1985963" y="4100513"/>
            <a:ext cx="3175" cy="1450975"/>
          </a:xfrm>
          <a:custGeom>
            <a:avLst/>
            <a:gdLst>
              <a:gd name="T0" fmla="*/ 12 w 12"/>
              <a:gd name="T1" fmla="*/ 5 h 4016"/>
              <a:gd name="T2" fmla="*/ 10 w 12"/>
              <a:gd name="T3" fmla="*/ 3 h 4016"/>
              <a:gd name="T4" fmla="*/ 10 w 12"/>
              <a:gd name="T5" fmla="*/ 3 h 4016"/>
              <a:gd name="T6" fmla="*/ 7 w 12"/>
              <a:gd name="T7" fmla="*/ 0 h 4016"/>
              <a:gd name="T8" fmla="*/ 7 w 12"/>
              <a:gd name="T9" fmla="*/ 0 h 4016"/>
              <a:gd name="T10" fmla="*/ 5 w 12"/>
              <a:gd name="T11" fmla="*/ 0 h 4016"/>
              <a:gd name="T12" fmla="*/ 2 w 12"/>
              <a:gd name="T13" fmla="*/ 0 h 4016"/>
              <a:gd name="T14" fmla="*/ 2 w 12"/>
              <a:gd name="T15" fmla="*/ 0 h 4016"/>
              <a:gd name="T16" fmla="*/ 0 w 12"/>
              <a:gd name="T17" fmla="*/ 3 h 4016"/>
              <a:gd name="T18" fmla="*/ 0 w 12"/>
              <a:gd name="T19" fmla="*/ 3 h 4016"/>
              <a:gd name="T20" fmla="*/ 0 w 12"/>
              <a:gd name="T21" fmla="*/ 4007 h 4016"/>
              <a:gd name="T22" fmla="*/ 0 w 12"/>
              <a:gd name="T23" fmla="*/ 4012 h 4016"/>
              <a:gd name="T24" fmla="*/ 0 w 12"/>
              <a:gd name="T25" fmla="*/ 4012 h 4016"/>
              <a:gd name="T26" fmla="*/ 2 w 12"/>
              <a:gd name="T27" fmla="*/ 4016 h 4016"/>
              <a:gd name="T28" fmla="*/ 2 w 12"/>
              <a:gd name="T29" fmla="*/ 4016 h 4016"/>
              <a:gd name="T30" fmla="*/ 5 w 12"/>
              <a:gd name="T31" fmla="*/ 4016 h 4016"/>
              <a:gd name="T32" fmla="*/ 7 w 12"/>
              <a:gd name="T33" fmla="*/ 4016 h 4016"/>
              <a:gd name="T34" fmla="*/ 7 w 12"/>
              <a:gd name="T35" fmla="*/ 4016 h 4016"/>
              <a:gd name="T36" fmla="*/ 10 w 12"/>
              <a:gd name="T37" fmla="*/ 4012 h 4016"/>
              <a:gd name="T38" fmla="*/ 10 w 12"/>
              <a:gd name="T39" fmla="*/ 4012 h 4016"/>
              <a:gd name="T40" fmla="*/ 12 w 12"/>
              <a:gd name="T41" fmla="*/ 4010 h 4016"/>
              <a:gd name="T42" fmla="*/ 12 w 12"/>
              <a:gd name="T43" fmla="*/ 5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4016"/>
              <a:gd name="T68" fmla="*/ 12 w 12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4016">
                <a:moveTo>
                  <a:pt x="12" y="5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4007"/>
                </a:lnTo>
                <a:lnTo>
                  <a:pt x="0" y="4012"/>
                </a:lnTo>
                <a:lnTo>
                  <a:pt x="2" y="4016"/>
                </a:lnTo>
                <a:lnTo>
                  <a:pt x="5" y="4016"/>
                </a:lnTo>
                <a:lnTo>
                  <a:pt x="7" y="4016"/>
                </a:lnTo>
                <a:lnTo>
                  <a:pt x="10" y="4012"/>
                </a:lnTo>
                <a:lnTo>
                  <a:pt x="12" y="4010"/>
                </a:lnTo>
                <a:lnTo>
                  <a:pt x="12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0" name="Rectangle 123">
            <a:extLst>
              <a:ext uri="{FF2B5EF4-FFF2-40B4-BE49-F238E27FC236}">
                <a16:creationId xmlns:a16="http://schemas.microsoft.com/office/drawing/2014/main" id="{5BB54CDF-FCE5-4594-B216-32B9B183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3981450"/>
            <a:ext cx="47625" cy="15684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1" name="Line 124">
            <a:extLst>
              <a:ext uri="{FF2B5EF4-FFF2-40B4-BE49-F238E27FC236}">
                <a16:creationId xmlns:a16="http://schemas.microsoft.com/office/drawing/2014/main" id="{233EE638-CF71-4794-81E3-FF0F00A4F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Freeform 125">
            <a:extLst>
              <a:ext uri="{FF2B5EF4-FFF2-40B4-BE49-F238E27FC236}">
                <a16:creationId xmlns:a16="http://schemas.microsoft.com/office/drawing/2014/main" id="{0059B695-0DEE-4D8B-82F3-A3A6C9D4C7BA}"/>
              </a:ext>
            </a:extLst>
          </p:cNvPr>
          <p:cNvSpPr>
            <a:spLocks/>
          </p:cNvSpPr>
          <p:nvPr/>
        </p:nvSpPr>
        <p:spPr bwMode="auto">
          <a:xfrm>
            <a:off x="2001838" y="3979863"/>
            <a:ext cx="3175" cy="1571625"/>
          </a:xfrm>
          <a:custGeom>
            <a:avLst/>
            <a:gdLst>
              <a:gd name="T0" fmla="*/ 0 w 13"/>
              <a:gd name="T1" fmla="*/ 4345 h 4351"/>
              <a:gd name="T2" fmla="*/ 3 w 13"/>
              <a:gd name="T3" fmla="*/ 4347 h 4351"/>
              <a:gd name="T4" fmla="*/ 3 w 13"/>
              <a:gd name="T5" fmla="*/ 4347 h 4351"/>
              <a:gd name="T6" fmla="*/ 6 w 13"/>
              <a:gd name="T7" fmla="*/ 4351 h 4351"/>
              <a:gd name="T8" fmla="*/ 6 w 13"/>
              <a:gd name="T9" fmla="*/ 4351 h 4351"/>
              <a:gd name="T10" fmla="*/ 8 w 13"/>
              <a:gd name="T11" fmla="*/ 4351 h 4351"/>
              <a:gd name="T12" fmla="*/ 11 w 13"/>
              <a:gd name="T13" fmla="*/ 4351 h 4351"/>
              <a:gd name="T14" fmla="*/ 11 w 13"/>
              <a:gd name="T15" fmla="*/ 4351 h 4351"/>
              <a:gd name="T16" fmla="*/ 13 w 13"/>
              <a:gd name="T17" fmla="*/ 4347 h 4351"/>
              <a:gd name="T18" fmla="*/ 13 w 13"/>
              <a:gd name="T19" fmla="*/ 4347 h 4351"/>
              <a:gd name="T20" fmla="*/ 13 w 13"/>
              <a:gd name="T21" fmla="*/ 11 h 4351"/>
              <a:gd name="T22" fmla="*/ 13 w 13"/>
              <a:gd name="T23" fmla="*/ 2 h 4351"/>
              <a:gd name="T24" fmla="*/ 13 w 13"/>
              <a:gd name="T25" fmla="*/ 2 h 4351"/>
              <a:gd name="T26" fmla="*/ 11 w 13"/>
              <a:gd name="T27" fmla="*/ 0 h 4351"/>
              <a:gd name="T28" fmla="*/ 11 w 13"/>
              <a:gd name="T29" fmla="*/ 0 h 4351"/>
              <a:gd name="T30" fmla="*/ 8 w 13"/>
              <a:gd name="T31" fmla="*/ 0 h 4351"/>
              <a:gd name="T32" fmla="*/ 6 w 13"/>
              <a:gd name="T33" fmla="*/ 0 h 4351"/>
              <a:gd name="T34" fmla="*/ 6 w 13"/>
              <a:gd name="T35" fmla="*/ 0 h 4351"/>
              <a:gd name="T36" fmla="*/ 3 w 13"/>
              <a:gd name="T37" fmla="*/ 2 h 4351"/>
              <a:gd name="T38" fmla="*/ 3 w 13"/>
              <a:gd name="T39" fmla="*/ 2 h 4351"/>
              <a:gd name="T40" fmla="*/ 0 w 13"/>
              <a:gd name="T41" fmla="*/ 8 h 4351"/>
              <a:gd name="T42" fmla="*/ 0 w 13"/>
              <a:gd name="T43" fmla="*/ 4345 h 4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351"/>
              <a:gd name="T68" fmla="*/ 13 w 13"/>
              <a:gd name="T69" fmla="*/ 4351 h 435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351">
                <a:moveTo>
                  <a:pt x="0" y="4345"/>
                </a:moveTo>
                <a:lnTo>
                  <a:pt x="3" y="4347"/>
                </a:lnTo>
                <a:lnTo>
                  <a:pt x="6" y="4351"/>
                </a:lnTo>
                <a:lnTo>
                  <a:pt x="8" y="4351"/>
                </a:lnTo>
                <a:lnTo>
                  <a:pt x="11" y="4351"/>
                </a:lnTo>
                <a:lnTo>
                  <a:pt x="13" y="4347"/>
                </a:lnTo>
                <a:lnTo>
                  <a:pt x="13" y="11"/>
                </a:lnTo>
                <a:lnTo>
                  <a:pt x="13" y="2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3" y="2"/>
                </a:lnTo>
                <a:lnTo>
                  <a:pt x="0" y="8"/>
                </a:lnTo>
                <a:lnTo>
                  <a:pt x="0" y="434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3" name="Line 126">
            <a:extLst>
              <a:ext uri="{FF2B5EF4-FFF2-40B4-BE49-F238E27FC236}">
                <a16:creationId xmlns:a16="http://schemas.microsoft.com/office/drawing/2014/main" id="{6CFE64CA-3F35-4511-962E-2DD30F9B3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5013" y="39798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Freeform 127">
            <a:extLst>
              <a:ext uri="{FF2B5EF4-FFF2-40B4-BE49-F238E27FC236}">
                <a16:creationId xmlns:a16="http://schemas.microsoft.com/office/drawing/2014/main" id="{16E804D5-0F10-4F83-9325-BDE1BB8C7185}"/>
              </a:ext>
            </a:extLst>
          </p:cNvPr>
          <p:cNvSpPr>
            <a:spLocks/>
          </p:cNvSpPr>
          <p:nvPr/>
        </p:nvSpPr>
        <p:spPr bwMode="auto">
          <a:xfrm>
            <a:off x="2001838" y="3979863"/>
            <a:ext cx="52387" cy="3175"/>
          </a:xfrm>
          <a:custGeom>
            <a:avLst/>
            <a:gdLst>
              <a:gd name="T0" fmla="*/ 8 w 147"/>
              <a:gd name="T1" fmla="*/ 0 h 11"/>
              <a:gd name="T2" fmla="*/ 6 w 147"/>
              <a:gd name="T3" fmla="*/ 0 h 11"/>
              <a:gd name="T4" fmla="*/ 6 w 147"/>
              <a:gd name="T5" fmla="*/ 0 h 11"/>
              <a:gd name="T6" fmla="*/ 3 w 147"/>
              <a:gd name="T7" fmla="*/ 2 h 11"/>
              <a:gd name="T8" fmla="*/ 3 w 147"/>
              <a:gd name="T9" fmla="*/ 2 h 11"/>
              <a:gd name="T10" fmla="*/ 0 w 147"/>
              <a:gd name="T11" fmla="*/ 5 h 11"/>
              <a:gd name="T12" fmla="*/ 3 w 147"/>
              <a:gd name="T13" fmla="*/ 8 h 11"/>
              <a:gd name="T14" fmla="*/ 3 w 147"/>
              <a:gd name="T15" fmla="*/ 8 h 11"/>
              <a:gd name="T16" fmla="*/ 6 w 147"/>
              <a:gd name="T17" fmla="*/ 11 h 11"/>
              <a:gd name="T18" fmla="*/ 6 w 147"/>
              <a:gd name="T19" fmla="*/ 11 h 11"/>
              <a:gd name="T20" fmla="*/ 134 w 147"/>
              <a:gd name="T21" fmla="*/ 11 h 11"/>
              <a:gd name="T22" fmla="*/ 141 w 147"/>
              <a:gd name="T23" fmla="*/ 11 h 11"/>
              <a:gd name="T24" fmla="*/ 141 w 147"/>
              <a:gd name="T25" fmla="*/ 11 h 11"/>
              <a:gd name="T26" fmla="*/ 144 w 147"/>
              <a:gd name="T27" fmla="*/ 8 h 11"/>
              <a:gd name="T28" fmla="*/ 144 w 147"/>
              <a:gd name="T29" fmla="*/ 8 h 11"/>
              <a:gd name="T30" fmla="*/ 147 w 147"/>
              <a:gd name="T31" fmla="*/ 5 h 11"/>
              <a:gd name="T32" fmla="*/ 144 w 147"/>
              <a:gd name="T33" fmla="*/ 2 h 11"/>
              <a:gd name="T34" fmla="*/ 144 w 147"/>
              <a:gd name="T35" fmla="*/ 2 h 11"/>
              <a:gd name="T36" fmla="*/ 141 w 147"/>
              <a:gd name="T37" fmla="*/ 0 h 11"/>
              <a:gd name="T38" fmla="*/ 141 w 147"/>
              <a:gd name="T39" fmla="*/ 0 h 11"/>
              <a:gd name="T40" fmla="*/ 136 w 147"/>
              <a:gd name="T41" fmla="*/ 0 h 11"/>
              <a:gd name="T42" fmla="*/ 8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8" y="0"/>
                </a:moveTo>
                <a:lnTo>
                  <a:pt x="6" y="0"/>
                </a:lnTo>
                <a:lnTo>
                  <a:pt x="3" y="2"/>
                </a:lnTo>
                <a:lnTo>
                  <a:pt x="0" y="5"/>
                </a:lnTo>
                <a:lnTo>
                  <a:pt x="3" y="8"/>
                </a:lnTo>
                <a:lnTo>
                  <a:pt x="6" y="11"/>
                </a:lnTo>
                <a:lnTo>
                  <a:pt x="134" y="11"/>
                </a:lnTo>
                <a:lnTo>
                  <a:pt x="141" y="11"/>
                </a:lnTo>
                <a:lnTo>
                  <a:pt x="144" y="8"/>
                </a:lnTo>
                <a:lnTo>
                  <a:pt x="147" y="5"/>
                </a:lnTo>
                <a:lnTo>
                  <a:pt x="144" y="2"/>
                </a:lnTo>
                <a:lnTo>
                  <a:pt x="141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5" name="Line 128">
            <a:extLst>
              <a:ext uri="{FF2B5EF4-FFF2-40B4-BE49-F238E27FC236}">
                <a16:creationId xmlns:a16="http://schemas.microsoft.com/office/drawing/2014/main" id="{51A9E441-18F9-4665-B24A-6C67EBAB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39814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Freeform 129">
            <a:extLst>
              <a:ext uri="{FF2B5EF4-FFF2-40B4-BE49-F238E27FC236}">
                <a16:creationId xmlns:a16="http://schemas.microsoft.com/office/drawing/2014/main" id="{6D5C6BB4-D3C6-4CDB-96A2-5D3CCC76ABAF}"/>
              </a:ext>
            </a:extLst>
          </p:cNvPr>
          <p:cNvSpPr>
            <a:spLocks/>
          </p:cNvSpPr>
          <p:nvPr/>
        </p:nvSpPr>
        <p:spPr bwMode="auto">
          <a:xfrm>
            <a:off x="2049463" y="3979863"/>
            <a:ext cx="4762" cy="1571625"/>
          </a:xfrm>
          <a:custGeom>
            <a:avLst/>
            <a:gdLst>
              <a:gd name="T0" fmla="*/ 13 w 13"/>
              <a:gd name="T1" fmla="*/ 5 h 4351"/>
              <a:gd name="T2" fmla="*/ 10 w 13"/>
              <a:gd name="T3" fmla="*/ 2 h 4351"/>
              <a:gd name="T4" fmla="*/ 10 w 13"/>
              <a:gd name="T5" fmla="*/ 2 h 4351"/>
              <a:gd name="T6" fmla="*/ 7 w 13"/>
              <a:gd name="T7" fmla="*/ 0 h 4351"/>
              <a:gd name="T8" fmla="*/ 7 w 13"/>
              <a:gd name="T9" fmla="*/ 0 h 4351"/>
              <a:gd name="T10" fmla="*/ 5 w 13"/>
              <a:gd name="T11" fmla="*/ 0 h 4351"/>
              <a:gd name="T12" fmla="*/ 2 w 13"/>
              <a:gd name="T13" fmla="*/ 0 h 4351"/>
              <a:gd name="T14" fmla="*/ 2 w 13"/>
              <a:gd name="T15" fmla="*/ 0 h 4351"/>
              <a:gd name="T16" fmla="*/ 0 w 13"/>
              <a:gd name="T17" fmla="*/ 2 h 4351"/>
              <a:gd name="T18" fmla="*/ 0 w 13"/>
              <a:gd name="T19" fmla="*/ 2 h 4351"/>
              <a:gd name="T20" fmla="*/ 0 w 13"/>
              <a:gd name="T21" fmla="*/ 4342 h 4351"/>
              <a:gd name="T22" fmla="*/ 0 w 13"/>
              <a:gd name="T23" fmla="*/ 4347 h 4351"/>
              <a:gd name="T24" fmla="*/ 0 w 13"/>
              <a:gd name="T25" fmla="*/ 4347 h 4351"/>
              <a:gd name="T26" fmla="*/ 2 w 13"/>
              <a:gd name="T27" fmla="*/ 4351 h 4351"/>
              <a:gd name="T28" fmla="*/ 2 w 13"/>
              <a:gd name="T29" fmla="*/ 4351 h 4351"/>
              <a:gd name="T30" fmla="*/ 5 w 13"/>
              <a:gd name="T31" fmla="*/ 4351 h 4351"/>
              <a:gd name="T32" fmla="*/ 7 w 13"/>
              <a:gd name="T33" fmla="*/ 4351 h 4351"/>
              <a:gd name="T34" fmla="*/ 7 w 13"/>
              <a:gd name="T35" fmla="*/ 4351 h 4351"/>
              <a:gd name="T36" fmla="*/ 10 w 13"/>
              <a:gd name="T37" fmla="*/ 4347 h 4351"/>
              <a:gd name="T38" fmla="*/ 10 w 13"/>
              <a:gd name="T39" fmla="*/ 4347 h 4351"/>
              <a:gd name="T40" fmla="*/ 13 w 13"/>
              <a:gd name="T41" fmla="*/ 4345 h 4351"/>
              <a:gd name="T42" fmla="*/ 13 w 13"/>
              <a:gd name="T43" fmla="*/ 5 h 4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351"/>
              <a:gd name="T68" fmla="*/ 13 w 13"/>
              <a:gd name="T69" fmla="*/ 4351 h 435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351">
                <a:moveTo>
                  <a:pt x="13" y="5"/>
                </a:moveTo>
                <a:lnTo>
                  <a:pt x="10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4342"/>
                </a:lnTo>
                <a:lnTo>
                  <a:pt x="0" y="4347"/>
                </a:lnTo>
                <a:lnTo>
                  <a:pt x="2" y="4351"/>
                </a:lnTo>
                <a:lnTo>
                  <a:pt x="5" y="4351"/>
                </a:lnTo>
                <a:lnTo>
                  <a:pt x="7" y="4351"/>
                </a:lnTo>
                <a:lnTo>
                  <a:pt x="10" y="4347"/>
                </a:lnTo>
                <a:lnTo>
                  <a:pt x="13" y="4345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7" name="Rectangle 130">
            <a:extLst>
              <a:ext uri="{FF2B5EF4-FFF2-40B4-BE49-F238E27FC236}">
                <a16:creationId xmlns:a16="http://schemas.microsoft.com/office/drawing/2014/main" id="{5702DCEC-E8CF-466C-884C-CDF72175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2654300"/>
            <a:ext cx="47625" cy="28956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8" name="Line 131">
            <a:extLst>
              <a:ext uri="{FF2B5EF4-FFF2-40B4-BE49-F238E27FC236}">
                <a16:creationId xmlns:a16="http://schemas.microsoft.com/office/drawing/2014/main" id="{8522463D-1380-4BAB-ABCE-1B42A7331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53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9" name="Freeform 132">
            <a:extLst>
              <a:ext uri="{FF2B5EF4-FFF2-40B4-BE49-F238E27FC236}">
                <a16:creationId xmlns:a16="http://schemas.microsoft.com/office/drawing/2014/main" id="{8555D69A-42FD-4007-92C5-03A715B205F4}"/>
              </a:ext>
            </a:extLst>
          </p:cNvPr>
          <p:cNvSpPr>
            <a:spLocks/>
          </p:cNvSpPr>
          <p:nvPr/>
        </p:nvSpPr>
        <p:spPr bwMode="auto">
          <a:xfrm>
            <a:off x="2065338" y="2651125"/>
            <a:ext cx="4762" cy="2900363"/>
          </a:xfrm>
          <a:custGeom>
            <a:avLst/>
            <a:gdLst>
              <a:gd name="T0" fmla="*/ 0 w 14"/>
              <a:gd name="T1" fmla="*/ 8021 h 8027"/>
              <a:gd name="T2" fmla="*/ 3 w 14"/>
              <a:gd name="T3" fmla="*/ 8023 h 8027"/>
              <a:gd name="T4" fmla="*/ 3 w 14"/>
              <a:gd name="T5" fmla="*/ 8023 h 8027"/>
              <a:gd name="T6" fmla="*/ 5 w 14"/>
              <a:gd name="T7" fmla="*/ 8027 h 8027"/>
              <a:gd name="T8" fmla="*/ 5 w 14"/>
              <a:gd name="T9" fmla="*/ 8027 h 8027"/>
              <a:gd name="T10" fmla="*/ 8 w 14"/>
              <a:gd name="T11" fmla="*/ 8027 h 8027"/>
              <a:gd name="T12" fmla="*/ 10 w 14"/>
              <a:gd name="T13" fmla="*/ 8027 h 8027"/>
              <a:gd name="T14" fmla="*/ 10 w 14"/>
              <a:gd name="T15" fmla="*/ 8027 h 8027"/>
              <a:gd name="T16" fmla="*/ 14 w 14"/>
              <a:gd name="T17" fmla="*/ 8023 h 8027"/>
              <a:gd name="T18" fmla="*/ 14 w 14"/>
              <a:gd name="T19" fmla="*/ 8023 h 8027"/>
              <a:gd name="T20" fmla="*/ 14 w 14"/>
              <a:gd name="T21" fmla="*/ 11 h 8027"/>
              <a:gd name="T22" fmla="*/ 14 w 14"/>
              <a:gd name="T23" fmla="*/ 5 h 8027"/>
              <a:gd name="T24" fmla="*/ 14 w 14"/>
              <a:gd name="T25" fmla="*/ 5 h 8027"/>
              <a:gd name="T26" fmla="*/ 10 w 14"/>
              <a:gd name="T27" fmla="*/ 2 h 8027"/>
              <a:gd name="T28" fmla="*/ 10 w 14"/>
              <a:gd name="T29" fmla="*/ 2 h 8027"/>
              <a:gd name="T30" fmla="*/ 8 w 14"/>
              <a:gd name="T31" fmla="*/ 0 h 8027"/>
              <a:gd name="T32" fmla="*/ 5 w 14"/>
              <a:gd name="T33" fmla="*/ 2 h 8027"/>
              <a:gd name="T34" fmla="*/ 5 w 14"/>
              <a:gd name="T35" fmla="*/ 2 h 8027"/>
              <a:gd name="T36" fmla="*/ 3 w 14"/>
              <a:gd name="T37" fmla="*/ 5 h 8027"/>
              <a:gd name="T38" fmla="*/ 3 w 14"/>
              <a:gd name="T39" fmla="*/ 5 h 8027"/>
              <a:gd name="T40" fmla="*/ 0 w 14"/>
              <a:gd name="T41" fmla="*/ 7 h 8027"/>
              <a:gd name="T42" fmla="*/ 0 w 14"/>
              <a:gd name="T43" fmla="*/ 8021 h 80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8027"/>
              <a:gd name="T68" fmla="*/ 14 w 14"/>
              <a:gd name="T69" fmla="*/ 8027 h 80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8027">
                <a:moveTo>
                  <a:pt x="0" y="8021"/>
                </a:moveTo>
                <a:lnTo>
                  <a:pt x="3" y="8023"/>
                </a:lnTo>
                <a:lnTo>
                  <a:pt x="5" y="8027"/>
                </a:lnTo>
                <a:lnTo>
                  <a:pt x="8" y="8027"/>
                </a:lnTo>
                <a:lnTo>
                  <a:pt x="10" y="8027"/>
                </a:lnTo>
                <a:lnTo>
                  <a:pt x="14" y="8023"/>
                </a:lnTo>
                <a:lnTo>
                  <a:pt x="14" y="11"/>
                </a:lnTo>
                <a:lnTo>
                  <a:pt x="14" y="5"/>
                </a:lnTo>
                <a:lnTo>
                  <a:pt x="10" y="2"/>
                </a:lnTo>
                <a:lnTo>
                  <a:pt x="8" y="0"/>
                </a:ln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0" y="802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0" name="Line 133">
            <a:extLst>
              <a:ext uri="{FF2B5EF4-FFF2-40B4-BE49-F238E27FC236}">
                <a16:creationId xmlns:a16="http://schemas.microsoft.com/office/drawing/2014/main" id="{70CAE114-83EA-4DB3-A531-3884CBEF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26511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1" name="Freeform 134">
            <a:extLst>
              <a:ext uri="{FF2B5EF4-FFF2-40B4-BE49-F238E27FC236}">
                <a16:creationId xmlns:a16="http://schemas.microsoft.com/office/drawing/2014/main" id="{F1020721-FD69-455F-AFC4-249BD546773D}"/>
              </a:ext>
            </a:extLst>
          </p:cNvPr>
          <p:cNvSpPr>
            <a:spLocks/>
          </p:cNvSpPr>
          <p:nvPr/>
        </p:nvSpPr>
        <p:spPr bwMode="auto">
          <a:xfrm>
            <a:off x="2065338" y="2651125"/>
            <a:ext cx="53975" cy="4763"/>
          </a:xfrm>
          <a:custGeom>
            <a:avLst/>
            <a:gdLst>
              <a:gd name="T0" fmla="*/ 8 w 147"/>
              <a:gd name="T1" fmla="*/ 0 h 13"/>
              <a:gd name="T2" fmla="*/ 5 w 147"/>
              <a:gd name="T3" fmla="*/ 2 h 13"/>
              <a:gd name="T4" fmla="*/ 5 w 147"/>
              <a:gd name="T5" fmla="*/ 2 h 13"/>
              <a:gd name="T6" fmla="*/ 3 w 147"/>
              <a:gd name="T7" fmla="*/ 5 h 13"/>
              <a:gd name="T8" fmla="*/ 3 w 147"/>
              <a:gd name="T9" fmla="*/ 5 h 13"/>
              <a:gd name="T10" fmla="*/ 0 w 147"/>
              <a:gd name="T11" fmla="*/ 7 h 13"/>
              <a:gd name="T12" fmla="*/ 3 w 147"/>
              <a:gd name="T13" fmla="*/ 11 h 13"/>
              <a:gd name="T14" fmla="*/ 3 w 147"/>
              <a:gd name="T15" fmla="*/ 11 h 13"/>
              <a:gd name="T16" fmla="*/ 5 w 147"/>
              <a:gd name="T17" fmla="*/ 13 h 13"/>
              <a:gd name="T18" fmla="*/ 5 w 147"/>
              <a:gd name="T19" fmla="*/ 13 h 13"/>
              <a:gd name="T20" fmla="*/ 136 w 147"/>
              <a:gd name="T21" fmla="*/ 13 h 13"/>
              <a:gd name="T22" fmla="*/ 141 w 147"/>
              <a:gd name="T23" fmla="*/ 13 h 13"/>
              <a:gd name="T24" fmla="*/ 141 w 147"/>
              <a:gd name="T25" fmla="*/ 13 h 13"/>
              <a:gd name="T26" fmla="*/ 143 w 147"/>
              <a:gd name="T27" fmla="*/ 11 h 13"/>
              <a:gd name="T28" fmla="*/ 143 w 147"/>
              <a:gd name="T29" fmla="*/ 11 h 13"/>
              <a:gd name="T30" fmla="*/ 147 w 147"/>
              <a:gd name="T31" fmla="*/ 7 h 13"/>
              <a:gd name="T32" fmla="*/ 143 w 147"/>
              <a:gd name="T33" fmla="*/ 5 h 13"/>
              <a:gd name="T34" fmla="*/ 143 w 147"/>
              <a:gd name="T35" fmla="*/ 5 h 13"/>
              <a:gd name="T36" fmla="*/ 141 w 147"/>
              <a:gd name="T37" fmla="*/ 2 h 13"/>
              <a:gd name="T38" fmla="*/ 141 w 147"/>
              <a:gd name="T39" fmla="*/ 2 h 13"/>
              <a:gd name="T40" fmla="*/ 138 w 147"/>
              <a:gd name="T41" fmla="*/ 0 h 13"/>
              <a:gd name="T42" fmla="*/ 8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8" y="0"/>
                </a:move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3" y="11"/>
                </a:lnTo>
                <a:lnTo>
                  <a:pt x="5" y="13"/>
                </a:lnTo>
                <a:lnTo>
                  <a:pt x="136" y="13"/>
                </a:lnTo>
                <a:lnTo>
                  <a:pt x="141" y="13"/>
                </a:lnTo>
                <a:lnTo>
                  <a:pt x="143" y="11"/>
                </a:lnTo>
                <a:lnTo>
                  <a:pt x="147" y="7"/>
                </a:lnTo>
                <a:lnTo>
                  <a:pt x="143" y="5"/>
                </a:lnTo>
                <a:lnTo>
                  <a:pt x="141" y="2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2" name="Line 135">
            <a:extLst>
              <a:ext uri="{FF2B5EF4-FFF2-40B4-BE49-F238E27FC236}">
                <a16:creationId xmlns:a16="http://schemas.microsoft.com/office/drawing/2014/main" id="{D0E528F9-AC63-497D-9B4C-6867015F5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313" y="26543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Freeform 136">
            <a:extLst>
              <a:ext uri="{FF2B5EF4-FFF2-40B4-BE49-F238E27FC236}">
                <a16:creationId xmlns:a16="http://schemas.microsoft.com/office/drawing/2014/main" id="{3FF2E6D4-C549-4BFE-8856-64C9D1AB82C6}"/>
              </a:ext>
            </a:extLst>
          </p:cNvPr>
          <p:cNvSpPr>
            <a:spLocks/>
          </p:cNvSpPr>
          <p:nvPr/>
        </p:nvSpPr>
        <p:spPr bwMode="auto">
          <a:xfrm>
            <a:off x="2114550" y="2651125"/>
            <a:ext cx="4763" cy="2900363"/>
          </a:xfrm>
          <a:custGeom>
            <a:avLst/>
            <a:gdLst>
              <a:gd name="T0" fmla="*/ 13 w 13"/>
              <a:gd name="T1" fmla="*/ 7 h 8027"/>
              <a:gd name="T2" fmla="*/ 9 w 13"/>
              <a:gd name="T3" fmla="*/ 5 h 8027"/>
              <a:gd name="T4" fmla="*/ 9 w 13"/>
              <a:gd name="T5" fmla="*/ 5 h 8027"/>
              <a:gd name="T6" fmla="*/ 7 w 13"/>
              <a:gd name="T7" fmla="*/ 2 h 8027"/>
              <a:gd name="T8" fmla="*/ 7 w 13"/>
              <a:gd name="T9" fmla="*/ 2 h 8027"/>
              <a:gd name="T10" fmla="*/ 4 w 13"/>
              <a:gd name="T11" fmla="*/ 0 h 8027"/>
              <a:gd name="T12" fmla="*/ 2 w 13"/>
              <a:gd name="T13" fmla="*/ 2 h 8027"/>
              <a:gd name="T14" fmla="*/ 2 w 13"/>
              <a:gd name="T15" fmla="*/ 2 h 8027"/>
              <a:gd name="T16" fmla="*/ 0 w 13"/>
              <a:gd name="T17" fmla="*/ 5 h 8027"/>
              <a:gd name="T18" fmla="*/ 0 w 13"/>
              <a:gd name="T19" fmla="*/ 5 h 8027"/>
              <a:gd name="T20" fmla="*/ 0 w 13"/>
              <a:gd name="T21" fmla="*/ 8021 h 8027"/>
              <a:gd name="T22" fmla="*/ 0 w 13"/>
              <a:gd name="T23" fmla="*/ 8023 h 8027"/>
              <a:gd name="T24" fmla="*/ 0 w 13"/>
              <a:gd name="T25" fmla="*/ 8023 h 8027"/>
              <a:gd name="T26" fmla="*/ 2 w 13"/>
              <a:gd name="T27" fmla="*/ 8027 h 8027"/>
              <a:gd name="T28" fmla="*/ 2 w 13"/>
              <a:gd name="T29" fmla="*/ 8027 h 8027"/>
              <a:gd name="T30" fmla="*/ 4 w 13"/>
              <a:gd name="T31" fmla="*/ 8027 h 8027"/>
              <a:gd name="T32" fmla="*/ 7 w 13"/>
              <a:gd name="T33" fmla="*/ 8027 h 8027"/>
              <a:gd name="T34" fmla="*/ 7 w 13"/>
              <a:gd name="T35" fmla="*/ 8027 h 8027"/>
              <a:gd name="T36" fmla="*/ 9 w 13"/>
              <a:gd name="T37" fmla="*/ 8023 h 8027"/>
              <a:gd name="T38" fmla="*/ 9 w 13"/>
              <a:gd name="T39" fmla="*/ 8023 h 8027"/>
              <a:gd name="T40" fmla="*/ 13 w 13"/>
              <a:gd name="T41" fmla="*/ 8023 h 8027"/>
              <a:gd name="T42" fmla="*/ 13 w 13"/>
              <a:gd name="T43" fmla="*/ 7 h 80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027"/>
              <a:gd name="T68" fmla="*/ 13 w 13"/>
              <a:gd name="T69" fmla="*/ 8027 h 80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027">
                <a:moveTo>
                  <a:pt x="13" y="7"/>
                </a:moveTo>
                <a:lnTo>
                  <a:pt x="9" y="5"/>
                </a:lnTo>
                <a:lnTo>
                  <a:pt x="7" y="2"/>
                </a:lnTo>
                <a:lnTo>
                  <a:pt x="4" y="0"/>
                </a:lnTo>
                <a:lnTo>
                  <a:pt x="2" y="2"/>
                </a:lnTo>
                <a:lnTo>
                  <a:pt x="0" y="5"/>
                </a:lnTo>
                <a:lnTo>
                  <a:pt x="0" y="8021"/>
                </a:lnTo>
                <a:lnTo>
                  <a:pt x="0" y="8023"/>
                </a:lnTo>
                <a:lnTo>
                  <a:pt x="2" y="8027"/>
                </a:lnTo>
                <a:lnTo>
                  <a:pt x="4" y="8027"/>
                </a:lnTo>
                <a:lnTo>
                  <a:pt x="7" y="8027"/>
                </a:lnTo>
                <a:lnTo>
                  <a:pt x="9" y="8023"/>
                </a:lnTo>
                <a:lnTo>
                  <a:pt x="13" y="8023"/>
                </a:lnTo>
                <a:lnTo>
                  <a:pt x="13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4" name="Rectangle 137">
            <a:extLst>
              <a:ext uri="{FF2B5EF4-FFF2-40B4-BE49-F238E27FC236}">
                <a16:creationId xmlns:a16="http://schemas.microsoft.com/office/drawing/2014/main" id="{4FAB3392-170E-4500-B849-B6C37C0AF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41775"/>
            <a:ext cx="47625" cy="15081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5" name="Line 138">
            <a:extLst>
              <a:ext uri="{FF2B5EF4-FFF2-40B4-BE49-F238E27FC236}">
                <a16:creationId xmlns:a16="http://schemas.microsoft.com/office/drawing/2014/main" id="{7C14EEB1-0D06-49B8-B8BC-02E641B13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8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Freeform 139">
            <a:extLst>
              <a:ext uri="{FF2B5EF4-FFF2-40B4-BE49-F238E27FC236}">
                <a16:creationId xmlns:a16="http://schemas.microsoft.com/office/drawing/2014/main" id="{9EFF1E35-D592-4A2D-BCF5-8D28E8ECE283}"/>
              </a:ext>
            </a:extLst>
          </p:cNvPr>
          <p:cNvSpPr>
            <a:spLocks/>
          </p:cNvSpPr>
          <p:nvPr/>
        </p:nvSpPr>
        <p:spPr bwMode="auto">
          <a:xfrm>
            <a:off x="2128838" y="4040188"/>
            <a:ext cx="4762" cy="1511300"/>
          </a:xfrm>
          <a:custGeom>
            <a:avLst/>
            <a:gdLst>
              <a:gd name="T0" fmla="*/ 0 w 12"/>
              <a:gd name="T1" fmla="*/ 4180 h 4186"/>
              <a:gd name="T2" fmla="*/ 2 w 12"/>
              <a:gd name="T3" fmla="*/ 4182 h 4186"/>
              <a:gd name="T4" fmla="*/ 2 w 12"/>
              <a:gd name="T5" fmla="*/ 4182 h 4186"/>
              <a:gd name="T6" fmla="*/ 5 w 12"/>
              <a:gd name="T7" fmla="*/ 4186 h 4186"/>
              <a:gd name="T8" fmla="*/ 5 w 12"/>
              <a:gd name="T9" fmla="*/ 4186 h 4186"/>
              <a:gd name="T10" fmla="*/ 7 w 12"/>
              <a:gd name="T11" fmla="*/ 4186 h 4186"/>
              <a:gd name="T12" fmla="*/ 10 w 12"/>
              <a:gd name="T13" fmla="*/ 4186 h 4186"/>
              <a:gd name="T14" fmla="*/ 10 w 12"/>
              <a:gd name="T15" fmla="*/ 4186 h 4186"/>
              <a:gd name="T16" fmla="*/ 12 w 12"/>
              <a:gd name="T17" fmla="*/ 4182 h 4186"/>
              <a:gd name="T18" fmla="*/ 12 w 12"/>
              <a:gd name="T19" fmla="*/ 4182 h 4186"/>
              <a:gd name="T20" fmla="*/ 12 w 12"/>
              <a:gd name="T21" fmla="*/ 10 h 4186"/>
              <a:gd name="T22" fmla="*/ 12 w 12"/>
              <a:gd name="T23" fmla="*/ 6 h 4186"/>
              <a:gd name="T24" fmla="*/ 12 w 12"/>
              <a:gd name="T25" fmla="*/ 6 h 4186"/>
              <a:gd name="T26" fmla="*/ 10 w 12"/>
              <a:gd name="T27" fmla="*/ 3 h 4186"/>
              <a:gd name="T28" fmla="*/ 10 w 12"/>
              <a:gd name="T29" fmla="*/ 3 h 4186"/>
              <a:gd name="T30" fmla="*/ 7 w 12"/>
              <a:gd name="T31" fmla="*/ 0 h 4186"/>
              <a:gd name="T32" fmla="*/ 5 w 12"/>
              <a:gd name="T33" fmla="*/ 3 h 4186"/>
              <a:gd name="T34" fmla="*/ 5 w 12"/>
              <a:gd name="T35" fmla="*/ 3 h 4186"/>
              <a:gd name="T36" fmla="*/ 2 w 12"/>
              <a:gd name="T37" fmla="*/ 6 h 4186"/>
              <a:gd name="T38" fmla="*/ 2 w 12"/>
              <a:gd name="T39" fmla="*/ 6 h 4186"/>
              <a:gd name="T40" fmla="*/ 0 w 12"/>
              <a:gd name="T41" fmla="*/ 8 h 4186"/>
              <a:gd name="T42" fmla="*/ 0 w 12"/>
              <a:gd name="T43" fmla="*/ 4180 h 4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4186"/>
              <a:gd name="T68" fmla="*/ 12 w 12"/>
              <a:gd name="T69" fmla="*/ 4186 h 41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4186">
                <a:moveTo>
                  <a:pt x="0" y="4180"/>
                </a:moveTo>
                <a:lnTo>
                  <a:pt x="2" y="4182"/>
                </a:lnTo>
                <a:lnTo>
                  <a:pt x="5" y="4186"/>
                </a:lnTo>
                <a:lnTo>
                  <a:pt x="7" y="4186"/>
                </a:lnTo>
                <a:lnTo>
                  <a:pt x="10" y="4186"/>
                </a:lnTo>
                <a:lnTo>
                  <a:pt x="12" y="4182"/>
                </a:lnTo>
                <a:lnTo>
                  <a:pt x="12" y="10"/>
                </a:lnTo>
                <a:lnTo>
                  <a:pt x="12" y="6"/>
                </a:lnTo>
                <a:lnTo>
                  <a:pt x="10" y="3"/>
                </a:lnTo>
                <a:lnTo>
                  <a:pt x="7" y="0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418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7" name="Line 140">
            <a:extLst>
              <a:ext uri="{FF2B5EF4-FFF2-40B4-BE49-F238E27FC236}">
                <a16:creationId xmlns:a16="http://schemas.microsoft.com/office/drawing/2014/main" id="{0C4CCF61-676F-4946-9544-C4D5CB6A3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2013" y="40401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Freeform 141">
            <a:extLst>
              <a:ext uri="{FF2B5EF4-FFF2-40B4-BE49-F238E27FC236}">
                <a16:creationId xmlns:a16="http://schemas.microsoft.com/office/drawing/2014/main" id="{3B33F61C-0981-4977-96EF-735B34CCCEEA}"/>
              </a:ext>
            </a:extLst>
          </p:cNvPr>
          <p:cNvSpPr>
            <a:spLocks/>
          </p:cNvSpPr>
          <p:nvPr/>
        </p:nvSpPr>
        <p:spPr bwMode="auto">
          <a:xfrm>
            <a:off x="2128838" y="4040188"/>
            <a:ext cx="53975" cy="3175"/>
          </a:xfrm>
          <a:custGeom>
            <a:avLst/>
            <a:gdLst>
              <a:gd name="T0" fmla="*/ 7 w 149"/>
              <a:gd name="T1" fmla="*/ 0 h 13"/>
              <a:gd name="T2" fmla="*/ 5 w 149"/>
              <a:gd name="T3" fmla="*/ 3 h 13"/>
              <a:gd name="T4" fmla="*/ 5 w 149"/>
              <a:gd name="T5" fmla="*/ 3 h 13"/>
              <a:gd name="T6" fmla="*/ 2 w 149"/>
              <a:gd name="T7" fmla="*/ 6 h 13"/>
              <a:gd name="T8" fmla="*/ 2 w 149"/>
              <a:gd name="T9" fmla="*/ 6 h 13"/>
              <a:gd name="T10" fmla="*/ 0 w 149"/>
              <a:gd name="T11" fmla="*/ 8 h 13"/>
              <a:gd name="T12" fmla="*/ 2 w 149"/>
              <a:gd name="T13" fmla="*/ 10 h 13"/>
              <a:gd name="T14" fmla="*/ 2 w 149"/>
              <a:gd name="T15" fmla="*/ 10 h 13"/>
              <a:gd name="T16" fmla="*/ 5 w 149"/>
              <a:gd name="T17" fmla="*/ 13 h 13"/>
              <a:gd name="T18" fmla="*/ 5 w 149"/>
              <a:gd name="T19" fmla="*/ 13 h 13"/>
              <a:gd name="T20" fmla="*/ 135 w 149"/>
              <a:gd name="T21" fmla="*/ 13 h 13"/>
              <a:gd name="T22" fmla="*/ 143 w 149"/>
              <a:gd name="T23" fmla="*/ 13 h 13"/>
              <a:gd name="T24" fmla="*/ 143 w 149"/>
              <a:gd name="T25" fmla="*/ 13 h 13"/>
              <a:gd name="T26" fmla="*/ 146 w 149"/>
              <a:gd name="T27" fmla="*/ 10 h 13"/>
              <a:gd name="T28" fmla="*/ 146 w 149"/>
              <a:gd name="T29" fmla="*/ 10 h 13"/>
              <a:gd name="T30" fmla="*/ 149 w 149"/>
              <a:gd name="T31" fmla="*/ 8 h 13"/>
              <a:gd name="T32" fmla="*/ 146 w 149"/>
              <a:gd name="T33" fmla="*/ 6 h 13"/>
              <a:gd name="T34" fmla="*/ 146 w 149"/>
              <a:gd name="T35" fmla="*/ 6 h 13"/>
              <a:gd name="T36" fmla="*/ 143 w 149"/>
              <a:gd name="T37" fmla="*/ 3 h 13"/>
              <a:gd name="T38" fmla="*/ 143 w 149"/>
              <a:gd name="T39" fmla="*/ 3 h 13"/>
              <a:gd name="T40" fmla="*/ 138 w 149"/>
              <a:gd name="T41" fmla="*/ 0 h 13"/>
              <a:gd name="T42" fmla="*/ 7 w 149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3"/>
              <a:gd name="T68" fmla="*/ 149 w 149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3">
                <a:moveTo>
                  <a:pt x="7" y="0"/>
                </a:move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5" y="13"/>
                </a:lnTo>
                <a:lnTo>
                  <a:pt x="135" y="13"/>
                </a:lnTo>
                <a:lnTo>
                  <a:pt x="143" y="13"/>
                </a:lnTo>
                <a:lnTo>
                  <a:pt x="146" y="10"/>
                </a:lnTo>
                <a:lnTo>
                  <a:pt x="149" y="8"/>
                </a:lnTo>
                <a:lnTo>
                  <a:pt x="146" y="6"/>
                </a:lnTo>
                <a:lnTo>
                  <a:pt x="143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9" name="Line 142">
            <a:extLst>
              <a:ext uri="{FF2B5EF4-FFF2-40B4-BE49-F238E27FC236}">
                <a16:creationId xmlns:a16="http://schemas.microsoft.com/office/drawing/2014/main" id="{3381C92A-6B1F-4B1E-A1D1-40B4D81DD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813" y="40417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0" name="Freeform 143">
            <a:extLst>
              <a:ext uri="{FF2B5EF4-FFF2-40B4-BE49-F238E27FC236}">
                <a16:creationId xmlns:a16="http://schemas.microsoft.com/office/drawing/2014/main" id="{D8EE1343-C060-4FD5-BB34-3BC6C9799310}"/>
              </a:ext>
            </a:extLst>
          </p:cNvPr>
          <p:cNvSpPr>
            <a:spLocks/>
          </p:cNvSpPr>
          <p:nvPr/>
        </p:nvSpPr>
        <p:spPr bwMode="auto">
          <a:xfrm>
            <a:off x="2178050" y="4040188"/>
            <a:ext cx="4763" cy="1511300"/>
          </a:xfrm>
          <a:custGeom>
            <a:avLst/>
            <a:gdLst>
              <a:gd name="T0" fmla="*/ 14 w 14"/>
              <a:gd name="T1" fmla="*/ 8 h 4186"/>
              <a:gd name="T2" fmla="*/ 11 w 14"/>
              <a:gd name="T3" fmla="*/ 6 h 4186"/>
              <a:gd name="T4" fmla="*/ 11 w 14"/>
              <a:gd name="T5" fmla="*/ 6 h 4186"/>
              <a:gd name="T6" fmla="*/ 8 w 14"/>
              <a:gd name="T7" fmla="*/ 3 h 4186"/>
              <a:gd name="T8" fmla="*/ 8 w 14"/>
              <a:gd name="T9" fmla="*/ 3 h 4186"/>
              <a:gd name="T10" fmla="*/ 5 w 14"/>
              <a:gd name="T11" fmla="*/ 0 h 4186"/>
              <a:gd name="T12" fmla="*/ 3 w 14"/>
              <a:gd name="T13" fmla="*/ 3 h 4186"/>
              <a:gd name="T14" fmla="*/ 3 w 14"/>
              <a:gd name="T15" fmla="*/ 3 h 4186"/>
              <a:gd name="T16" fmla="*/ 0 w 14"/>
              <a:gd name="T17" fmla="*/ 6 h 4186"/>
              <a:gd name="T18" fmla="*/ 0 w 14"/>
              <a:gd name="T19" fmla="*/ 6 h 4186"/>
              <a:gd name="T20" fmla="*/ 0 w 14"/>
              <a:gd name="T21" fmla="*/ 4180 h 4186"/>
              <a:gd name="T22" fmla="*/ 0 w 14"/>
              <a:gd name="T23" fmla="*/ 4182 h 4186"/>
              <a:gd name="T24" fmla="*/ 0 w 14"/>
              <a:gd name="T25" fmla="*/ 4182 h 4186"/>
              <a:gd name="T26" fmla="*/ 3 w 14"/>
              <a:gd name="T27" fmla="*/ 4186 h 4186"/>
              <a:gd name="T28" fmla="*/ 3 w 14"/>
              <a:gd name="T29" fmla="*/ 4186 h 4186"/>
              <a:gd name="T30" fmla="*/ 5 w 14"/>
              <a:gd name="T31" fmla="*/ 4186 h 4186"/>
              <a:gd name="T32" fmla="*/ 8 w 14"/>
              <a:gd name="T33" fmla="*/ 4186 h 4186"/>
              <a:gd name="T34" fmla="*/ 8 w 14"/>
              <a:gd name="T35" fmla="*/ 4186 h 4186"/>
              <a:gd name="T36" fmla="*/ 11 w 14"/>
              <a:gd name="T37" fmla="*/ 4182 h 4186"/>
              <a:gd name="T38" fmla="*/ 11 w 14"/>
              <a:gd name="T39" fmla="*/ 4182 h 4186"/>
              <a:gd name="T40" fmla="*/ 14 w 14"/>
              <a:gd name="T41" fmla="*/ 4182 h 4186"/>
              <a:gd name="T42" fmla="*/ 14 w 14"/>
              <a:gd name="T43" fmla="*/ 8 h 4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186"/>
              <a:gd name="T68" fmla="*/ 14 w 14"/>
              <a:gd name="T69" fmla="*/ 4186 h 41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186">
                <a:moveTo>
                  <a:pt x="14" y="8"/>
                </a:moveTo>
                <a:lnTo>
                  <a:pt x="11" y="6"/>
                </a:lnTo>
                <a:lnTo>
                  <a:pt x="8" y="3"/>
                </a:ln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0" y="4180"/>
                </a:lnTo>
                <a:lnTo>
                  <a:pt x="0" y="4182"/>
                </a:lnTo>
                <a:lnTo>
                  <a:pt x="3" y="4186"/>
                </a:lnTo>
                <a:lnTo>
                  <a:pt x="5" y="4186"/>
                </a:lnTo>
                <a:lnTo>
                  <a:pt x="8" y="4186"/>
                </a:lnTo>
                <a:lnTo>
                  <a:pt x="11" y="4182"/>
                </a:lnTo>
                <a:lnTo>
                  <a:pt x="14" y="4182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1" name="Rectangle 144">
            <a:extLst>
              <a:ext uri="{FF2B5EF4-FFF2-40B4-BE49-F238E27FC236}">
                <a16:creationId xmlns:a16="http://schemas.microsoft.com/office/drawing/2014/main" id="{7EFC0E9E-8F08-4933-A178-34A975C65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7263"/>
            <a:ext cx="49212" cy="782637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2" name="Line 145">
            <a:extLst>
              <a:ext uri="{FF2B5EF4-FFF2-40B4-BE49-F238E27FC236}">
                <a16:creationId xmlns:a16="http://schemas.microsoft.com/office/drawing/2014/main" id="{390C10E3-4AC7-40FA-B80B-CC27E4B59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Freeform 146">
            <a:extLst>
              <a:ext uri="{FF2B5EF4-FFF2-40B4-BE49-F238E27FC236}">
                <a16:creationId xmlns:a16="http://schemas.microsoft.com/office/drawing/2014/main" id="{0A84C0C5-C3D5-4553-979C-7FD3D1DEC165}"/>
              </a:ext>
            </a:extLst>
          </p:cNvPr>
          <p:cNvSpPr>
            <a:spLocks/>
          </p:cNvSpPr>
          <p:nvPr/>
        </p:nvSpPr>
        <p:spPr bwMode="auto">
          <a:xfrm>
            <a:off x="2193925" y="4764088"/>
            <a:ext cx="3175" cy="787400"/>
          </a:xfrm>
          <a:custGeom>
            <a:avLst/>
            <a:gdLst>
              <a:gd name="T0" fmla="*/ 0 w 13"/>
              <a:gd name="T1" fmla="*/ 2172 h 2178"/>
              <a:gd name="T2" fmla="*/ 2 w 13"/>
              <a:gd name="T3" fmla="*/ 2174 h 2178"/>
              <a:gd name="T4" fmla="*/ 2 w 13"/>
              <a:gd name="T5" fmla="*/ 2174 h 2178"/>
              <a:gd name="T6" fmla="*/ 5 w 13"/>
              <a:gd name="T7" fmla="*/ 2178 h 2178"/>
              <a:gd name="T8" fmla="*/ 5 w 13"/>
              <a:gd name="T9" fmla="*/ 2178 h 2178"/>
              <a:gd name="T10" fmla="*/ 7 w 13"/>
              <a:gd name="T11" fmla="*/ 2178 h 2178"/>
              <a:gd name="T12" fmla="*/ 10 w 13"/>
              <a:gd name="T13" fmla="*/ 2178 h 2178"/>
              <a:gd name="T14" fmla="*/ 10 w 13"/>
              <a:gd name="T15" fmla="*/ 2178 h 2178"/>
              <a:gd name="T16" fmla="*/ 13 w 13"/>
              <a:gd name="T17" fmla="*/ 2174 h 2178"/>
              <a:gd name="T18" fmla="*/ 13 w 13"/>
              <a:gd name="T19" fmla="*/ 2174 h 2178"/>
              <a:gd name="T20" fmla="*/ 13 w 13"/>
              <a:gd name="T21" fmla="*/ 10 h 2178"/>
              <a:gd name="T22" fmla="*/ 13 w 13"/>
              <a:gd name="T23" fmla="*/ 2 h 2178"/>
              <a:gd name="T24" fmla="*/ 13 w 13"/>
              <a:gd name="T25" fmla="*/ 2 h 2178"/>
              <a:gd name="T26" fmla="*/ 10 w 13"/>
              <a:gd name="T27" fmla="*/ 0 h 2178"/>
              <a:gd name="T28" fmla="*/ 10 w 13"/>
              <a:gd name="T29" fmla="*/ 0 h 2178"/>
              <a:gd name="T30" fmla="*/ 7 w 13"/>
              <a:gd name="T31" fmla="*/ 0 h 2178"/>
              <a:gd name="T32" fmla="*/ 5 w 13"/>
              <a:gd name="T33" fmla="*/ 0 h 2178"/>
              <a:gd name="T34" fmla="*/ 5 w 13"/>
              <a:gd name="T35" fmla="*/ 0 h 2178"/>
              <a:gd name="T36" fmla="*/ 2 w 13"/>
              <a:gd name="T37" fmla="*/ 2 h 2178"/>
              <a:gd name="T38" fmla="*/ 2 w 13"/>
              <a:gd name="T39" fmla="*/ 2 h 2178"/>
              <a:gd name="T40" fmla="*/ 0 w 13"/>
              <a:gd name="T41" fmla="*/ 7 h 2178"/>
              <a:gd name="T42" fmla="*/ 0 w 13"/>
              <a:gd name="T43" fmla="*/ 2172 h 21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178"/>
              <a:gd name="T68" fmla="*/ 13 w 13"/>
              <a:gd name="T69" fmla="*/ 2178 h 21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178">
                <a:moveTo>
                  <a:pt x="0" y="2172"/>
                </a:moveTo>
                <a:lnTo>
                  <a:pt x="2" y="2174"/>
                </a:lnTo>
                <a:lnTo>
                  <a:pt x="5" y="2178"/>
                </a:lnTo>
                <a:lnTo>
                  <a:pt x="7" y="2178"/>
                </a:lnTo>
                <a:lnTo>
                  <a:pt x="10" y="2178"/>
                </a:lnTo>
                <a:lnTo>
                  <a:pt x="13" y="2174"/>
                </a:lnTo>
                <a:lnTo>
                  <a:pt x="13" y="10"/>
                </a:lnTo>
                <a:lnTo>
                  <a:pt x="13" y="2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7"/>
                </a:lnTo>
                <a:lnTo>
                  <a:pt x="0" y="2172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4" name="Line 147">
            <a:extLst>
              <a:ext uri="{FF2B5EF4-FFF2-40B4-BE49-F238E27FC236}">
                <a16:creationId xmlns:a16="http://schemas.microsoft.com/office/drawing/2014/main" id="{0BE88593-3100-44D2-9E0E-D22970367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47640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Freeform 148">
            <a:extLst>
              <a:ext uri="{FF2B5EF4-FFF2-40B4-BE49-F238E27FC236}">
                <a16:creationId xmlns:a16="http://schemas.microsoft.com/office/drawing/2014/main" id="{2443503C-D42D-48FA-A466-2C13E8D1D5FE}"/>
              </a:ext>
            </a:extLst>
          </p:cNvPr>
          <p:cNvSpPr>
            <a:spLocks/>
          </p:cNvSpPr>
          <p:nvPr/>
        </p:nvSpPr>
        <p:spPr bwMode="auto">
          <a:xfrm>
            <a:off x="2193925" y="4764088"/>
            <a:ext cx="53975" cy="4762"/>
          </a:xfrm>
          <a:custGeom>
            <a:avLst/>
            <a:gdLst>
              <a:gd name="T0" fmla="*/ 7 w 149"/>
              <a:gd name="T1" fmla="*/ 0 h 10"/>
              <a:gd name="T2" fmla="*/ 5 w 149"/>
              <a:gd name="T3" fmla="*/ 0 h 10"/>
              <a:gd name="T4" fmla="*/ 5 w 149"/>
              <a:gd name="T5" fmla="*/ 0 h 10"/>
              <a:gd name="T6" fmla="*/ 2 w 149"/>
              <a:gd name="T7" fmla="*/ 2 h 10"/>
              <a:gd name="T8" fmla="*/ 2 w 149"/>
              <a:gd name="T9" fmla="*/ 2 h 10"/>
              <a:gd name="T10" fmla="*/ 0 w 149"/>
              <a:gd name="T11" fmla="*/ 5 h 10"/>
              <a:gd name="T12" fmla="*/ 2 w 149"/>
              <a:gd name="T13" fmla="*/ 7 h 10"/>
              <a:gd name="T14" fmla="*/ 2 w 149"/>
              <a:gd name="T15" fmla="*/ 7 h 10"/>
              <a:gd name="T16" fmla="*/ 5 w 149"/>
              <a:gd name="T17" fmla="*/ 10 h 10"/>
              <a:gd name="T18" fmla="*/ 5 w 149"/>
              <a:gd name="T19" fmla="*/ 10 h 10"/>
              <a:gd name="T20" fmla="*/ 135 w 149"/>
              <a:gd name="T21" fmla="*/ 10 h 10"/>
              <a:gd name="T22" fmla="*/ 144 w 149"/>
              <a:gd name="T23" fmla="*/ 10 h 10"/>
              <a:gd name="T24" fmla="*/ 144 w 149"/>
              <a:gd name="T25" fmla="*/ 10 h 10"/>
              <a:gd name="T26" fmla="*/ 146 w 149"/>
              <a:gd name="T27" fmla="*/ 7 h 10"/>
              <a:gd name="T28" fmla="*/ 146 w 149"/>
              <a:gd name="T29" fmla="*/ 7 h 10"/>
              <a:gd name="T30" fmla="*/ 149 w 149"/>
              <a:gd name="T31" fmla="*/ 5 h 10"/>
              <a:gd name="T32" fmla="*/ 146 w 149"/>
              <a:gd name="T33" fmla="*/ 2 h 10"/>
              <a:gd name="T34" fmla="*/ 146 w 149"/>
              <a:gd name="T35" fmla="*/ 2 h 10"/>
              <a:gd name="T36" fmla="*/ 144 w 149"/>
              <a:gd name="T37" fmla="*/ 0 h 10"/>
              <a:gd name="T38" fmla="*/ 144 w 149"/>
              <a:gd name="T39" fmla="*/ 0 h 10"/>
              <a:gd name="T40" fmla="*/ 138 w 149"/>
              <a:gd name="T41" fmla="*/ 0 h 10"/>
              <a:gd name="T42" fmla="*/ 7 w 149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0"/>
              <a:gd name="T68" fmla="*/ 149 w 149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0">
                <a:moveTo>
                  <a:pt x="7" y="0"/>
                </a:move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7"/>
                </a:lnTo>
                <a:lnTo>
                  <a:pt x="5" y="10"/>
                </a:lnTo>
                <a:lnTo>
                  <a:pt x="135" y="10"/>
                </a:lnTo>
                <a:lnTo>
                  <a:pt x="144" y="10"/>
                </a:lnTo>
                <a:lnTo>
                  <a:pt x="146" y="7"/>
                </a:lnTo>
                <a:lnTo>
                  <a:pt x="149" y="5"/>
                </a:lnTo>
                <a:lnTo>
                  <a:pt x="146" y="2"/>
                </a:lnTo>
                <a:lnTo>
                  <a:pt x="144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6" name="Line 149">
            <a:extLst>
              <a:ext uri="{FF2B5EF4-FFF2-40B4-BE49-F238E27FC236}">
                <a16:creationId xmlns:a16="http://schemas.microsoft.com/office/drawing/2014/main" id="{4D9D293E-1A0D-425A-B494-79674DB75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7672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Freeform 150">
            <a:extLst>
              <a:ext uri="{FF2B5EF4-FFF2-40B4-BE49-F238E27FC236}">
                <a16:creationId xmlns:a16="http://schemas.microsoft.com/office/drawing/2014/main" id="{677378F0-85F6-498F-A59B-048A4CD7DB39}"/>
              </a:ext>
            </a:extLst>
          </p:cNvPr>
          <p:cNvSpPr>
            <a:spLocks/>
          </p:cNvSpPr>
          <p:nvPr/>
        </p:nvSpPr>
        <p:spPr bwMode="auto">
          <a:xfrm>
            <a:off x="2243138" y="4764088"/>
            <a:ext cx="4762" cy="787400"/>
          </a:xfrm>
          <a:custGeom>
            <a:avLst/>
            <a:gdLst>
              <a:gd name="T0" fmla="*/ 14 w 14"/>
              <a:gd name="T1" fmla="*/ 5 h 2178"/>
              <a:gd name="T2" fmla="*/ 11 w 14"/>
              <a:gd name="T3" fmla="*/ 2 h 2178"/>
              <a:gd name="T4" fmla="*/ 11 w 14"/>
              <a:gd name="T5" fmla="*/ 2 h 2178"/>
              <a:gd name="T6" fmla="*/ 9 w 14"/>
              <a:gd name="T7" fmla="*/ 0 h 2178"/>
              <a:gd name="T8" fmla="*/ 9 w 14"/>
              <a:gd name="T9" fmla="*/ 0 h 2178"/>
              <a:gd name="T10" fmla="*/ 5 w 14"/>
              <a:gd name="T11" fmla="*/ 0 h 2178"/>
              <a:gd name="T12" fmla="*/ 3 w 14"/>
              <a:gd name="T13" fmla="*/ 0 h 2178"/>
              <a:gd name="T14" fmla="*/ 3 w 14"/>
              <a:gd name="T15" fmla="*/ 0 h 2178"/>
              <a:gd name="T16" fmla="*/ 0 w 14"/>
              <a:gd name="T17" fmla="*/ 2 h 2178"/>
              <a:gd name="T18" fmla="*/ 0 w 14"/>
              <a:gd name="T19" fmla="*/ 2 h 2178"/>
              <a:gd name="T20" fmla="*/ 0 w 14"/>
              <a:gd name="T21" fmla="*/ 2169 h 2178"/>
              <a:gd name="T22" fmla="*/ 0 w 14"/>
              <a:gd name="T23" fmla="*/ 2174 h 2178"/>
              <a:gd name="T24" fmla="*/ 0 w 14"/>
              <a:gd name="T25" fmla="*/ 2174 h 2178"/>
              <a:gd name="T26" fmla="*/ 3 w 14"/>
              <a:gd name="T27" fmla="*/ 2178 h 2178"/>
              <a:gd name="T28" fmla="*/ 3 w 14"/>
              <a:gd name="T29" fmla="*/ 2178 h 2178"/>
              <a:gd name="T30" fmla="*/ 5 w 14"/>
              <a:gd name="T31" fmla="*/ 2178 h 2178"/>
              <a:gd name="T32" fmla="*/ 9 w 14"/>
              <a:gd name="T33" fmla="*/ 2178 h 2178"/>
              <a:gd name="T34" fmla="*/ 9 w 14"/>
              <a:gd name="T35" fmla="*/ 2178 h 2178"/>
              <a:gd name="T36" fmla="*/ 11 w 14"/>
              <a:gd name="T37" fmla="*/ 2174 h 2178"/>
              <a:gd name="T38" fmla="*/ 11 w 14"/>
              <a:gd name="T39" fmla="*/ 2174 h 2178"/>
              <a:gd name="T40" fmla="*/ 14 w 14"/>
              <a:gd name="T41" fmla="*/ 2172 h 2178"/>
              <a:gd name="T42" fmla="*/ 14 w 14"/>
              <a:gd name="T43" fmla="*/ 5 h 21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178"/>
              <a:gd name="T68" fmla="*/ 14 w 14"/>
              <a:gd name="T69" fmla="*/ 2178 h 21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178">
                <a:moveTo>
                  <a:pt x="14" y="5"/>
                </a:moveTo>
                <a:lnTo>
                  <a:pt x="11" y="2"/>
                </a:lnTo>
                <a:lnTo>
                  <a:pt x="9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2169"/>
                </a:lnTo>
                <a:lnTo>
                  <a:pt x="0" y="2174"/>
                </a:lnTo>
                <a:lnTo>
                  <a:pt x="3" y="2178"/>
                </a:lnTo>
                <a:lnTo>
                  <a:pt x="5" y="2178"/>
                </a:lnTo>
                <a:lnTo>
                  <a:pt x="9" y="2178"/>
                </a:lnTo>
                <a:lnTo>
                  <a:pt x="11" y="2174"/>
                </a:lnTo>
                <a:lnTo>
                  <a:pt x="14" y="2172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8" name="Rectangle 151">
            <a:extLst>
              <a:ext uri="{FF2B5EF4-FFF2-40B4-BE49-F238E27FC236}">
                <a16:creationId xmlns:a16="http://schemas.microsoft.com/office/drawing/2014/main" id="{07835FBB-27DF-4616-830F-6CA1FF04E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3257550"/>
            <a:ext cx="47625" cy="22923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9" name="Line 152">
            <a:extLst>
              <a:ext uri="{FF2B5EF4-FFF2-40B4-BE49-F238E27FC236}">
                <a16:creationId xmlns:a16="http://schemas.microsoft.com/office/drawing/2014/main" id="{3786E6B6-CB65-4A52-8CCF-7F7959FFB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0" name="Freeform 153">
            <a:extLst>
              <a:ext uri="{FF2B5EF4-FFF2-40B4-BE49-F238E27FC236}">
                <a16:creationId xmlns:a16="http://schemas.microsoft.com/office/drawing/2014/main" id="{589DDED0-3C6C-4E01-BF49-76995882ED79}"/>
              </a:ext>
            </a:extLst>
          </p:cNvPr>
          <p:cNvSpPr>
            <a:spLocks/>
          </p:cNvSpPr>
          <p:nvPr/>
        </p:nvSpPr>
        <p:spPr bwMode="auto">
          <a:xfrm>
            <a:off x="2257425" y="3255963"/>
            <a:ext cx="4763" cy="2295525"/>
          </a:xfrm>
          <a:custGeom>
            <a:avLst/>
            <a:gdLst>
              <a:gd name="T0" fmla="*/ 0 w 14"/>
              <a:gd name="T1" fmla="*/ 6348 h 6354"/>
              <a:gd name="T2" fmla="*/ 3 w 14"/>
              <a:gd name="T3" fmla="*/ 6350 h 6354"/>
              <a:gd name="T4" fmla="*/ 3 w 14"/>
              <a:gd name="T5" fmla="*/ 6350 h 6354"/>
              <a:gd name="T6" fmla="*/ 5 w 14"/>
              <a:gd name="T7" fmla="*/ 6354 h 6354"/>
              <a:gd name="T8" fmla="*/ 5 w 14"/>
              <a:gd name="T9" fmla="*/ 6354 h 6354"/>
              <a:gd name="T10" fmla="*/ 8 w 14"/>
              <a:gd name="T11" fmla="*/ 6354 h 6354"/>
              <a:gd name="T12" fmla="*/ 11 w 14"/>
              <a:gd name="T13" fmla="*/ 6354 h 6354"/>
              <a:gd name="T14" fmla="*/ 11 w 14"/>
              <a:gd name="T15" fmla="*/ 6354 h 6354"/>
              <a:gd name="T16" fmla="*/ 14 w 14"/>
              <a:gd name="T17" fmla="*/ 6350 h 6354"/>
              <a:gd name="T18" fmla="*/ 14 w 14"/>
              <a:gd name="T19" fmla="*/ 6350 h 6354"/>
              <a:gd name="T20" fmla="*/ 14 w 14"/>
              <a:gd name="T21" fmla="*/ 11 h 6354"/>
              <a:gd name="T22" fmla="*/ 14 w 14"/>
              <a:gd name="T23" fmla="*/ 3 h 6354"/>
              <a:gd name="T24" fmla="*/ 14 w 14"/>
              <a:gd name="T25" fmla="*/ 3 h 6354"/>
              <a:gd name="T26" fmla="*/ 11 w 14"/>
              <a:gd name="T27" fmla="*/ 0 h 6354"/>
              <a:gd name="T28" fmla="*/ 11 w 14"/>
              <a:gd name="T29" fmla="*/ 0 h 6354"/>
              <a:gd name="T30" fmla="*/ 8 w 14"/>
              <a:gd name="T31" fmla="*/ 0 h 6354"/>
              <a:gd name="T32" fmla="*/ 5 w 14"/>
              <a:gd name="T33" fmla="*/ 0 h 6354"/>
              <a:gd name="T34" fmla="*/ 5 w 14"/>
              <a:gd name="T35" fmla="*/ 0 h 6354"/>
              <a:gd name="T36" fmla="*/ 3 w 14"/>
              <a:gd name="T37" fmla="*/ 3 h 6354"/>
              <a:gd name="T38" fmla="*/ 3 w 14"/>
              <a:gd name="T39" fmla="*/ 3 h 6354"/>
              <a:gd name="T40" fmla="*/ 0 w 14"/>
              <a:gd name="T41" fmla="*/ 9 h 6354"/>
              <a:gd name="T42" fmla="*/ 0 w 14"/>
              <a:gd name="T43" fmla="*/ 6348 h 63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6354"/>
              <a:gd name="T68" fmla="*/ 14 w 14"/>
              <a:gd name="T69" fmla="*/ 6354 h 63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6354">
                <a:moveTo>
                  <a:pt x="0" y="6348"/>
                </a:moveTo>
                <a:lnTo>
                  <a:pt x="3" y="6350"/>
                </a:lnTo>
                <a:lnTo>
                  <a:pt x="5" y="6354"/>
                </a:lnTo>
                <a:lnTo>
                  <a:pt x="8" y="6354"/>
                </a:lnTo>
                <a:lnTo>
                  <a:pt x="11" y="6354"/>
                </a:lnTo>
                <a:lnTo>
                  <a:pt x="14" y="6350"/>
                </a:lnTo>
                <a:lnTo>
                  <a:pt x="14" y="11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634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1" name="Line 154">
            <a:extLst>
              <a:ext uri="{FF2B5EF4-FFF2-40B4-BE49-F238E27FC236}">
                <a16:creationId xmlns:a16="http://schemas.microsoft.com/office/drawing/2014/main" id="{9CFED1E9-F860-4C29-BD63-A7A41607B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0600" y="32559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2" name="Freeform 155">
            <a:extLst>
              <a:ext uri="{FF2B5EF4-FFF2-40B4-BE49-F238E27FC236}">
                <a16:creationId xmlns:a16="http://schemas.microsoft.com/office/drawing/2014/main" id="{C0B768FC-941E-4D9B-9D09-3981F46A7822}"/>
              </a:ext>
            </a:extLst>
          </p:cNvPr>
          <p:cNvSpPr>
            <a:spLocks/>
          </p:cNvSpPr>
          <p:nvPr/>
        </p:nvSpPr>
        <p:spPr bwMode="auto">
          <a:xfrm>
            <a:off x="2257425" y="3255963"/>
            <a:ext cx="53975" cy="3175"/>
          </a:xfrm>
          <a:custGeom>
            <a:avLst/>
            <a:gdLst>
              <a:gd name="T0" fmla="*/ 8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3 h 11"/>
              <a:gd name="T8" fmla="*/ 3 w 147"/>
              <a:gd name="T9" fmla="*/ 3 h 11"/>
              <a:gd name="T10" fmla="*/ 0 w 147"/>
              <a:gd name="T11" fmla="*/ 6 h 11"/>
              <a:gd name="T12" fmla="*/ 3 w 147"/>
              <a:gd name="T13" fmla="*/ 9 h 11"/>
              <a:gd name="T14" fmla="*/ 3 w 147"/>
              <a:gd name="T15" fmla="*/ 9 h 11"/>
              <a:gd name="T16" fmla="*/ 5 w 147"/>
              <a:gd name="T17" fmla="*/ 11 h 11"/>
              <a:gd name="T18" fmla="*/ 5 w 147"/>
              <a:gd name="T19" fmla="*/ 11 h 11"/>
              <a:gd name="T20" fmla="*/ 134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9 h 11"/>
              <a:gd name="T28" fmla="*/ 144 w 147"/>
              <a:gd name="T29" fmla="*/ 9 h 11"/>
              <a:gd name="T30" fmla="*/ 147 w 147"/>
              <a:gd name="T31" fmla="*/ 6 h 11"/>
              <a:gd name="T32" fmla="*/ 144 w 147"/>
              <a:gd name="T33" fmla="*/ 3 h 11"/>
              <a:gd name="T34" fmla="*/ 144 w 147"/>
              <a:gd name="T35" fmla="*/ 3 h 11"/>
              <a:gd name="T36" fmla="*/ 142 w 147"/>
              <a:gd name="T37" fmla="*/ 0 h 11"/>
              <a:gd name="T38" fmla="*/ 142 w 147"/>
              <a:gd name="T39" fmla="*/ 0 h 11"/>
              <a:gd name="T40" fmla="*/ 136 w 147"/>
              <a:gd name="T41" fmla="*/ 0 h 11"/>
              <a:gd name="T42" fmla="*/ 8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8" y="0"/>
                </a:move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5" y="11"/>
                </a:lnTo>
                <a:lnTo>
                  <a:pt x="134" y="11"/>
                </a:lnTo>
                <a:lnTo>
                  <a:pt x="142" y="11"/>
                </a:lnTo>
                <a:lnTo>
                  <a:pt x="144" y="9"/>
                </a:lnTo>
                <a:lnTo>
                  <a:pt x="147" y="6"/>
                </a:lnTo>
                <a:lnTo>
                  <a:pt x="144" y="3"/>
                </a:lnTo>
                <a:lnTo>
                  <a:pt x="142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3" name="Line 156">
            <a:extLst>
              <a:ext uri="{FF2B5EF4-FFF2-40B4-BE49-F238E27FC236}">
                <a16:creationId xmlns:a16="http://schemas.microsoft.com/office/drawing/2014/main" id="{D699B20C-6D6D-4F14-A780-63405E7EB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1400" y="32575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Freeform 157">
            <a:extLst>
              <a:ext uri="{FF2B5EF4-FFF2-40B4-BE49-F238E27FC236}">
                <a16:creationId xmlns:a16="http://schemas.microsoft.com/office/drawing/2014/main" id="{2675B430-8444-4905-8214-34CAF6897AC5}"/>
              </a:ext>
            </a:extLst>
          </p:cNvPr>
          <p:cNvSpPr>
            <a:spLocks/>
          </p:cNvSpPr>
          <p:nvPr/>
        </p:nvSpPr>
        <p:spPr bwMode="auto">
          <a:xfrm>
            <a:off x="2308225" y="3255963"/>
            <a:ext cx="3175" cy="2295525"/>
          </a:xfrm>
          <a:custGeom>
            <a:avLst/>
            <a:gdLst>
              <a:gd name="T0" fmla="*/ 13 w 13"/>
              <a:gd name="T1" fmla="*/ 6 h 6354"/>
              <a:gd name="T2" fmla="*/ 10 w 13"/>
              <a:gd name="T3" fmla="*/ 3 h 6354"/>
              <a:gd name="T4" fmla="*/ 10 w 13"/>
              <a:gd name="T5" fmla="*/ 3 h 6354"/>
              <a:gd name="T6" fmla="*/ 8 w 13"/>
              <a:gd name="T7" fmla="*/ 0 h 6354"/>
              <a:gd name="T8" fmla="*/ 8 w 13"/>
              <a:gd name="T9" fmla="*/ 0 h 6354"/>
              <a:gd name="T10" fmla="*/ 4 w 13"/>
              <a:gd name="T11" fmla="*/ 0 h 6354"/>
              <a:gd name="T12" fmla="*/ 2 w 13"/>
              <a:gd name="T13" fmla="*/ 0 h 6354"/>
              <a:gd name="T14" fmla="*/ 2 w 13"/>
              <a:gd name="T15" fmla="*/ 0 h 6354"/>
              <a:gd name="T16" fmla="*/ 0 w 13"/>
              <a:gd name="T17" fmla="*/ 3 h 6354"/>
              <a:gd name="T18" fmla="*/ 0 w 13"/>
              <a:gd name="T19" fmla="*/ 3 h 6354"/>
              <a:gd name="T20" fmla="*/ 0 w 13"/>
              <a:gd name="T21" fmla="*/ 6345 h 6354"/>
              <a:gd name="T22" fmla="*/ 0 w 13"/>
              <a:gd name="T23" fmla="*/ 6350 h 6354"/>
              <a:gd name="T24" fmla="*/ 0 w 13"/>
              <a:gd name="T25" fmla="*/ 6350 h 6354"/>
              <a:gd name="T26" fmla="*/ 2 w 13"/>
              <a:gd name="T27" fmla="*/ 6354 h 6354"/>
              <a:gd name="T28" fmla="*/ 2 w 13"/>
              <a:gd name="T29" fmla="*/ 6354 h 6354"/>
              <a:gd name="T30" fmla="*/ 4 w 13"/>
              <a:gd name="T31" fmla="*/ 6354 h 6354"/>
              <a:gd name="T32" fmla="*/ 8 w 13"/>
              <a:gd name="T33" fmla="*/ 6354 h 6354"/>
              <a:gd name="T34" fmla="*/ 8 w 13"/>
              <a:gd name="T35" fmla="*/ 6354 h 6354"/>
              <a:gd name="T36" fmla="*/ 10 w 13"/>
              <a:gd name="T37" fmla="*/ 6350 h 6354"/>
              <a:gd name="T38" fmla="*/ 10 w 13"/>
              <a:gd name="T39" fmla="*/ 6350 h 6354"/>
              <a:gd name="T40" fmla="*/ 13 w 13"/>
              <a:gd name="T41" fmla="*/ 6348 h 6354"/>
              <a:gd name="T42" fmla="*/ 13 w 13"/>
              <a:gd name="T43" fmla="*/ 6 h 63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354"/>
              <a:gd name="T68" fmla="*/ 13 w 13"/>
              <a:gd name="T69" fmla="*/ 6354 h 63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354">
                <a:moveTo>
                  <a:pt x="13" y="6"/>
                </a:moveTo>
                <a:lnTo>
                  <a:pt x="10" y="3"/>
                </a:lnTo>
                <a:lnTo>
                  <a:pt x="8" y="0"/>
                </a:lnTo>
                <a:lnTo>
                  <a:pt x="4" y="0"/>
                </a:lnTo>
                <a:lnTo>
                  <a:pt x="2" y="0"/>
                </a:lnTo>
                <a:lnTo>
                  <a:pt x="0" y="3"/>
                </a:lnTo>
                <a:lnTo>
                  <a:pt x="0" y="6345"/>
                </a:lnTo>
                <a:lnTo>
                  <a:pt x="0" y="6350"/>
                </a:lnTo>
                <a:lnTo>
                  <a:pt x="2" y="6354"/>
                </a:lnTo>
                <a:lnTo>
                  <a:pt x="4" y="6354"/>
                </a:lnTo>
                <a:lnTo>
                  <a:pt x="8" y="6354"/>
                </a:lnTo>
                <a:lnTo>
                  <a:pt x="10" y="6350"/>
                </a:lnTo>
                <a:lnTo>
                  <a:pt x="13" y="6348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5" name="Rectangle 158">
            <a:extLst>
              <a:ext uri="{FF2B5EF4-FFF2-40B4-BE49-F238E27FC236}">
                <a16:creationId xmlns:a16="http://schemas.microsoft.com/office/drawing/2014/main" id="{8C46B764-E816-44A5-B28F-3154F1AFF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4102100"/>
            <a:ext cx="47625" cy="14478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6" name="Line 159">
            <a:extLst>
              <a:ext uri="{FF2B5EF4-FFF2-40B4-BE49-F238E27FC236}">
                <a16:creationId xmlns:a16="http://schemas.microsoft.com/office/drawing/2014/main" id="{D7C2BBF1-B474-459C-8593-F4A336672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25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Freeform 160">
            <a:extLst>
              <a:ext uri="{FF2B5EF4-FFF2-40B4-BE49-F238E27FC236}">
                <a16:creationId xmlns:a16="http://schemas.microsoft.com/office/drawing/2014/main" id="{1EDCD966-F177-4483-AEAB-EB34B748C471}"/>
              </a:ext>
            </a:extLst>
          </p:cNvPr>
          <p:cNvSpPr>
            <a:spLocks/>
          </p:cNvSpPr>
          <p:nvPr/>
        </p:nvSpPr>
        <p:spPr bwMode="auto">
          <a:xfrm>
            <a:off x="2322513" y="4100513"/>
            <a:ext cx="4762" cy="1450975"/>
          </a:xfrm>
          <a:custGeom>
            <a:avLst/>
            <a:gdLst>
              <a:gd name="T0" fmla="*/ 0 w 14"/>
              <a:gd name="T1" fmla="*/ 4010 h 4016"/>
              <a:gd name="T2" fmla="*/ 3 w 14"/>
              <a:gd name="T3" fmla="*/ 4012 h 4016"/>
              <a:gd name="T4" fmla="*/ 3 w 14"/>
              <a:gd name="T5" fmla="*/ 4012 h 4016"/>
              <a:gd name="T6" fmla="*/ 5 w 14"/>
              <a:gd name="T7" fmla="*/ 4016 h 4016"/>
              <a:gd name="T8" fmla="*/ 5 w 14"/>
              <a:gd name="T9" fmla="*/ 4016 h 4016"/>
              <a:gd name="T10" fmla="*/ 9 w 14"/>
              <a:gd name="T11" fmla="*/ 4016 h 4016"/>
              <a:gd name="T12" fmla="*/ 11 w 14"/>
              <a:gd name="T13" fmla="*/ 4016 h 4016"/>
              <a:gd name="T14" fmla="*/ 11 w 14"/>
              <a:gd name="T15" fmla="*/ 4016 h 4016"/>
              <a:gd name="T16" fmla="*/ 14 w 14"/>
              <a:gd name="T17" fmla="*/ 4012 h 4016"/>
              <a:gd name="T18" fmla="*/ 14 w 14"/>
              <a:gd name="T19" fmla="*/ 4012 h 4016"/>
              <a:gd name="T20" fmla="*/ 14 w 14"/>
              <a:gd name="T21" fmla="*/ 11 h 4016"/>
              <a:gd name="T22" fmla="*/ 14 w 14"/>
              <a:gd name="T23" fmla="*/ 3 h 4016"/>
              <a:gd name="T24" fmla="*/ 14 w 14"/>
              <a:gd name="T25" fmla="*/ 3 h 4016"/>
              <a:gd name="T26" fmla="*/ 11 w 14"/>
              <a:gd name="T27" fmla="*/ 0 h 4016"/>
              <a:gd name="T28" fmla="*/ 11 w 14"/>
              <a:gd name="T29" fmla="*/ 0 h 4016"/>
              <a:gd name="T30" fmla="*/ 9 w 14"/>
              <a:gd name="T31" fmla="*/ 0 h 4016"/>
              <a:gd name="T32" fmla="*/ 5 w 14"/>
              <a:gd name="T33" fmla="*/ 0 h 4016"/>
              <a:gd name="T34" fmla="*/ 5 w 14"/>
              <a:gd name="T35" fmla="*/ 0 h 4016"/>
              <a:gd name="T36" fmla="*/ 3 w 14"/>
              <a:gd name="T37" fmla="*/ 3 h 4016"/>
              <a:gd name="T38" fmla="*/ 3 w 14"/>
              <a:gd name="T39" fmla="*/ 3 h 4016"/>
              <a:gd name="T40" fmla="*/ 0 w 14"/>
              <a:gd name="T41" fmla="*/ 9 h 4016"/>
              <a:gd name="T42" fmla="*/ 0 w 14"/>
              <a:gd name="T43" fmla="*/ 4010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016"/>
              <a:gd name="T68" fmla="*/ 14 w 14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016">
                <a:moveTo>
                  <a:pt x="0" y="4010"/>
                </a:moveTo>
                <a:lnTo>
                  <a:pt x="3" y="4012"/>
                </a:lnTo>
                <a:lnTo>
                  <a:pt x="5" y="4016"/>
                </a:lnTo>
                <a:lnTo>
                  <a:pt x="9" y="4016"/>
                </a:lnTo>
                <a:lnTo>
                  <a:pt x="11" y="4016"/>
                </a:lnTo>
                <a:lnTo>
                  <a:pt x="14" y="4012"/>
                </a:lnTo>
                <a:lnTo>
                  <a:pt x="14" y="11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401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8" name="Line 161">
            <a:extLst>
              <a:ext uri="{FF2B5EF4-FFF2-40B4-BE49-F238E27FC236}">
                <a16:creationId xmlns:a16="http://schemas.microsoft.com/office/drawing/2014/main" id="{E14CC859-414D-4E17-8EC3-BA7F68756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688" y="41005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Freeform 162">
            <a:extLst>
              <a:ext uri="{FF2B5EF4-FFF2-40B4-BE49-F238E27FC236}">
                <a16:creationId xmlns:a16="http://schemas.microsoft.com/office/drawing/2014/main" id="{D1B3182F-58C7-4E1E-A8EE-394716B42EF4}"/>
              </a:ext>
            </a:extLst>
          </p:cNvPr>
          <p:cNvSpPr>
            <a:spLocks/>
          </p:cNvSpPr>
          <p:nvPr/>
        </p:nvSpPr>
        <p:spPr bwMode="auto">
          <a:xfrm>
            <a:off x="2322513" y="4100513"/>
            <a:ext cx="53975" cy="4762"/>
          </a:xfrm>
          <a:custGeom>
            <a:avLst/>
            <a:gdLst>
              <a:gd name="T0" fmla="*/ 9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3 h 11"/>
              <a:gd name="T8" fmla="*/ 3 w 147"/>
              <a:gd name="T9" fmla="*/ 3 h 11"/>
              <a:gd name="T10" fmla="*/ 0 w 147"/>
              <a:gd name="T11" fmla="*/ 5 h 11"/>
              <a:gd name="T12" fmla="*/ 3 w 147"/>
              <a:gd name="T13" fmla="*/ 9 h 11"/>
              <a:gd name="T14" fmla="*/ 3 w 147"/>
              <a:gd name="T15" fmla="*/ 9 h 11"/>
              <a:gd name="T16" fmla="*/ 5 w 147"/>
              <a:gd name="T17" fmla="*/ 11 h 11"/>
              <a:gd name="T18" fmla="*/ 5 w 147"/>
              <a:gd name="T19" fmla="*/ 11 h 11"/>
              <a:gd name="T20" fmla="*/ 133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9 h 11"/>
              <a:gd name="T28" fmla="*/ 144 w 147"/>
              <a:gd name="T29" fmla="*/ 9 h 11"/>
              <a:gd name="T30" fmla="*/ 147 w 147"/>
              <a:gd name="T31" fmla="*/ 5 h 11"/>
              <a:gd name="T32" fmla="*/ 144 w 147"/>
              <a:gd name="T33" fmla="*/ 3 h 11"/>
              <a:gd name="T34" fmla="*/ 144 w 147"/>
              <a:gd name="T35" fmla="*/ 3 h 11"/>
              <a:gd name="T36" fmla="*/ 142 w 147"/>
              <a:gd name="T37" fmla="*/ 0 h 11"/>
              <a:gd name="T38" fmla="*/ 142 w 147"/>
              <a:gd name="T39" fmla="*/ 0 h 11"/>
              <a:gd name="T40" fmla="*/ 136 w 147"/>
              <a:gd name="T41" fmla="*/ 0 h 11"/>
              <a:gd name="T42" fmla="*/ 9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3" y="9"/>
                </a:lnTo>
                <a:lnTo>
                  <a:pt x="5" y="11"/>
                </a:lnTo>
                <a:lnTo>
                  <a:pt x="133" y="11"/>
                </a:lnTo>
                <a:lnTo>
                  <a:pt x="142" y="11"/>
                </a:lnTo>
                <a:lnTo>
                  <a:pt x="144" y="9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6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0" name="Line 163">
            <a:extLst>
              <a:ext uri="{FF2B5EF4-FFF2-40B4-BE49-F238E27FC236}">
                <a16:creationId xmlns:a16="http://schemas.microsoft.com/office/drawing/2014/main" id="{AE3871E3-257F-406E-9AFD-B7AC6C54B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41021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" name="Freeform 164">
            <a:extLst>
              <a:ext uri="{FF2B5EF4-FFF2-40B4-BE49-F238E27FC236}">
                <a16:creationId xmlns:a16="http://schemas.microsoft.com/office/drawing/2014/main" id="{7BAB7D62-6ECC-444D-8E6F-02B4E4212E7B}"/>
              </a:ext>
            </a:extLst>
          </p:cNvPr>
          <p:cNvSpPr>
            <a:spLocks/>
          </p:cNvSpPr>
          <p:nvPr/>
        </p:nvSpPr>
        <p:spPr bwMode="auto">
          <a:xfrm>
            <a:off x="2370138" y="4100513"/>
            <a:ext cx="6350" cy="1450975"/>
          </a:xfrm>
          <a:custGeom>
            <a:avLst/>
            <a:gdLst>
              <a:gd name="T0" fmla="*/ 14 w 14"/>
              <a:gd name="T1" fmla="*/ 5 h 4016"/>
              <a:gd name="T2" fmla="*/ 11 w 14"/>
              <a:gd name="T3" fmla="*/ 3 h 4016"/>
              <a:gd name="T4" fmla="*/ 11 w 14"/>
              <a:gd name="T5" fmla="*/ 3 h 4016"/>
              <a:gd name="T6" fmla="*/ 9 w 14"/>
              <a:gd name="T7" fmla="*/ 0 h 4016"/>
              <a:gd name="T8" fmla="*/ 9 w 14"/>
              <a:gd name="T9" fmla="*/ 0 h 4016"/>
              <a:gd name="T10" fmla="*/ 5 w 14"/>
              <a:gd name="T11" fmla="*/ 0 h 4016"/>
              <a:gd name="T12" fmla="*/ 3 w 14"/>
              <a:gd name="T13" fmla="*/ 0 h 4016"/>
              <a:gd name="T14" fmla="*/ 3 w 14"/>
              <a:gd name="T15" fmla="*/ 0 h 4016"/>
              <a:gd name="T16" fmla="*/ 0 w 14"/>
              <a:gd name="T17" fmla="*/ 3 h 4016"/>
              <a:gd name="T18" fmla="*/ 0 w 14"/>
              <a:gd name="T19" fmla="*/ 3 h 4016"/>
              <a:gd name="T20" fmla="*/ 0 w 14"/>
              <a:gd name="T21" fmla="*/ 4007 h 4016"/>
              <a:gd name="T22" fmla="*/ 0 w 14"/>
              <a:gd name="T23" fmla="*/ 4012 h 4016"/>
              <a:gd name="T24" fmla="*/ 0 w 14"/>
              <a:gd name="T25" fmla="*/ 4012 h 4016"/>
              <a:gd name="T26" fmla="*/ 3 w 14"/>
              <a:gd name="T27" fmla="*/ 4016 h 4016"/>
              <a:gd name="T28" fmla="*/ 3 w 14"/>
              <a:gd name="T29" fmla="*/ 4016 h 4016"/>
              <a:gd name="T30" fmla="*/ 5 w 14"/>
              <a:gd name="T31" fmla="*/ 4016 h 4016"/>
              <a:gd name="T32" fmla="*/ 9 w 14"/>
              <a:gd name="T33" fmla="*/ 4016 h 4016"/>
              <a:gd name="T34" fmla="*/ 9 w 14"/>
              <a:gd name="T35" fmla="*/ 4016 h 4016"/>
              <a:gd name="T36" fmla="*/ 11 w 14"/>
              <a:gd name="T37" fmla="*/ 4012 h 4016"/>
              <a:gd name="T38" fmla="*/ 11 w 14"/>
              <a:gd name="T39" fmla="*/ 4012 h 4016"/>
              <a:gd name="T40" fmla="*/ 14 w 14"/>
              <a:gd name="T41" fmla="*/ 4010 h 4016"/>
              <a:gd name="T42" fmla="*/ 14 w 14"/>
              <a:gd name="T43" fmla="*/ 5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016"/>
              <a:gd name="T68" fmla="*/ 14 w 14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016">
                <a:moveTo>
                  <a:pt x="14" y="5"/>
                </a:moveTo>
                <a:lnTo>
                  <a:pt x="11" y="3"/>
                </a:lnTo>
                <a:lnTo>
                  <a:pt x="9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4007"/>
                </a:lnTo>
                <a:lnTo>
                  <a:pt x="0" y="4012"/>
                </a:lnTo>
                <a:lnTo>
                  <a:pt x="3" y="4016"/>
                </a:lnTo>
                <a:lnTo>
                  <a:pt x="5" y="4016"/>
                </a:lnTo>
                <a:lnTo>
                  <a:pt x="9" y="4016"/>
                </a:lnTo>
                <a:lnTo>
                  <a:pt x="11" y="4012"/>
                </a:lnTo>
                <a:lnTo>
                  <a:pt x="14" y="4010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2" name="Rectangle 165">
            <a:extLst>
              <a:ext uri="{FF2B5EF4-FFF2-40B4-BE49-F238E27FC236}">
                <a16:creationId xmlns:a16="http://schemas.microsoft.com/office/drawing/2014/main" id="{11EBC1E1-458B-4B0A-A9AC-1F62E577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3016250"/>
            <a:ext cx="49212" cy="25336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3" name="Line 166">
            <a:extLst>
              <a:ext uri="{FF2B5EF4-FFF2-40B4-BE49-F238E27FC236}">
                <a16:creationId xmlns:a16="http://schemas.microsoft.com/office/drawing/2014/main" id="{714650FC-479E-4422-998C-B986A1505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60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Freeform 167">
            <a:extLst>
              <a:ext uri="{FF2B5EF4-FFF2-40B4-BE49-F238E27FC236}">
                <a16:creationId xmlns:a16="http://schemas.microsoft.com/office/drawing/2014/main" id="{2EECCCF5-0A72-4673-9280-55B08BB59F39}"/>
              </a:ext>
            </a:extLst>
          </p:cNvPr>
          <p:cNvSpPr>
            <a:spLocks/>
          </p:cNvSpPr>
          <p:nvPr/>
        </p:nvSpPr>
        <p:spPr bwMode="auto">
          <a:xfrm>
            <a:off x="2386013" y="3013075"/>
            <a:ext cx="4762" cy="2538413"/>
          </a:xfrm>
          <a:custGeom>
            <a:avLst/>
            <a:gdLst>
              <a:gd name="T0" fmla="*/ 0 w 13"/>
              <a:gd name="T1" fmla="*/ 7017 h 7023"/>
              <a:gd name="T2" fmla="*/ 3 w 13"/>
              <a:gd name="T3" fmla="*/ 7019 h 7023"/>
              <a:gd name="T4" fmla="*/ 3 w 13"/>
              <a:gd name="T5" fmla="*/ 7019 h 7023"/>
              <a:gd name="T6" fmla="*/ 5 w 13"/>
              <a:gd name="T7" fmla="*/ 7023 h 7023"/>
              <a:gd name="T8" fmla="*/ 5 w 13"/>
              <a:gd name="T9" fmla="*/ 7023 h 7023"/>
              <a:gd name="T10" fmla="*/ 9 w 13"/>
              <a:gd name="T11" fmla="*/ 7023 h 7023"/>
              <a:gd name="T12" fmla="*/ 11 w 13"/>
              <a:gd name="T13" fmla="*/ 7023 h 7023"/>
              <a:gd name="T14" fmla="*/ 11 w 13"/>
              <a:gd name="T15" fmla="*/ 7023 h 7023"/>
              <a:gd name="T16" fmla="*/ 13 w 13"/>
              <a:gd name="T17" fmla="*/ 7019 h 7023"/>
              <a:gd name="T18" fmla="*/ 13 w 13"/>
              <a:gd name="T19" fmla="*/ 7019 h 7023"/>
              <a:gd name="T20" fmla="*/ 13 w 13"/>
              <a:gd name="T21" fmla="*/ 11 h 7023"/>
              <a:gd name="T22" fmla="*/ 13 w 13"/>
              <a:gd name="T23" fmla="*/ 3 h 7023"/>
              <a:gd name="T24" fmla="*/ 13 w 13"/>
              <a:gd name="T25" fmla="*/ 3 h 7023"/>
              <a:gd name="T26" fmla="*/ 11 w 13"/>
              <a:gd name="T27" fmla="*/ 0 h 7023"/>
              <a:gd name="T28" fmla="*/ 11 w 13"/>
              <a:gd name="T29" fmla="*/ 0 h 7023"/>
              <a:gd name="T30" fmla="*/ 9 w 13"/>
              <a:gd name="T31" fmla="*/ 0 h 7023"/>
              <a:gd name="T32" fmla="*/ 5 w 13"/>
              <a:gd name="T33" fmla="*/ 0 h 7023"/>
              <a:gd name="T34" fmla="*/ 5 w 13"/>
              <a:gd name="T35" fmla="*/ 0 h 7023"/>
              <a:gd name="T36" fmla="*/ 3 w 13"/>
              <a:gd name="T37" fmla="*/ 3 h 7023"/>
              <a:gd name="T38" fmla="*/ 3 w 13"/>
              <a:gd name="T39" fmla="*/ 3 h 7023"/>
              <a:gd name="T40" fmla="*/ 0 w 13"/>
              <a:gd name="T41" fmla="*/ 9 h 7023"/>
              <a:gd name="T42" fmla="*/ 0 w 13"/>
              <a:gd name="T43" fmla="*/ 7017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023"/>
              <a:gd name="T68" fmla="*/ 13 w 13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023">
                <a:moveTo>
                  <a:pt x="0" y="7017"/>
                </a:moveTo>
                <a:lnTo>
                  <a:pt x="3" y="7019"/>
                </a:lnTo>
                <a:lnTo>
                  <a:pt x="5" y="7023"/>
                </a:lnTo>
                <a:lnTo>
                  <a:pt x="9" y="7023"/>
                </a:lnTo>
                <a:lnTo>
                  <a:pt x="11" y="7023"/>
                </a:lnTo>
                <a:lnTo>
                  <a:pt x="13" y="7019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701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5" name="Line 168">
            <a:extLst>
              <a:ext uri="{FF2B5EF4-FFF2-40B4-BE49-F238E27FC236}">
                <a16:creationId xmlns:a16="http://schemas.microsoft.com/office/drawing/2014/main" id="{86148FA4-8364-4450-9812-7C8A44E51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30130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Freeform 169">
            <a:extLst>
              <a:ext uri="{FF2B5EF4-FFF2-40B4-BE49-F238E27FC236}">
                <a16:creationId xmlns:a16="http://schemas.microsoft.com/office/drawing/2014/main" id="{DD0A8E99-F55C-48C5-9ED9-6256ACC06FD7}"/>
              </a:ext>
            </a:extLst>
          </p:cNvPr>
          <p:cNvSpPr>
            <a:spLocks/>
          </p:cNvSpPr>
          <p:nvPr/>
        </p:nvSpPr>
        <p:spPr bwMode="auto">
          <a:xfrm>
            <a:off x="2386013" y="3013075"/>
            <a:ext cx="55562" cy="4763"/>
          </a:xfrm>
          <a:custGeom>
            <a:avLst/>
            <a:gdLst>
              <a:gd name="T0" fmla="*/ 9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3 h 11"/>
              <a:gd name="T8" fmla="*/ 3 w 147"/>
              <a:gd name="T9" fmla="*/ 3 h 11"/>
              <a:gd name="T10" fmla="*/ 0 w 147"/>
              <a:gd name="T11" fmla="*/ 5 h 11"/>
              <a:gd name="T12" fmla="*/ 3 w 147"/>
              <a:gd name="T13" fmla="*/ 9 h 11"/>
              <a:gd name="T14" fmla="*/ 3 w 147"/>
              <a:gd name="T15" fmla="*/ 9 h 11"/>
              <a:gd name="T16" fmla="*/ 5 w 147"/>
              <a:gd name="T17" fmla="*/ 11 h 11"/>
              <a:gd name="T18" fmla="*/ 5 w 147"/>
              <a:gd name="T19" fmla="*/ 11 h 11"/>
              <a:gd name="T20" fmla="*/ 133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9 h 11"/>
              <a:gd name="T28" fmla="*/ 144 w 147"/>
              <a:gd name="T29" fmla="*/ 9 h 11"/>
              <a:gd name="T30" fmla="*/ 147 w 147"/>
              <a:gd name="T31" fmla="*/ 5 h 11"/>
              <a:gd name="T32" fmla="*/ 144 w 147"/>
              <a:gd name="T33" fmla="*/ 3 h 11"/>
              <a:gd name="T34" fmla="*/ 144 w 147"/>
              <a:gd name="T35" fmla="*/ 3 h 11"/>
              <a:gd name="T36" fmla="*/ 142 w 147"/>
              <a:gd name="T37" fmla="*/ 0 h 11"/>
              <a:gd name="T38" fmla="*/ 142 w 147"/>
              <a:gd name="T39" fmla="*/ 0 h 11"/>
              <a:gd name="T40" fmla="*/ 136 w 147"/>
              <a:gd name="T41" fmla="*/ 0 h 11"/>
              <a:gd name="T42" fmla="*/ 9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3" y="9"/>
                </a:lnTo>
                <a:lnTo>
                  <a:pt x="5" y="11"/>
                </a:lnTo>
                <a:lnTo>
                  <a:pt x="133" y="11"/>
                </a:lnTo>
                <a:lnTo>
                  <a:pt x="142" y="11"/>
                </a:lnTo>
                <a:lnTo>
                  <a:pt x="144" y="9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6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7" name="Line 170">
            <a:extLst>
              <a:ext uri="{FF2B5EF4-FFF2-40B4-BE49-F238E27FC236}">
                <a16:creationId xmlns:a16="http://schemas.microsoft.com/office/drawing/2014/main" id="{5B5FF4E7-3C47-4D69-885C-BAA3755C6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1575" y="30162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Freeform 171">
            <a:extLst>
              <a:ext uri="{FF2B5EF4-FFF2-40B4-BE49-F238E27FC236}">
                <a16:creationId xmlns:a16="http://schemas.microsoft.com/office/drawing/2014/main" id="{F957E45B-521C-4171-9372-C2A4D81FD1B7}"/>
              </a:ext>
            </a:extLst>
          </p:cNvPr>
          <p:cNvSpPr>
            <a:spLocks/>
          </p:cNvSpPr>
          <p:nvPr/>
        </p:nvSpPr>
        <p:spPr bwMode="auto">
          <a:xfrm>
            <a:off x="2435225" y="3013075"/>
            <a:ext cx="6350" cy="2538413"/>
          </a:xfrm>
          <a:custGeom>
            <a:avLst/>
            <a:gdLst>
              <a:gd name="T0" fmla="*/ 14 w 14"/>
              <a:gd name="T1" fmla="*/ 5 h 7023"/>
              <a:gd name="T2" fmla="*/ 11 w 14"/>
              <a:gd name="T3" fmla="*/ 3 h 7023"/>
              <a:gd name="T4" fmla="*/ 11 w 14"/>
              <a:gd name="T5" fmla="*/ 3 h 7023"/>
              <a:gd name="T6" fmla="*/ 9 w 14"/>
              <a:gd name="T7" fmla="*/ 0 h 7023"/>
              <a:gd name="T8" fmla="*/ 9 w 14"/>
              <a:gd name="T9" fmla="*/ 0 h 7023"/>
              <a:gd name="T10" fmla="*/ 6 w 14"/>
              <a:gd name="T11" fmla="*/ 0 h 7023"/>
              <a:gd name="T12" fmla="*/ 3 w 14"/>
              <a:gd name="T13" fmla="*/ 0 h 7023"/>
              <a:gd name="T14" fmla="*/ 3 w 14"/>
              <a:gd name="T15" fmla="*/ 0 h 7023"/>
              <a:gd name="T16" fmla="*/ 0 w 14"/>
              <a:gd name="T17" fmla="*/ 3 h 7023"/>
              <a:gd name="T18" fmla="*/ 0 w 14"/>
              <a:gd name="T19" fmla="*/ 3 h 7023"/>
              <a:gd name="T20" fmla="*/ 0 w 14"/>
              <a:gd name="T21" fmla="*/ 7014 h 7023"/>
              <a:gd name="T22" fmla="*/ 0 w 14"/>
              <a:gd name="T23" fmla="*/ 7019 h 7023"/>
              <a:gd name="T24" fmla="*/ 0 w 14"/>
              <a:gd name="T25" fmla="*/ 7019 h 7023"/>
              <a:gd name="T26" fmla="*/ 3 w 14"/>
              <a:gd name="T27" fmla="*/ 7023 h 7023"/>
              <a:gd name="T28" fmla="*/ 3 w 14"/>
              <a:gd name="T29" fmla="*/ 7023 h 7023"/>
              <a:gd name="T30" fmla="*/ 6 w 14"/>
              <a:gd name="T31" fmla="*/ 7023 h 7023"/>
              <a:gd name="T32" fmla="*/ 9 w 14"/>
              <a:gd name="T33" fmla="*/ 7023 h 7023"/>
              <a:gd name="T34" fmla="*/ 9 w 14"/>
              <a:gd name="T35" fmla="*/ 7023 h 7023"/>
              <a:gd name="T36" fmla="*/ 11 w 14"/>
              <a:gd name="T37" fmla="*/ 7019 h 7023"/>
              <a:gd name="T38" fmla="*/ 11 w 14"/>
              <a:gd name="T39" fmla="*/ 7019 h 7023"/>
              <a:gd name="T40" fmla="*/ 14 w 14"/>
              <a:gd name="T41" fmla="*/ 7017 h 7023"/>
              <a:gd name="T42" fmla="*/ 14 w 14"/>
              <a:gd name="T43" fmla="*/ 5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023"/>
              <a:gd name="T68" fmla="*/ 14 w 14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023">
                <a:moveTo>
                  <a:pt x="14" y="5"/>
                </a:moveTo>
                <a:lnTo>
                  <a:pt x="11" y="3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7014"/>
                </a:lnTo>
                <a:lnTo>
                  <a:pt x="0" y="7019"/>
                </a:lnTo>
                <a:lnTo>
                  <a:pt x="3" y="7023"/>
                </a:lnTo>
                <a:lnTo>
                  <a:pt x="6" y="7023"/>
                </a:lnTo>
                <a:lnTo>
                  <a:pt x="9" y="7023"/>
                </a:lnTo>
                <a:lnTo>
                  <a:pt x="11" y="7019"/>
                </a:lnTo>
                <a:lnTo>
                  <a:pt x="14" y="7017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9" name="Rectangle 172">
            <a:extLst>
              <a:ext uri="{FF2B5EF4-FFF2-40B4-BE49-F238E27FC236}">
                <a16:creationId xmlns:a16="http://schemas.microsoft.com/office/drawing/2014/main" id="{4C0D8FF4-65B7-4789-9284-87E399B6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895600"/>
            <a:ext cx="49212" cy="26543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0" name="Line 173">
            <a:extLst>
              <a:ext uri="{FF2B5EF4-FFF2-40B4-BE49-F238E27FC236}">
                <a16:creationId xmlns:a16="http://schemas.microsoft.com/office/drawing/2014/main" id="{FCAE6D96-53F9-492A-9667-CCBE53858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5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1" name="Freeform 174">
            <a:extLst>
              <a:ext uri="{FF2B5EF4-FFF2-40B4-BE49-F238E27FC236}">
                <a16:creationId xmlns:a16="http://schemas.microsoft.com/office/drawing/2014/main" id="{50F8FC0A-49BA-42EE-9A70-4D8CB2A3BEE8}"/>
              </a:ext>
            </a:extLst>
          </p:cNvPr>
          <p:cNvSpPr>
            <a:spLocks/>
          </p:cNvSpPr>
          <p:nvPr/>
        </p:nvSpPr>
        <p:spPr bwMode="auto">
          <a:xfrm>
            <a:off x="2449513" y="2894013"/>
            <a:ext cx="6350" cy="2657475"/>
          </a:xfrm>
          <a:custGeom>
            <a:avLst/>
            <a:gdLst>
              <a:gd name="T0" fmla="*/ 0 w 14"/>
              <a:gd name="T1" fmla="*/ 7350 h 7356"/>
              <a:gd name="T2" fmla="*/ 3 w 14"/>
              <a:gd name="T3" fmla="*/ 7352 h 7356"/>
              <a:gd name="T4" fmla="*/ 3 w 14"/>
              <a:gd name="T5" fmla="*/ 7352 h 7356"/>
              <a:gd name="T6" fmla="*/ 5 w 14"/>
              <a:gd name="T7" fmla="*/ 7356 h 7356"/>
              <a:gd name="T8" fmla="*/ 5 w 14"/>
              <a:gd name="T9" fmla="*/ 7356 h 7356"/>
              <a:gd name="T10" fmla="*/ 9 w 14"/>
              <a:gd name="T11" fmla="*/ 7356 h 7356"/>
              <a:gd name="T12" fmla="*/ 11 w 14"/>
              <a:gd name="T13" fmla="*/ 7356 h 7356"/>
              <a:gd name="T14" fmla="*/ 11 w 14"/>
              <a:gd name="T15" fmla="*/ 7356 h 7356"/>
              <a:gd name="T16" fmla="*/ 14 w 14"/>
              <a:gd name="T17" fmla="*/ 7352 h 7356"/>
              <a:gd name="T18" fmla="*/ 14 w 14"/>
              <a:gd name="T19" fmla="*/ 7352 h 7356"/>
              <a:gd name="T20" fmla="*/ 14 w 14"/>
              <a:gd name="T21" fmla="*/ 11 h 7356"/>
              <a:gd name="T22" fmla="*/ 14 w 14"/>
              <a:gd name="T23" fmla="*/ 3 h 7356"/>
              <a:gd name="T24" fmla="*/ 14 w 14"/>
              <a:gd name="T25" fmla="*/ 3 h 7356"/>
              <a:gd name="T26" fmla="*/ 11 w 14"/>
              <a:gd name="T27" fmla="*/ 0 h 7356"/>
              <a:gd name="T28" fmla="*/ 11 w 14"/>
              <a:gd name="T29" fmla="*/ 0 h 7356"/>
              <a:gd name="T30" fmla="*/ 9 w 14"/>
              <a:gd name="T31" fmla="*/ 0 h 7356"/>
              <a:gd name="T32" fmla="*/ 5 w 14"/>
              <a:gd name="T33" fmla="*/ 0 h 7356"/>
              <a:gd name="T34" fmla="*/ 5 w 14"/>
              <a:gd name="T35" fmla="*/ 0 h 7356"/>
              <a:gd name="T36" fmla="*/ 3 w 14"/>
              <a:gd name="T37" fmla="*/ 3 h 7356"/>
              <a:gd name="T38" fmla="*/ 3 w 14"/>
              <a:gd name="T39" fmla="*/ 3 h 7356"/>
              <a:gd name="T40" fmla="*/ 0 w 14"/>
              <a:gd name="T41" fmla="*/ 9 h 7356"/>
              <a:gd name="T42" fmla="*/ 0 w 14"/>
              <a:gd name="T43" fmla="*/ 7350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356"/>
              <a:gd name="T68" fmla="*/ 14 w 14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356">
                <a:moveTo>
                  <a:pt x="0" y="7350"/>
                </a:moveTo>
                <a:lnTo>
                  <a:pt x="3" y="7352"/>
                </a:lnTo>
                <a:lnTo>
                  <a:pt x="5" y="7356"/>
                </a:lnTo>
                <a:lnTo>
                  <a:pt x="9" y="7356"/>
                </a:lnTo>
                <a:lnTo>
                  <a:pt x="11" y="7356"/>
                </a:lnTo>
                <a:lnTo>
                  <a:pt x="14" y="7352"/>
                </a:lnTo>
                <a:lnTo>
                  <a:pt x="14" y="11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735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2" name="Line 175">
            <a:extLst>
              <a:ext uri="{FF2B5EF4-FFF2-40B4-BE49-F238E27FC236}">
                <a16:creationId xmlns:a16="http://schemas.microsoft.com/office/drawing/2014/main" id="{BF69063E-1D9B-494C-9764-719A23CAE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28940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3" name="Freeform 176">
            <a:extLst>
              <a:ext uri="{FF2B5EF4-FFF2-40B4-BE49-F238E27FC236}">
                <a16:creationId xmlns:a16="http://schemas.microsoft.com/office/drawing/2014/main" id="{5C37345D-3513-4D88-9DD4-D617307B3B26}"/>
              </a:ext>
            </a:extLst>
          </p:cNvPr>
          <p:cNvSpPr>
            <a:spLocks/>
          </p:cNvSpPr>
          <p:nvPr/>
        </p:nvSpPr>
        <p:spPr bwMode="auto">
          <a:xfrm>
            <a:off x="2449513" y="2894013"/>
            <a:ext cx="55562" cy="4762"/>
          </a:xfrm>
          <a:custGeom>
            <a:avLst/>
            <a:gdLst>
              <a:gd name="T0" fmla="*/ 9 w 149"/>
              <a:gd name="T1" fmla="*/ 0 h 11"/>
              <a:gd name="T2" fmla="*/ 5 w 149"/>
              <a:gd name="T3" fmla="*/ 0 h 11"/>
              <a:gd name="T4" fmla="*/ 5 w 149"/>
              <a:gd name="T5" fmla="*/ 0 h 11"/>
              <a:gd name="T6" fmla="*/ 3 w 149"/>
              <a:gd name="T7" fmla="*/ 3 h 11"/>
              <a:gd name="T8" fmla="*/ 3 w 149"/>
              <a:gd name="T9" fmla="*/ 3 h 11"/>
              <a:gd name="T10" fmla="*/ 0 w 149"/>
              <a:gd name="T11" fmla="*/ 6 h 11"/>
              <a:gd name="T12" fmla="*/ 3 w 149"/>
              <a:gd name="T13" fmla="*/ 9 h 11"/>
              <a:gd name="T14" fmla="*/ 3 w 149"/>
              <a:gd name="T15" fmla="*/ 9 h 11"/>
              <a:gd name="T16" fmla="*/ 5 w 149"/>
              <a:gd name="T17" fmla="*/ 11 h 11"/>
              <a:gd name="T18" fmla="*/ 5 w 149"/>
              <a:gd name="T19" fmla="*/ 11 h 11"/>
              <a:gd name="T20" fmla="*/ 136 w 149"/>
              <a:gd name="T21" fmla="*/ 11 h 11"/>
              <a:gd name="T22" fmla="*/ 144 w 149"/>
              <a:gd name="T23" fmla="*/ 11 h 11"/>
              <a:gd name="T24" fmla="*/ 144 w 149"/>
              <a:gd name="T25" fmla="*/ 11 h 11"/>
              <a:gd name="T26" fmla="*/ 147 w 149"/>
              <a:gd name="T27" fmla="*/ 9 h 11"/>
              <a:gd name="T28" fmla="*/ 147 w 149"/>
              <a:gd name="T29" fmla="*/ 9 h 11"/>
              <a:gd name="T30" fmla="*/ 149 w 149"/>
              <a:gd name="T31" fmla="*/ 6 h 11"/>
              <a:gd name="T32" fmla="*/ 147 w 149"/>
              <a:gd name="T33" fmla="*/ 3 h 11"/>
              <a:gd name="T34" fmla="*/ 147 w 149"/>
              <a:gd name="T35" fmla="*/ 3 h 11"/>
              <a:gd name="T36" fmla="*/ 144 w 149"/>
              <a:gd name="T37" fmla="*/ 0 h 11"/>
              <a:gd name="T38" fmla="*/ 144 w 149"/>
              <a:gd name="T39" fmla="*/ 0 h 11"/>
              <a:gd name="T40" fmla="*/ 140 w 149"/>
              <a:gd name="T41" fmla="*/ 0 h 11"/>
              <a:gd name="T42" fmla="*/ 9 w 149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1"/>
              <a:gd name="T68" fmla="*/ 149 w 149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1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5" y="11"/>
                </a:lnTo>
                <a:lnTo>
                  <a:pt x="136" y="11"/>
                </a:lnTo>
                <a:lnTo>
                  <a:pt x="144" y="11"/>
                </a:lnTo>
                <a:lnTo>
                  <a:pt x="147" y="9"/>
                </a:lnTo>
                <a:lnTo>
                  <a:pt x="149" y="6"/>
                </a:lnTo>
                <a:lnTo>
                  <a:pt x="147" y="3"/>
                </a:lnTo>
                <a:lnTo>
                  <a:pt x="144" y="0"/>
                </a:lnTo>
                <a:lnTo>
                  <a:pt x="140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4" name="Line 177">
            <a:extLst>
              <a:ext uri="{FF2B5EF4-FFF2-40B4-BE49-F238E27FC236}">
                <a16:creationId xmlns:a16="http://schemas.microsoft.com/office/drawing/2014/main" id="{ACF1ACAF-66AB-40F1-81B8-74EFEB47B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5075" y="28956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Freeform 178">
            <a:extLst>
              <a:ext uri="{FF2B5EF4-FFF2-40B4-BE49-F238E27FC236}">
                <a16:creationId xmlns:a16="http://schemas.microsoft.com/office/drawing/2014/main" id="{0BAA6E62-7FD8-4861-ADEC-247534F2082B}"/>
              </a:ext>
            </a:extLst>
          </p:cNvPr>
          <p:cNvSpPr>
            <a:spLocks/>
          </p:cNvSpPr>
          <p:nvPr/>
        </p:nvSpPr>
        <p:spPr bwMode="auto">
          <a:xfrm>
            <a:off x="2498725" y="2894013"/>
            <a:ext cx="6350" cy="2657475"/>
          </a:xfrm>
          <a:custGeom>
            <a:avLst/>
            <a:gdLst>
              <a:gd name="T0" fmla="*/ 13 w 13"/>
              <a:gd name="T1" fmla="*/ 6 h 7356"/>
              <a:gd name="T2" fmla="*/ 11 w 13"/>
              <a:gd name="T3" fmla="*/ 3 h 7356"/>
              <a:gd name="T4" fmla="*/ 11 w 13"/>
              <a:gd name="T5" fmla="*/ 3 h 7356"/>
              <a:gd name="T6" fmla="*/ 8 w 13"/>
              <a:gd name="T7" fmla="*/ 0 h 7356"/>
              <a:gd name="T8" fmla="*/ 8 w 13"/>
              <a:gd name="T9" fmla="*/ 0 h 7356"/>
              <a:gd name="T10" fmla="*/ 6 w 13"/>
              <a:gd name="T11" fmla="*/ 0 h 7356"/>
              <a:gd name="T12" fmla="*/ 4 w 13"/>
              <a:gd name="T13" fmla="*/ 0 h 7356"/>
              <a:gd name="T14" fmla="*/ 4 w 13"/>
              <a:gd name="T15" fmla="*/ 0 h 7356"/>
              <a:gd name="T16" fmla="*/ 0 w 13"/>
              <a:gd name="T17" fmla="*/ 3 h 7356"/>
              <a:gd name="T18" fmla="*/ 0 w 13"/>
              <a:gd name="T19" fmla="*/ 3 h 7356"/>
              <a:gd name="T20" fmla="*/ 0 w 13"/>
              <a:gd name="T21" fmla="*/ 7347 h 7356"/>
              <a:gd name="T22" fmla="*/ 0 w 13"/>
              <a:gd name="T23" fmla="*/ 7352 h 7356"/>
              <a:gd name="T24" fmla="*/ 0 w 13"/>
              <a:gd name="T25" fmla="*/ 7352 h 7356"/>
              <a:gd name="T26" fmla="*/ 4 w 13"/>
              <a:gd name="T27" fmla="*/ 7356 h 7356"/>
              <a:gd name="T28" fmla="*/ 4 w 13"/>
              <a:gd name="T29" fmla="*/ 7356 h 7356"/>
              <a:gd name="T30" fmla="*/ 6 w 13"/>
              <a:gd name="T31" fmla="*/ 7356 h 7356"/>
              <a:gd name="T32" fmla="*/ 8 w 13"/>
              <a:gd name="T33" fmla="*/ 7356 h 7356"/>
              <a:gd name="T34" fmla="*/ 8 w 13"/>
              <a:gd name="T35" fmla="*/ 7356 h 7356"/>
              <a:gd name="T36" fmla="*/ 11 w 13"/>
              <a:gd name="T37" fmla="*/ 7352 h 7356"/>
              <a:gd name="T38" fmla="*/ 11 w 13"/>
              <a:gd name="T39" fmla="*/ 7352 h 7356"/>
              <a:gd name="T40" fmla="*/ 13 w 13"/>
              <a:gd name="T41" fmla="*/ 7350 h 7356"/>
              <a:gd name="T42" fmla="*/ 13 w 13"/>
              <a:gd name="T43" fmla="*/ 6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13" y="6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0" y="3"/>
                </a:lnTo>
                <a:lnTo>
                  <a:pt x="0" y="7347"/>
                </a:lnTo>
                <a:lnTo>
                  <a:pt x="0" y="7352"/>
                </a:lnTo>
                <a:lnTo>
                  <a:pt x="4" y="7356"/>
                </a:lnTo>
                <a:lnTo>
                  <a:pt x="6" y="7356"/>
                </a:lnTo>
                <a:lnTo>
                  <a:pt x="8" y="7356"/>
                </a:lnTo>
                <a:lnTo>
                  <a:pt x="11" y="7352"/>
                </a:lnTo>
                <a:lnTo>
                  <a:pt x="13" y="7350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6" name="Rectangle 179">
            <a:extLst>
              <a:ext uri="{FF2B5EF4-FFF2-40B4-BE49-F238E27FC236}">
                <a16:creationId xmlns:a16="http://schemas.microsoft.com/office/drawing/2014/main" id="{FB801B97-2501-41FD-A0AB-6CEC47E5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222750"/>
            <a:ext cx="50800" cy="13271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7" name="Line 180">
            <a:extLst>
              <a:ext uri="{FF2B5EF4-FFF2-40B4-BE49-F238E27FC236}">
                <a16:creationId xmlns:a16="http://schemas.microsoft.com/office/drawing/2014/main" id="{E2B430EA-EDE2-4BAA-95F9-44159659C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Freeform 181">
            <a:extLst>
              <a:ext uri="{FF2B5EF4-FFF2-40B4-BE49-F238E27FC236}">
                <a16:creationId xmlns:a16="http://schemas.microsoft.com/office/drawing/2014/main" id="{8FAF9446-E83A-404E-A48C-A6E3F9F21892}"/>
              </a:ext>
            </a:extLst>
          </p:cNvPr>
          <p:cNvSpPr>
            <a:spLocks/>
          </p:cNvSpPr>
          <p:nvPr/>
        </p:nvSpPr>
        <p:spPr bwMode="auto">
          <a:xfrm>
            <a:off x="2514600" y="4221163"/>
            <a:ext cx="4763" cy="1330325"/>
          </a:xfrm>
          <a:custGeom>
            <a:avLst/>
            <a:gdLst>
              <a:gd name="T0" fmla="*/ 0 w 14"/>
              <a:gd name="T1" fmla="*/ 3679 h 3685"/>
              <a:gd name="T2" fmla="*/ 3 w 14"/>
              <a:gd name="T3" fmla="*/ 3681 h 3685"/>
              <a:gd name="T4" fmla="*/ 3 w 14"/>
              <a:gd name="T5" fmla="*/ 3681 h 3685"/>
              <a:gd name="T6" fmla="*/ 5 w 14"/>
              <a:gd name="T7" fmla="*/ 3685 h 3685"/>
              <a:gd name="T8" fmla="*/ 5 w 14"/>
              <a:gd name="T9" fmla="*/ 3685 h 3685"/>
              <a:gd name="T10" fmla="*/ 9 w 14"/>
              <a:gd name="T11" fmla="*/ 3685 h 3685"/>
              <a:gd name="T12" fmla="*/ 11 w 14"/>
              <a:gd name="T13" fmla="*/ 3685 h 3685"/>
              <a:gd name="T14" fmla="*/ 11 w 14"/>
              <a:gd name="T15" fmla="*/ 3685 h 3685"/>
              <a:gd name="T16" fmla="*/ 14 w 14"/>
              <a:gd name="T17" fmla="*/ 3681 h 3685"/>
              <a:gd name="T18" fmla="*/ 14 w 14"/>
              <a:gd name="T19" fmla="*/ 3681 h 3685"/>
              <a:gd name="T20" fmla="*/ 14 w 14"/>
              <a:gd name="T21" fmla="*/ 11 h 3685"/>
              <a:gd name="T22" fmla="*/ 14 w 14"/>
              <a:gd name="T23" fmla="*/ 5 h 3685"/>
              <a:gd name="T24" fmla="*/ 14 w 14"/>
              <a:gd name="T25" fmla="*/ 5 h 3685"/>
              <a:gd name="T26" fmla="*/ 11 w 14"/>
              <a:gd name="T27" fmla="*/ 3 h 3685"/>
              <a:gd name="T28" fmla="*/ 11 w 14"/>
              <a:gd name="T29" fmla="*/ 3 h 3685"/>
              <a:gd name="T30" fmla="*/ 9 w 14"/>
              <a:gd name="T31" fmla="*/ 0 h 3685"/>
              <a:gd name="T32" fmla="*/ 5 w 14"/>
              <a:gd name="T33" fmla="*/ 3 h 3685"/>
              <a:gd name="T34" fmla="*/ 5 w 14"/>
              <a:gd name="T35" fmla="*/ 3 h 3685"/>
              <a:gd name="T36" fmla="*/ 3 w 14"/>
              <a:gd name="T37" fmla="*/ 5 h 3685"/>
              <a:gd name="T38" fmla="*/ 3 w 14"/>
              <a:gd name="T39" fmla="*/ 5 h 3685"/>
              <a:gd name="T40" fmla="*/ 0 w 14"/>
              <a:gd name="T41" fmla="*/ 8 h 3685"/>
              <a:gd name="T42" fmla="*/ 0 w 14"/>
              <a:gd name="T43" fmla="*/ 3679 h 3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3685"/>
              <a:gd name="T68" fmla="*/ 14 w 14"/>
              <a:gd name="T69" fmla="*/ 3685 h 3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3685">
                <a:moveTo>
                  <a:pt x="0" y="3679"/>
                </a:moveTo>
                <a:lnTo>
                  <a:pt x="3" y="3681"/>
                </a:lnTo>
                <a:lnTo>
                  <a:pt x="5" y="3685"/>
                </a:lnTo>
                <a:lnTo>
                  <a:pt x="9" y="3685"/>
                </a:lnTo>
                <a:lnTo>
                  <a:pt x="11" y="3685"/>
                </a:lnTo>
                <a:lnTo>
                  <a:pt x="14" y="3681"/>
                </a:lnTo>
                <a:lnTo>
                  <a:pt x="14" y="11"/>
                </a:lnTo>
                <a:lnTo>
                  <a:pt x="14" y="5"/>
                </a:lnTo>
                <a:lnTo>
                  <a:pt x="11" y="3"/>
                </a:lnTo>
                <a:lnTo>
                  <a:pt x="9" y="0"/>
                </a:lnTo>
                <a:lnTo>
                  <a:pt x="5" y="3"/>
                </a:lnTo>
                <a:lnTo>
                  <a:pt x="3" y="5"/>
                </a:lnTo>
                <a:lnTo>
                  <a:pt x="0" y="8"/>
                </a:lnTo>
                <a:lnTo>
                  <a:pt x="0" y="36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9" name="Line 182">
            <a:extLst>
              <a:ext uri="{FF2B5EF4-FFF2-40B4-BE49-F238E27FC236}">
                <a16:creationId xmlns:a16="http://schemas.microsoft.com/office/drawing/2014/main" id="{0D438FF9-903D-4063-A02C-B120EC6DA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6188" y="42211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0" name="Freeform 183">
            <a:extLst>
              <a:ext uri="{FF2B5EF4-FFF2-40B4-BE49-F238E27FC236}">
                <a16:creationId xmlns:a16="http://schemas.microsoft.com/office/drawing/2014/main" id="{11760FD0-6026-47CC-9E75-2BB4DC969632}"/>
              </a:ext>
            </a:extLst>
          </p:cNvPr>
          <p:cNvSpPr>
            <a:spLocks/>
          </p:cNvSpPr>
          <p:nvPr/>
        </p:nvSpPr>
        <p:spPr bwMode="auto">
          <a:xfrm>
            <a:off x="2514600" y="4221163"/>
            <a:ext cx="55563" cy="3175"/>
          </a:xfrm>
          <a:custGeom>
            <a:avLst/>
            <a:gdLst>
              <a:gd name="T0" fmla="*/ 9 w 149"/>
              <a:gd name="T1" fmla="*/ 0 h 14"/>
              <a:gd name="T2" fmla="*/ 5 w 149"/>
              <a:gd name="T3" fmla="*/ 3 h 14"/>
              <a:gd name="T4" fmla="*/ 5 w 149"/>
              <a:gd name="T5" fmla="*/ 3 h 14"/>
              <a:gd name="T6" fmla="*/ 3 w 149"/>
              <a:gd name="T7" fmla="*/ 5 h 14"/>
              <a:gd name="T8" fmla="*/ 3 w 149"/>
              <a:gd name="T9" fmla="*/ 5 h 14"/>
              <a:gd name="T10" fmla="*/ 0 w 149"/>
              <a:gd name="T11" fmla="*/ 8 h 14"/>
              <a:gd name="T12" fmla="*/ 3 w 149"/>
              <a:gd name="T13" fmla="*/ 11 h 14"/>
              <a:gd name="T14" fmla="*/ 3 w 149"/>
              <a:gd name="T15" fmla="*/ 11 h 14"/>
              <a:gd name="T16" fmla="*/ 5 w 149"/>
              <a:gd name="T17" fmla="*/ 14 h 14"/>
              <a:gd name="T18" fmla="*/ 5 w 149"/>
              <a:gd name="T19" fmla="*/ 14 h 14"/>
              <a:gd name="T20" fmla="*/ 137 w 149"/>
              <a:gd name="T21" fmla="*/ 14 h 14"/>
              <a:gd name="T22" fmla="*/ 144 w 149"/>
              <a:gd name="T23" fmla="*/ 14 h 14"/>
              <a:gd name="T24" fmla="*/ 144 w 149"/>
              <a:gd name="T25" fmla="*/ 14 h 14"/>
              <a:gd name="T26" fmla="*/ 147 w 149"/>
              <a:gd name="T27" fmla="*/ 11 h 14"/>
              <a:gd name="T28" fmla="*/ 147 w 149"/>
              <a:gd name="T29" fmla="*/ 11 h 14"/>
              <a:gd name="T30" fmla="*/ 149 w 149"/>
              <a:gd name="T31" fmla="*/ 8 h 14"/>
              <a:gd name="T32" fmla="*/ 147 w 149"/>
              <a:gd name="T33" fmla="*/ 5 h 14"/>
              <a:gd name="T34" fmla="*/ 147 w 149"/>
              <a:gd name="T35" fmla="*/ 5 h 14"/>
              <a:gd name="T36" fmla="*/ 144 w 149"/>
              <a:gd name="T37" fmla="*/ 3 h 14"/>
              <a:gd name="T38" fmla="*/ 144 w 149"/>
              <a:gd name="T39" fmla="*/ 3 h 14"/>
              <a:gd name="T40" fmla="*/ 139 w 149"/>
              <a:gd name="T41" fmla="*/ 0 h 14"/>
              <a:gd name="T42" fmla="*/ 9 w 149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4"/>
              <a:gd name="T68" fmla="*/ 149 w 149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4">
                <a:moveTo>
                  <a:pt x="9" y="0"/>
                </a:moveTo>
                <a:lnTo>
                  <a:pt x="5" y="3"/>
                </a:lnTo>
                <a:lnTo>
                  <a:pt x="3" y="5"/>
                </a:lnTo>
                <a:lnTo>
                  <a:pt x="0" y="8"/>
                </a:lnTo>
                <a:lnTo>
                  <a:pt x="3" y="11"/>
                </a:lnTo>
                <a:lnTo>
                  <a:pt x="5" y="14"/>
                </a:lnTo>
                <a:lnTo>
                  <a:pt x="137" y="14"/>
                </a:lnTo>
                <a:lnTo>
                  <a:pt x="144" y="14"/>
                </a:lnTo>
                <a:lnTo>
                  <a:pt x="147" y="11"/>
                </a:lnTo>
                <a:lnTo>
                  <a:pt x="149" y="8"/>
                </a:lnTo>
                <a:lnTo>
                  <a:pt x="147" y="5"/>
                </a:lnTo>
                <a:lnTo>
                  <a:pt x="144" y="3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1" name="Line 184">
            <a:extLst>
              <a:ext uri="{FF2B5EF4-FFF2-40B4-BE49-F238E27FC236}">
                <a16:creationId xmlns:a16="http://schemas.microsoft.com/office/drawing/2014/main" id="{E63683F1-790D-460F-B32D-9F1E0FE46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42227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" name="Freeform 185">
            <a:extLst>
              <a:ext uri="{FF2B5EF4-FFF2-40B4-BE49-F238E27FC236}">
                <a16:creationId xmlns:a16="http://schemas.microsoft.com/office/drawing/2014/main" id="{884E965C-37DA-4D7E-B8D8-B61BAA0B5F7F}"/>
              </a:ext>
            </a:extLst>
          </p:cNvPr>
          <p:cNvSpPr>
            <a:spLocks/>
          </p:cNvSpPr>
          <p:nvPr/>
        </p:nvSpPr>
        <p:spPr bwMode="auto">
          <a:xfrm>
            <a:off x="2563813" y="4221163"/>
            <a:ext cx="6350" cy="1330325"/>
          </a:xfrm>
          <a:custGeom>
            <a:avLst/>
            <a:gdLst>
              <a:gd name="T0" fmla="*/ 12 w 12"/>
              <a:gd name="T1" fmla="*/ 8 h 3685"/>
              <a:gd name="T2" fmla="*/ 10 w 12"/>
              <a:gd name="T3" fmla="*/ 5 h 3685"/>
              <a:gd name="T4" fmla="*/ 10 w 12"/>
              <a:gd name="T5" fmla="*/ 5 h 3685"/>
              <a:gd name="T6" fmla="*/ 7 w 12"/>
              <a:gd name="T7" fmla="*/ 3 h 3685"/>
              <a:gd name="T8" fmla="*/ 7 w 12"/>
              <a:gd name="T9" fmla="*/ 3 h 3685"/>
              <a:gd name="T10" fmla="*/ 5 w 12"/>
              <a:gd name="T11" fmla="*/ 0 h 3685"/>
              <a:gd name="T12" fmla="*/ 2 w 12"/>
              <a:gd name="T13" fmla="*/ 3 h 3685"/>
              <a:gd name="T14" fmla="*/ 2 w 12"/>
              <a:gd name="T15" fmla="*/ 3 h 3685"/>
              <a:gd name="T16" fmla="*/ 0 w 12"/>
              <a:gd name="T17" fmla="*/ 5 h 3685"/>
              <a:gd name="T18" fmla="*/ 0 w 12"/>
              <a:gd name="T19" fmla="*/ 5 h 3685"/>
              <a:gd name="T20" fmla="*/ 0 w 12"/>
              <a:gd name="T21" fmla="*/ 3679 h 3685"/>
              <a:gd name="T22" fmla="*/ 0 w 12"/>
              <a:gd name="T23" fmla="*/ 3681 h 3685"/>
              <a:gd name="T24" fmla="*/ 0 w 12"/>
              <a:gd name="T25" fmla="*/ 3681 h 3685"/>
              <a:gd name="T26" fmla="*/ 2 w 12"/>
              <a:gd name="T27" fmla="*/ 3685 h 3685"/>
              <a:gd name="T28" fmla="*/ 2 w 12"/>
              <a:gd name="T29" fmla="*/ 3685 h 3685"/>
              <a:gd name="T30" fmla="*/ 5 w 12"/>
              <a:gd name="T31" fmla="*/ 3685 h 3685"/>
              <a:gd name="T32" fmla="*/ 7 w 12"/>
              <a:gd name="T33" fmla="*/ 3685 h 3685"/>
              <a:gd name="T34" fmla="*/ 7 w 12"/>
              <a:gd name="T35" fmla="*/ 3685 h 3685"/>
              <a:gd name="T36" fmla="*/ 10 w 12"/>
              <a:gd name="T37" fmla="*/ 3681 h 3685"/>
              <a:gd name="T38" fmla="*/ 10 w 12"/>
              <a:gd name="T39" fmla="*/ 3681 h 3685"/>
              <a:gd name="T40" fmla="*/ 12 w 12"/>
              <a:gd name="T41" fmla="*/ 3681 h 3685"/>
              <a:gd name="T42" fmla="*/ 12 w 12"/>
              <a:gd name="T43" fmla="*/ 8 h 3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3685"/>
              <a:gd name="T68" fmla="*/ 12 w 12"/>
              <a:gd name="T69" fmla="*/ 3685 h 3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3685">
                <a:moveTo>
                  <a:pt x="12" y="8"/>
                </a:moveTo>
                <a:lnTo>
                  <a:pt x="10" y="5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3679"/>
                </a:lnTo>
                <a:lnTo>
                  <a:pt x="0" y="3681"/>
                </a:lnTo>
                <a:lnTo>
                  <a:pt x="2" y="3685"/>
                </a:lnTo>
                <a:lnTo>
                  <a:pt x="5" y="3685"/>
                </a:lnTo>
                <a:lnTo>
                  <a:pt x="7" y="3685"/>
                </a:lnTo>
                <a:lnTo>
                  <a:pt x="10" y="3681"/>
                </a:lnTo>
                <a:lnTo>
                  <a:pt x="12" y="3681"/>
                </a:lnTo>
                <a:lnTo>
                  <a:pt x="12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3" name="Rectangle 186">
            <a:extLst>
              <a:ext uri="{FF2B5EF4-FFF2-40B4-BE49-F238E27FC236}">
                <a16:creationId xmlns:a16="http://schemas.microsoft.com/office/drawing/2014/main" id="{944760E9-50D2-4D44-8F11-D6C06DC4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3197225"/>
            <a:ext cx="49213" cy="23526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4" name="Line 187">
            <a:extLst>
              <a:ext uri="{FF2B5EF4-FFF2-40B4-BE49-F238E27FC236}">
                <a16:creationId xmlns:a16="http://schemas.microsoft.com/office/drawing/2014/main" id="{473226DB-4B6C-4AC3-93DF-F35FEEC19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81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5" name="Freeform 188">
            <a:extLst>
              <a:ext uri="{FF2B5EF4-FFF2-40B4-BE49-F238E27FC236}">
                <a16:creationId xmlns:a16="http://schemas.microsoft.com/office/drawing/2014/main" id="{D67CA930-956E-44AE-B398-4FB378F01E67}"/>
              </a:ext>
            </a:extLst>
          </p:cNvPr>
          <p:cNvSpPr>
            <a:spLocks/>
          </p:cNvSpPr>
          <p:nvPr/>
        </p:nvSpPr>
        <p:spPr bwMode="auto">
          <a:xfrm>
            <a:off x="2578100" y="3194050"/>
            <a:ext cx="6350" cy="2357438"/>
          </a:xfrm>
          <a:custGeom>
            <a:avLst/>
            <a:gdLst>
              <a:gd name="T0" fmla="*/ 0 w 13"/>
              <a:gd name="T1" fmla="*/ 6518 h 6524"/>
              <a:gd name="T2" fmla="*/ 3 w 13"/>
              <a:gd name="T3" fmla="*/ 6520 h 6524"/>
              <a:gd name="T4" fmla="*/ 3 w 13"/>
              <a:gd name="T5" fmla="*/ 6520 h 6524"/>
              <a:gd name="T6" fmla="*/ 6 w 13"/>
              <a:gd name="T7" fmla="*/ 6524 h 6524"/>
              <a:gd name="T8" fmla="*/ 6 w 13"/>
              <a:gd name="T9" fmla="*/ 6524 h 6524"/>
              <a:gd name="T10" fmla="*/ 9 w 13"/>
              <a:gd name="T11" fmla="*/ 6524 h 6524"/>
              <a:gd name="T12" fmla="*/ 11 w 13"/>
              <a:gd name="T13" fmla="*/ 6524 h 6524"/>
              <a:gd name="T14" fmla="*/ 11 w 13"/>
              <a:gd name="T15" fmla="*/ 6524 h 6524"/>
              <a:gd name="T16" fmla="*/ 13 w 13"/>
              <a:gd name="T17" fmla="*/ 6520 h 6524"/>
              <a:gd name="T18" fmla="*/ 13 w 13"/>
              <a:gd name="T19" fmla="*/ 6520 h 6524"/>
              <a:gd name="T20" fmla="*/ 13 w 13"/>
              <a:gd name="T21" fmla="*/ 11 h 6524"/>
              <a:gd name="T22" fmla="*/ 13 w 13"/>
              <a:gd name="T23" fmla="*/ 6 h 6524"/>
              <a:gd name="T24" fmla="*/ 13 w 13"/>
              <a:gd name="T25" fmla="*/ 6 h 6524"/>
              <a:gd name="T26" fmla="*/ 11 w 13"/>
              <a:gd name="T27" fmla="*/ 3 h 6524"/>
              <a:gd name="T28" fmla="*/ 11 w 13"/>
              <a:gd name="T29" fmla="*/ 3 h 6524"/>
              <a:gd name="T30" fmla="*/ 9 w 13"/>
              <a:gd name="T31" fmla="*/ 0 h 6524"/>
              <a:gd name="T32" fmla="*/ 6 w 13"/>
              <a:gd name="T33" fmla="*/ 3 h 6524"/>
              <a:gd name="T34" fmla="*/ 6 w 13"/>
              <a:gd name="T35" fmla="*/ 3 h 6524"/>
              <a:gd name="T36" fmla="*/ 3 w 13"/>
              <a:gd name="T37" fmla="*/ 6 h 6524"/>
              <a:gd name="T38" fmla="*/ 3 w 13"/>
              <a:gd name="T39" fmla="*/ 6 h 6524"/>
              <a:gd name="T40" fmla="*/ 0 w 13"/>
              <a:gd name="T41" fmla="*/ 8 h 6524"/>
              <a:gd name="T42" fmla="*/ 0 w 13"/>
              <a:gd name="T43" fmla="*/ 651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0" y="6518"/>
                </a:moveTo>
                <a:lnTo>
                  <a:pt x="3" y="6520"/>
                </a:lnTo>
                <a:lnTo>
                  <a:pt x="6" y="6524"/>
                </a:lnTo>
                <a:lnTo>
                  <a:pt x="9" y="6524"/>
                </a:lnTo>
                <a:lnTo>
                  <a:pt x="11" y="6524"/>
                </a:lnTo>
                <a:lnTo>
                  <a:pt x="13" y="6520"/>
                </a:lnTo>
                <a:lnTo>
                  <a:pt x="13" y="11"/>
                </a:lnTo>
                <a:lnTo>
                  <a:pt x="13" y="6"/>
                </a:lnTo>
                <a:lnTo>
                  <a:pt x="11" y="3"/>
                </a:lnTo>
                <a:lnTo>
                  <a:pt x="9" y="0"/>
                </a:lnTo>
                <a:lnTo>
                  <a:pt x="6" y="3"/>
                </a:lnTo>
                <a:lnTo>
                  <a:pt x="3" y="6"/>
                </a:lnTo>
                <a:lnTo>
                  <a:pt x="0" y="8"/>
                </a:lnTo>
                <a:lnTo>
                  <a:pt x="0" y="651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6" name="Line 189">
            <a:extLst>
              <a:ext uri="{FF2B5EF4-FFF2-40B4-BE49-F238E27FC236}">
                <a16:creationId xmlns:a16="http://schemas.microsoft.com/office/drawing/2014/main" id="{185B1B2F-2F6C-45F2-BE1D-389AFAE74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275" y="31940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7" name="Freeform 190">
            <a:extLst>
              <a:ext uri="{FF2B5EF4-FFF2-40B4-BE49-F238E27FC236}">
                <a16:creationId xmlns:a16="http://schemas.microsoft.com/office/drawing/2014/main" id="{B2149954-B192-48A2-8420-04B6A80E3C54}"/>
              </a:ext>
            </a:extLst>
          </p:cNvPr>
          <p:cNvSpPr>
            <a:spLocks/>
          </p:cNvSpPr>
          <p:nvPr/>
        </p:nvSpPr>
        <p:spPr bwMode="auto">
          <a:xfrm>
            <a:off x="2578100" y="3194050"/>
            <a:ext cx="53975" cy="4763"/>
          </a:xfrm>
          <a:custGeom>
            <a:avLst/>
            <a:gdLst>
              <a:gd name="T0" fmla="*/ 9 w 147"/>
              <a:gd name="T1" fmla="*/ 0 h 13"/>
              <a:gd name="T2" fmla="*/ 6 w 147"/>
              <a:gd name="T3" fmla="*/ 3 h 13"/>
              <a:gd name="T4" fmla="*/ 6 w 147"/>
              <a:gd name="T5" fmla="*/ 3 h 13"/>
              <a:gd name="T6" fmla="*/ 3 w 147"/>
              <a:gd name="T7" fmla="*/ 6 h 13"/>
              <a:gd name="T8" fmla="*/ 3 w 147"/>
              <a:gd name="T9" fmla="*/ 6 h 13"/>
              <a:gd name="T10" fmla="*/ 0 w 147"/>
              <a:gd name="T11" fmla="*/ 8 h 13"/>
              <a:gd name="T12" fmla="*/ 3 w 147"/>
              <a:gd name="T13" fmla="*/ 11 h 13"/>
              <a:gd name="T14" fmla="*/ 3 w 147"/>
              <a:gd name="T15" fmla="*/ 11 h 13"/>
              <a:gd name="T16" fmla="*/ 6 w 147"/>
              <a:gd name="T17" fmla="*/ 13 h 13"/>
              <a:gd name="T18" fmla="*/ 6 w 147"/>
              <a:gd name="T19" fmla="*/ 13 h 13"/>
              <a:gd name="T20" fmla="*/ 137 w 147"/>
              <a:gd name="T21" fmla="*/ 13 h 13"/>
              <a:gd name="T22" fmla="*/ 142 w 147"/>
              <a:gd name="T23" fmla="*/ 13 h 13"/>
              <a:gd name="T24" fmla="*/ 142 w 147"/>
              <a:gd name="T25" fmla="*/ 13 h 13"/>
              <a:gd name="T26" fmla="*/ 144 w 147"/>
              <a:gd name="T27" fmla="*/ 11 h 13"/>
              <a:gd name="T28" fmla="*/ 144 w 147"/>
              <a:gd name="T29" fmla="*/ 11 h 13"/>
              <a:gd name="T30" fmla="*/ 147 w 147"/>
              <a:gd name="T31" fmla="*/ 8 h 13"/>
              <a:gd name="T32" fmla="*/ 144 w 147"/>
              <a:gd name="T33" fmla="*/ 6 h 13"/>
              <a:gd name="T34" fmla="*/ 144 w 147"/>
              <a:gd name="T35" fmla="*/ 6 h 13"/>
              <a:gd name="T36" fmla="*/ 142 w 147"/>
              <a:gd name="T37" fmla="*/ 3 h 13"/>
              <a:gd name="T38" fmla="*/ 142 w 147"/>
              <a:gd name="T39" fmla="*/ 3 h 13"/>
              <a:gd name="T40" fmla="*/ 139 w 147"/>
              <a:gd name="T41" fmla="*/ 0 h 13"/>
              <a:gd name="T42" fmla="*/ 9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9" y="0"/>
                </a:moveTo>
                <a:lnTo>
                  <a:pt x="6" y="3"/>
                </a:lnTo>
                <a:lnTo>
                  <a:pt x="3" y="6"/>
                </a:lnTo>
                <a:lnTo>
                  <a:pt x="0" y="8"/>
                </a:lnTo>
                <a:lnTo>
                  <a:pt x="3" y="11"/>
                </a:lnTo>
                <a:lnTo>
                  <a:pt x="6" y="13"/>
                </a:lnTo>
                <a:lnTo>
                  <a:pt x="137" y="13"/>
                </a:lnTo>
                <a:lnTo>
                  <a:pt x="142" y="13"/>
                </a:lnTo>
                <a:lnTo>
                  <a:pt x="144" y="11"/>
                </a:lnTo>
                <a:lnTo>
                  <a:pt x="147" y="8"/>
                </a:lnTo>
                <a:lnTo>
                  <a:pt x="144" y="6"/>
                </a:lnTo>
                <a:lnTo>
                  <a:pt x="142" y="3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8" name="Line 191">
            <a:extLst>
              <a:ext uri="{FF2B5EF4-FFF2-40B4-BE49-F238E27FC236}">
                <a16:creationId xmlns:a16="http://schemas.microsoft.com/office/drawing/2014/main" id="{0CBF43DD-B5A8-4876-A610-E5979CC23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2075" y="31972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9" name="Freeform 192">
            <a:extLst>
              <a:ext uri="{FF2B5EF4-FFF2-40B4-BE49-F238E27FC236}">
                <a16:creationId xmlns:a16="http://schemas.microsoft.com/office/drawing/2014/main" id="{5FC1141D-8E20-4856-AE78-4739C9AC464B}"/>
              </a:ext>
            </a:extLst>
          </p:cNvPr>
          <p:cNvSpPr>
            <a:spLocks/>
          </p:cNvSpPr>
          <p:nvPr/>
        </p:nvSpPr>
        <p:spPr bwMode="auto">
          <a:xfrm>
            <a:off x="2628900" y="3194050"/>
            <a:ext cx="3175" cy="2357438"/>
          </a:xfrm>
          <a:custGeom>
            <a:avLst/>
            <a:gdLst>
              <a:gd name="T0" fmla="*/ 14 w 14"/>
              <a:gd name="T1" fmla="*/ 8 h 6524"/>
              <a:gd name="T2" fmla="*/ 11 w 14"/>
              <a:gd name="T3" fmla="*/ 6 h 6524"/>
              <a:gd name="T4" fmla="*/ 11 w 14"/>
              <a:gd name="T5" fmla="*/ 6 h 6524"/>
              <a:gd name="T6" fmla="*/ 9 w 14"/>
              <a:gd name="T7" fmla="*/ 3 h 6524"/>
              <a:gd name="T8" fmla="*/ 9 w 14"/>
              <a:gd name="T9" fmla="*/ 3 h 6524"/>
              <a:gd name="T10" fmla="*/ 6 w 14"/>
              <a:gd name="T11" fmla="*/ 0 h 6524"/>
              <a:gd name="T12" fmla="*/ 4 w 14"/>
              <a:gd name="T13" fmla="*/ 3 h 6524"/>
              <a:gd name="T14" fmla="*/ 4 w 14"/>
              <a:gd name="T15" fmla="*/ 3 h 6524"/>
              <a:gd name="T16" fmla="*/ 0 w 14"/>
              <a:gd name="T17" fmla="*/ 6 h 6524"/>
              <a:gd name="T18" fmla="*/ 0 w 14"/>
              <a:gd name="T19" fmla="*/ 6 h 6524"/>
              <a:gd name="T20" fmla="*/ 0 w 14"/>
              <a:gd name="T21" fmla="*/ 6518 h 6524"/>
              <a:gd name="T22" fmla="*/ 0 w 14"/>
              <a:gd name="T23" fmla="*/ 6520 h 6524"/>
              <a:gd name="T24" fmla="*/ 0 w 14"/>
              <a:gd name="T25" fmla="*/ 6520 h 6524"/>
              <a:gd name="T26" fmla="*/ 4 w 14"/>
              <a:gd name="T27" fmla="*/ 6524 h 6524"/>
              <a:gd name="T28" fmla="*/ 4 w 14"/>
              <a:gd name="T29" fmla="*/ 6524 h 6524"/>
              <a:gd name="T30" fmla="*/ 6 w 14"/>
              <a:gd name="T31" fmla="*/ 6524 h 6524"/>
              <a:gd name="T32" fmla="*/ 9 w 14"/>
              <a:gd name="T33" fmla="*/ 6524 h 6524"/>
              <a:gd name="T34" fmla="*/ 9 w 14"/>
              <a:gd name="T35" fmla="*/ 6524 h 6524"/>
              <a:gd name="T36" fmla="*/ 11 w 14"/>
              <a:gd name="T37" fmla="*/ 6520 h 6524"/>
              <a:gd name="T38" fmla="*/ 11 w 14"/>
              <a:gd name="T39" fmla="*/ 6520 h 6524"/>
              <a:gd name="T40" fmla="*/ 14 w 14"/>
              <a:gd name="T41" fmla="*/ 6520 h 6524"/>
              <a:gd name="T42" fmla="*/ 14 w 14"/>
              <a:gd name="T43" fmla="*/ 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6524"/>
              <a:gd name="T68" fmla="*/ 14 w 14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6524">
                <a:moveTo>
                  <a:pt x="14" y="8"/>
                </a:moveTo>
                <a:lnTo>
                  <a:pt x="11" y="6"/>
                </a:lnTo>
                <a:lnTo>
                  <a:pt x="9" y="3"/>
                </a:lnTo>
                <a:lnTo>
                  <a:pt x="6" y="0"/>
                </a:lnTo>
                <a:lnTo>
                  <a:pt x="4" y="3"/>
                </a:lnTo>
                <a:lnTo>
                  <a:pt x="0" y="6"/>
                </a:lnTo>
                <a:lnTo>
                  <a:pt x="0" y="6518"/>
                </a:lnTo>
                <a:lnTo>
                  <a:pt x="0" y="6520"/>
                </a:lnTo>
                <a:lnTo>
                  <a:pt x="4" y="6524"/>
                </a:lnTo>
                <a:lnTo>
                  <a:pt x="6" y="6524"/>
                </a:lnTo>
                <a:lnTo>
                  <a:pt x="9" y="6524"/>
                </a:lnTo>
                <a:lnTo>
                  <a:pt x="11" y="6520"/>
                </a:lnTo>
                <a:lnTo>
                  <a:pt x="14" y="6520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0" name="Rectangle 193">
            <a:extLst>
              <a:ext uri="{FF2B5EF4-FFF2-40B4-BE49-F238E27FC236}">
                <a16:creationId xmlns:a16="http://schemas.microsoft.com/office/drawing/2014/main" id="{D69ED03C-648D-46AA-A4D3-9E16298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4826000"/>
            <a:ext cx="47625" cy="7239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1" name="Line 194">
            <a:extLst>
              <a:ext uri="{FF2B5EF4-FFF2-40B4-BE49-F238E27FC236}">
                <a16:creationId xmlns:a16="http://schemas.microsoft.com/office/drawing/2014/main" id="{E5584531-AD12-4EA1-8A35-23C7686E1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" name="Freeform 195">
            <a:extLst>
              <a:ext uri="{FF2B5EF4-FFF2-40B4-BE49-F238E27FC236}">
                <a16:creationId xmlns:a16="http://schemas.microsoft.com/office/drawing/2014/main" id="{C706E99E-BCA6-4DCD-B730-D67165F677D7}"/>
              </a:ext>
            </a:extLst>
          </p:cNvPr>
          <p:cNvSpPr>
            <a:spLocks/>
          </p:cNvSpPr>
          <p:nvPr/>
        </p:nvSpPr>
        <p:spPr bwMode="auto">
          <a:xfrm>
            <a:off x="2643188" y="4822825"/>
            <a:ext cx="6350" cy="728663"/>
          </a:xfrm>
          <a:custGeom>
            <a:avLst/>
            <a:gdLst>
              <a:gd name="T0" fmla="*/ 0 w 13"/>
              <a:gd name="T1" fmla="*/ 2010 h 2016"/>
              <a:gd name="T2" fmla="*/ 3 w 13"/>
              <a:gd name="T3" fmla="*/ 2012 h 2016"/>
              <a:gd name="T4" fmla="*/ 3 w 13"/>
              <a:gd name="T5" fmla="*/ 2012 h 2016"/>
              <a:gd name="T6" fmla="*/ 6 w 13"/>
              <a:gd name="T7" fmla="*/ 2016 h 2016"/>
              <a:gd name="T8" fmla="*/ 6 w 13"/>
              <a:gd name="T9" fmla="*/ 2016 h 2016"/>
              <a:gd name="T10" fmla="*/ 8 w 13"/>
              <a:gd name="T11" fmla="*/ 2016 h 2016"/>
              <a:gd name="T12" fmla="*/ 11 w 13"/>
              <a:gd name="T13" fmla="*/ 2016 h 2016"/>
              <a:gd name="T14" fmla="*/ 11 w 13"/>
              <a:gd name="T15" fmla="*/ 2016 h 2016"/>
              <a:gd name="T16" fmla="*/ 13 w 13"/>
              <a:gd name="T17" fmla="*/ 2012 h 2016"/>
              <a:gd name="T18" fmla="*/ 13 w 13"/>
              <a:gd name="T19" fmla="*/ 2012 h 2016"/>
              <a:gd name="T20" fmla="*/ 13 w 13"/>
              <a:gd name="T21" fmla="*/ 10 h 2016"/>
              <a:gd name="T22" fmla="*/ 13 w 13"/>
              <a:gd name="T23" fmla="*/ 5 h 2016"/>
              <a:gd name="T24" fmla="*/ 13 w 13"/>
              <a:gd name="T25" fmla="*/ 5 h 2016"/>
              <a:gd name="T26" fmla="*/ 11 w 13"/>
              <a:gd name="T27" fmla="*/ 3 h 2016"/>
              <a:gd name="T28" fmla="*/ 11 w 13"/>
              <a:gd name="T29" fmla="*/ 3 h 2016"/>
              <a:gd name="T30" fmla="*/ 8 w 13"/>
              <a:gd name="T31" fmla="*/ 0 h 2016"/>
              <a:gd name="T32" fmla="*/ 6 w 13"/>
              <a:gd name="T33" fmla="*/ 3 h 2016"/>
              <a:gd name="T34" fmla="*/ 6 w 13"/>
              <a:gd name="T35" fmla="*/ 3 h 2016"/>
              <a:gd name="T36" fmla="*/ 3 w 13"/>
              <a:gd name="T37" fmla="*/ 5 h 2016"/>
              <a:gd name="T38" fmla="*/ 3 w 13"/>
              <a:gd name="T39" fmla="*/ 5 h 2016"/>
              <a:gd name="T40" fmla="*/ 0 w 13"/>
              <a:gd name="T41" fmla="*/ 8 h 2016"/>
              <a:gd name="T42" fmla="*/ 0 w 13"/>
              <a:gd name="T43" fmla="*/ 2010 h 2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016"/>
              <a:gd name="T68" fmla="*/ 13 w 13"/>
              <a:gd name="T69" fmla="*/ 2016 h 2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016">
                <a:moveTo>
                  <a:pt x="0" y="2010"/>
                </a:moveTo>
                <a:lnTo>
                  <a:pt x="3" y="2012"/>
                </a:lnTo>
                <a:lnTo>
                  <a:pt x="6" y="2016"/>
                </a:lnTo>
                <a:lnTo>
                  <a:pt x="8" y="2016"/>
                </a:lnTo>
                <a:lnTo>
                  <a:pt x="11" y="2016"/>
                </a:lnTo>
                <a:lnTo>
                  <a:pt x="13" y="2012"/>
                </a:lnTo>
                <a:lnTo>
                  <a:pt x="13" y="10"/>
                </a:lnTo>
                <a:lnTo>
                  <a:pt x="13" y="5"/>
                </a:lnTo>
                <a:lnTo>
                  <a:pt x="11" y="3"/>
                </a:lnTo>
                <a:lnTo>
                  <a:pt x="8" y="0"/>
                </a:lnTo>
                <a:lnTo>
                  <a:pt x="6" y="3"/>
                </a:lnTo>
                <a:lnTo>
                  <a:pt x="3" y="5"/>
                </a:lnTo>
                <a:lnTo>
                  <a:pt x="0" y="8"/>
                </a:lnTo>
                <a:lnTo>
                  <a:pt x="0" y="201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3" name="Line 196">
            <a:extLst>
              <a:ext uri="{FF2B5EF4-FFF2-40B4-BE49-F238E27FC236}">
                <a16:creationId xmlns:a16="http://schemas.microsoft.com/office/drawing/2014/main" id="{5C19D9AD-BAD2-4B94-97C3-E3973167E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363" y="48228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4" name="Freeform 197">
            <a:extLst>
              <a:ext uri="{FF2B5EF4-FFF2-40B4-BE49-F238E27FC236}">
                <a16:creationId xmlns:a16="http://schemas.microsoft.com/office/drawing/2014/main" id="{B0FBED10-E96A-4595-8AA4-FE22C395793E}"/>
              </a:ext>
            </a:extLst>
          </p:cNvPr>
          <p:cNvSpPr>
            <a:spLocks/>
          </p:cNvSpPr>
          <p:nvPr/>
        </p:nvSpPr>
        <p:spPr bwMode="auto">
          <a:xfrm>
            <a:off x="2643188" y="4822825"/>
            <a:ext cx="53975" cy="4763"/>
          </a:xfrm>
          <a:custGeom>
            <a:avLst/>
            <a:gdLst>
              <a:gd name="T0" fmla="*/ 8 w 146"/>
              <a:gd name="T1" fmla="*/ 0 h 14"/>
              <a:gd name="T2" fmla="*/ 6 w 146"/>
              <a:gd name="T3" fmla="*/ 3 h 14"/>
              <a:gd name="T4" fmla="*/ 6 w 146"/>
              <a:gd name="T5" fmla="*/ 3 h 14"/>
              <a:gd name="T6" fmla="*/ 3 w 146"/>
              <a:gd name="T7" fmla="*/ 5 h 14"/>
              <a:gd name="T8" fmla="*/ 3 w 146"/>
              <a:gd name="T9" fmla="*/ 5 h 14"/>
              <a:gd name="T10" fmla="*/ 0 w 146"/>
              <a:gd name="T11" fmla="*/ 8 h 14"/>
              <a:gd name="T12" fmla="*/ 3 w 146"/>
              <a:gd name="T13" fmla="*/ 10 h 14"/>
              <a:gd name="T14" fmla="*/ 3 w 146"/>
              <a:gd name="T15" fmla="*/ 10 h 14"/>
              <a:gd name="T16" fmla="*/ 6 w 146"/>
              <a:gd name="T17" fmla="*/ 14 h 14"/>
              <a:gd name="T18" fmla="*/ 6 w 146"/>
              <a:gd name="T19" fmla="*/ 14 h 14"/>
              <a:gd name="T20" fmla="*/ 134 w 146"/>
              <a:gd name="T21" fmla="*/ 14 h 14"/>
              <a:gd name="T22" fmla="*/ 141 w 146"/>
              <a:gd name="T23" fmla="*/ 14 h 14"/>
              <a:gd name="T24" fmla="*/ 141 w 146"/>
              <a:gd name="T25" fmla="*/ 14 h 14"/>
              <a:gd name="T26" fmla="*/ 144 w 146"/>
              <a:gd name="T27" fmla="*/ 10 h 14"/>
              <a:gd name="T28" fmla="*/ 144 w 146"/>
              <a:gd name="T29" fmla="*/ 10 h 14"/>
              <a:gd name="T30" fmla="*/ 146 w 146"/>
              <a:gd name="T31" fmla="*/ 8 h 14"/>
              <a:gd name="T32" fmla="*/ 144 w 146"/>
              <a:gd name="T33" fmla="*/ 5 h 14"/>
              <a:gd name="T34" fmla="*/ 144 w 146"/>
              <a:gd name="T35" fmla="*/ 5 h 14"/>
              <a:gd name="T36" fmla="*/ 141 w 146"/>
              <a:gd name="T37" fmla="*/ 3 h 14"/>
              <a:gd name="T38" fmla="*/ 141 w 146"/>
              <a:gd name="T39" fmla="*/ 3 h 14"/>
              <a:gd name="T40" fmla="*/ 137 w 146"/>
              <a:gd name="T41" fmla="*/ 0 h 14"/>
              <a:gd name="T42" fmla="*/ 8 w 146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4"/>
              <a:gd name="T68" fmla="*/ 146 w 146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4">
                <a:moveTo>
                  <a:pt x="8" y="0"/>
                </a:moveTo>
                <a:lnTo>
                  <a:pt x="6" y="3"/>
                </a:lnTo>
                <a:lnTo>
                  <a:pt x="3" y="5"/>
                </a:lnTo>
                <a:lnTo>
                  <a:pt x="0" y="8"/>
                </a:lnTo>
                <a:lnTo>
                  <a:pt x="3" y="10"/>
                </a:lnTo>
                <a:lnTo>
                  <a:pt x="6" y="14"/>
                </a:lnTo>
                <a:lnTo>
                  <a:pt x="134" y="14"/>
                </a:lnTo>
                <a:lnTo>
                  <a:pt x="141" y="14"/>
                </a:lnTo>
                <a:lnTo>
                  <a:pt x="144" y="10"/>
                </a:lnTo>
                <a:lnTo>
                  <a:pt x="146" y="8"/>
                </a:lnTo>
                <a:lnTo>
                  <a:pt x="144" y="5"/>
                </a:lnTo>
                <a:lnTo>
                  <a:pt x="141" y="3"/>
                </a:lnTo>
                <a:lnTo>
                  <a:pt x="137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5" name="Line 198">
            <a:extLst>
              <a:ext uri="{FF2B5EF4-FFF2-40B4-BE49-F238E27FC236}">
                <a16:creationId xmlns:a16="http://schemas.microsoft.com/office/drawing/2014/main" id="{CE8D0277-6927-40EB-82FB-E99BC8961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163" y="48260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6" name="Freeform 199">
            <a:extLst>
              <a:ext uri="{FF2B5EF4-FFF2-40B4-BE49-F238E27FC236}">
                <a16:creationId xmlns:a16="http://schemas.microsoft.com/office/drawing/2014/main" id="{3E5FF8E4-6317-49C6-A1A0-17A8E4E3C027}"/>
              </a:ext>
            </a:extLst>
          </p:cNvPr>
          <p:cNvSpPr>
            <a:spLocks/>
          </p:cNvSpPr>
          <p:nvPr/>
        </p:nvSpPr>
        <p:spPr bwMode="auto">
          <a:xfrm>
            <a:off x="2692400" y="4822825"/>
            <a:ext cx="4763" cy="728663"/>
          </a:xfrm>
          <a:custGeom>
            <a:avLst/>
            <a:gdLst>
              <a:gd name="T0" fmla="*/ 12 w 12"/>
              <a:gd name="T1" fmla="*/ 8 h 2016"/>
              <a:gd name="T2" fmla="*/ 10 w 12"/>
              <a:gd name="T3" fmla="*/ 5 h 2016"/>
              <a:gd name="T4" fmla="*/ 10 w 12"/>
              <a:gd name="T5" fmla="*/ 5 h 2016"/>
              <a:gd name="T6" fmla="*/ 7 w 12"/>
              <a:gd name="T7" fmla="*/ 3 h 2016"/>
              <a:gd name="T8" fmla="*/ 7 w 12"/>
              <a:gd name="T9" fmla="*/ 3 h 2016"/>
              <a:gd name="T10" fmla="*/ 5 w 12"/>
              <a:gd name="T11" fmla="*/ 0 h 2016"/>
              <a:gd name="T12" fmla="*/ 3 w 12"/>
              <a:gd name="T13" fmla="*/ 3 h 2016"/>
              <a:gd name="T14" fmla="*/ 3 w 12"/>
              <a:gd name="T15" fmla="*/ 3 h 2016"/>
              <a:gd name="T16" fmla="*/ 0 w 12"/>
              <a:gd name="T17" fmla="*/ 5 h 2016"/>
              <a:gd name="T18" fmla="*/ 0 w 12"/>
              <a:gd name="T19" fmla="*/ 5 h 2016"/>
              <a:gd name="T20" fmla="*/ 0 w 12"/>
              <a:gd name="T21" fmla="*/ 2010 h 2016"/>
              <a:gd name="T22" fmla="*/ 0 w 12"/>
              <a:gd name="T23" fmla="*/ 2012 h 2016"/>
              <a:gd name="T24" fmla="*/ 0 w 12"/>
              <a:gd name="T25" fmla="*/ 2012 h 2016"/>
              <a:gd name="T26" fmla="*/ 3 w 12"/>
              <a:gd name="T27" fmla="*/ 2016 h 2016"/>
              <a:gd name="T28" fmla="*/ 3 w 12"/>
              <a:gd name="T29" fmla="*/ 2016 h 2016"/>
              <a:gd name="T30" fmla="*/ 5 w 12"/>
              <a:gd name="T31" fmla="*/ 2016 h 2016"/>
              <a:gd name="T32" fmla="*/ 7 w 12"/>
              <a:gd name="T33" fmla="*/ 2016 h 2016"/>
              <a:gd name="T34" fmla="*/ 7 w 12"/>
              <a:gd name="T35" fmla="*/ 2016 h 2016"/>
              <a:gd name="T36" fmla="*/ 10 w 12"/>
              <a:gd name="T37" fmla="*/ 2012 h 2016"/>
              <a:gd name="T38" fmla="*/ 10 w 12"/>
              <a:gd name="T39" fmla="*/ 2012 h 2016"/>
              <a:gd name="T40" fmla="*/ 12 w 12"/>
              <a:gd name="T41" fmla="*/ 2012 h 2016"/>
              <a:gd name="T42" fmla="*/ 12 w 12"/>
              <a:gd name="T43" fmla="*/ 8 h 2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2016"/>
              <a:gd name="T68" fmla="*/ 12 w 12"/>
              <a:gd name="T69" fmla="*/ 2016 h 2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2016">
                <a:moveTo>
                  <a:pt x="12" y="8"/>
                </a:moveTo>
                <a:lnTo>
                  <a:pt x="10" y="5"/>
                </a:lnTo>
                <a:lnTo>
                  <a:pt x="7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2010"/>
                </a:lnTo>
                <a:lnTo>
                  <a:pt x="0" y="2012"/>
                </a:lnTo>
                <a:lnTo>
                  <a:pt x="3" y="2016"/>
                </a:lnTo>
                <a:lnTo>
                  <a:pt x="5" y="2016"/>
                </a:lnTo>
                <a:lnTo>
                  <a:pt x="7" y="2016"/>
                </a:lnTo>
                <a:lnTo>
                  <a:pt x="10" y="2012"/>
                </a:lnTo>
                <a:lnTo>
                  <a:pt x="12" y="2012"/>
                </a:lnTo>
                <a:lnTo>
                  <a:pt x="12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7" name="Rectangle 200">
            <a:extLst>
              <a:ext uri="{FF2B5EF4-FFF2-40B4-BE49-F238E27FC236}">
                <a16:creationId xmlns:a16="http://schemas.microsoft.com/office/drawing/2014/main" id="{1AA71D89-B64E-406B-8799-3E3226132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4645025"/>
            <a:ext cx="49212" cy="9048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8" name="Line 201">
            <a:extLst>
              <a:ext uri="{FF2B5EF4-FFF2-40B4-BE49-F238E27FC236}">
                <a16:creationId xmlns:a16="http://schemas.microsoft.com/office/drawing/2014/main" id="{A16BF93A-5E42-4C64-B429-198962447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9" name="Freeform 202">
            <a:extLst>
              <a:ext uri="{FF2B5EF4-FFF2-40B4-BE49-F238E27FC236}">
                <a16:creationId xmlns:a16="http://schemas.microsoft.com/office/drawing/2014/main" id="{922FDEA2-7E8E-43BC-802E-A19B2EE6B0CA}"/>
              </a:ext>
            </a:extLst>
          </p:cNvPr>
          <p:cNvSpPr>
            <a:spLocks/>
          </p:cNvSpPr>
          <p:nvPr/>
        </p:nvSpPr>
        <p:spPr bwMode="auto">
          <a:xfrm>
            <a:off x="2708275" y="4641850"/>
            <a:ext cx="4763" cy="909638"/>
          </a:xfrm>
          <a:custGeom>
            <a:avLst/>
            <a:gdLst>
              <a:gd name="T0" fmla="*/ 0 w 10"/>
              <a:gd name="T1" fmla="*/ 2509 h 2515"/>
              <a:gd name="T2" fmla="*/ 0 w 10"/>
              <a:gd name="T3" fmla="*/ 2511 h 2515"/>
              <a:gd name="T4" fmla="*/ 0 w 10"/>
              <a:gd name="T5" fmla="*/ 2511 h 2515"/>
              <a:gd name="T6" fmla="*/ 3 w 10"/>
              <a:gd name="T7" fmla="*/ 2515 h 2515"/>
              <a:gd name="T8" fmla="*/ 3 w 10"/>
              <a:gd name="T9" fmla="*/ 2515 h 2515"/>
              <a:gd name="T10" fmla="*/ 5 w 10"/>
              <a:gd name="T11" fmla="*/ 2515 h 2515"/>
              <a:gd name="T12" fmla="*/ 8 w 10"/>
              <a:gd name="T13" fmla="*/ 2515 h 2515"/>
              <a:gd name="T14" fmla="*/ 8 w 10"/>
              <a:gd name="T15" fmla="*/ 2515 h 2515"/>
              <a:gd name="T16" fmla="*/ 10 w 10"/>
              <a:gd name="T17" fmla="*/ 2511 h 2515"/>
              <a:gd name="T18" fmla="*/ 10 w 10"/>
              <a:gd name="T19" fmla="*/ 2511 h 2515"/>
              <a:gd name="T20" fmla="*/ 10 w 10"/>
              <a:gd name="T21" fmla="*/ 11 h 2515"/>
              <a:gd name="T22" fmla="*/ 10 w 10"/>
              <a:gd name="T23" fmla="*/ 3 h 2515"/>
              <a:gd name="T24" fmla="*/ 10 w 10"/>
              <a:gd name="T25" fmla="*/ 3 h 2515"/>
              <a:gd name="T26" fmla="*/ 8 w 10"/>
              <a:gd name="T27" fmla="*/ 0 h 2515"/>
              <a:gd name="T28" fmla="*/ 8 w 10"/>
              <a:gd name="T29" fmla="*/ 0 h 2515"/>
              <a:gd name="T30" fmla="*/ 5 w 10"/>
              <a:gd name="T31" fmla="*/ 0 h 2515"/>
              <a:gd name="T32" fmla="*/ 3 w 10"/>
              <a:gd name="T33" fmla="*/ 0 h 2515"/>
              <a:gd name="T34" fmla="*/ 3 w 10"/>
              <a:gd name="T35" fmla="*/ 0 h 2515"/>
              <a:gd name="T36" fmla="*/ 0 w 10"/>
              <a:gd name="T37" fmla="*/ 3 h 2515"/>
              <a:gd name="T38" fmla="*/ 0 w 10"/>
              <a:gd name="T39" fmla="*/ 3 h 2515"/>
              <a:gd name="T40" fmla="*/ 0 w 10"/>
              <a:gd name="T41" fmla="*/ 8 h 2515"/>
              <a:gd name="T42" fmla="*/ 0 w 10"/>
              <a:gd name="T43" fmla="*/ 2509 h 2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2515"/>
              <a:gd name="T68" fmla="*/ 10 w 10"/>
              <a:gd name="T69" fmla="*/ 2515 h 25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2515">
                <a:moveTo>
                  <a:pt x="0" y="2509"/>
                </a:moveTo>
                <a:lnTo>
                  <a:pt x="0" y="2511"/>
                </a:lnTo>
                <a:lnTo>
                  <a:pt x="3" y="2515"/>
                </a:lnTo>
                <a:lnTo>
                  <a:pt x="5" y="2515"/>
                </a:lnTo>
                <a:lnTo>
                  <a:pt x="8" y="2515"/>
                </a:lnTo>
                <a:lnTo>
                  <a:pt x="10" y="2511"/>
                </a:lnTo>
                <a:lnTo>
                  <a:pt x="10" y="11"/>
                </a:ln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8"/>
                </a:lnTo>
                <a:lnTo>
                  <a:pt x="0" y="250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0" name="Line 203">
            <a:extLst>
              <a:ext uri="{FF2B5EF4-FFF2-40B4-BE49-F238E27FC236}">
                <a16:creationId xmlns:a16="http://schemas.microsoft.com/office/drawing/2014/main" id="{B3302B1E-AF97-4153-A86E-794D86782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46418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1" name="Freeform 204">
            <a:extLst>
              <a:ext uri="{FF2B5EF4-FFF2-40B4-BE49-F238E27FC236}">
                <a16:creationId xmlns:a16="http://schemas.microsoft.com/office/drawing/2014/main" id="{650024A8-916D-4F3F-AC52-5D0136A47B5D}"/>
              </a:ext>
            </a:extLst>
          </p:cNvPr>
          <p:cNvSpPr>
            <a:spLocks/>
          </p:cNvSpPr>
          <p:nvPr/>
        </p:nvSpPr>
        <p:spPr bwMode="auto">
          <a:xfrm>
            <a:off x="2708275" y="4641850"/>
            <a:ext cx="53975" cy="4763"/>
          </a:xfrm>
          <a:custGeom>
            <a:avLst/>
            <a:gdLst>
              <a:gd name="T0" fmla="*/ 5 w 144"/>
              <a:gd name="T1" fmla="*/ 0 h 11"/>
              <a:gd name="T2" fmla="*/ 3 w 144"/>
              <a:gd name="T3" fmla="*/ 0 h 11"/>
              <a:gd name="T4" fmla="*/ 3 w 144"/>
              <a:gd name="T5" fmla="*/ 0 h 11"/>
              <a:gd name="T6" fmla="*/ 0 w 144"/>
              <a:gd name="T7" fmla="*/ 3 h 11"/>
              <a:gd name="T8" fmla="*/ 0 w 144"/>
              <a:gd name="T9" fmla="*/ 3 h 11"/>
              <a:gd name="T10" fmla="*/ 0 w 144"/>
              <a:gd name="T11" fmla="*/ 6 h 11"/>
              <a:gd name="T12" fmla="*/ 0 w 144"/>
              <a:gd name="T13" fmla="*/ 8 h 11"/>
              <a:gd name="T14" fmla="*/ 0 w 144"/>
              <a:gd name="T15" fmla="*/ 8 h 11"/>
              <a:gd name="T16" fmla="*/ 3 w 144"/>
              <a:gd name="T17" fmla="*/ 11 h 11"/>
              <a:gd name="T18" fmla="*/ 3 w 144"/>
              <a:gd name="T19" fmla="*/ 11 h 11"/>
              <a:gd name="T20" fmla="*/ 131 w 144"/>
              <a:gd name="T21" fmla="*/ 11 h 11"/>
              <a:gd name="T22" fmla="*/ 138 w 144"/>
              <a:gd name="T23" fmla="*/ 11 h 11"/>
              <a:gd name="T24" fmla="*/ 138 w 144"/>
              <a:gd name="T25" fmla="*/ 11 h 11"/>
              <a:gd name="T26" fmla="*/ 141 w 144"/>
              <a:gd name="T27" fmla="*/ 8 h 11"/>
              <a:gd name="T28" fmla="*/ 141 w 144"/>
              <a:gd name="T29" fmla="*/ 8 h 11"/>
              <a:gd name="T30" fmla="*/ 144 w 144"/>
              <a:gd name="T31" fmla="*/ 6 h 11"/>
              <a:gd name="T32" fmla="*/ 141 w 144"/>
              <a:gd name="T33" fmla="*/ 3 h 11"/>
              <a:gd name="T34" fmla="*/ 141 w 144"/>
              <a:gd name="T35" fmla="*/ 3 h 11"/>
              <a:gd name="T36" fmla="*/ 138 w 144"/>
              <a:gd name="T37" fmla="*/ 0 h 11"/>
              <a:gd name="T38" fmla="*/ 138 w 144"/>
              <a:gd name="T39" fmla="*/ 0 h 11"/>
              <a:gd name="T40" fmla="*/ 133 w 144"/>
              <a:gd name="T41" fmla="*/ 0 h 11"/>
              <a:gd name="T42" fmla="*/ 5 w 144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1"/>
              <a:gd name="T68" fmla="*/ 144 w 144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1">
                <a:moveTo>
                  <a:pt x="5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3" y="11"/>
                </a:lnTo>
                <a:lnTo>
                  <a:pt x="131" y="11"/>
                </a:lnTo>
                <a:lnTo>
                  <a:pt x="138" y="11"/>
                </a:lnTo>
                <a:lnTo>
                  <a:pt x="141" y="8"/>
                </a:lnTo>
                <a:lnTo>
                  <a:pt x="144" y="6"/>
                </a:lnTo>
                <a:lnTo>
                  <a:pt x="141" y="3"/>
                </a:lnTo>
                <a:lnTo>
                  <a:pt x="138" y="0"/>
                </a:lnTo>
                <a:lnTo>
                  <a:pt x="133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2" name="Line 205">
            <a:extLst>
              <a:ext uri="{FF2B5EF4-FFF2-40B4-BE49-F238E27FC236}">
                <a16:creationId xmlns:a16="http://schemas.microsoft.com/office/drawing/2014/main" id="{BE52A56D-136B-41D7-871C-F86F09301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46450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" name="Freeform 206">
            <a:extLst>
              <a:ext uri="{FF2B5EF4-FFF2-40B4-BE49-F238E27FC236}">
                <a16:creationId xmlns:a16="http://schemas.microsoft.com/office/drawing/2014/main" id="{E3BAC75D-7AD5-480C-B11A-4269349841F4}"/>
              </a:ext>
            </a:extLst>
          </p:cNvPr>
          <p:cNvSpPr>
            <a:spLocks/>
          </p:cNvSpPr>
          <p:nvPr/>
        </p:nvSpPr>
        <p:spPr bwMode="auto">
          <a:xfrm>
            <a:off x="2757488" y="4641850"/>
            <a:ext cx="4762" cy="909638"/>
          </a:xfrm>
          <a:custGeom>
            <a:avLst/>
            <a:gdLst>
              <a:gd name="T0" fmla="*/ 13 w 13"/>
              <a:gd name="T1" fmla="*/ 6 h 2515"/>
              <a:gd name="T2" fmla="*/ 10 w 13"/>
              <a:gd name="T3" fmla="*/ 3 h 2515"/>
              <a:gd name="T4" fmla="*/ 10 w 13"/>
              <a:gd name="T5" fmla="*/ 3 h 2515"/>
              <a:gd name="T6" fmla="*/ 7 w 13"/>
              <a:gd name="T7" fmla="*/ 0 h 2515"/>
              <a:gd name="T8" fmla="*/ 7 w 13"/>
              <a:gd name="T9" fmla="*/ 0 h 2515"/>
              <a:gd name="T10" fmla="*/ 5 w 13"/>
              <a:gd name="T11" fmla="*/ 0 h 2515"/>
              <a:gd name="T12" fmla="*/ 2 w 13"/>
              <a:gd name="T13" fmla="*/ 0 h 2515"/>
              <a:gd name="T14" fmla="*/ 2 w 13"/>
              <a:gd name="T15" fmla="*/ 0 h 2515"/>
              <a:gd name="T16" fmla="*/ 0 w 13"/>
              <a:gd name="T17" fmla="*/ 3 h 2515"/>
              <a:gd name="T18" fmla="*/ 0 w 13"/>
              <a:gd name="T19" fmla="*/ 3 h 2515"/>
              <a:gd name="T20" fmla="*/ 0 w 13"/>
              <a:gd name="T21" fmla="*/ 2506 h 2515"/>
              <a:gd name="T22" fmla="*/ 0 w 13"/>
              <a:gd name="T23" fmla="*/ 2511 h 2515"/>
              <a:gd name="T24" fmla="*/ 0 w 13"/>
              <a:gd name="T25" fmla="*/ 2511 h 2515"/>
              <a:gd name="T26" fmla="*/ 2 w 13"/>
              <a:gd name="T27" fmla="*/ 2515 h 2515"/>
              <a:gd name="T28" fmla="*/ 2 w 13"/>
              <a:gd name="T29" fmla="*/ 2515 h 2515"/>
              <a:gd name="T30" fmla="*/ 5 w 13"/>
              <a:gd name="T31" fmla="*/ 2515 h 2515"/>
              <a:gd name="T32" fmla="*/ 7 w 13"/>
              <a:gd name="T33" fmla="*/ 2515 h 2515"/>
              <a:gd name="T34" fmla="*/ 7 w 13"/>
              <a:gd name="T35" fmla="*/ 2515 h 2515"/>
              <a:gd name="T36" fmla="*/ 10 w 13"/>
              <a:gd name="T37" fmla="*/ 2511 h 2515"/>
              <a:gd name="T38" fmla="*/ 10 w 13"/>
              <a:gd name="T39" fmla="*/ 2511 h 2515"/>
              <a:gd name="T40" fmla="*/ 13 w 13"/>
              <a:gd name="T41" fmla="*/ 2509 h 2515"/>
              <a:gd name="T42" fmla="*/ 13 w 13"/>
              <a:gd name="T43" fmla="*/ 6 h 2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515"/>
              <a:gd name="T68" fmla="*/ 13 w 13"/>
              <a:gd name="T69" fmla="*/ 2515 h 25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515">
                <a:moveTo>
                  <a:pt x="13" y="6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2506"/>
                </a:lnTo>
                <a:lnTo>
                  <a:pt x="0" y="2511"/>
                </a:lnTo>
                <a:lnTo>
                  <a:pt x="2" y="2515"/>
                </a:lnTo>
                <a:lnTo>
                  <a:pt x="5" y="2515"/>
                </a:lnTo>
                <a:lnTo>
                  <a:pt x="7" y="2515"/>
                </a:lnTo>
                <a:lnTo>
                  <a:pt x="10" y="2511"/>
                </a:lnTo>
                <a:lnTo>
                  <a:pt x="13" y="2509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4" name="Rectangle 207">
            <a:extLst>
              <a:ext uri="{FF2B5EF4-FFF2-40B4-BE49-F238E27FC236}">
                <a16:creationId xmlns:a16="http://schemas.microsoft.com/office/drawing/2014/main" id="{BC611233-992F-4D87-BA4D-47CB8FC4C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584700"/>
            <a:ext cx="47625" cy="9652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5" name="Line 208">
            <a:extLst>
              <a:ext uri="{FF2B5EF4-FFF2-40B4-BE49-F238E27FC236}">
                <a16:creationId xmlns:a16="http://schemas.microsoft.com/office/drawing/2014/main" id="{7890419E-3784-4C52-980C-06102ED4A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6" name="Freeform 209">
            <a:extLst>
              <a:ext uri="{FF2B5EF4-FFF2-40B4-BE49-F238E27FC236}">
                <a16:creationId xmlns:a16="http://schemas.microsoft.com/office/drawing/2014/main" id="{E32D0A2A-24B1-4A80-AA2A-733F185FC232}"/>
              </a:ext>
            </a:extLst>
          </p:cNvPr>
          <p:cNvSpPr>
            <a:spLocks/>
          </p:cNvSpPr>
          <p:nvPr/>
        </p:nvSpPr>
        <p:spPr bwMode="auto">
          <a:xfrm>
            <a:off x="2771775" y="4583113"/>
            <a:ext cx="6350" cy="968375"/>
          </a:xfrm>
          <a:custGeom>
            <a:avLst/>
            <a:gdLst>
              <a:gd name="T0" fmla="*/ 0 w 13"/>
              <a:gd name="T1" fmla="*/ 2674 h 2680"/>
              <a:gd name="T2" fmla="*/ 2 w 13"/>
              <a:gd name="T3" fmla="*/ 2676 h 2680"/>
              <a:gd name="T4" fmla="*/ 2 w 13"/>
              <a:gd name="T5" fmla="*/ 2676 h 2680"/>
              <a:gd name="T6" fmla="*/ 5 w 13"/>
              <a:gd name="T7" fmla="*/ 2680 h 2680"/>
              <a:gd name="T8" fmla="*/ 5 w 13"/>
              <a:gd name="T9" fmla="*/ 2680 h 2680"/>
              <a:gd name="T10" fmla="*/ 7 w 13"/>
              <a:gd name="T11" fmla="*/ 2680 h 2680"/>
              <a:gd name="T12" fmla="*/ 10 w 13"/>
              <a:gd name="T13" fmla="*/ 2680 h 2680"/>
              <a:gd name="T14" fmla="*/ 10 w 13"/>
              <a:gd name="T15" fmla="*/ 2680 h 2680"/>
              <a:gd name="T16" fmla="*/ 13 w 13"/>
              <a:gd name="T17" fmla="*/ 2676 h 2680"/>
              <a:gd name="T18" fmla="*/ 13 w 13"/>
              <a:gd name="T19" fmla="*/ 2676 h 2680"/>
              <a:gd name="T20" fmla="*/ 13 w 13"/>
              <a:gd name="T21" fmla="*/ 11 h 2680"/>
              <a:gd name="T22" fmla="*/ 13 w 13"/>
              <a:gd name="T23" fmla="*/ 3 h 2680"/>
              <a:gd name="T24" fmla="*/ 13 w 13"/>
              <a:gd name="T25" fmla="*/ 3 h 2680"/>
              <a:gd name="T26" fmla="*/ 10 w 13"/>
              <a:gd name="T27" fmla="*/ 0 h 2680"/>
              <a:gd name="T28" fmla="*/ 10 w 13"/>
              <a:gd name="T29" fmla="*/ 0 h 2680"/>
              <a:gd name="T30" fmla="*/ 7 w 13"/>
              <a:gd name="T31" fmla="*/ 0 h 2680"/>
              <a:gd name="T32" fmla="*/ 5 w 13"/>
              <a:gd name="T33" fmla="*/ 0 h 2680"/>
              <a:gd name="T34" fmla="*/ 5 w 13"/>
              <a:gd name="T35" fmla="*/ 0 h 2680"/>
              <a:gd name="T36" fmla="*/ 2 w 13"/>
              <a:gd name="T37" fmla="*/ 3 h 2680"/>
              <a:gd name="T38" fmla="*/ 2 w 13"/>
              <a:gd name="T39" fmla="*/ 3 h 2680"/>
              <a:gd name="T40" fmla="*/ 0 w 13"/>
              <a:gd name="T41" fmla="*/ 8 h 2680"/>
              <a:gd name="T42" fmla="*/ 0 w 13"/>
              <a:gd name="T43" fmla="*/ 2674 h 2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680"/>
              <a:gd name="T68" fmla="*/ 13 w 13"/>
              <a:gd name="T69" fmla="*/ 2680 h 2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680">
                <a:moveTo>
                  <a:pt x="0" y="2674"/>
                </a:moveTo>
                <a:lnTo>
                  <a:pt x="2" y="2676"/>
                </a:lnTo>
                <a:lnTo>
                  <a:pt x="5" y="2680"/>
                </a:lnTo>
                <a:lnTo>
                  <a:pt x="7" y="2680"/>
                </a:lnTo>
                <a:lnTo>
                  <a:pt x="10" y="2680"/>
                </a:lnTo>
                <a:lnTo>
                  <a:pt x="13" y="2676"/>
                </a:lnTo>
                <a:lnTo>
                  <a:pt x="13" y="11"/>
                </a:lnTo>
                <a:lnTo>
                  <a:pt x="13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267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7" name="Line 210">
            <a:extLst>
              <a:ext uri="{FF2B5EF4-FFF2-40B4-BE49-F238E27FC236}">
                <a16:creationId xmlns:a16="http://schemas.microsoft.com/office/drawing/2014/main" id="{5E45163B-3C13-4ADE-85F7-EBCE51C8C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4950" y="45831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8" name="Freeform 211">
            <a:extLst>
              <a:ext uri="{FF2B5EF4-FFF2-40B4-BE49-F238E27FC236}">
                <a16:creationId xmlns:a16="http://schemas.microsoft.com/office/drawing/2014/main" id="{DC70E883-0137-4632-8633-8C6AC1FFFAB3}"/>
              </a:ext>
            </a:extLst>
          </p:cNvPr>
          <p:cNvSpPr>
            <a:spLocks/>
          </p:cNvSpPr>
          <p:nvPr/>
        </p:nvSpPr>
        <p:spPr bwMode="auto">
          <a:xfrm>
            <a:off x="2771775" y="4583113"/>
            <a:ext cx="53975" cy="4762"/>
          </a:xfrm>
          <a:custGeom>
            <a:avLst/>
            <a:gdLst>
              <a:gd name="T0" fmla="*/ 7 w 146"/>
              <a:gd name="T1" fmla="*/ 0 h 11"/>
              <a:gd name="T2" fmla="*/ 5 w 146"/>
              <a:gd name="T3" fmla="*/ 0 h 11"/>
              <a:gd name="T4" fmla="*/ 5 w 146"/>
              <a:gd name="T5" fmla="*/ 0 h 11"/>
              <a:gd name="T6" fmla="*/ 2 w 146"/>
              <a:gd name="T7" fmla="*/ 3 h 11"/>
              <a:gd name="T8" fmla="*/ 2 w 146"/>
              <a:gd name="T9" fmla="*/ 3 h 11"/>
              <a:gd name="T10" fmla="*/ 0 w 146"/>
              <a:gd name="T11" fmla="*/ 5 h 11"/>
              <a:gd name="T12" fmla="*/ 2 w 146"/>
              <a:gd name="T13" fmla="*/ 8 h 11"/>
              <a:gd name="T14" fmla="*/ 2 w 146"/>
              <a:gd name="T15" fmla="*/ 8 h 11"/>
              <a:gd name="T16" fmla="*/ 5 w 146"/>
              <a:gd name="T17" fmla="*/ 11 h 11"/>
              <a:gd name="T18" fmla="*/ 5 w 146"/>
              <a:gd name="T19" fmla="*/ 11 h 11"/>
              <a:gd name="T20" fmla="*/ 135 w 146"/>
              <a:gd name="T21" fmla="*/ 11 h 11"/>
              <a:gd name="T22" fmla="*/ 140 w 146"/>
              <a:gd name="T23" fmla="*/ 11 h 11"/>
              <a:gd name="T24" fmla="*/ 140 w 146"/>
              <a:gd name="T25" fmla="*/ 11 h 11"/>
              <a:gd name="T26" fmla="*/ 144 w 146"/>
              <a:gd name="T27" fmla="*/ 8 h 11"/>
              <a:gd name="T28" fmla="*/ 144 w 146"/>
              <a:gd name="T29" fmla="*/ 8 h 11"/>
              <a:gd name="T30" fmla="*/ 146 w 146"/>
              <a:gd name="T31" fmla="*/ 5 h 11"/>
              <a:gd name="T32" fmla="*/ 144 w 146"/>
              <a:gd name="T33" fmla="*/ 3 h 11"/>
              <a:gd name="T34" fmla="*/ 144 w 146"/>
              <a:gd name="T35" fmla="*/ 3 h 11"/>
              <a:gd name="T36" fmla="*/ 140 w 146"/>
              <a:gd name="T37" fmla="*/ 0 h 11"/>
              <a:gd name="T38" fmla="*/ 140 w 146"/>
              <a:gd name="T39" fmla="*/ 0 h 11"/>
              <a:gd name="T40" fmla="*/ 138 w 146"/>
              <a:gd name="T41" fmla="*/ 0 h 11"/>
              <a:gd name="T42" fmla="*/ 7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1"/>
                </a:lnTo>
                <a:lnTo>
                  <a:pt x="135" y="11"/>
                </a:lnTo>
                <a:lnTo>
                  <a:pt x="140" y="11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0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9" name="Line 212">
            <a:extLst>
              <a:ext uri="{FF2B5EF4-FFF2-40B4-BE49-F238E27FC236}">
                <a16:creationId xmlns:a16="http://schemas.microsoft.com/office/drawing/2014/main" id="{0172B51E-F20E-4105-9C83-70B9E4DB3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5847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0" name="Freeform 213">
            <a:extLst>
              <a:ext uri="{FF2B5EF4-FFF2-40B4-BE49-F238E27FC236}">
                <a16:creationId xmlns:a16="http://schemas.microsoft.com/office/drawing/2014/main" id="{F62F4748-C318-4611-885E-C70CD4E3658F}"/>
              </a:ext>
            </a:extLst>
          </p:cNvPr>
          <p:cNvSpPr>
            <a:spLocks/>
          </p:cNvSpPr>
          <p:nvPr/>
        </p:nvSpPr>
        <p:spPr bwMode="auto">
          <a:xfrm>
            <a:off x="2820988" y="4583113"/>
            <a:ext cx="4762" cy="968375"/>
          </a:xfrm>
          <a:custGeom>
            <a:avLst/>
            <a:gdLst>
              <a:gd name="T0" fmla="*/ 13 w 13"/>
              <a:gd name="T1" fmla="*/ 5 h 2680"/>
              <a:gd name="T2" fmla="*/ 11 w 13"/>
              <a:gd name="T3" fmla="*/ 3 h 2680"/>
              <a:gd name="T4" fmla="*/ 11 w 13"/>
              <a:gd name="T5" fmla="*/ 3 h 2680"/>
              <a:gd name="T6" fmla="*/ 7 w 13"/>
              <a:gd name="T7" fmla="*/ 0 h 2680"/>
              <a:gd name="T8" fmla="*/ 7 w 13"/>
              <a:gd name="T9" fmla="*/ 0 h 2680"/>
              <a:gd name="T10" fmla="*/ 5 w 13"/>
              <a:gd name="T11" fmla="*/ 0 h 2680"/>
              <a:gd name="T12" fmla="*/ 2 w 13"/>
              <a:gd name="T13" fmla="*/ 0 h 2680"/>
              <a:gd name="T14" fmla="*/ 2 w 13"/>
              <a:gd name="T15" fmla="*/ 0 h 2680"/>
              <a:gd name="T16" fmla="*/ 0 w 13"/>
              <a:gd name="T17" fmla="*/ 3 h 2680"/>
              <a:gd name="T18" fmla="*/ 0 w 13"/>
              <a:gd name="T19" fmla="*/ 3 h 2680"/>
              <a:gd name="T20" fmla="*/ 0 w 13"/>
              <a:gd name="T21" fmla="*/ 2671 h 2680"/>
              <a:gd name="T22" fmla="*/ 0 w 13"/>
              <a:gd name="T23" fmla="*/ 2676 h 2680"/>
              <a:gd name="T24" fmla="*/ 0 w 13"/>
              <a:gd name="T25" fmla="*/ 2676 h 2680"/>
              <a:gd name="T26" fmla="*/ 2 w 13"/>
              <a:gd name="T27" fmla="*/ 2680 h 2680"/>
              <a:gd name="T28" fmla="*/ 2 w 13"/>
              <a:gd name="T29" fmla="*/ 2680 h 2680"/>
              <a:gd name="T30" fmla="*/ 5 w 13"/>
              <a:gd name="T31" fmla="*/ 2680 h 2680"/>
              <a:gd name="T32" fmla="*/ 7 w 13"/>
              <a:gd name="T33" fmla="*/ 2680 h 2680"/>
              <a:gd name="T34" fmla="*/ 7 w 13"/>
              <a:gd name="T35" fmla="*/ 2680 h 2680"/>
              <a:gd name="T36" fmla="*/ 11 w 13"/>
              <a:gd name="T37" fmla="*/ 2676 h 2680"/>
              <a:gd name="T38" fmla="*/ 11 w 13"/>
              <a:gd name="T39" fmla="*/ 2676 h 2680"/>
              <a:gd name="T40" fmla="*/ 13 w 13"/>
              <a:gd name="T41" fmla="*/ 2674 h 2680"/>
              <a:gd name="T42" fmla="*/ 13 w 13"/>
              <a:gd name="T43" fmla="*/ 5 h 2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680"/>
              <a:gd name="T68" fmla="*/ 13 w 13"/>
              <a:gd name="T69" fmla="*/ 2680 h 2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680">
                <a:moveTo>
                  <a:pt x="13" y="5"/>
                </a:moveTo>
                <a:lnTo>
                  <a:pt x="11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2671"/>
                </a:lnTo>
                <a:lnTo>
                  <a:pt x="0" y="2676"/>
                </a:lnTo>
                <a:lnTo>
                  <a:pt x="2" y="2680"/>
                </a:lnTo>
                <a:lnTo>
                  <a:pt x="5" y="2680"/>
                </a:lnTo>
                <a:lnTo>
                  <a:pt x="7" y="2680"/>
                </a:lnTo>
                <a:lnTo>
                  <a:pt x="11" y="2676"/>
                </a:lnTo>
                <a:lnTo>
                  <a:pt x="13" y="2674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01" name="Line 214">
            <a:extLst>
              <a:ext uri="{FF2B5EF4-FFF2-40B4-BE49-F238E27FC236}">
                <a16:creationId xmlns:a16="http://schemas.microsoft.com/office/drawing/2014/main" id="{642433C2-AFC0-447E-BC51-B0A2D3834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68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2" name="Line 215">
            <a:extLst>
              <a:ext uri="{FF2B5EF4-FFF2-40B4-BE49-F238E27FC236}">
                <a16:creationId xmlns:a16="http://schemas.microsoft.com/office/drawing/2014/main" id="{B7956543-03ED-4F8A-9BA6-126708B88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8450" y="54879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3" name="Line 216">
            <a:extLst>
              <a:ext uri="{FF2B5EF4-FFF2-40B4-BE49-F238E27FC236}">
                <a16:creationId xmlns:a16="http://schemas.microsoft.com/office/drawing/2014/main" id="{A9DF110A-237E-4EE3-80F6-74FA7D219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8" y="54895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4" name="Rectangle 217">
            <a:extLst>
              <a:ext uri="{FF2B5EF4-FFF2-40B4-BE49-F238E27FC236}">
                <a16:creationId xmlns:a16="http://schemas.microsoft.com/office/drawing/2014/main" id="{16EDF6BA-AA36-4970-A7A7-E232CF36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2292350"/>
            <a:ext cx="49212" cy="3257550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05" name="Line 218">
            <a:extLst>
              <a:ext uri="{FF2B5EF4-FFF2-40B4-BE49-F238E27FC236}">
                <a16:creationId xmlns:a16="http://schemas.microsoft.com/office/drawing/2014/main" id="{22197ED4-FB2F-45A2-939C-1D8FB83CD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3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6" name="Freeform 219">
            <a:extLst>
              <a:ext uri="{FF2B5EF4-FFF2-40B4-BE49-F238E27FC236}">
                <a16:creationId xmlns:a16="http://schemas.microsoft.com/office/drawing/2014/main" id="{77138E14-4294-429B-8823-122C57CB0881}"/>
              </a:ext>
            </a:extLst>
          </p:cNvPr>
          <p:cNvSpPr>
            <a:spLocks/>
          </p:cNvSpPr>
          <p:nvPr/>
        </p:nvSpPr>
        <p:spPr bwMode="auto">
          <a:xfrm>
            <a:off x="2900363" y="2287588"/>
            <a:ext cx="4762" cy="3263900"/>
          </a:xfrm>
          <a:custGeom>
            <a:avLst/>
            <a:gdLst>
              <a:gd name="T0" fmla="*/ 0 w 13"/>
              <a:gd name="T1" fmla="*/ 9024 h 9030"/>
              <a:gd name="T2" fmla="*/ 2 w 13"/>
              <a:gd name="T3" fmla="*/ 9026 h 9030"/>
              <a:gd name="T4" fmla="*/ 2 w 13"/>
              <a:gd name="T5" fmla="*/ 9026 h 9030"/>
              <a:gd name="T6" fmla="*/ 5 w 13"/>
              <a:gd name="T7" fmla="*/ 9030 h 9030"/>
              <a:gd name="T8" fmla="*/ 5 w 13"/>
              <a:gd name="T9" fmla="*/ 9030 h 9030"/>
              <a:gd name="T10" fmla="*/ 7 w 13"/>
              <a:gd name="T11" fmla="*/ 9030 h 9030"/>
              <a:gd name="T12" fmla="*/ 10 w 13"/>
              <a:gd name="T13" fmla="*/ 9030 h 9030"/>
              <a:gd name="T14" fmla="*/ 10 w 13"/>
              <a:gd name="T15" fmla="*/ 9030 h 9030"/>
              <a:gd name="T16" fmla="*/ 13 w 13"/>
              <a:gd name="T17" fmla="*/ 9026 h 9030"/>
              <a:gd name="T18" fmla="*/ 13 w 13"/>
              <a:gd name="T19" fmla="*/ 9026 h 9030"/>
              <a:gd name="T20" fmla="*/ 13 w 13"/>
              <a:gd name="T21" fmla="*/ 14 h 9030"/>
              <a:gd name="T22" fmla="*/ 13 w 13"/>
              <a:gd name="T23" fmla="*/ 5 h 9030"/>
              <a:gd name="T24" fmla="*/ 13 w 13"/>
              <a:gd name="T25" fmla="*/ 5 h 9030"/>
              <a:gd name="T26" fmla="*/ 10 w 13"/>
              <a:gd name="T27" fmla="*/ 3 h 9030"/>
              <a:gd name="T28" fmla="*/ 10 w 13"/>
              <a:gd name="T29" fmla="*/ 3 h 9030"/>
              <a:gd name="T30" fmla="*/ 7 w 13"/>
              <a:gd name="T31" fmla="*/ 0 h 9030"/>
              <a:gd name="T32" fmla="*/ 5 w 13"/>
              <a:gd name="T33" fmla="*/ 3 h 9030"/>
              <a:gd name="T34" fmla="*/ 5 w 13"/>
              <a:gd name="T35" fmla="*/ 3 h 9030"/>
              <a:gd name="T36" fmla="*/ 2 w 13"/>
              <a:gd name="T37" fmla="*/ 5 h 9030"/>
              <a:gd name="T38" fmla="*/ 2 w 13"/>
              <a:gd name="T39" fmla="*/ 5 h 9030"/>
              <a:gd name="T40" fmla="*/ 0 w 13"/>
              <a:gd name="T41" fmla="*/ 11 h 9030"/>
              <a:gd name="T42" fmla="*/ 0 w 13"/>
              <a:gd name="T43" fmla="*/ 9024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030"/>
              <a:gd name="T68" fmla="*/ 13 w 13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030">
                <a:moveTo>
                  <a:pt x="0" y="9024"/>
                </a:moveTo>
                <a:lnTo>
                  <a:pt x="2" y="9026"/>
                </a:lnTo>
                <a:lnTo>
                  <a:pt x="5" y="9030"/>
                </a:lnTo>
                <a:lnTo>
                  <a:pt x="7" y="9030"/>
                </a:lnTo>
                <a:lnTo>
                  <a:pt x="10" y="9030"/>
                </a:lnTo>
                <a:lnTo>
                  <a:pt x="13" y="9026"/>
                </a:lnTo>
                <a:lnTo>
                  <a:pt x="13" y="14"/>
                </a:lnTo>
                <a:lnTo>
                  <a:pt x="13" y="5"/>
                </a:lnTo>
                <a:lnTo>
                  <a:pt x="10" y="3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0" y="11"/>
                </a:lnTo>
                <a:lnTo>
                  <a:pt x="0" y="9024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07" name="Line 220">
            <a:extLst>
              <a:ext uri="{FF2B5EF4-FFF2-40B4-BE49-F238E27FC236}">
                <a16:creationId xmlns:a16="http://schemas.microsoft.com/office/drawing/2014/main" id="{C6AE8DB7-60ED-4DAD-8BAA-E0F58C791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22875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8" name="Freeform 221">
            <a:extLst>
              <a:ext uri="{FF2B5EF4-FFF2-40B4-BE49-F238E27FC236}">
                <a16:creationId xmlns:a16="http://schemas.microsoft.com/office/drawing/2014/main" id="{FD021358-D29C-4E22-85D7-F1D7D3F33E82}"/>
              </a:ext>
            </a:extLst>
          </p:cNvPr>
          <p:cNvSpPr>
            <a:spLocks/>
          </p:cNvSpPr>
          <p:nvPr/>
        </p:nvSpPr>
        <p:spPr bwMode="auto">
          <a:xfrm>
            <a:off x="2900363" y="2287588"/>
            <a:ext cx="53975" cy="6350"/>
          </a:xfrm>
          <a:custGeom>
            <a:avLst/>
            <a:gdLst>
              <a:gd name="T0" fmla="*/ 7 w 149"/>
              <a:gd name="T1" fmla="*/ 0 h 14"/>
              <a:gd name="T2" fmla="*/ 5 w 149"/>
              <a:gd name="T3" fmla="*/ 3 h 14"/>
              <a:gd name="T4" fmla="*/ 5 w 149"/>
              <a:gd name="T5" fmla="*/ 3 h 14"/>
              <a:gd name="T6" fmla="*/ 2 w 149"/>
              <a:gd name="T7" fmla="*/ 5 h 14"/>
              <a:gd name="T8" fmla="*/ 2 w 149"/>
              <a:gd name="T9" fmla="*/ 5 h 14"/>
              <a:gd name="T10" fmla="*/ 0 w 149"/>
              <a:gd name="T11" fmla="*/ 8 h 14"/>
              <a:gd name="T12" fmla="*/ 2 w 149"/>
              <a:gd name="T13" fmla="*/ 11 h 14"/>
              <a:gd name="T14" fmla="*/ 2 w 149"/>
              <a:gd name="T15" fmla="*/ 11 h 14"/>
              <a:gd name="T16" fmla="*/ 5 w 149"/>
              <a:gd name="T17" fmla="*/ 14 h 14"/>
              <a:gd name="T18" fmla="*/ 5 w 149"/>
              <a:gd name="T19" fmla="*/ 14 h 14"/>
              <a:gd name="T20" fmla="*/ 135 w 149"/>
              <a:gd name="T21" fmla="*/ 14 h 14"/>
              <a:gd name="T22" fmla="*/ 144 w 149"/>
              <a:gd name="T23" fmla="*/ 14 h 14"/>
              <a:gd name="T24" fmla="*/ 144 w 149"/>
              <a:gd name="T25" fmla="*/ 14 h 14"/>
              <a:gd name="T26" fmla="*/ 146 w 149"/>
              <a:gd name="T27" fmla="*/ 11 h 14"/>
              <a:gd name="T28" fmla="*/ 146 w 149"/>
              <a:gd name="T29" fmla="*/ 11 h 14"/>
              <a:gd name="T30" fmla="*/ 149 w 149"/>
              <a:gd name="T31" fmla="*/ 8 h 14"/>
              <a:gd name="T32" fmla="*/ 146 w 149"/>
              <a:gd name="T33" fmla="*/ 5 h 14"/>
              <a:gd name="T34" fmla="*/ 146 w 149"/>
              <a:gd name="T35" fmla="*/ 5 h 14"/>
              <a:gd name="T36" fmla="*/ 144 w 149"/>
              <a:gd name="T37" fmla="*/ 3 h 14"/>
              <a:gd name="T38" fmla="*/ 144 w 149"/>
              <a:gd name="T39" fmla="*/ 3 h 14"/>
              <a:gd name="T40" fmla="*/ 138 w 149"/>
              <a:gd name="T41" fmla="*/ 0 h 14"/>
              <a:gd name="T42" fmla="*/ 7 w 149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4"/>
              <a:gd name="T68" fmla="*/ 149 w 149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4">
                <a:moveTo>
                  <a:pt x="7" y="0"/>
                </a:move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5" y="14"/>
                </a:lnTo>
                <a:lnTo>
                  <a:pt x="135" y="14"/>
                </a:lnTo>
                <a:lnTo>
                  <a:pt x="144" y="14"/>
                </a:lnTo>
                <a:lnTo>
                  <a:pt x="146" y="11"/>
                </a:lnTo>
                <a:lnTo>
                  <a:pt x="149" y="8"/>
                </a:lnTo>
                <a:lnTo>
                  <a:pt x="146" y="5"/>
                </a:lnTo>
                <a:lnTo>
                  <a:pt x="144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09" name="Line 222">
            <a:extLst>
              <a:ext uri="{FF2B5EF4-FFF2-40B4-BE49-F238E27FC236}">
                <a16:creationId xmlns:a16="http://schemas.microsoft.com/office/drawing/2014/main" id="{C995078F-8A3C-49B3-B75C-FAF8B5DD9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22923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0" name="Freeform 223">
            <a:extLst>
              <a:ext uri="{FF2B5EF4-FFF2-40B4-BE49-F238E27FC236}">
                <a16:creationId xmlns:a16="http://schemas.microsoft.com/office/drawing/2014/main" id="{B12870DD-E48E-40D9-A979-CAE0F4AE677F}"/>
              </a:ext>
            </a:extLst>
          </p:cNvPr>
          <p:cNvSpPr>
            <a:spLocks/>
          </p:cNvSpPr>
          <p:nvPr/>
        </p:nvSpPr>
        <p:spPr bwMode="auto">
          <a:xfrm>
            <a:off x="2951163" y="2287588"/>
            <a:ext cx="3175" cy="3263900"/>
          </a:xfrm>
          <a:custGeom>
            <a:avLst/>
            <a:gdLst>
              <a:gd name="T0" fmla="*/ 14 w 14"/>
              <a:gd name="T1" fmla="*/ 8 h 9030"/>
              <a:gd name="T2" fmla="*/ 11 w 14"/>
              <a:gd name="T3" fmla="*/ 5 h 9030"/>
              <a:gd name="T4" fmla="*/ 11 w 14"/>
              <a:gd name="T5" fmla="*/ 5 h 9030"/>
              <a:gd name="T6" fmla="*/ 9 w 14"/>
              <a:gd name="T7" fmla="*/ 3 h 9030"/>
              <a:gd name="T8" fmla="*/ 9 w 14"/>
              <a:gd name="T9" fmla="*/ 3 h 9030"/>
              <a:gd name="T10" fmla="*/ 5 w 14"/>
              <a:gd name="T11" fmla="*/ 0 h 9030"/>
              <a:gd name="T12" fmla="*/ 3 w 14"/>
              <a:gd name="T13" fmla="*/ 3 h 9030"/>
              <a:gd name="T14" fmla="*/ 3 w 14"/>
              <a:gd name="T15" fmla="*/ 3 h 9030"/>
              <a:gd name="T16" fmla="*/ 0 w 14"/>
              <a:gd name="T17" fmla="*/ 5 h 9030"/>
              <a:gd name="T18" fmla="*/ 0 w 14"/>
              <a:gd name="T19" fmla="*/ 5 h 9030"/>
              <a:gd name="T20" fmla="*/ 0 w 14"/>
              <a:gd name="T21" fmla="*/ 9021 h 9030"/>
              <a:gd name="T22" fmla="*/ 0 w 14"/>
              <a:gd name="T23" fmla="*/ 9026 h 9030"/>
              <a:gd name="T24" fmla="*/ 0 w 14"/>
              <a:gd name="T25" fmla="*/ 9026 h 9030"/>
              <a:gd name="T26" fmla="*/ 3 w 14"/>
              <a:gd name="T27" fmla="*/ 9030 h 9030"/>
              <a:gd name="T28" fmla="*/ 3 w 14"/>
              <a:gd name="T29" fmla="*/ 9030 h 9030"/>
              <a:gd name="T30" fmla="*/ 5 w 14"/>
              <a:gd name="T31" fmla="*/ 9030 h 9030"/>
              <a:gd name="T32" fmla="*/ 9 w 14"/>
              <a:gd name="T33" fmla="*/ 9030 h 9030"/>
              <a:gd name="T34" fmla="*/ 9 w 14"/>
              <a:gd name="T35" fmla="*/ 9030 h 9030"/>
              <a:gd name="T36" fmla="*/ 11 w 14"/>
              <a:gd name="T37" fmla="*/ 9026 h 9030"/>
              <a:gd name="T38" fmla="*/ 11 w 14"/>
              <a:gd name="T39" fmla="*/ 9026 h 9030"/>
              <a:gd name="T40" fmla="*/ 14 w 14"/>
              <a:gd name="T41" fmla="*/ 9024 h 9030"/>
              <a:gd name="T42" fmla="*/ 14 w 14"/>
              <a:gd name="T43" fmla="*/ 8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030"/>
              <a:gd name="T68" fmla="*/ 14 w 14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030">
                <a:moveTo>
                  <a:pt x="14" y="8"/>
                </a:moveTo>
                <a:lnTo>
                  <a:pt x="11" y="5"/>
                </a:lnTo>
                <a:lnTo>
                  <a:pt x="9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9021"/>
                </a:lnTo>
                <a:lnTo>
                  <a:pt x="0" y="9026"/>
                </a:lnTo>
                <a:lnTo>
                  <a:pt x="3" y="9030"/>
                </a:lnTo>
                <a:lnTo>
                  <a:pt x="5" y="9030"/>
                </a:lnTo>
                <a:lnTo>
                  <a:pt x="9" y="9030"/>
                </a:lnTo>
                <a:lnTo>
                  <a:pt x="11" y="9026"/>
                </a:lnTo>
                <a:lnTo>
                  <a:pt x="14" y="9024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1" name="Rectangle 224">
            <a:extLst>
              <a:ext uri="{FF2B5EF4-FFF2-40B4-BE49-F238E27FC236}">
                <a16:creationId xmlns:a16="http://schemas.microsoft.com/office/drawing/2014/main" id="{9889B80C-2B0C-48FD-8DEA-BA93DE3B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2232025"/>
            <a:ext cx="46038" cy="3317875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2" name="Line 225">
            <a:extLst>
              <a:ext uri="{FF2B5EF4-FFF2-40B4-BE49-F238E27FC236}">
                <a16:creationId xmlns:a16="http://schemas.microsoft.com/office/drawing/2014/main" id="{0DBB6904-CBD3-47E1-9986-44008E08D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" name="Freeform 226">
            <a:extLst>
              <a:ext uri="{FF2B5EF4-FFF2-40B4-BE49-F238E27FC236}">
                <a16:creationId xmlns:a16="http://schemas.microsoft.com/office/drawing/2014/main" id="{49B95C4E-71AB-47D3-BE2E-C97332DD3849}"/>
              </a:ext>
            </a:extLst>
          </p:cNvPr>
          <p:cNvSpPr>
            <a:spLocks/>
          </p:cNvSpPr>
          <p:nvPr/>
        </p:nvSpPr>
        <p:spPr bwMode="auto">
          <a:xfrm>
            <a:off x="2965450" y="2228850"/>
            <a:ext cx="4763" cy="3322638"/>
          </a:xfrm>
          <a:custGeom>
            <a:avLst/>
            <a:gdLst>
              <a:gd name="T0" fmla="*/ 0 w 13"/>
              <a:gd name="T1" fmla="*/ 9189 h 9195"/>
              <a:gd name="T2" fmla="*/ 2 w 13"/>
              <a:gd name="T3" fmla="*/ 9191 h 9195"/>
              <a:gd name="T4" fmla="*/ 2 w 13"/>
              <a:gd name="T5" fmla="*/ 9191 h 9195"/>
              <a:gd name="T6" fmla="*/ 5 w 13"/>
              <a:gd name="T7" fmla="*/ 9195 h 9195"/>
              <a:gd name="T8" fmla="*/ 5 w 13"/>
              <a:gd name="T9" fmla="*/ 9195 h 9195"/>
              <a:gd name="T10" fmla="*/ 7 w 13"/>
              <a:gd name="T11" fmla="*/ 9195 h 9195"/>
              <a:gd name="T12" fmla="*/ 11 w 13"/>
              <a:gd name="T13" fmla="*/ 9195 h 9195"/>
              <a:gd name="T14" fmla="*/ 11 w 13"/>
              <a:gd name="T15" fmla="*/ 9195 h 9195"/>
              <a:gd name="T16" fmla="*/ 13 w 13"/>
              <a:gd name="T17" fmla="*/ 9191 h 9195"/>
              <a:gd name="T18" fmla="*/ 13 w 13"/>
              <a:gd name="T19" fmla="*/ 9191 h 9195"/>
              <a:gd name="T20" fmla="*/ 13 w 13"/>
              <a:gd name="T21" fmla="*/ 10 h 9195"/>
              <a:gd name="T22" fmla="*/ 13 w 13"/>
              <a:gd name="T23" fmla="*/ 5 h 9195"/>
              <a:gd name="T24" fmla="*/ 13 w 13"/>
              <a:gd name="T25" fmla="*/ 5 h 9195"/>
              <a:gd name="T26" fmla="*/ 11 w 13"/>
              <a:gd name="T27" fmla="*/ 3 h 9195"/>
              <a:gd name="T28" fmla="*/ 11 w 13"/>
              <a:gd name="T29" fmla="*/ 3 h 9195"/>
              <a:gd name="T30" fmla="*/ 7 w 13"/>
              <a:gd name="T31" fmla="*/ 0 h 9195"/>
              <a:gd name="T32" fmla="*/ 5 w 13"/>
              <a:gd name="T33" fmla="*/ 3 h 9195"/>
              <a:gd name="T34" fmla="*/ 5 w 13"/>
              <a:gd name="T35" fmla="*/ 3 h 9195"/>
              <a:gd name="T36" fmla="*/ 2 w 13"/>
              <a:gd name="T37" fmla="*/ 5 h 9195"/>
              <a:gd name="T38" fmla="*/ 2 w 13"/>
              <a:gd name="T39" fmla="*/ 5 h 9195"/>
              <a:gd name="T40" fmla="*/ 0 w 13"/>
              <a:gd name="T41" fmla="*/ 8 h 9195"/>
              <a:gd name="T42" fmla="*/ 0 w 13"/>
              <a:gd name="T43" fmla="*/ 9189 h 91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195"/>
              <a:gd name="T68" fmla="*/ 13 w 13"/>
              <a:gd name="T69" fmla="*/ 9195 h 91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195">
                <a:moveTo>
                  <a:pt x="0" y="9189"/>
                </a:moveTo>
                <a:lnTo>
                  <a:pt x="2" y="9191"/>
                </a:lnTo>
                <a:lnTo>
                  <a:pt x="5" y="9195"/>
                </a:lnTo>
                <a:lnTo>
                  <a:pt x="7" y="9195"/>
                </a:lnTo>
                <a:lnTo>
                  <a:pt x="11" y="9195"/>
                </a:lnTo>
                <a:lnTo>
                  <a:pt x="13" y="9191"/>
                </a:lnTo>
                <a:lnTo>
                  <a:pt x="13" y="10"/>
                </a:lnTo>
                <a:lnTo>
                  <a:pt x="13" y="5"/>
                </a:lnTo>
                <a:lnTo>
                  <a:pt x="11" y="3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0" y="9189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4" name="Line 227">
            <a:extLst>
              <a:ext uri="{FF2B5EF4-FFF2-40B4-BE49-F238E27FC236}">
                <a16:creationId xmlns:a16="http://schemas.microsoft.com/office/drawing/2014/main" id="{73C4010A-133D-4E80-A00F-586C99EAA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8625" y="22288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5" name="Freeform 228">
            <a:extLst>
              <a:ext uri="{FF2B5EF4-FFF2-40B4-BE49-F238E27FC236}">
                <a16:creationId xmlns:a16="http://schemas.microsoft.com/office/drawing/2014/main" id="{B4BA05C9-1375-4DE5-83A5-85519F65B8ED}"/>
              </a:ext>
            </a:extLst>
          </p:cNvPr>
          <p:cNvSpPr>
            <a:spLocks/>
          </p:cNvSpPr>
          <p:nvPr/>
        </p:nvSpPr>
        <p:spPr bwMode="auto">
          <a:xfrm>
            <a:off x="2965450" y="2228850"/>
            <a:ext cx="52388" cy="6350"/>
          </a:xfrm>
          <a:custGeom>
            <a:avLst/>
            <a:gdLst>
              <a:gd name="T0" fmla="*/ 7 w 144"/>
              <a:gd name="T1" fmla="*/ 0 h 13"/>
              <a:gd name="T2" fmla="*/ 5 w 144"/>
              <a:gd name="T3" fmla="*/ 3 h 13"/>
              <a:gd name="T4" fmla="*/ 5 w 144"/>
              <a:gd name="T5" fmla="*/ 3 h 13"/>
              <a:gd name="T6" fmla="*/ 2 w 144"/>
              <a:gd name="T7" fmla="*/ 5 h 13"/>
              <a:gd name="T8" fmla="*/ 2 w 144"/>
              <a:gd name="T9" fmla="*/ 5 h 13"/>
              <a:gd name="T10" fmla="*/ 0 w 144"/>
              <a:gd name="T11" fmla="*/ 8 h 13"/>
              <a:gd name="T12" fmla="*/ 2 w 144"/>
              <a:gd name="T13" fmla="*/ 10 h 13"/>
              <a:gd name="T14" fmla="*/ 2 w 144"/>
              <a:gd name="T15" fmla="*/ 10 h 13"/>
              <a:gd name="T16" fmla="*/ 5 w 144"/>
              <a:gd name="T17" fmla="*/ 13 h 13"/>
              <a:gd name="T18" fmla="*/ 5 w 144"/>
              <a:gd name="T19" fmla="*/ 13 h 13"/>
              <a:gd name="T20" fmla="*/ 133 w 144"/>
              <a:gd name="T21" fmla="*/ 13 h 13"/>
              <a:gd name="T22" fmla="*/ 141 w 144"/>
              <a:gd name="T23" fmla="*/ 13 h 13"/>
              <a:gd name="T24" fmla="*/ 141 w 144"/>
              <a:gd name="T25" fmla="*/ 13 h 13"/>
              <a:gd name="T26" fmla="*/ 144 w 144"/>
              <a:gd name="T27" fmla="*/ 10 h 13"/>
              <a:gd name="T28" fmla="*/ 144 w 144"/>
              <a:gd name="T29" fmla="*/ 10 h 13"/>
              <a:gd name="T30" fmla="*/ 144 w 144"/>
              <a:gd name="T31" fmla="*/ 8 h 13"/>
              <a:gd name="T32" fmla="*/ 144 w 144"/>
              <a:gd name="T33" fmla="*/ 5 h 13"/>
              <a:gd name="T34" fmla="*/ 144 w 144"/>
              <a:gd name="T35" fmla="*/ 5 h 13"/>
              <a:gd name="T36" fmla="*/ 141 w 144"/>
              <a:gd name="T37" fmla="*/ 3 h 13"/>
              <a:gd name="T38" fmla="*/ 141 w 144"/>
              <a:gd name="T39" fmla="*/ 3 h 13"/>
              <a:gd name="T40" fmla="*/ 135 w 144"/>
              <a:gd name="T41" fmla="*/ 0 h 13"/>
              <a:gd name="T42" fmla="*/ 7 w 144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3"/>
              <a:gd name="T68" fmla="*/ 144 w 144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3">
                <a:moveTo>
                  <a:pt x="7" y="0"/>
                </a:move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2" y="10"/>
                </a:lnTo>
                <a:lnTo>
                  <a:pt x="5" y="13"/>
                </a:lnTo>
                <a:lnTo>
                  <a:pt x="133" y="13"/>
                </a:lnTo>
                <a:lnTo>
                  <a:pt x="141" y="13"/>
                </a:lnTo>
                <a:lnTo>
                  <a:pt x="144" y="10"/>
                </a:lnTo>
                <a:lnTo>
                  <a:pt x="144" y="8"/>
                </a:lnTo>
                <a:lnTo>
                  <a:pt x="144" y="5"/>
                </a:lnTo>
                <a:lnTo>
                  <a:pt x="141" y="3"/>
                </a:lnTo>
                <a:lnTo>
                  <a:pt x="135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6" name="Line 229">
            <a:extLst>
              <a:ext uri="{FF2B5EF4-FFF2-40B4-BE49-F238E27FC236}">
                <a16:creationId xmlns:a16="http://schemas.microsoft.com/office/drawing/2014/main" id="{A3F8BBAE-B271-4045-94F0-C82AB380A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838" y="22320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7" name="Freeform 230">
            <a:extLst>
              <a:ext uri="{FF2B5EF4-FFF2-40B4-BE49-F238E27FC236}">
                <a16:creationId xmlns:a16="http://schemas.microsoft.com/office/drawing/2014/main" id="{FDFC0E98-89CF-46A6-8E1C-4A4D21E54E19}"/>
              </a:ext>
            </a:extLst>
          </p:cNvPr>
          <p:cNvSpPr>
            <a:spLocks/>
          </p:cNvSpPr>
          <p:nvPr/>
        </p:nvSpPr>
        <p:spPr bwMode="auto">
          <a:xfrm>
            <a:off x="3013075" y="2228850"/>
            <a:ext cx="4763" cy="3322638"/>
          </a:xfrm>
          <a:custGeom>
            <a:avLst/>
            <a:gdLst>
              <a:gd name="T0" fmla="*/ 11 w 11"/>
              <a:gd name="T1" fmla="*/ 8 h 9195"/>
              <a:gd name="T2" fmla="*/ 11 w 11"/>
              <a:gd name="T3" fmla="*/ 5 h 9195"/>
              <a:gd name="T4" fmla="*/ 11 w 11"/>
              <a:gd name="T5" fmla="*/ 5 h 9195"/>
              <a:gd name="T6" fmla="*/ 8 w 11"/>
              <a:gd name="T7" fmla="*/ 3 h 9195"/>
              <a:gd name="T8" fmla="*/ 8 w 11"/>
              <a:gd name="T9" fmla="*/ 3 h 9195"/>
              <a:gd name="T10" fmla="*/ 5 w 11"/>
              <a:gd name="T11" fmla="*/ 0 h 9195"/>
              <a:gd name="T12" fmla="*/ 2 w 11"/>
              <a:gd name="T13" fmla="*/ 3 h 9195"/>
              <a:gd name="T14" fmla="*/ 2 w 11"/>
              <a:gd name="T15" fmla="*/ 3 h 9195"/>
              <a:gd name="T16" fmla="*/ 0 w 11"/>
              <a:gd name="T17" fmla="*/ 5 h 9195"/>
              <a:gd name="T18" fmla="*/ 0 w 11"/>
              <a:gd name="T19" fmla="*/ 5 h 9195"/>
              <a:gd name="T20" fmla="*/ 0 w 11"/>
              <a:gd name="T21" fmla="*/ 9189 h 9195"/>
              <a:gd name="T22" fmla="*/ 0 w 11"/>
              <a:gd name="T23" fmla="*/ 9191 h 9195"/>
              <a:gd name="T24" fmla="*/ 0 w 11"/>
              <a:gd name="T25" fmla="*/ 9191 h 9195"/>
              <a:gd name="T26" fmla="*/ 2 w 11"/>
              <a:gd name="T27" fmla="*/ 9195 h 9195"/>
              <a:gd name="T28" fmla="*/ 2 w 11"/>
              <a:gd name="T29" fmla="*/ 9195 h 9195"/>
              <a:gd name="T30" fmla="*/ 5 w 11"/>
              <a:gd name="T31" fmla="*/ 9195 h 9195"/>
              <a:gd name="T32" fmla="*/ 8 w 11"/>
              <a:gd name="T33" fmla="*/ 9195 h 9195"/>
              <a:gd name="T34" fmla="*/ 8 w 11"/>
              <a:gd name="T35" fmla="*/ 9195 h 9195"/>
              <a:gd name="T36" fmla="*/ 11 w 11"/>
              <a:gd name="T37" fmla="*/ 9191 h 9195"/>
              <a:gd name="T38" fmla="*/ 11 w 11"/>
              <a:gd name="T39" fmla="*/ 9191 h 9195"/>
              <a:gd name="T40" fmla="*/ 11 w 11"/>
              <a:gd name="T41" fmla="*/ 9191 h 9195"/>
              <a:gd name="T42" fmla="*/ 11 w 11"/>
              <a:gd name="T43" fmla="*/ 8 h 91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9195"/>
              <a:gd name="T68" fmla="*/ 11 w 11"/>
              <a:gd name="T69" fmla="*/ 9195 h 91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9195">
                <a:moveTo>
                  <a:pt x="11" y="8"/>
                </a:moveTo>
                <a:lnTo>
                  <a:pt x="11" y="5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9189"/>
                </a:lnTo>
                <a:lnTo>
                  <a:pt x="0" y="9191"/>
                </a:lnTo>
                <a:lnTo>
                  <a:pt x="2" y="9195"/>
                </a:lnTo>
                <a:lnTo>
                  <a:pt x="5" y="9195"/>
                </a:lnTo>
                <a:lnTo>
                  <a:pt x="8" y="9195"/>
                </a:lnTo>
                <a:lnTo>
                  <a:pt x="11" y="9191"/>
                </a:lnTo>
                <a:lnTo>
                  <a:pt x="11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8" name="Rectangle 231">
            <a:extLst>
              <a:ext uri="{FF2B5EF4-FFF2-40B4-BE49-F238E27FC236}">
                <a16:creationId xmlns:a16="http://schemas.microsoft.com/office/drawing/2014/main" id="{8570284D-87E8-4EDC-87E4-ED4C7E88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3559175"/>
            <a:ext cx="47625" cy="199072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9" name="Line 232">
            <a:extLst>
              <a:ext uri="{FF2B5EF4-FFF2-40B4-BE49-F238E27FC236}">
                <a16:creationId xmlns:a16="http://schemas.microsoft.com/office/drawing/2014/main" id="{FDF65882-B542-4F1F-87BF-EEBE7842C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0" name="Freeform 233">
            <a:extLst>
              <a:ext uri="{FF2B5EF4-FFF2-40B4-BE49-F238E27FC236}">
                <a16:creationId xmlns:a16="http://schemas.microsoft.com/office/drawing/2014/main" id="{CC5EEA52-A226-4B56-8FD0-FFBDB200C757}"/>
              </a:ext>
            </a:extLst>
          </p:cNvPr>
          <p:cNvSpPr>
            <a:spLocks/>
          </p:cNvSpPr>
          <p:nvPr/>
        </p:nvSpPr>
        <p:spPr bwMode="auto">
          <a:xfrm>
            <a:off x="3028950" y="3557588"/>
            <a:ext cx="4763" cy="1993900"/>
          </a:xfrm>
          <a:custGeom>
            <a:avLst/>
            <a:gdLst>
              <a:gd name="T0" fmla="*/ 0 w 14"/>
              <a:gd name="T1" fmla="*/ 5513 h 5519"/>
              <a:gd name="T2" fmla="*/ 3 w 14"/>
              <a:gd name="T3" fmla="*/ 5515 h 5519"/>
              <a:gd name="T4" fmla="*/ 3 w 14"/>
              <a:gd name="T5" fmla="*/ 5515 h 5519"/>
              <a:gd name="T6" fmla="*/ 5 w 14"/>
              <a:gd name="T7" fmla="*/ 5519 h 5519"/>
              <a:gd name="T8" fmla="*/ 5 w 14"/>
              <a:gd name="T9" fmla="*/ 5519 h 5519"/>
              <a:gd name="T10" fmla="*/ 9 w 14"/>
              <a:gd name="T11" fmla="*/ 5519 h 5519"/>
              <a:gd name="T12" fmla="*/ 11 w 14"/>
              <a:gd name="T13" fmla="*/ 5519 h 5519"/>
              <a:gd name="T14" fmla="*/ 11 w 14"/>
              <a:gd name="T15" fmla="*/ 5519 h 5519"/>
              <a:gd name="T16" fmla="*/ 14 w 14"/>
              <a:gd name="T17" fmla="*/ 5515 h 5519"/>
              <a:gd name="T18" fmla="*/ 14 w 14"/>
              <a:gd name="T19" fmla="*/ 5515 h 5519"/>
              <a:gd name="T20" fmla="*/ 14 w 14"/>
              <a:gd name="T21" fmla="*/ 10 h 5519"/>
              <a:gd name="T22" fmla="*/ 14 w 14"/>
              <a:gd name="T23" fmla="*/ 3 h 5519"/>
              <a:gd name="T24" fmla="*/ 14 w 14"/>
              <a:gd name="T25" fmla="*/ 3 h 5519"/>
              <a:gd name="T26" fmla="*/ 11 w 14"/>
              <a:gd name="T27" fmla="*/ 0 h 5519"/>
              <a:gd name="T28" fmla="*/ 11 w 14"/>
              <a:gd name="T29" fmla="*/ 0 h 5519"/>
              <a:gd name="T30" fmla="*/ 9 w 14"/>
              <a:gd name="T31" fmla="*/ 0 h 5519"/>
              <a:gd name="T32" fmla="*/ 5 w 14"/>
              <a:gd name="T33" fmla="*/ 0 h 5519"/>
              <a:gd name="T34" fmla="*/ 5 w 14"/>
              <a:gd name="T35" fmla="*/ 0 h 5519"/>
              <a:gd name="T36" fmla="*/ 3 w 14"/>
              <a:gd name="T37" fmla="*/ 3 h 5519"/>
              <a:gd name="T38" fmla="*/ 3 w 14"/>
              <a:gd name="T39" fmla="*/ 3 h 5519"/>
              <a:gd name="T40" fmla="*/ 0 w 14"/>
              <a:gd name="T41" fmla="*/ 8 h 5519"/>
              <a:gd name="T42" fmla="*/ 0 w 14"/>
              <a:gd name="T43" fmla="*/ 5513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5519"/>
              <a:gd name="T68" fmla="*/ 14 w 14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5519">
                <a:moveTo>
                  <a:pt x="0" y="5513"/>
                </a:moveTo>
                <a:lnTo>
                  <a:pt x="3" y="5515"/>
                </a:lnTo>
                <a:lnTo>
                  <a:pt x="5" y="5519"/>
                </a:lnTo>
                <a:lnTo>
                  <a:pt x="9" y="5519"/>
                </a:lnTo>
                <a:lnTo>
                  <a:pt x="11" y="5519"/>
                </a:lnTo>
                <a:lnTo>
                  <a:pt x="14" y="5515"/>
                </a:lnTo>
                <a:lnTo>
                  <a:pt x="14" y="10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8"/>
                </a:lnTo>
                <a:lnTo>
                  <a:pt x="0" y="5513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1" name="Line 234">
            <a:extLst>
              <a:ext uri="{FF2B5EF4-FFF2-40B4-BE49-F238E27FC236}">
                <a16:creationId xmlns:a16="http://schemas.microsoft.com/office/drawing/2014/main" id="{2B507723-0BB3-4E6D-8354-DA427BE21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35575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2" name="Freeform 235">
            <a:extLst>
              <a:ext uri="{FF2B5EF4-FFF2-40B4-BE49-F238E27FC236}">
                <a16:creationId xmlns:a16="http://schemas.microsoft.com/office/drawing/2014/main" id="{6FFD28D9-2221-4DE8-90A6-82D842004D23}"/>
              </a:ext>
            </a:extLst>
          </p:cNvPr>
          <p:cNvSpPr>
            <a:spLocks/>
          </p:cNvSpPr>
          <p:nvPr/>
        </p:nvSpPr>
        <p:spPr bwMode="auto">
          <a:xfrm>
            <a:off x="3028950" y="3557588"/>
            <a:ext cx="53975" cy="3175"/>
          </a:xfrm>
          <a:custGeom>
            <a:avLst/>
            <a:gdLst>
              <a:gd name="T0" fmla="*/ 9 w 147"/>
              <a:gd name="T1" fmla="*/ 0 h 10"/>
              <a:gd name="T2" fmla="*/ 5 w 147"/>
              <a:gd name="T3" fmla="*/ 0 h 10"/>
              <a:gd name="T4" fmla="*/ 5 w 147"/>
              <a:gd name="T5" fmla="*/ 0 h 10"/>
              <a:gd name="T6" fmla="*/ 3 w 147"/>
              <a:gd name="T7" fmla="*/ 3 h 10"/>
              <a:gd name="T8" fmla="*/ 3 w 147"/>
              <a:gd name="T9" fmla="*/ 3 h 10"/>
              <a:gd name="T10" fmla="*/ 0 w 147"/>
              <a:gd name="T11" fmla="*/ 5 h 10"/>
              <a:gd name="T12" fmla="*/ 3 w 147"/>
              <a:gd name="T13" fmla="*/ 8 h 10"/>
              <a:gd name="T14" fmla="*/ 3 w 147"/>
              <a:gd name="T15" fmla="*/ 8 h 10"/>
              <a:gd name="T16" fmla="*/ 5 w 147"/>
              <a:gd name="T17" fmla="*/ 10 h 10"/>
              <a:gd name="T18" fmla="*/ 5 w 147"/>
              <a:gd name="T19" fmla="*/ 10 h 10"/>
              <a:gd name="T20" fmla="*/ 134 w 147"/>
              <a:gd name="T21" fmla="*/ 10 h 10"/>
              <a:gd name="T22" fmla="*/ 142 w 147"/>
              <a:gd name="T23" fmla="*/ 10 h 10"/>
              <a:gd name="T24" fmla="*/ 142 w 147"/>
              <a:gd name="T25" fmla="*/ 10 h 10"/>
              <a:gd name="T26" fmla="*/ 144 w 147"/>
              <a:gd name="T27" fmla="*/ 8 h 10"/>
              <a:gd name="T28" fmla="*/ 144 w 147"/>
              <a:gd name="T29" fmla="*/ 8 h 10"/>
              <a:gd name="T30" fmla="*/ 147 w 147"/>
              <a:gd name="T31" fmla="*/ 5 h 10"/>
              <a:gd name="T32" fmla="*/ 144 w 147"/>
              <a:gd name="T33" fmla="*/ 3 h 10"/>
              <a:gd name="T34" fmla="*/ 144 w 147"/>
              <a:gd name="T35" fmla="*/ 3 h 10"/>
              <a:gd name="T36" fmla="*/ 142 w 147"/>
              <a:gd name="T37" fmla="*/ 0 h 10"/>
              <a:gd name="T38" fmla="*/ 142 w 147"/>
              <a:gd name="T39" fmla="*/ 0 h 10"/>
              <a:gd name="T40" fmla="*/ 136 w 147"/>
              <a:gd name="T41" fmla="*/ 0 h 10"/>
              <a:gd name="T42" fmla="*/ 9 w 147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0"/>
              <a:gd name="T68" fmla="*/ 147 w 147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0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5" y="10"/>
                </a:lnTo>
                <a:lnTo>
                  <a:pt x="134" y="10"/>
                </a:lnTo>
                <a:lnTo>
                  <a:pt x="142" y="10"/>
                </a:lnTo>
                <a:lnTo>
                  <a:pt x="144" y="8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6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3" name="Line 236">
            <a:extLst>
              <a:ext uri="{FF2B5EF4-FFF2-40B4-BE49-F238E27FC236}">
                <a16:creationId xmlns:a16="http://schemas.microsoft.com/office/drawing/2014/main" id="{173817BD-A331-42BC-B107-32468F44A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2925" y="35591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4" name="Freeform 237">
            <a:extLst>
              <a:ext uri="{FF2B5EF4-FFF2-40B4-BE49-F238E27FC236}">
                <a16:creationId xmlns:a16="http://schemas.microsoft.com/office/drawing/2014/main" id="{A3D83CBF-04DE-4A61-8399-FEB0F179A936}"/>
              </a:ext>
            </a:extLst>
          </p:cNvPr>
          <p:cNvSpPr>
            <a:spLocks/>
          </p:cNvSpPr>
          <p:nvPr/>
        </p:nvSpPr>
        <p:spPr bwMode="auto">
          <a:xfrm>
            <a:off x="3078163" y="3557588"/>
            <a:ext cx="4762" cy="1993900"/>
          </a:xfrm>
          <a:custGeom>
            <a:avLst/>
            <a:gdLst>
              <a:gd name="T0" fmla="*/ 13 w 13"/>
              <a:gd name="T1" fmla="*/ 5 h 5519"/>
              <a:gd name="T2" fmla="*/ 10 w 13"/>
              <a:gd name="T3" fmla="*/ 3 h 5519"/>
              <a:gd name="T4" fmla="*/ 10 w 13"/>
              <a:gd name="T5" fmla="*/ 3 h 5519"/>
              <a:gd name="T6" fmla="*/ 8 w 13"/>
              <a:gd name="T7" fmla="*/ 0 h 5519"/>
              <a:gd name="T8" fmla="*/ 8 w 13"/>
              <a:gd name="T9" fmla="*/ 0 h 5519"/>
              <a:gd name="T10" fmla="*/ 5 w 13"/>
              <a:gd name="T11" fmla="*/ 0 h 5519"/>
              <a:gd name="T12" fmla="*/ 2 w 13"/>
              <a:gd name="T13" fmla="*/ 0 h 5519"/>
              <a:gd name="T14" fmla="*/ 2 w 13"/>
              <a:gd name="T15" fmla="*/ 0 h 5519"/>
              <a:gd name="T16" fmla="*/ 0 w 13"/>
              <a:gd name="T17" fmla="*/ 3 h 5519"/>
              <a:gd name="T18" fmla="*/ 0 w 13"/>
              <a:gd name="T19" fmla="*/ 3 h 5519"/>
              <a:gd name="T20" fmla="*/ 0 w 13"/>
              <a:gd name="T21" fmla="*/ 5510 h 5519"/>
              <a:gd name="T22" fmla="*/ 0 w 13"/>
              <a:gd name="T23" fmla="*/ 5515 h 5519"/>
              <a:gd name="T24" fmla="*/ 0 w 13"/>
              <a:gd name="T25" fmla="*/ 5515 h 5519"/>
              <a:gd name="T26" fmla="*/ 2 w 13"/>
              <a:gd name="T27" fmla="*/ 5519 h 5519"/>
              <a:gd name="T28" fmla="*/ 2 w 13"/>
              <a:gd name="T29" fmla="*/ 5519 h 5519"/>
              <a:gd name="T30" fmla="*/ 5 w 13"/>
              <a:gd name="T31" fmla="*/ 5519 h 5519"/>
              <a:gd name="T32" fmla="*/ 8 w 13"/>
              <a:gd name="T33" fmla="*/ 5519 h 5519"/>
              <a:gd name="T34" fmla="*/ 8 w 13"/>
              <a:gd name="T35" fmla="*/ 5519 h 5519"/>
              <a:gd name="T36" fmla="*/ 10 w 13"/>
              <a:gd name="T37" fmla="*/ 5515 h 5519"/>
              <a:gd name="T38" fmla="*/ 10 w 13"/>
              <a:gd name="T39" fmla="*/ 5515 h 5519"/>
              <a:gd name="T40" fmla="*/ 13 w 13"/>
              <a:gd name="T41" fmla="*/ 5513 h 5519"/>
              <a:gd name="T42" fmla="*/ 13 w 13"/>
              <a:gd name="T43" fmla="*/ 5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519"/>
              <a:gd name="T68" fmla="*/ 13 w 13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519">
                <a:moveTo>
                  <a:pt x="13" y="5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5510"/>
                </a:lnTo>
                <a:lnTo>
                  <a:pt x="0" y="5515"/>
                </a:lnTo>
                <a:lnTo>
                  <a:pt x="2" y="5519"/>
                </a:lnTo>
                <a:lnTo>
                  <a:pt x="5" y="5519"/>
                </a:lnTo>
                <a:lnTo>
                  <a:pt x="8" y="5519"/>
                </a:lnTo>
                <a:lnTo>
                  <a:pt x="10" y="5515"/>
                </a:lnTo>
                <a:lnTo>
                  <a:pt x="13" y="5513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5" name="Rectangle 238">
            <a:extLst>
              <a:ext uri="{FF2B5EF4-FFF2-40B4-BE49-F238E27FC236}">
                <a16:creationId xmlns:a16="http://schemas.microsoft.com/office/drawing/2014/main" id="{EABBBFE5-4EDE-412B-842D-BE8E2F21B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2171700"/>
            <a:ext cx="46037" cy="33782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6" name="Line 239">
            <a:extLst>
              <a:ext uri="{FF2B5EF4-FFF2-40B4-BE49-F238E27FC236}">
                <a16:creationId xmlns:a16="http://schemas.microsoft.com/office/drawing/2014/main" id="{38986302-B272-48CB-8A7F-D95CAFF05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7" name="Freeform 240">
            <a:extLst>
              <a:ext uri="{FF2B5EF4-FFF2-40B4-BE49-F238E27FC236}">
                <a16:creationId xmlns:a16="http://schemas.microsoft.com/office/drawing/2014/main" id="{177B980F-6400-42BD-8B08-F1027BCF5A50}"/>
              </a:ext>
            </a:extLst>
          </p:cNvPr>
          <p:cNvSpPr>
            <a:spLocks/>
          </p:cNvSpPr>
          <p:nvPr/>
        </p:nvSpPr>
        <p:spPr bwMode="auto">
          <a:xfrm>
            <a:off x="3094038" y="2168525"/>
            <a:ext cx="4762" cy="3382963"/>
          </a:xfrm>
          <a:custGeom>
            <a:avLst/>
            <a:gdLst>
              <a:gd name="T0" fmla="*/ 0 w 14"/>
              <a:gd name="T1" fmla="*/ 9357 h 9363"/>
              <a:gd name="T2" fmla="*/ 3 w 14"/>
              <a:gd name="T3" fmla="*/ 9359 h 9363"/>
              <a:gd name="T4" fmla="*/ 3 w 14"/>
              <a:gd name="T5" fmla="*/ 9359 h 9363"/>
              <a:gd name="T6" fmla="*/ 5 w 14"/>
              <a:gd name="T7" fmla="*/ 9363 h 9363"/>
              <a:gd name="T8" fmla="*/ 5 w 14"/>
              <a:gd name="T9" fmla="*/ 9363 h 9363"/>
              <a:gd name="T10" fmla="*/ 9 w 14"/>
              <a:gd name="T11" fmla="*/ 9363 h 9363"/>
              <a:gd name="T12" fmla="*/ 11 w 14"/>
              <a:gd name="T13" fmla="*/ 9363 h 9363"/>
              <a:gd name="T14" fmla="*/ 11 w 14"/>
              <a:gd name="T15" fmla="*/ 9363 h 9363"/>
              <a:gd name="T16" fmla="*/ 14 w 14"/>
              <a:gd name="T17" fmla="*/ 9359 h 9363"/>
              <a:gd name="T18" fmla="*/ 14 w 14"/>
              <a:gd name="T19" fmla="*/ 9359 h 9363"/>
              <a:gd name="T20" fmla="*/ 14 w 14"/>
              <a:gd name="T21" fmla="*/ 11 h 9363"/>
              <a:gd name="T22" fmla="*/ 14 w 14"/>
              <a:gd name="T23" fmla="*/ 5 h 9363"/>
              <a:gd name="T24" fmla="*/ 14 w 14"/>
              <a:gd name="T25" fmla="*/ 5 h 9363"/>
              <a:gd name="T26" fmla="*/ 11 w 14"/>
              <a:gd name="T27" fmla="*/ 2 h 9363"/>
              <a:gd name="T28" fmla="*/ 11 w 14"/>
              <a:gd name="T29" fmla="*/ 2 h 9363"/>
              <a:gd name="T30" fmla="*/ 9 w 14"/>
              <a:gd name="T31" fmla="*/ 0 h 9363"/>
              <a:gd name="T32" fmla="*/ 5 w 14"/>
              <a:gd name="T33" fmla="*/ 2 h 9363"/>
              <a:gd name="T34" fmla="*/ 5 w 14"/>
              <a:gd name="T35" fmla="*/ 2 h 9363"/>
              <a:gd name="T36" fmla="*/ 3 w 14"/>
              <a:gd name="T37" fmla="*/ 5 h 9363"/>
              <a:gd name="T38" fmla="*/ 3 w 14"/>
              <a:gd name="T39" fmla="*/ 5 h 9363"/>
              <a:gd name="T40" fmla="*/ 0 w 14"/>
              <a:gd name="T41" fmla="*/ 7 h 9363"/>
              <a:gd name="T42" fmla="*/ 0 w 14"/>
              <a:gd name="T43" fmla="*/ 935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363"/>
              <a:gd name="T68" fmla="*/ 14 w 14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363">
                <a:moveTo>
                  <a:pt x="0" y="9357"/>
                </a:moveTo>
                <a:lnTo>
                  <a:pt x="3" y="9359"/>
                </a:lnTo>
                <a:lnTo>
                  <a:pt x="5" y="9363"/>
                </a:lnTo>
                <a:lnTo>
                  <a:pt x="9" y="9363"/>
                </a:lnTo>
                <a:lnTo>
                  <a:pt x="11" y="9363"/>
                </a:lnTo>
                <a:lnTo>
                  <a:pt x="14" y="9359"/>
                </a:lnTo>
                <a:lnTo>
                  <a:pt x="14" y="11"/>
                </a:lnTo>
                <a:lnTo>
                  <a:pt x="14" y="5"/>
                </a:lnTo>
                <a:lnTo>
                  <a:pt x="11" y="2"/>
                </a:lnTo>
                <a:lnTo>
                  <a:pt x="9" y="0"/>
                </a:ln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0" y="935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8" name="Line 241">
            <a:extLst>
              <a:ext uri="{FF2B5EF4-FFF2-40B4-BE49-F238E27FC236}">
                <a16:creationId xmlns:a16="http://schemas.microsoft.com/office/drawing/2014/main" id="{71BD2DDA-0758-4BD1-B779-17C22F456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7213" y="21685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9" name="Freeform 242">
            <a:extLst>
              <a:ext uri="{FF2B5EF4-FFF2-40B4-BE49-F238E27FC236}">
                <a16:creationId xmlns:a16="http://schemas.microsoft.com/office/drawing/2014/main" id="{601A2EF0-2BE3-46EE-B038-15761B6074D9}"/>
              </a:ext>
            </a:extLst>
          </p:cNvPr>
          <p:cNvSpPr>
            <a:spLocks/>
          </p:cNvSpPr>
          <p:nvPr/>
        </p:nvSpPr>
        <p:spPr bwMode="auto">
          <a:xfrm>
            <a:off x="3094038" y="2168525"/>
            <a:ext cx="52387" cy="4763"/>
          </a:xfrm>
          <a:custGeom>
            <a:avLst/>
            <a:gdLst>
              <a:gd name="T0" fmla="*/ 9 w 147"/>
              <a:gd name="T1" fmla="*/ 0 h 13"/>
              <a:gd name="T2" fmla="*/ 5 w 147"/>
              <a:gd name="T3" fmla="*/ 2 h 13"/>
              <a:gd name="T4" fmla="*/ 5 w 147"/>
              <a:gd name="T5" fmla="*/ 2 h 13"/>
              <a:gd name="T6" fmla="*/ 3 w 147"/>
              <a:gd name="T7" fmla="*/ 5 h 13"/>
              <a:gd name="T8" fmla="*/ 3 w 147"/>
              <a:gd name="T9" fmla="*/ 5 h 13"/>
              <a:gd name="T10" fmla="*/ 0 w 147"/>
              <a:gd name="T11" fmla="*/ 7 h 13"/>
              <a:gd name="T12" fmla="*/ 3 w 147"/>
              <a:gd name="T13" fmla="*/ 11 h 13"/>
              <a:gd name="T14" fmla="*/ 3 w 147"/>
              <a:gd name="T15" fmla="*/ 11 h 13"/>
              <a:gd name="T16" fmla="*/ 5 w 147"/>
              <a:gd name="T17" fmla="*/ 13 h 13"/>
              <a:gd name="T18" fmla="*/ 5 w 147"/>
              <a:gd name="T19" fmla="*/ 13 h 13"/>
              <a:gd name="T20" fmla="*/ 137 w 147"/>
              <a:gd name="T21" fmla="*/ 13 h 13"/>
              <a:gd name="T22" fmla="*/ 142 w 147"/>
              <a:gd name="T23" fmla="*/ 13 h 13"/>
              <a:gd name="T24" fmla="*/ 142 w 147"/>
              <a:gd name="T25" fmla="*/ 13 h 13"/>
              <a:gd name="T26" fmla="*/ 144 w 147"/>
              <a:gd name="T27" fmla="*/ 11 h 13"/>
              <a:gd name="T28" fmla="*/ 144 w 147"/>
              <a:gd name="T29" fmla="*/ 11 h 13"/>
              <a:gd name="T30" fmla="*/ 147 w 147"/>
              <a:gd name="T31" fmla="*/ 7 h 13"/>
              <a:gd name="T32" fmla="*/ 144 w 147"/>
              <a:gd name="T33" fmla="*/ 5 h 13"/>
              <a:gd name="T34" fmla="*/ 144 w 147"/>
              <a:gd name="T35" fmla="*/ 5 h 13"/>
              <a:gd name="T36" fmla="*/ 142 w 147"/>
              <a:gd name="T37" fmla="*/ 2 h 13"/>
              <a:gd name="T38" fmla="*/ 142 w 147"/>
              <a:gd name="T39" fmla="*/ 2 h 13"/>
              <a:gd name="T40" fmla="*/ 139 w 147"/>
              <a:gd name="T41" fmla="*/ 0 h 13"/>
              <a:gd name="T42" fmla="*/ 9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9" y="0"/>
                </a:moveTo>
                <a:lnTo>
                  <a:pt x="5" y="2"/>
                </a:lnTo>
                <a:lnTo>
                  <a:pt x="3" y="5"/>
                </a:lnTo>
                <a:lnTo>
                  <a:pt x="0" y="7"/>
                </a:lnTo>
                <a:lnTo>
                  <a:pt x="3" y="11"/>
                </a:lnTo>
                <a:lnTo>
                  <a:pt x="5" y="13"/>
                </a:lnTo>
                <a:lnTo>
                  <a:pt x="137" y="13"/>
                </a:lnTo>
                <a:lnTo>
                  <a:pt x="142" y="13"/>
                </a:lnTo>
                <a:lnTo>
                  <a:pt x="144" y="11"/>
                </a:lnTo>
                <a:lnTo>
                  <a:pt x="147" y="7"/>
                </a:lnTo>
                <a:lnTo>
                  <a:pt x="144" y="5"/>
                </a:lnTo>
                <a:lnTo>
                  <a:pt x="142" y="2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0" name="Line 243">
            <a:extLst>
              <a:ext uri="{FF2B5EF4-FFF2-40B4-BE49-F238E27FC236}">
                <a16:creationId xmlns:a16="http://schemas.microsoft.com/office/drawing/2014/main" id="{DC400694-C934-4687-AC7D-4CD25859E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5" y="21717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1" name="Freeform 244">
            <a:extLst>
              <a:ext uri="{FF2B5EF4-FFF2-40B4-BE49-F238E27FC236}">
                <a16:creationId xmlns:a16="http://schemas.microsoft.com/office/drawing/2014/main" id="{AA2E9330-8EFC-4DC1-86FC-877C2E414BDE}"/>
              </a:ext>
            </a:extLst>
          </p:cNvPr>
          <p:cNvSpPr>
            <a:spLocks/>
          </p:cNvSpPr>
          <p:nvPr/>
        </p:nvSpPr>
        <p:spPr bwMode="auto">
          <a:xfrm>
            <a:off x="3141663" y="2168525"/>
            <a:ext cx="4762" cy="3382963"/>
          </a:xfrm>
          <a:custGeom>
            <a:avLst/>
            <a:gdLst>
              <a:gd name="T0" fmla="*/ 14 w 14"/>
              <a:gd name="T1" fmla="*/ 7 h 9363"/>
              <a:gd name="T2" fmla="*/ 11 w 14"/>
              <a:gd name="T3" fmla="*/ 5 h 9363"/>
              <a:gd name="T4" fmla="*/ 11 w 14"/>
              <a:gd name="T5" fmla="*/ 5 h 9363"/>
              <a:gd name="T6" fmla="*/ 9 w 14"/>
              <a:gd name="T7" fmla="*/ 2 h 9363"/>
              <a:gd name="T8" fmla="*/ 9 w 14"/>
              <a:gd name="T9" fmla="*/ 2 h 9363"/>
              <a:gd name="T10" fmla="*/ 6 w 14"/>
              <a:gd name="T11" fmla="*/ 0 h 9363"/>
              <a:gd name="T12" fmla="*/ 4 w 14"/>
              <a:gd name="T13" fmla="*/ 2 h 9363"/>
              <a:gd name="T14" fmla="*/ 4 w 14"/>
              <a:gd name="T15" fmla="*/ 2 h 9363"/>
              <a:gd name="T16" fmla="*/ 0 w 14"/>
              <a:gd name="T17" fmla="*/ 5 h 9363"/>
              <a:gd name="T18" fmla="*/ 0 w 14"/>
              <a:gd name="T19" fmla="*/ 5 h 9363"/>
              <a:gd name="T20" fmla="*/ 0 w 14"/>
              <a:gd name="T21" fmla="*/ 9357 h 9363"/>
              <a:gd name="T22" fmla="*/ 0 w 14"/>
              <a:gd name="T23" fmla="*/ 9359 h 9363"/>
              <a:gd name="T24" fmla="*/ 0 w 14"/>
              <a:gd name="T25" fmla="*/ 9359 h 9363"/>
              <a:gd name="T26" fmla="*/ 4 w 14"/>
              <a:gd name="T27" fmla="*/ 9363 h 9363"/>
              <a:gd name="T28" fmla="*/ 4 w 14"/>
              <a:gd name="T29" fmla="*/ 9363 h 9363"/>
              <a:gd name="T30" fmla="*/ 6 w 14"/>
              <a:gd name="T31" fmla="*/ 9363 h 9363"/>
              <a:gd name="T32" fmla="*/ 9 w 14"/>
              <a:gd name="T33" fmla="*/ 9363 h 9363"/>
              <a:gd name="T34" fmla="*/ 9 w 14"/>
              <a:gd name="T35" fmla="*/ 9363 h 9363"/>
              <a:gd name="T36" fmla="*/ 11 w 14"/>
              <a:gd name="T37" fmla="*/ 9359 h 9363"/>
              <a:gd name="T38" fmla="*/ 11 w 14"/>
              <a:gd name="T39" fmla="*/ 9359 h 9363"/>
              <a:gd name="T40" fmla="*/ 14 w 14"/>
              <a:gd name="T41" fmla="*/ 9359 h 9363"/>
              <a:gd name="T42" fmla="*/ 14 w 14"/>
              <a:gd name="T43" fmla="*/ 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363"/>
              <a:gd name="T68" fmla="*/ 14 w 14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363">
                <a:moveTo>
                  <a:pt x="14" y="7"/>
                </a:moveTo>
                <a:lnTo>
                  <a:pt x="11" y="5"/>
                </a:lnTo>
                <a:lnTo>
                  <a:pt x="9" y="2"/>
                </a:lnTo>
                <a:lnTo>
                  <a:pt x="6" y="0"/>
                </a:lnTo>
                <a:lnTo>
                  <a:pt x="4" y="2"/>
                </a:lnTo>
                <a:lnTo>
                  <a:pt x="0" y="5"/>
                </a:lnTo>
                <a:lnTo>
                  <a:pt x="0" y="9357"/>
                </a:lnTo>
                <a:lnTo>
                  <a:pt x="0" y="9359"/>
                </a:lnTo>
                <a:lnTo>
                  <a:pt x="4" y="9363"/>
                </a:lnTo>
                <a:lnTo>
                  <a:pt x="6" y="9363"/>
                </a:lnTo>
                <a:lnTo>
                  <a:pt x="9" y="9363"/>
                </a:lnTo>
                <a:lnTo>
                  <a:pt x="11" y="9359"/>
                </a:lnTo>
                <a:lnTo>
                  <a:pt x="14" y="9359"/>
                </a:lnTo>
                <a:lnTo>
                  <a:pt x="14" y="7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2" name="Rectangle 245">
            <a:extLst>
              <a:ext uri="{FF2B5EF4-FFF2-40B4-BE49-F238E27FC236}">
                <a16:creationId xmlns:a16="http://schemas.microsoft.com/office/drawing/2014/main" id="{275B6793-0B7F-43D8-84F5-252F0CBB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1930400"/>
            <a:ext cx="47625" cy="36195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3" name="Line 246">
            <a:extLst>
              <a:ext uri="{FF2B5EF4-FFF2-40B4-BE49-F238E27FC236}">
                <a16:creationId xmlns:a16="http://schemas.microsoft.com/office/drawing/2014/main" id="{664DB907-2913-4871-95C9-242B55D8C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" name="Freeform 247">
            <a:extLst>
              <a:ext uri="{FF2B5EF4-FFF2-40B4-BE49-F238E27FC236}">
                <a16:creationId xmlns:a16="http://schemas.microsoft.com/office/drawing/2014/main" id="{12CF602C-42AA-4CBF-88F3-E34F5E190699}"/>
              </a:ext>
            </a:extLst>
          </p:cNvPr>
          <p:cNvSpPr>
            <a:spLocks/>
          </p:cNvSpPr>
          <p:nvPr/>
        </p:nvSpPr>
        <p:spPr bwMode="auto">
          <a:xfrm>
            <a:off x="3159125" y="1928813"/>
            <a:ext cx="3175" cy="3622675"/>
          </a:xfrm>
          <a:custGeom>
            <a:avLst/>
            <a:gdLst>
              <a:gd name="T0" fmla="*/ 0 w 13"/>
              <a:gd name="T1" fmla="*/ 10024 h 10030"/>
              <a:gd name="T2" fmla="*/ 3 w 13"/>
              <a:gd name="T3" fmla="*/ 10026 h 10030"/>
              <a:gd name="T4" fmla="*/ 3 w 13"/>
              <a:gd name="T5" fmla="*/ 10026 h 10030"/>
              <a:gd name="T6" fmla="*/ 6 w 13"/>
              <a:gd name="T7" fmla="*/ 10030 h 10030"/>
              <a:gd name="T8" fmla="*/ 6 w 13"/>
              <a:gd name="T9" fmla="*/ 10030 h 10030"/>
              <a:gd name="T10" fmla="*/ 9 w 13"/>
              <a:gd name="T11" fmla="*/ 10030 h 10030"/>
              <a:gd name="T12" fmla="*/ 11 w 13"/>
              <a:gd name="T13" fmla="*/ 10030 h 10030"/>
              <a:gd name="T14" fmla="*/ 11 w 13"/>
              <a:gd name="T15" fmla="*/ 10030 h 10030"/>
              <a:gd name="T16" fmla="*/ 13 w 13"/>
              <a:gd name="T17" fmla="*/ 10026 h 10030"/>
              <a:gd name="T18" fmla="*/ 13 w 13"/>
              <a:gd name="T19" fmla="*/ 10026 h 10030"/>
              <a:gd name="T20" fmla="*/ 13 w 13"/>
              <a:gd name="T21" fmla="*/ 11 h 10030"/>
              <a:gd name="T22" fmla="*/ 13 w 13"/>
              <a:gd name="T23" fmla="*/ 3 h 10030"/>
              <a:gd name="T24" fmla="*/ 13 w 13"/>
              <a:gd name="T25" fmla="*/ 3 h 10030"/>
              <a:gd name="T26" fmla="*/ 11 w 13"/>
              <a:gd name="T27" fmla="*/ 0 h 10030"/>
              <a:gd name="T28" fmla="*/ 11 w 13"/>
              <a:gd name="T29" fmla="*/ 0 h 10030"/>
              <a:gd name="T30" fmla="*/ 9 w 13"/>
              <a:gd name="T31" fmla="*/ 0 h 10030"/>
              <a:gd name="T32" fmla="*/ 6 w 13"/>
              <a:gd name="T33" fmla="*/ 0 h 10030"/>
              <a:gd name="T34" fmla="*/ 6 w 13"/>
              <a:gd name="T35" fmla="*/ 0 h 10030"/>
              <a:gd name="T36" fmla="*/ 3 w 13"/>
              <a:gd name="T37" fmla="*/ 3 h 10030"/>
              <a:gd name="T38" fmla="*/ 3 w 13"/>
              <a:gd name="T39" fmla="*/ 3 h 10030"/>
              <a:gd name="T40" fmla="*/ 0 w 13"/>
              <a:gd name="T41" fmla="*/ 9 h 10030"/>
              <a:gd name="T42" fmla="*/ 0 w 13"/>
              <a:gd name="T43" fmla="*/ 10024 h 10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0030"/>
              <a:gd name="T68" fmla="*/ 13 w 13"/>
              <a:gd name="T69" fmla="*/ 10030 h 10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0030">
                <a:moveTo>
                  <a:pt x="0" y="10024"/>
                </a:moveTo>
                <a:lnTo>
                  <a:pt x="3" y="10026"/>
                </a:lnTo>
                <a:lnTo>
                  <a:pt x="6" y="10030"/>
                </a:lnTo>
                <a:lnTo>
                  <a:pt x="9" y="10030"/>
                </a:lnTo>
                <a:lnTo>
                  <a:pt x="11" y="10030"/>
                </a:lnTo>
                <a:lnTo>
                  <a:pt x="13" y="10026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0" y="9"/>
                </a:lnTo>
                <a:lnTo>
                  <a:pt x="0" y="1002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5" name="Line 248">
            <a:extLst>
              <a:ext uri="{FF2B5EF4-FFF2-40B4-BE49-F238E27FC236}">
                <a16:creationId xmlns:a16="http://schemas.microsoft.com/office/drawing/2014/main" id="{70300988-1E34-4540-8AAE-2B413DFFF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19288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6" name="Freeform 249">
            <a:extLst>
              <a:ext uri="{FF2B5EF4-FFF2-40B4-BE49-F238E27FC236}">
                <a16:creationId xmlns:a16="http://schemas.microsoft.com/office/drawing/2014/main" id="{C19BB800-141D-4F8F-A163-88C61F7A8D4B}"/>
              </a:ext>
            </a:extLst>
          </p:cNvPr>
          <p:cNvSpPr>
            <a:spLocks/>
          </p:cNvSpPr>
          <p:nvPr/>
        </p:nvSpPr>
        <p:spPr bwMode="auto">
          <a:xfrm>
            <a:off x="3159125" y="1928813"/>
            <a:ext cx="52388" cy="3175"/>
          </a:xfrm>
          <a:custGeom>
            <a:avLst/>
            <a:gdLst>
              <a:gd name="T0" fmla="*/ 9 w 147"/>
              <a:gd name="T1" fmla="*/ 0 h 11"/>
              <a:gd name="T2" fmla="*/ 6 w 147"/>
              <a:gd name="T3" fmla="*/ 0 h 11"/>
              <a:gd name="T4" fmla="*/ 6 w 147"/>
              <a:gd name="T5" fmla="*/ 0 h 11"/>
              <a:gd name="T6" fmla="*/ 3 w 147"/>
              <a:gd name="T7" fmla="*/ 3 h 11"/>
              <a:gd name="T8" fmla="*/ 3 w 147"/>
              <a:gd name="T9" fmla="*/ 3 h 11"/>
              <a:gd name="T10" fmla="*/ 0 w 147"/>
              <a:gd name="T11" fmla="*/ 5 h 11"/>
              <a:gd name="T12" fmla="*/ 3 w 147"/>
              <a:gd name="T13" fmla="*/ 9 h 11"/>
              <a:gd name="T14" fmla="*/ 3 w 147"/>
              <a:gd name="T15" fmla="*/ 9 h 11"/>
              <a:gd name="T16" fmla="*/ 6 w 147"/>
              <a:gd name="T17" fmla="*/ 11 h 11"/>
              <a:gd name="T18" fmla="*/ 6 w 147"/>
              <a:gd name="T19" fmla="*/ 11 h 11"/>
              <a:gd name="T20" fmla="*/ 137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9 h 11"/>
              <a:gd name="T28" fmla="*/ 144 w 147"/>
              <a:gd name="T29" fmla="*/ 9 h 11"/>
              <a:gd name="T30" fmla="*/ 147 w 147"/>
              <a:gd name="T31" fmla="*/ 5 h 11"/>
              <a:gd name="T32" fmla="*/ 144 w 147"/>
              <a:gd name="T33" fmla="*/ 3 h 11"/>
              <a:gd name="T34" fmla="*/ 144 w 147"/>
              <a:gd name="T35" fmla="*/ 3 h 11"/>
              <a:gd name="T36" fmla="*/ 142 w 147"/>
              <a:gd name="T37" fmla="*/ 0 h 11"/>
              <a:gd name="T38" fmla="*/ 142 w 147"/>
              <a:gd name="T39" fmla="*/ 0 h 11"/>
              <a:gd name="T40" fmla="*/ 139 w 147"/>
              <a:gd name="T41" fmla="*/ 0 h 11"/>
              <a:gd name="T42" fmla="*/ 9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9" y="0"/>
                </a:move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lnTo>
                  <a:pt x="3" y="9"/>
                </a:lnTo>
                <a:lnTo>
                  <a:pt x="6" y="11"/>
                </a:lnTo>
                <a:lnTo>
                  <a:pt x="137" y="11"/>
                </a:lnTo>
                <a:lnTo>
                  <a:pt x="142" y="11"/>
                </a:lnTo>
                <a:lnTo>
                  <a:pt x="144" y="9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7" name="Line 250">
            <a:extLst>
              <a:ext uri="{FF2B5EF4-FFF2-40B4-BE49-F238E27FC236}">
                <a16:creationId xmlns:a16="http://schemas.microsoft.com/office/drawing/2014/main" id="{70D24AD3-3BCB-4A76-90DE-5C13AAEB8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13" y="19304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8" name="Freeform 251">
            <a:extLst>
              <a:ext uri="{FF2B5EF4-FFF2-40B4-BE49-F238E27FC236}">
                <a16:creationId xmlns:a16="http://schemas.microsoft.com/office/drawing/2014/main" id="{6E95F902-89CC-48D1-80F2-DF6C6AB02ABE}"/>
              </a:ext>
            </a:extLst>
          </p:cNvPr>
          <p:cNvSpPr>
            <a:spLocks/>
          </p:cNvSpPr>
          <p:nvPr/>
        </p:nvSpPr>
        <p:spPr bwMode="auto">
          <a:xfrm>
            <a:off x="3206750" y="1928813"/>
            <a:ext cx="4763" cy="3622675"/>
          </a:xfrm>
          <a:custGeom>
            <a:avLst/>
            <a:gdLst>
              <a:gd name="T0" fmla="*/ 14 w 14"/>
              <a:gd name="T1" fmla="*/ 5 h 10030"/>
              <a:gd name="T2" fmla="*/ 11 w 14"/>
              <a:gd name="T3" fmla="*/ 3 h 10030"/>
              <a:gd name="T4" fmla="*/ 11 w 14"/>
              <a:gd name="T5" fmla="*/ 3 h 10030"/>
              <a:gd name="T6" fmla="*/ 9 w 14"/>
              <a:gd name="T7" fmla="*/ 0 h 10030"/>
              <a:gd name="T8" fmla="*/ 9 w 14"/>
              <a:gd name="T9" fmla="*/ 0 h 10030"/>
              <a:gd name="T10" fmla="*/ 6 w 14"/>
              <a:gd name="T11" fmla="*/ 0 h 10030"/>
              <a:gd name="T12" fmla="*/ 4 w 14"/>
              <a:gd name="T13" fmla="*/ 0 h 10030"/>
              <a:gd name="T14" fmla="*/ 4 w 14"/>
              <a:gd name="T15" fmla="*/ 0 h 10030"/>
              <a:gd name="T16" fmla="*/ 0 w 14"/>
              <a:gd name="T17" fmla="*/ 3 h 10030"/>
              <a:gd name="T18" fmla="*/ 0 w 14"/>
              <a:gd name="T19" fmla="*/ 3 h 10030"/>
              <a:gd name="T20" fmla="*/ 0 w 14"/>
              <a:gd name="T21" fmla="*/ 10021 h 10030"/>
              <a:gd name="T22" fmla="*/ 0 w 14"/>
              <a:gd name="T23" fmla="*/ 10026 h 10030"/>
              <a:gd name="T24" fmla="*/ 0 w 14"/>
              <a:gd name="T25" fmla="*/ 10026 h 10030"/>
              <a:gd name="T26" fmla="*/ 4 w 14"/>
              <a:gd name="T27" fmla="*/ 10030 h 10030"/>
              <a:gd name="T28" fmla="*/ 4 w 14"/>
              <a:gd name="T29" fmla="*/ 10030 h 10030"/>
              <a:gd name="T30" fmla="*/ 6 w 14"/>
              <a:gd name="T31" fmla="*/ 10030 h 10030"/>
              <a:gd name="T32" fmla="*/ 9 w 14"/>
              <a:gd name="T33" fmla="*/ 10030 h 10030"/>
              <a:gd name="T34" fmla="*/ 9 w 14"/>
              <a:gd name="T35" fmla="*/ 10030 h 10030"/>
              <a:gd name="T36" fmla="*/ 11 w 14"/>
              <a:gd name="T37" fmla="*/ 10026 h 10030"/>
              <a:gd name="T38" fmla="*/ 11 w 14"/>
              <a:gd name="T39" fmla="*/ 10026 h 10030"/>
              <a:gd name="T40" fmla="*/ 14 w 14"/>
              <a:gd name="T41" fmla="*/ 10024 h 10030"/>
              <a:gd name="T42" fmla="*/ 14 w 14"/>
              <a:gd name="T43" fmla="*/ 5 h 10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030"/>
              <a:gd name="T68" fmla="*/ 14 w 14"/>
              <a:gd name="T69" fmla="*/ 10030 h 10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030">
                <a:moveTo>
                  <a:pt x="14" y="5"/>
                </a:moveTo>
                <a:lnTo>
                  <a:pt x="11" y="3"/>
                </a:lnTo>
                <a:lnTo>
                  <a:pt x="9" y="0"/>
                </a:lnTo>
                <a:lnTo>
                  <a:pt x="6" y="0"/>
                </a:lnTo>
                <a:lnTo>
                  <a:pt x="4" y="0"/>
                </a:lnTo>
                <a:lnTo>
                  <a:pt x="0" y="3"/>
                </a:lnTo>
                <a:lnTo>
                  <a:pt x="0" y="10021"/>
                </a:lnTo>
                <a:lnTo>
                  <a:pt x="0" y="10026"/>
                </a:lnTo>
                <a:lnTo>
                  <a:pt x="4" y="10030"/>
                </a:lnTo>
                <a:lnTo>
                  <a:pt x="6" y="10030"/>
                </a:lnTo>
                <a:lnTo>
                  <a:pt x="9" y="10030"/>
                </a:lnTo>
                <a:lnTo>
                  <a:pt x="11" y="10026"/>
                </a:lnTo>
                <a:lnTo>
                  <a:pt x="14" y="10024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9" name="Rectangle 252">
            <a:extLst>
              <a:ext uri="{FF2B5EF4-FFF2-40B4-BE49-F238E27FC236}">
                <a16:creationId xmlns:a16="http://schemas.microsoft.com/office/drawing/2014/main" id="{F9EEAC1D-DAE4-4EA4-B9FF-C21207E6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171700"/>
            <a:ext cx="49212" cy="33782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0" name="Line 253">
            <a:extLst>
              <a:ext uri="{FF2B5EF4-FFF2-40B4-BE49-F238E27FC236}">
                <a16:creationId xmlns:a16="http://schemas.microsoft.com/office/drawing/2014/main" id="{B1EE9F88-ECC7-4E86-8C3E-25DBBD836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10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1" name="Freeform 254">
            <a:extLst>
              <a:ext uri="{FF2B5EF4-FFF2-40B4-BE49-F238E27FC236}">
                <a16:creationId xmlns:a16="http://schemas.microsoft.com/office/drawing/2014/main" id="{49E0BB7F-D2C2-4A65-A224-D5801D2D1AEA}"/>
              </a:ext>
            </a:extLst>
          </p:cNvPr>
          <p:cNvSpPr>
            <a:spLocks/>
          </p:cNvSpPr>
          <p:nvPr/>
        </p:nvSpPr>
        <p:spPr bwMode="auto">
          <a:xfrm>
            <a:off x="3221038" y="2168525"/>
            <a:ext cx="4762" cy="3382963"/>
          </a:xfrm>
          <a:custGeom>
            <a:avLst/>
            <a:gdLst>
              <a:gd name="T0" fmla="*/ 0 w 14"/>
              <a:gd name="T1" fmla="*/ 9357 h 9363"/>
              <a:gd name="T2" fmla="*/ 3 w 14"/>
              <a:gd name="T3" fmla="*/ 9359 h 9363"/>
              <a:gd name="T4" fmla="*/ 3 w 14"/>
              <a:gd name="T5" fmla="*/ 9359 h 9363"/>
              <a:gd name="T6" fmla="*/ 6 w 14"/>
              <a:gd name="T7" fmla="*/ 9363 h 9363"/>
              <a:gd name="T8" fmla="*/ 6 w 14"/>
              <a:gd name="T9" fmla="*/ 9363 h 9363"/>
              <a:gd name="T10" fmla="*/ 9 w 14"/>
              <a:gd name="T11" fmla="*/ 9363 h 9363"/>
              <a:gd name="T12" fmla="*/ 11 w 14"/>
              <a:gd name="T13" fmla="*/ 9363 h 9363"/>
              <a:gd name="T14" fmla="*/ 11 w 14"/>
              <a:gd name="T15" fmla="*/ 9363 h 9363"/>
              <a:gd name="T16" fmla="*/ 14 w 14"/>
              <a:gd name="T17" fmla="*/ 9359 h 9363"/>
              <a:gd name="T18" fmla="*/ 14 w 14"/>
              <a:gd name="T19" fmla="*/ 9359 h 9363"/>
              <a:gd name="T20" fmla="*/ 14 w 14"/>
              <a:gd name="T21" fmla="*/ 11 h 9363"/>
              <a:gd name="T22" fmla="*/ 14 w 14"/>
              <a:gd name="T23" fmla="*/ 5 h 9363"/>
              <a:gd name="T24" fmla="*/ 14 w 14"/>
              <a:gd name="T25" fmla="*/ 5 h 9363"/>
              <a:gd name="T26" fmla="*/ 11 w 14"/>
              <a:gd name="T27" fmla="*/ 2 h 9363"/>
              <a:gd name="T28" fmla="*/ 11 w 14"/>
              <a:gd name="T29" fmla="*/ 2 h 9363"/>
              <a:gd name="T30" fmla="*/ 9 w 14"/>
              <a:gd name="T31" fmla="*/ 0 h 9363"/>
              <a:gd name="T32" fmla="*/ 6 w 14"/>
              <a:gd name="T33" fmla="*/ 2 h 9363"/>
              <a:gd name="T34" fmla="*/ 6 w 14"/>
              <a:gd name="T35" fmla="*/ 2 h 9363"/>
              <a:gd name="T36" fmla="*/ 3 w 14"/>
              <a:gd name="T37" fmla="*/ 5 h 9363"/>
              <a:gd name="T38" fmla="*/ 3 w 14"/>
              <a:gd name="T39" fmla="*/ 5 h 9363"/>
              <a:gd name="T40" fmla="*/ 0 w 14"/>
              <a:gd name="T41" fmla="*/ 7 h 9363"/>
              <a:gd name="T42" fmla="*/ 0 w 14"/>
              <a:gd name="T43" fmla="*/ 935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363"/>
              <a:gd name="T68" fmla="*/ 14 w 14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363">
                <a:moveTo>
                  <a:pt x="0" y="9357"/>
                </a:moveTo>
                <a:lnTo>
                  <a:pt x="3" y="9359"/>
                </a:lnTo>
                <a:lnTo>
                  <a:pt x="6" y="9363"/>
                </a:lnTo>
                <a:lnTo>
                  <a:pt x="9" y="9363"/>
                </a:lnTo>
                <a:lnTo>
                  <a:pt x="11" y="9363"/>
                </a:lnTo>
                <a:lnTo>
                  <a:pt x="14" y="9359"/>
                </a:lnTo>
                <a:lnTo>
                  <a:pt x="14" y="11"/>
                </a:lnTo>
                <a:lnTo>
                  <a:pt x="14" y="5"/>
                </a:lnTo>
                <a:lnTo>
                  <a:pt x="11" y="2"/>
                </a:lnTo>
                <a:lnTo>
                  <a:pt x="9" y="0"/>
                </a:lnTo>
                <a:lnTo>
                  <a:pt x="6" y="2"/>
                </a:lnTo>
                <a:lnTo>
                  <a:pt x="3" y="5"/>
                </a:lnTo>
                <a:lnTo>
                  <a:pt x="0" y="7"/>
                </a:lnTo>
                <a:lnTo>
                  <a:pt x="0" y="935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2" name="Line 255">
            <a:extLst>
              <a:ext uri="{FF2B5EF4-FFF2-40B4-BE49-F238E27FC236}">
                <a16:creationId xmlns:a16="http://schemas.microsoft.com/office/drawing/2014/main" id="{D04984BD-EF8F-42A7-AA41-E7787FBB5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4213" y="21685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3" name="Freeform 256">
            <a:extLst>
              <a:ext uri="{FF2B5EF4-FFF2-40B4-BE49-F238E27FC236}">
                <a16:creationId xmlns:a16="http://schemas.microsoft.com/office/drawing/2014/main" id="{469B1FB5-B7A6-430B-ABD9-3FE4E4F71753}"/>
              </a:ext>
            </a:extLst>
          </p:cNvPr>
          <p:cNvSpPr>
            <a:spLocks/>
          </p:cNvSpPr>
          <p:nvPr/>
        </p:nvSpPr>
        <p:spPr bwMode="auto">
          <a:xfrm>
            <a:off x="3221038" y="2168525"/>
            <a:ext cx="53975" cy="4763"/>
          </a:xfrm>
          <a:custGeom>
            <a:avLst/>
            <a:gdLst>
              <a:gd name="T0" fmla="*/ 9 w 149"/>
              <a:gd name="T1" fmla="*/ 0 h 13"/>
              <a:gd name="T2" fmla="*/ 6 w 149"/>
              <a:gd name="T3" fmla="*/ 2 h 13"/>
              <a:gd name="T4" fmla="*/ 6 w 149"/>
              <a:gd name="T5" fmla="*/ 2 h 13"/>
              <a:gd name="T6" fmla="*/ 3 w 149"/>
              <a:gd name="T7" fmla="*/ 5 h 13"/>
              <a:gd name="T8" fmla="*/ 3 w 149"/>
              <a:gd name="T9" fmla="*/ 5 h 13"/>
              <a:gd name="T10" fmla="*/ 0 w 149"/>
              <a:gd name="T11" fmla="*/ 7 h 13"/>
              <a:gd name="T12" fmla="*/ 3 w 149"/>
              <a:gd name="T13" fmla="*/ 11 h 13"/>
              <a:gd name="T14" fmla="*/ 3 w 149"/>
              <a:gd name="T15" fmla="*/ 11 h 13"/>
              <a:gd name="T16" fmla="*/ 6 w 149"/>
              <a:gd name="T17" fmla="*/ 13 h 13"/>
              <a:gd name="T18" fmla="*/ 6 w 149"/>
              <a:gd name="T19" fmla="*/ 13 h 13"/>
              <a:gd name="T20" fmla="*/ 137 w 149"/>
              <a:gd name="T21" fmla="*/ 13 h 13"/>
              <a:gd name="T22" fmla="*/ 144 w 149"/>
              <a:gd name="T23" fmla="*/ 13 h 13"/>
              <a:gd name="T24" fmla="*/ 144 w 149"/>
              <a:gd name="T25" fmla="*/ 13 h 13"/>
              <a:gd name="T26" fmla="*/ 147 w 149"/>
              <a:gd name="T27" fmla="*/ 11 h 13"/>
              <a:gd name="T28" fmla="*/ 147 w 149"/>
              <a:gd name="T29" fmla="*/ 11 h 13"/>
              <a:gd name="T30" fmla="*/ 149 w 149"/>
              <a:gd name="T31" fmla="*/ 7 h 13"/>
              <a:gd name="T32" fmla="*/ 147 w 149"/>
              <a:gd name="T33" fmla="*/ 5 h 13"/>
              <a:gd name="T34" fmla="*/ 147 w 149"/>
              <a:gd name="T35" fmla="*/ 5 h 13"/>
              <a:gd name="T36" fmla="*/ 144 w 149"/>
              <a:gd name="T37" fmla="*/ 2 h 13"/>
              <a:gd name="T38" fmla="*/ 144 w 149"/>
              <a:gd name="T39" fmla="*/ 2 h 13"/>
              <a:gd name="T40" fmla="*/ 139 w 149"/>
              <a:gd name="T41" fmla="*/ 0 h 13"/>
              <a:gd name="T42" fmla="*/ 9 w 149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3"/>
              <a:gd name="T68" fmla="*/ 149 w 149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3">
                <a:moveTo>
                  <a:pt x="9" y="0"/>
                </a:moveTo>
                <a:lnTo>
                  <a:pt x="6" y="2"/>
                </a:lnTo>
                <a:lnTo>
                  <a:pt x="3" y="5"/>
                </a:lnTo>
                <a:lnTo>
                  <a:pt x="0" y="7"/>
                </a:lnTo>
                <a:lnTo>
                  <a:pt x="3" y="11"/>
                </a:lnTo>
                <a:lnTo>
                  <a:pt x="6" y="13"/>
                </a:lnTo>
                <a:lnTo>
                  <a:pt x="137" y="13"/>
                </a:lnTo>
                <a:lnTo>
                  <a:pt x="144" y="13"/>
                </a:lnTo>
                <a:lnTo>
                  <a:pt x="147" y="11"/>
                </a:lnTo>
                <a:lnTo>
                  <a:pt x="149" y="7"/>
                </a:lnTo>
                <a:lnTo>
                  <a:pt x="147" y="5"/>
                </a:lnTo>
                <a:lnTo>
                  <a:pt x="144" y="2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4" name="Line 257">
            <a:extLst>
              <a:ext uri="{FF2B5EF4-FFF2-40B4-BE49-F238E27FC236}">
                <a16:creationId xmlns:a16="http://schemas.microsoft.com/office/drawing/2014/main" id="{BE05CF87-A9C9-490E-AF4B-B3ADDCA5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21717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5" name="Freeform 258">
            <a:extLst>
              <a:ext uri="{FF2B5EF4-FFF2-40B4-BE49-F238E27FC236}">
                <a16:creationId xmlns:a16="http://schemas.microsoft.com/office/drawing/2014/main" id="{7D93E28F-B42D-4CA5-BF83-4147A3CB53AF}"/>
              </a:ext>
            </a:extLst>
          </p:cNvPr>
          <p:cNvSpPr>
            <a:spLocks/>
          </p:cNvSpPr>
          <p:nvPr/>
        </p:nvSpPr>
        <p:spPr bwMode="auto">
          <a:xfrm>
            <a:off x="3271838" y="2168525"/>
            <a:ext cx="3175" cy="3382963"/>
          </a:xfrm>
          <a:custGeom>
            <a:avLst/>
            <a:gdLst>
              <a:gd name="T0" fmla="*/ 12 w 12"/>
              <a:gd name="T1" fmla="*/ 7 h 9363"/>
              <a:gd name="T2" fmla="*/ 10 w 12"/>
              <a:gd name="T3" fmla="*/ 5 h 9363"/>
              <a:gd name="T4" fmla="*/ 10 w 12"/>
              <a:gd name="T5" fmla="*/ 5 h 9363"/>
              <a:gd name="T6" fmla="*/ 7 w 12"/>
              <a:gd name="T7" fmla="*/ 2 h 9363"/>
              <a:gd name="T8" fmla="*/ 7 w 12"/>
              <a:gd name="T9" fmla="*/ 2 h 9363"/>
              <a:gd name="T10" fmla="*/ 5 w 12"/>
              <a:gd name="T11" fmla="*/ 0 h 9363"/>
              <a:gd name="T12" fmla="*/ 2 w 12"/>
              <a:gd name="T13" fmla="*/ 2 h 9363"/>
              <a:gd name="T14" fmla="*/ 2 w 12"/>
              <a:gd name="T15" fmla="*/ 2 h 9363"/>
              <a:gd name="T16" fmla="*/ 0 w 12"/>
              <a:gd name="T17" fmla="*/ 5 h 9363"/>
              <a:gd name="T18" fmla="*/ 0 w 12"/>
              <a:gd name="T19" fmla="*/ 5 h 9363"/>
              <a:gd name="T20" fmla="*/ 0 w 12"/>
              <a:gd name="T21" fmla="*/ 9357 h 9363"/>
              <a:gd name="T22" fmla="*/ 0 w 12"/>
              <a:gd name="T23" fmla="*/ 9359 h 9363"/>
              <a:gd name="T24" fmla="*/ 0 w 12"/>
              <a:gd name="T25" fmla="*/ 9359 h 9363"/>
              <a:gd name="T26" fmla="*/ 2 w 12"/>
              <a:gd name="T27" fmla="*/ 9363 h 9363"/>
              <a:gd name="T28" fmla="*/ 2 w 12"/>
              <a:gd name="T29" fmla="*/ 9363 h 9363"/>
              <a:gd name="T30" fmla="*/ 5 w 12"/>
              <a:gd name="T31" fmla="*/ 9363 h 9363"/>
              <a:gd name="T32" fmla="*/ 7 w 12"/>
              <a:gd name="T33" fmla="*/ 9363 h 9363"/>
              <a:gd name="T34" fmla="*/ 7 w 12"/>
              <a:gd name="T35" fmla="*/ 9363 h 9363"/>
              <a:gd name="T36" fmla="*/ 10 w 12"/>
              <a:gd name="T37" fmla="*/ 9359 h 9363"/>
              <a:gd name="T38" fmla="*/ 10 w 12"/>
              <a:gd name="T39" fmla="*/ 9359 h 9363"/>
              <a:gd name="T40" fmla="*/ 12 w 12"/>
              <a:gd name="T41" fmla="*/ 9359 h 9363"/>
              <a:gd name="T42" fmla="*/ 12 w 12"/>
              <a:gd name="T43" fmla="*/ 7 h 9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9363"/>
              <a:gd name="T68" fmla="*/ 12 w 12"/>
              <a:gd name="T69" fmla="*/ 9363 h 9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9363">
                <a:moveTo>
                  <a:pt x="12" y="7"/>
                </a:moveTo>
                <a:lnTo>
                  <a:pt x="10" y="5"/>
                </a:lnTo>
                <a:lnTo>
                  <a:pt x="7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9357"/>
                </a:lnTo>
                <a:lnTo>
                  <a:pt x="0" y="9359"/>
                </a:lnTo>
                <a:lnTo>
                  <a:pt x="2" y="9363"/>
                </a:lnTo>
                <a:lnTo>
                  <a:pt x="5" y="9363"/>
                </a:lnTo>
                <a:lnTo>
                  <a:pt x="7" y="9363"/>
                </a:lnTo>
                <a:lnTo>
                  <a:pt x="10" y="9359"/>
                </a:lnTo>
                <a:lnTo>
                  <a:pt x="12" y="9359"/>
                </a:lnTo>
                <a:lnTo>
                  <a:pt x="12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6" name="Rectangle 259">
            <a:extLst>
              <a:ext uri="{FF2B5EF4-FFF2-40B4-BE49-F238E27FC236}">
                <a16:creationId xmlns:a16="http://schemas.microsoft.com/office/drawing/2014/main" id="{3920921F-1CE5-4EEB-A8C8-4CE64812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2413000"/>
            <a:ext cx="47625" cy="31369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7" name="Line 260">
            <a:extLst>
              <a:ext uri="{FF2B5EF4-FFF2-40B4-BE49-F238E27FC236}">
                <a16:creationId xmlns:a16="http://schemas.microsoft.com/office/drawing/2014/main" id="{CF2DF9BB-70DA-4EAF-AE04-96BC9AA30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8" name="Freeform 261">
            <a:extLst>
              <a:ext uri="{FF2B5EF4-FFF2-40B4-BE49-F238E27FC236}">
                <a16:creationId xmlns:a16="http://schemas.microsoft.com/office/drawing/2014/main" id="{75482749-D174-4662-9B2B-B5D3F0990306}"/>
              </a:ext>
            </a:extLst>
          </p:cNvPr>
          <p:cNvSpPr>
            <a:spLocks/>
          </p:cNvSpPr>
          <p:nvPr/>
        </p:nvSpPr>
        <p:spPr bwMode="auto">
          <a:xfrm>
            <a:off x="3286125" y="2411413"/>
            <a:ext cx="4763" cy="3140075"/>
          </a:xfrm>
          <a:custGeom>
            <a:avLst/>
            <a:gdLst>
              <a:gd name="T0" fmla="*/ 0 w 14"/>
              <a:gd name="T1" fmla="*/ 8688 h 8694"/>
              <a:gd name="T2" fmla="*/ 4 w 14"/>
              <a:gd name="T3" fmla="*/ 8690 h 8694"/>
              <a:gd name="T4" fmla="*/ 4 w 14"/>
              <a:gd name="T5" fmla="*/ 8690 h 8694"/>
              <a:gd name="T6" fmla="*/ 6 w 14"/>
              <a:gd name="T7" fmla="*/ 8694 h 8694"/>
              <a:gd name="T8" fmla="*/ 6 w 14"/>
              <a:gd name="T9" fmla="*/ 8694 h 8694"/>
              <a:gd name="T10" fmla="*/ 9 w 14"/>
              <a:gd name="T11" fmla="*/ 8694 h 8694"/>
              <a:gd name="T12" fmla="*/ 11 w 14"/>
              <a:gd name="T13" fmla="*/ 8694 h 8694"/>
              <a:gd name="T14" fmla="*/ 11 w 14"/>
              <a:gd name="T15" fmla="*/ 8694 h 8694"/>
              <a:gd name="T16" fmla="*/ 14 w 14"/>
              <a:gd name="T17" fmla="*/ 8690 h 8694"/>
              <a:gd name="T18" fmla="*/ 14 w 14"/>
              <a:gd name="T19" fmla="*/ 8690 h 8694"/>
              <a:gd name="T20" fmla="*/ 14 w 14"/>
              <a:gd name="T21" fmla="*/ 11 h 8694"/>
              <a:gd name="T22" fmla="*/ 14 w 14"/>
              <a:gd name="T23" fmla="*/ 5 h 8694"/>
              <a:gd name="T24" fmla="*/ 14 w 14"/>
              <a:gd name="T25" fmla="*/ 5 h 8694"/>
              <a:gd name="T26" fmla="*/ 11 w 14"/>
              <a:gd name="T27" fmla="*/ 3 h 8694"/>
              <a:gd name="T28" fmla="*/ 11 w 14"/>
              <a:gd name="T29" fmla="*/ 3 h 8694"/>
              <a:gd name="T30" fmla="*/ 9 w 14"/>
              <a:gd name="T31" fmla="*/ 0 h 8694"/>
              <a:gd name="T32" fmla="*/ 6 w 14"/>
              <a:gd name="T33" fmla="*/ 3 h 8694"/>
              <a:gd name="T34" fmla="*/ 6 w 14"/>
              <a:gd name="T35" fmla="*/ 3 h 8694"/>
              <a:gd name="T36" fmla="*/ 4 w 14"/>
              <a:gd name="T37" fmla="*/ 5 h 8694"/>
              <a:gd name="T38" fmla="*/ 4 w 14"/>
              <a:gd name="T39" fmla="*/ 5 h 8694"/>
              <a:gd name="T40" fmla="*/ 0 w 14"/>
              <a:gd name="T41" fmla="*/ 8 h 8694"/>
              <a:gd name="T42" fmla="*/ 0 w 14"/>
              <a:gd name="T43" fmla="*/ 8688 h 86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8694"/>
              <a:gd name="T68" fmla="*/ 14 w 14"/>
              <a:gd name="T69" fmla="*/ 8694 h 86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8694">
                <a:moveTo>
                  <a:pt x="0" y="8688"/>
                </a:moveTo>
                <a:lnTo>
                  <a:pt x="4" y="8690"/>
                </a:lnTo>
                <a:lnTo>
                  <a:pt x="6" y="8694"/>
                </a:lnTo>
                <a:lnTo>
                  <a:pt x="9" y="8694"/>
                </a:lnTo>
                <a:lnTo>
                  <a:pt x="11" y="8694"/>
                </a:lnTo>
                <a:lnTo>
                  <a:pt x="14" y="8690"/>
                </a:lnTo>
                <a:lnTo>
                  <a:pt x="14" y="11"/>
                </a:lnTo>
                <a:lnTo>
                  <a:pt x="14" y="5"/>
                </a:lnTo>
                <a:lnTo>
                  <a:pt x="11" y="3"/>
                </a:lnTo>
                <a:lnTo>
                  <a:pt x="9" y="0"/>
                </a:lnTo>
                <a:lnTo>
                  <a:pt x="6" y="3"/>
                </a:lnTo>
                <a:lnTo>
                  <a:pt x="4" y="5"/>
                </a:lnTo>
                <a:lnTo>
                  <a:pt x="0" y="8"/>
                </a:lnTo>
                <a:lnTo>
                  <a:pt x="0" y="868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9" name="Line 262">
            <a:extLst>
              <a:ext uri="{FF2B5EF4-FFF2-40B4-BE49-F238E27FC236}">
                <a16:creationId xmlns:a16="http://schemas.microsoft.com/office/drawing/2014/main" id="{FCDEC012-2DFA-4012-B64B-664E80042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4114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0" name="Freeform 263">
            <a:extLst>
              <a:ext uri="{FF2B5EF4-FFF2-40B4-BE49-F238E27FC236}">
                <a16:creationId xmlns:a16="http://schemas.microsoft.com/office/drawing/2014/main" id="{56AC00B1-1803-4B3C-98AF-293FF6F332B3}"/>
              </a:ext>
            </a:extLst>
          </p:cNvPr>
          <p:cNvSpPr>
            <a:spLocks/>
          </p:cNvSpPr>
          <p:nvPr/>
        </p:nvSpPr>
        <p:spPr bwMode="auto">
          <a:xfrm>
            <a:off x="3286125" y="2411413"/>
            <a:ext cx="53975" cy="4762"/>
          </a:xfrm>
          <a:custGeom>
            <a:avLst/>
            <a:gdLst>
              <a:gd name="T0" fmla="*/ 9 w 150"/>
              <a:gd name="T1" fmla="*/ 0 h 13"/>
              <a:gd name="T2" fmla="*/ 6 w 150"/>
              <a:gd name="T3" fmla="*/ 3 h 13"/>
              <a:gd name="T4" fmla="*/ 6 w 150"/>
              <a:gd name="T5" fmla="*/ 3 h 13"/>
              <a:gd name="T6" fmla="*/ 4 w 150"/>
              <a:gd name="T7" fmla="*/ 5 h 13"/>
              <a:gd name="T8" fmla="*/ 4 w 150"/>
              <a:gd name="T9" fmla="*/ 5 h 13"/>
              <a:gd name="T10" fmla="*/ 0 w 150"/>
              <a:gd name="T11" fmla="*/ 8 h 13"/>
              <a:gd name="T12" fmla="*/ 4 w 150"/>
              <a:gd name="T13" fmla="*/ 11 h 13"/>
              <a:gd name="T14" fmla="*/ 4 w 150"/>
              <a:gd name="T15" fmla="*/ 11 h 13"/>
              <a:gd name="T16" fmla="*/ 6 w 150"/>
              <a:gd name="T17" fmla="*/ 13 h 13"/>
              <a:gd name="T18" fmla="*/ 6 w 150"/>
              <a:gd name="T19" fmla="*/ 13 h 13"/>
              <a:gd name="T20" fmla="*/ 137 w 150"/>
              <a:gd name="T21" fmla="*/ 13 h 13"/>
              <a:gd name="T22" fmla="*/ 144 w 150"/>
              <a:gd name="T23" fmla="*/ 13 h 13"/>
              <a:gd name="T24" fmla="*/ 144 w 150"/>
              <a:gd name="T25" fmla="*/ 13 h 13"/>
              <a:gd name="T26" fmla="*/ 147 w 150"/>
              <a:gd name="T27" fmla="*/ 11 h 13"/>
              <a:gd name="T28" fmla="*/ 147 w 150"/>
              <a:gd name="T29" fmla="*/ 11 h 13"/>
              <a:gd name="T30" fmla="*/ 150 w 150"/>
              <a:gd name="T31" fmla="*/ 8 h 13"/>
              <a:gd name="T32" fmla="*/ 147 w 150"/>
              <a:gd name="T33" fmla="*/ 5 h 13"/>
              <a:gd name="T34" fmla="*/ 147 w 150"/>
              <a:gd name="T35" fmla="*/ 5 h 13"/>
              <a:gd name="T36" fmla="*/ 144 w 150"/>
              <a:gd name="T37" fmla="*/ 3 h 13"/>
              <a:gd name="T38" fmla="*/ 144 w 150"/>
              <a:gd name="T39" fmla="*/ 3 h 13"/>
              <a:gd name="T40" fmla="*/ 139 w 150"/>
              <a:gd name="T41" fmla="*/ 0 h 13"/>
              <a:gd name="T42" fmla="*/ 9 w 150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3"/>
              <a:gd name="T68" fmla="*/ 150 w 150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3">
                <a:moveTo>
                  <a:pt x="9" y="0"/>
                </a:moveTo>
                <a:lnTo>
                  <a:pt x="6" y="3"/>
                </a:lnTo>
                <a:lnTo>
                  <a:pt x="4" y="5"/>
                </a:lnTo>
                <a:lnTo>
                  <a:pt x="0" y="8"/>
                </a:lnTo>
                <a:lnTo>
                  <a:pt x="4" y="11"/>
                </a:lnTo>
                <a:lnTo>
                  <a:pt x="6" y="13"/>
                </a:lnTo>
                <a:lnTo>
                  <a:pt x="137" y="13"/>
                </a:lnTo>
                <a:lnTo>
                  <a:pt x="144" y="13"/>
                </a:lnTo>
                <a:lnTo>
                  <a:pt x="147" y="11"/>
                </a:lnTo>
                <a:lnTo>
                  <a:pt x="150" y="8"/>
                </a:lnTo>
                <a:lnTo>
                  <a:pt x="147" y="5"/>
                </a:lnTo>
                <a:lnTo>
                  <a:pt x="144" y="3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1" name="Line 264">
            <a:extLst>
              <a:ext uri="{FF2B5EF4-FFF2-40B4-BE49-F238E27FC236}">
                <a16:creationId xmlns:a16="http://schemas.microsoft.com/office/drawing/2014/main" id="{06FCCB73-3BC9-488C-8EF6-746A53015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24130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2" name="Freeform 265">
            <a:extLst>
              <a:ext uri="{FF2B5EF4-FFF2-40B4-BE49-F238E27FC236}">
                <a16:creationId xmlns:a16="http://schemas.microsoft.com/office/drawing/2014/main" id="{5ABA99A8-8323-4EA2-826A-DF3E479FF041}"/>
              </a:ext>
            </a:extLst>
          </p:cNvPr>
          <p:cNvSpPr>
            <a:spLocks/>
          </p:cNvSpPr>
          <p:nvPr/>
        </p:nvSpPr>
        <p:spPr bwMode="auto">
          <a:xfrm>
            <a:off x="3335338" y="2411413"/>
            <a:ext cx="4762" cy="3140075"/>
          </a:xfrm>
          <a:custGeom>
            <a:avLst/>
            <a:gdLst>
              <a:gd name="T0" fmla="*/ 13 w 13"/>
              <a:gd name="T1" fmla="*/ 8 h 8694"/>
              <a:gd name="T2" fmla="*/ 10 w 13"/>
              <a:gd name="T3" fmla="*/ 5 h 8694"/>
              <a:gd name="T4" fmla="*/ 10 w 13"/>
              <a:gd name="T5" fmla="*/ 5 h 8694"/>
              <a:gd name="T6" fmla="*/ 7 w 13"/>
              <a:gd name="T7" fmla="*/ 3 h 8694"/>
              <a:gd name="T8" fmla="*/ 7 w 13"/>
              <a:gd name="T9" fmla="*/ 3 h 8694"/>
              <a:gd name="T10" fmla="*/ 5 w 13"/>
              <a:gd name="T11" fmla="*/ 0 h 8694"/>
              <a:gd name="T12" fmla="*/ 2 w 13"/>
              <a:gd name="T13" fmla="*/ 3 h 8694"/>
              <a:gd name="T14" fmla="*/ 2 w 13"/>
              <a:gd name="T15" fmla="*/ 3 h 8694"/>
              <a:gd name="T16" fmla="*/ 0 w 13"/>
              <a:gd name="T17" fmla="*/ 5 h 8694"/>
              <a:gd name="T18" fmla="*/ 0 w 13"/>
              <a:gd name="T19" fmla="*/ 5 h 8694"/>
              <a:gd name="T20" fmla="*/ 0 w 13"/>
              <a:gd name="T21" fmla="*/ 8688 h 8694"/>
              <a:gd name="T22" fmla="*/ 0 w 13"/>
              <a:gd name="T23" fmla="*/ 8690 h 8694"/>
              <a:gd name="T24" fmla="*/ 0 w 13"/>
              <a:gd name="T25" fmla="*/ 8690 h 8694"/>
              <a:gd name="T26" fmla="*/ 2 w 13"/>
              <a:gd name="T27" fmla="*/ 8694 h 8694"/>
              <a:gd name="T28" fmla="*/ 2 w 13"/>
              <a:gd name="T29" fmla="*/ 8694 h 8694"/>
              <a:gd name="T30" fmla="*/ 5 w 13"/>
              <a:gd name="T31" fmla="*/ 8694 h 8694"/>
              <a:gd name="T32" fmla="*/ 7 w 13"/>
              <a:gd name="T33" fmla="*/ 8694 h 8694"/>
              <a:gd name="T34" fmla="*/ 7 w 13"/>
              <a:gd name="T35" fmla="*/ 8694 h 8694"/>
              <a:gd name="T36" fmla="*/ 10 w 13"/>
              <a:gd name="T37" fmla="*/ 8690 h 8694"/>
              <a:gd name="T38" fmla="*/ 10 w 13"/>
              <a:gd name="T39" fmla="*/ 8690 h 8694"/>
              <a:gd name="T40" fmla="*/ 13 w 13"/>
              <a:gd name="T41" fmla="*/ 8690 h 8694"/>
              <a:gd name="T42" fmla="*/ 13 w 13"/>
              <a:gd name="T43" fmla="*/ 8 h 86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694"/>
              <a:gd name="T68" fmla="*/ 13 w 13"/>
              <a:gd name="T69" fmla="*/ 8694 h 86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694">
                <a:moveTo>
                  <a:pt x="13" y="8"/>
                </a:moveTo>
                <a:lnTo>
                  <a:pt x="10" y="5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8688"/>
                </a:lnTo>
                <a:lnTo>
                  <a:pt x="0" y="8690"/>
                </a:lnTo>
                <a:lnTo>
                  <a:pt x="2" y="8694"/>
                </a:lnTo>
                <a:lnTo>
                  <a:pt x="5" y="8694"/>
                </a:lnTo>
                <a:lnTo>
                  <a:pt x="7" y="8694"/>
                </a:lnTo>
                <a:lnTo>
                  <a:pt x="10" y="8690"/>
                </a:lnTo>
                <a:lnTo>
                  <a:pt x="13" y="8690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3" name="Rectangle 266">
            <a:extLst>
              <a:ext uri="{FF2B5EF4-FFF2-40B4-BE49-F238E27FC236}">
                <a16:creationId xmlns:a16="http://schemas.microsoft.com/office/drawing/2014/main" id="{D1FCD284-FE7B-4AD2-B320-A48F5A79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16250"/>
            <a:ext cx="49213" cy="253365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4" name="Line 267">
            <a:extLst>
              <a:ext uri="{FF2B5EF4-FFF2-40B4-BE49-F238E27FC236}">
                <a16:creationId xmlns:a16="http://schemas.microsoft.com/office/drawing/2014/main" id="{7E8B45B5-052E-4172-AA2B-3C4018A97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12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5" name="Freeform 268">
            <a:extLst>
              <a:ext uri="{FF2B5EF4-FFF2-40B4-BE49-F238E27FC236}">
                <a16:creationId xmlns:a16="http://schemas.microsoft.com/office/drawing/2014/main" id="{13CA22B9-8976-4278-BF57-F0FE6B982897}"/>
              </a:ext>
            </a:extLst>
          </p:cNvPr>
          <p:cNvSpPr>
            <a:spLocks/>
          </p:cNvSpPr>
          <p:nvPr/>
        </p:nvSpPr>
        <p:spPr bwMode="auto">
          <a:xfrm>
            <a:off x="3351213" y="3013075"/>
            <a:ext cx="3175" cy="2538413"/>
          </a:xfrm>
          <a:custGeom>
            <a:avLst/>
            <a:gdLst>
              <a:gd name="T0" fmla="*/ 0 w 13"/>
              <a:gd name="T1" fmla="*/ 7017 h 7023"/>
              <a:gd name="T2" fmla="*/ 4 w 13"/>
              <a:gd name="T3" fmla="*/ 7019 h 7023"/>
              <a:gd name="T4" fmla="*/ 4 w 13"/>
              <a:gd name="T5" fmla="*/ 7019 h 7023"/>
              <a:gd name="T6" fmla="*/ 6 w 13"/>
              <a:gd name="T7" fmla="*/ 7023 h 7023"/>
              <a:gd name="T8" fmla="*/ 6 w 13"/>
              <a:gd name="T9" fmla="*/ 7023 h 7023"/>
              <a:gd name="T10" fmla="*/ 9 w 13"/>
              <a:gd name="T11" fmla="*/ 7023 h 7023"/>
              <a:gd name="T12" fmla="*/ 11 w 13"/>
              <a:gd name="T13" fmla="*/ 7023 h 7023"/>
              <a:gd name="T14" fmla="*/ 11 w 13"/>
              <a:gd name="T15" fmla="*/ 7023 h 7023"/>
              <a:gd name="T16" fmla="*/ 13 w 13"/>
              <a:gd name="T17" fmla="*/ 7019 h 7023"/>
              <a:gd name="T18" fmla="*/ 13 w 13"/>
              <a:gd name="T19" fmla="*/ 7019 h 7023"/>
              <a:gd name="T20" fmla="*/ 13 w 13"/>
              <a:gd name="T21" fmla="*/ 11 h 7023"/>
              <a:gd name="T22" fmla="*/ 13 w 13"/>
              <a:gd name="T23" fmla="*/ 3 h 7023"/>
              <a:gd name="T24" fmla="*/ 13 w 13"/>
              <a:gd name="T25" fmla="*/ 3 h 7023"/>
              <a:gd name="T26" fmla="*/ 11 w 13"/>
              <a:gd name="T27" fmla="*/ 0 h 7023"/>
              <a:gd name="T28" fmla="*/ 11 w 13"/>
              <a:gd name="T29" fmla="*/ 0 h 7023"/>
              <a:gd name="T30" fmla="*/ 9 w 13"/>
              <a:gd name="T31" fmla="*/ 0 h 7023"/>
              <a:gd name="T32" fmla="*/ 6 w 13"/>
              <a:gd name="T33" fmla="*/ 0 h 7023"/>
              <a:gd name="T34" fmla="*/ 6 w 13"/>
              <a:gd name="T35" fmla="*/ 0 h 7023"/>
              <a:gd name="T36" fmla="*/ 4 w 13"/>
              <a:gd name="T37" fmla="*/ 3 h 7023"/>
              <a:gd name="T38" fmla="*/ 4 w 13"/>
              <a:gd name="T39" fmla="*/ 3 h 7023"/>
              <a:gd name="T40" fmla="*/ 0 w 13"/>
              <a:gd name="T41" fmla="*/ 9 h 7023"/>
              <a:gd name="T42" fmla="*/ 0 w 13"/>
              <a:gd name="T43" fmla="*/ 7017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023"/>
              <a:gd name="T68" fmla="*/ 13 w 13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023">
                <a:moveTo>
                  <a:pt x="0" y="7017"/>
                </a:moveTo>
                <a:lnTo>
                  <a:pt x="4" y="7019"/>
                </a:lnTo>
                <a:lnTo>
                  <a:pt x="6" y="7023"/>
                </a:lnTo>
                <a:lnTo>
                  <a:pt x="9" y="7023"/>
                </a:lnTo>
                <a:lnTo>
                  <a:pt x="11" y="7023"/>
                </a:lnTo>
                <a:lnTo>
                  <a:pt x="13" y="7019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3"/>
                </a:lnTo>
                <a:lnTo>
                  <a:pt x="0" y="9"/>
                </a:lnTo>
                <a:lnTo>
                  <a:pt x="0" y="7017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6" name="Line 269">
            <a:extLst>
              <a:ext uri="{FF2B5EF4-FFF2-40B4-BE49-F238E27FC236}">
                <a16:creationId xmlns:a16="http://schemas.microsoft.com/office/drawing/2014/main" id="{C1D940AA-E8E3-4561-BF0C-4E352928B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0130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7" name="Freeform 270">
            <a:extLst>
              <a:ext uri="{FF2B5EF4-FFF2-40B4-BE49-F238E27FC236}">
                <a16:creationId xmlns:a16="http://schemas.microsoft.com/office/drawing/2014/main" id="{82CDF363-1DE9-42DD-BE74-B75CF8BF4A5F}"/>
              </a:ext>
            </a:extLst>
          </p:cNvPr>
          <p:cNvSpPr>
            <a:spLocks/>
          </p:cNvSpPr>
          <p:nvPr/>
        </p:nvSpPr>
        <p:spPr bwMode="auto">
          <a:xfrm>
            <a:off x="3351213" y="3013075"/>
            <a:ext cx="53975" cy="4763"/>
          </a:xfrm>
          <a:custGeom>
            <a:avLst/>
            <a:gdLst>
              <a:gd name="T0" fmla="*/ 9 w 148"/>
              <a:gd name="T1" fmla="*/ 0 h 11"/>
              <a:gd name="T2" fmla="*/ 6 w 148"/>
              <a:gd name="T3" fmla="*/ 0 h 11"/>
              <a:gd name="T4" fmla="*/ 6 w 148"/>
              <a:gd name="T5" fmla="*/ 0 h 11"/>
              <a:gd name="T6" fmla="*/ 4 w 148"/>
              <a:gd name="T7" fmla="*/ 3 h 11"/>
              <a:gd name="T8" fmla="*/ 4 w 148"/>
              <a:gd name="T9" fmla="*/ 3 h 11"/>
              <a:gd name="T10" fmla="*/ 0 w 148"/>
              <a:gd name="T11" fmla="*/ 5 h 11"/>
              <a:gd name="T12" fmla="*/ 4 w 148"/>
              <a:gd name="T13" fmla="*/ 9 h 11"/>
              <a:gd name="T14" fmla="*/ 4 w 148"/>
              <a:gd name="T15" fmla="*/ 9 h 11"/>
              <a:gd name="T16" fmla="*/ 6 w 148"/>
              <a:gd name="T17" fmla="*/ 11 h 11"/>
              <a:gd name="T18" fmla="*/ 6 w 148"/>
              <a:gd name="T19" fmla="*/ 11 h 11"/>
              <a:gd name="T20" fmla="*/ 134 w 148"/>
              <a:gd name="T21" fmla="*/ 11 h 11"/>
              <a:gd name="T22" fmla="*/ 142 w 148"/>
              <a:gd name="T23" fmla="*/ 11 h 11"/>
              <a:gd name="T24" fmla="*/ 142 w 148"/>
              <a:gd name="T25" fmla="*/ 11 h 11"/>
              <a:gd name="T26" fmla="*/ 144 w 148"/>
              <a:gd name="T27" fmla="*/ 9 h 11"/>
              <a:gd name="T28" fmla="*/ 144 w 148"/>
              <a:gd name="T29" fmla="*/ 9 h 11"/>
              <a:gd name="T30" fmla="*/ 148 w 148"/>
              <a:gd name="T31" fmla="*/ 5 h 11"/>
              <a:gd name="T32" fmla="*/ 144 w 148"/>
              <a:gd name="T33" fmla="*/ 3 h 11"/>
              <a:gd name="T34" fmla="*/ 144 w 148"/>
              <a:gd name="T35" fmla="*/ 3 h 11"/>
              <a:gd name="T36" fmla="*/ 142 w 148"/>
              <a:gd name="T37" fmla="*/ 0 h 11"/>
              <a:gd name="T38" fmla="*/ 142 w 148"/>
              <a:gd name="T39" fmla="*/ 0 h 11"/>
              <a:gd name="T40" fmla="*/ 137 w 148"/>
              <a:gd name="T41" fmla="*/ 0 h 11"/>
              <a:gd name="T42" fmla="*/ 9 w 148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8"/>
              <a:gd name="T67" fmla="*/ 0 h 11"/>
              <a:gd name="T68" fmla="*/ 148 w 148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8" h="11">
                <a:moveTo>
                  <a:pt x="9" y="0"/>
                </a:moveTo>
                <a:lnTo>
                  <a:pt x="6" y="0"/>
                </a:lnTo>
                <a:lnTo>
                  <a:pt x="4" y="3"/>
                </a:lnTo>
                <a:lnTo>
                  <a:pt x="0" y="5"/>
                </a:lnTo>
                <a:lnTo>
                  <a:pt x="4" y="9"/>
                </a:lnTo>
                <a:lnTo>
                  <a:pt x="6" y="11"/>
                </a:lnTo>
                <a:lnTo>
                  <a:pt x="134" y="11"/>
                </a:lnTo>
                <a:lnTo>
                  <a:pt x="142" y="11"/>
                </a:lnTo>
                <a:lnTo>
                  <a:pt x="144" y="9"/>
                </a:lnTo>
                <a:lnTo>
                  <a:pt x="148" y="5"/>
                </a:lnTo>
                <a:lnTo>
                  <a:pt x="144" y="3"/>
                </a:lnTo>
                <a:lnTo>
                  <a:pt x="142" y="0"/>
                </a:lnTo>
                <a:lnTo>
                  <a:pt x="137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8" name="Line 271">
            <a:extLst>
              <a:ext uri="{FF2B5EF4-FFF2-40B4-BE49-F238E27FC236}">
                <a16:creationId xmlns:a16="http://schemas.microsoft.com/office/drawing/2014/main" id="{40AC63EC-B1B1-4101-83B1-C0AB676FF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5188" y="30162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9" name="Freeform 272">
            <a:extLst>
              <a:ext uri="{FF2B5EF4-FFF2-40B4-BE49-F238E27FC236}">
                <a16:creationId xmlns:a16="http://schemas.microsoft.com/office/drawing/2014/main" id="{DB4892AD-33E4-474E-9DE4-EEBF05A585ED}"/>
              </a:ext>
            </a:extLst>
          </p:cNvPr>
          <p:cNvSpPr>
            <a:spLocks/>
          </p:cNvSpPr>
          <p:nvPr/>
        </p:nvSpPr>
        <p:spPr bwMode="auto">
          <a:xfrm>
            <a:off x="3398838" y="3013075"/>
            <a:ext cx="6350" cy="2538413"/>
          </a:xfrm>
          <a:custGeom>
            <a:avLst/>
            <a:gdLst>
              <a:gd name="T0" fmla="*/ 14 w 14"/>
              <a:gd name="T1" fmla="*/ 5 h 7023"/>
              <a:gd name="T2" fmla="*/ 10 w 14"/>
              <a:gd name="T3" fmla="*/ 3 h 7023"/>
              <a:gd name="T4" fmla="*/ 10 w 14"/>
              <a:gd name="T5" fmla="*/ 3 h 7023"/>
              <a:gd name="T6" fmla="*/ 8 w 14"/>
              <a:gd name="T7" fmla="*/ 0 h 7023"/>
              <a:gd name="T8" fmla="*/ 8 w 14"/>
              <a:gd name="T9" fmla="*/ 0 h 7023"/>
              <a:gd name="T10" fmla="*/ 5 w 14"/>
              <a:gd name="T11" fmla="*/ 0 h 7023"/>
              <a:gd name="T12" fmla="*/ 3 w 14"/>
              <a:gd name="T13" fmla="*/ 0 h 7023"/>
              <a:gd name="T14" fmla="*/ 3 w 14"/>
              <a:gd name="T15" fmla="*/ 0 h 7023"/>
              <a:gd name="T16" fmla="*/ 0 w 14"/>
              <a:gd name="T17" fmla="*/ 3 h 7023"/>
              <a:gd name="T18" fmla="*/ 0 w 14"/>
              <a:gd name="T19" fmla="*/ 3 h 7023"/>
              <a:gd name="T20" fmla="*/ 0 w 14"/>
              <a:gd name="T21" fmla="*/ 7014 h 7023"/>
              <a:gd name="T22" fmla="*/ 0 w 14"/>
              <a:gd name="T23" fmla="*/ 7019 h 7023"/>
              <a:gd name="T24" fmla="*/ 0 w 14"/>
              <a:gd name="T25" fmla="*/ 7019 h 7023"/>
              <a:gd name="T26" fmla="*/ 3 w 14"/>
              <a:gd name="T27" fmla="*/ 7023 h 7023"/>
              <a:gd name="T28" fmla="*/ 3 w 14"/>
              <a:gd name="T29" fmla="*/ 7023 h 7023"/>
              <a:gd name="T30" fmla="*/ 5 w 14"/>
              <a:gd name="T31" fmla="*/ 7023 h 7023"/>
              <a:gd name="T32" fmla="*/ 8 w 14"/>
              <a:gd name="T33" fmla="*/ 7023 h 7023"/>
              <a:gd name="T34" fmla="*/ 8 w 14"/>
              <a:gd name="T35" fmla="*/ 7023 h 7023"/>
              <a:gd name="T36" fmla="*/ 10 w 14"/>
              <a:gd name="T37" fmla="*/ 7019 h 7023"/>
              <a:gd name="T38" fmla="*/ 10 w 14"/>
              <a:gd name="T39" fmla="*/ 7019 h 7023"/>
              <a:gd name="T40" fmla="*/ 14 w 14"/>
              <a:gd name="T41" fmla="*/ 7017 h 7023"/>
              <a:gd name="T42" fmla="*/ 14 w 14"/>
              <a:gd name="T43" fmla="*/ 5 h 702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023"/>
              <a:gd name="T68" fmla="*/ 14 w 14"/>
              <a:gd name="T69" fmla="*/ 7023 h 702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023">
                <a:moveTo>
                  <a:pt x="14" y="5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7014"/>
                </a:lnTo>
                <a:lnTo>
                  <a:pt x="0" y="7019"/>
                </a:lnTo>
                <a:lnTo>
                  <a:pt x="3" y="7023"/>
                </a:lnTo>
                <a:lnTo>
                  <a:pt x="5" y="7023"/>
                </a:lnTo>
                <a:lnTo>
                  <a:pt x="8" y="7023"/>
                </a:lnTo>
                <a:lnTo>
                  <a:pt x="10" y="7019"/>
                </a:lnTo>
                <a:lnTo>
                  <a:pt x="14" y="7017"/>
                </a:lnTo>
                <a:lnTo>
                  <a:pt x="14" y="5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0" name="Rectangle 273">
            <a:extLst>
              <a:ext uri="{FF2B5EF4-FFF2-40B4-BE49-F238E27FC236}">
                <a16:creationId xmlns:a16="http://schemas.microsoft.com/office/drawing/2014/main" id="{0CA2FA73-0689-4785-B17F-B22A39DF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2292350"/>
            <a:ext cx="47625" cy="325755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1" name="Line 274">
            <a:extLst>
              <a:ext uri="{FF2B5EF4-FFF2-40B4-BE49-F238E27FC236}">
                <a16:creationId xmlns:a16="http://schemas.microsoft.com/office/drawing/2014/main" id="{047CE7A3-4324-43A4-88EC-6612E04E7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2" name="Freeform 275">
            <a:extLst>
              <a:ext uri="{FF2B5EF4-FFF2-40B4-BE49-F238E27FC236}">
                <a16:creationId xmlns:a16="http://schemas.microsoft.com/office/drawing/2014/main" id="{87592FE9-3F21-4865-8378-B04155D676E1}"/>
              </a:ext>
            </a:extLst>
          </p:cNvPr>
          <p:cNvSpPr>
            <a:spLocks/>
          </p:cNvSpPr>
          <p:nvPr/>
        </p:nvSpPr>
        <p:spPr bwMode="auto">
          <a:xfrm>
            <a:off x="3414713" y="2287588"/>
            <a:ext cx="4762" cy="3263900"/>
          </a:xfrm>
          <a:custGeom>
            <a:avLst/>
            <a:gdLst>
              <a:gd name="T0" fmla="*/ 0 w 10"/>
              <a:gd name="T1" fmla="*/ 9024 h 9030"/>
              <a:gd name="T2" fmla="*/ 0 w 10"/>
              <a:gd name="T3" fmla="*/ 9026 h 9030"/>
              <a:gd name="T4" fmla="*/ 0 w 10"/>
              <a:gd name="T5" fmla="*/ 9026 h 9030"/>
              <a:gd name="T6" fmla="*/ 3 w 10"/>
              <a:gd name="T7" fmla="*/ 9030 h 9030"/>
              <a:gd name="T8" fmla="*/ 3 w 10"/>
              <a:gd name="T9" fmla="*/ 9030 h 9030"/>
              <a:gd name="T10" fmla="*/ 5 w 10"/>
              <a:gd name="T11" fmla="*/ 9030 h 9030"/>
              <a:gd name="T12" fmla="*/ 8 w 10"/>
              <a:gd name="T13" fmla="*/ 9030 h 9030"/>
              <a:gd name="T14" fmla="*/ 8 w 10"/>
              <a:gd name="T15" fmla="*/ 9030 h 9030"/>
              <a:gd name="T16" fmla="*/ 10 w 10"/>
              <a:gd name="T17" fmla="*/ 9026 h 9030"/>
              <a:gd name="T18" fmla="*/ 10 w 10"/>
              <a:gd name="T19" fmla="*/ 9026 h 9030"/>
              <a:gd name="T20" fmla="*/ 10 w 10"/>
              <a:gd name="T21" fmla="*/ 14 h 9030"/>
              <a:gd name="T22" fmla="*/ 10 w 10"/>
              <a:gd name="T23" fmla="*/ 5 h 9030"/>
              <a:gd name="T24" fmla="*/ 10 w 10"/>
              <a:gd name="T25" fmla="*/ 5 h 9030"/>
              <a:gd name="T26" fmla="*/ 8 w 10"/>
              <a:gd name="T27" fmla="*/ 3 h 9030"/>
              <a:gd name="T28" fmla="*/ 8 w 10"/>
              <a:gd name="T29" fmla="*/ 3 h 9030"/>
              <a:gd name="T30" fmla="*/ 5 w 10"/>
              <a:gd name="T31" fmla="*/ 0 h 9030"/>
              <a:gd name="T32" fmla="*/ 3 w 10"/>
              <a:gd name="T33" fmla="*/ 3 h 9030"/>
              <a:gd name="T34" fmla="*/ 3 w 10"/>
              <a:gd name="T35" fmla="*/ 3 h 9030"/>
              <a:gd name="T36" fmla="*/ 0 w 10"/>
              <a:gd name="T37" fmla="*/ 5 h 9030"/>
              <a:gd name="T38" fmla="*/ 0 w 10"/>
              <a:gd name="T39" fmla="*/ 5 h 9030"/>
              <a:gd name="T40" fmla="*/ 0 w 10"/>
              <a:gd name="T41" fmla="*/ 11 h 9030"/>
              <a:gd name="T42" fmla="*/ 0 w 10"/>
              <a:gd name="T43" fmla="*/ 9024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9030"/>
              <a:gd name="T68" fmla="*/ 10 w 10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9030">
                <a:moveTo>
                  <a:pt x="0" y="9024"/>
                </a:moveTo>
                <a:lnTo>
                  <a:pt x="0" y="9026"/>
                </a:lnTo>
                <a:lnTo>
                  <a:pt x="3" y="9030"/>
                </a:lnTo>
                <a:lnTo>
                  <a:pt x="5" y="9030"/>
                </a:lnTo>
                <a:lnTo>
                  <a:pt x="8" y="9030"/>
                </a:lnTo>
                <a:lnTo>
                  <a:pt x="10" y="9026"/>
                </a:lnTo>
                <a:lnTo>
                  <a:pt x="10" y="14"/>
                </a:lnTo>
                <a:lnTo>
                  <a:pt x="10" y="5"/>
                </a:lnTo>
                <a:lnTo>
                  <a:pt x="8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11"/>
                </a:lnTo>
                <a:lnTo>
                  <a:pt x="0" y="9024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3" name="Line 276">
            <a:extLst>
              <a:ext uri="{FF2B5EF4-FFF2-40B4-BE49-F238E27FC236}">
                <a16:creationId xmlns:a16="http://schemas.microsoft.com/office/drawing/2014/main" id="{0AF8A55B-5DF8-4C18-9981-B811C3570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7888" y="22875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" name="Freeform 277">
            <a:extLst>
              <a:ext uri="{FF2B5EF4-FFF2-40B4-BE49-F238E27FC236}">
                <a16:creationId xmlns:a16="http://schemas.microsoft.com/office/drawing/2014/main" id="{0AC4F783-4DCC-482F-ABDC-A11AC7ADFE00}"/>
              </a:ext>
            </a:extLst>
          </p:cNvPr>
          <p:cNvSpPr>
            <a:spLocks/>
          </p:cNvSpPr>
          <p:nvPr/>
        </p:nvSpPr>
        <p:spPr bwMode="auto">
          <a:xfrm>
            <a:off x="3414713" y="2287588"/>
            <a:ext cx="52387" cy="6350"/>
          </a:xfrm>
          <a:custGeom>
            <a:avLst/>
            <a:gdLst>
              <a:gd name="T0" fmla="*/ 5 w 144"/>
              <a:gd name="T1" fmla="*/ 0 h 14"/>
              <a:gd name="T2" fmla="*/ 3 w 144"/>
              <a:gd name="T3" fmla="*/ 3 h 14"/>
              <a:gd name="T4" fmla="*/ 3 w 144"/>
              <a:gd name="T5" fmla="*/ 3 h 14"/>
              <a:gd name="T6" fmla="*/ 0 w 144"/>
              <a:gd name="T7" fmla="*/ 5 h 14"/>
              <a:gd name="T8" fmla="*/ 0 w 144"/>
              <a:gd name="T9" fmla="*/ 5 h 14"/>
              <a:gd name="T10" fmla="*/ 0 w 144"/>
              <a:gd name="T11" fmla="*/ 8 h 14"/>
              <a:gd name="T12" fmla="*/ 0 w 144"/>
              <a:gd name="T13" fmla="*/ 11 h 14"/>
              <a:gd name="T14" fmla="*/ 0 w 144"/>
              <a:gd name="T15" fmla="*/ 11 h 14"/>
              <a:gd name="T16" fmla="*/ 3 w 144"/>
              <a:gd name="T17" fmla="*/ 14 h 14"/>
              <a:gd name="T18" fmla="*/ 3 w 144"/>
              <a:gd name="T19" fmla="*/ 14 h 14"/>
              <a:gd name="T20" fmla="*/ 131 w 144"/>
              <a:gd name="T21" fmla="*/ 14 h 14"/>
              <a:gd name="T22" fmla="*/ 138 w 144"/>
              <a:gd name="T23" fmla="*/ 14 h 14"/>
              <a:gd name="T24" fmla="*/ 138 w 144"/>
              <a:gd name="T25" fmla="*/ 14 h 14"/>
              <a:gd name="T26" fmla="*/ 142 w 144"/>
              <a:gd name="T27" fmla="*/ 11 h 14"/>
              <a:gd name="T28" fmla="*/ 142 w 144"/>
              <a:gd name="T29" fmla="*/ 11 h 14"/>
              <a:gd name="T30" fmla="*/ 144 w 144"/>
              <a:gd name="T31" fmla="*/ 8 h 14"/>
              <a:gd name="T32" fmla="*/ 142 w 144"/>
              <a:gd name="T33" fmla="*/ 5 h 14"/>
              <a:gd name="T34" fmla="*/ 142 w 144"/>
              <a:gd name="T35" fmla="*/ 5 h 14"/>
              <a:gd name="T36" fmla="*/ 138 w 144"/>
              <a:gd name="T37" fmla="*/ 3 h 14"/>
              <a:gd name="T38" fmla="*/ 138 w 144"/>
              <a:gd name="T39" fmla="*/ 3 h 14"/>
              <a:gd name="T40" fmla="*/ 134 w 144"/>
              <a:gd name="T41" fmla="*/ 0 h 14"/>
              <a:gd name="T42" fmla="*/ 5 w 144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4"/>
              <a:gd name="T68" fmla="*/ 144 w 144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4">
                <a:moveTo>
                  <a:pt x="5" y="0"/>
                </a:moveTo>
                <a:lnTo>
                  <a:pt x="3" y="3"/>
                </a:lnTo>
                <a:lnTo>
                  <a:pt x="0" y="5"/>
                </a:lnTo>
                <a:lnTo>
                  <a:pt x="0" y="8"/>
                </a:lnTo>
                <a:lnTo>
                  <a:pt x="0" y="11"/>
                </a:lnTo>
                <a:lnTo>
                  <a:pt x="3" y="14"/>
                </a:lnTo>
                <a:lnTo>
                  <a:pt x="131" y="14"/>
                </a:lnTo>
                <a:lnTo>
                  <a:pt x="138" y="14"/>
                </a:lnTo>
                <a:lnTo>
                  <a:pt x="142" y="11"/>
                </a:lnTo>
                <a:lnTo>
                  <a:pt x="144" y="8"/>
                </a:lnTo>
                <a:lnTo>
                  <a:pt x="142" y="5"/>
                </a:lnTo>
                <a:lnTo>
                  <a:pt x="138" y="3"/>
                </a:lnTo>
                <a:lnTo>
                  <a:pt x="134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5" name="Line 278">
            <a:extLst>
              <a:ext uri="{FF2B5EF4-FFF2-40B4-BE49-F238E27FC236}">
                <a16:creationId xmlns:a16="http://schemas.microsoft.com/office/drawing/2014/main" id="{A40621A8-830D-4614-8783-D4606D61E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22923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6" name="Freeform 279">
            <a:extLst>
              <a:ext uri="{FF2B5EF4-FFF2-40B4-BE49-F238E27FC236}">
                <a16:creationId xmlns:a16="http://schemas.microsoft.com/office/drawing/2014/main" id="{4142E7AE-3EC4-4B3D-AC8E-0BD7E5B201CE}"/>
              </a:ext>
            </a:extLst>
          </p:cNvPr>
          <p:cNvSpPr>
            <a:spLocks/>
          </p:cNvSpPr>
          <p:nvPr/>
        </p:nvSpPr>
        <p:spPr bwMode="auto">
          <a:xfrm>
            <a:off x="3463925" y="2287588"/>
            <a:ext cx="3175" cy="3263900"/>
          </a:xfrm>
          <a:custGeom>
            <a:avLst/>
            <a:gdLst>
              <a:gd name="T0" fmla="*/ 13 w 13"/>
              <a:gd name="T1" fmla="*/ 8 h 9030"/>
              <a:gd name="T2" fmla="*/ 11 w 13"/>
              <a:gd name="T3" fmla="*/ 5 h 9030"/>
              <a:gd name="T4" fmla="*/ 11 w 13"/>
              <a:gd name="T5" fmla="*/ 5 h 9030"/>
              <a:gd name="T6" fmla="*/ 7 w 13"/>
              <a:gd name="T7" fmla="*/ 3 h 9030"/>
              <a:gd name="T8" fmla="*/ 7 w 13"/>
              <a:gd name="T9" fmla="*/ 3 h 9030"/>
              <a:gd name="T10" fmla="*/ 5 w 13"/>
              <a:gd name="T11" fmla="*/ 0 h 9030"/>
              <a:gd name="T12" fmla="*/ 3 w 13"/>
              <a:gd name="T13" fmla="*/ 3 h 9030"/>
              <a:gd name="T14" fmla="*/ 3 w 13"/>
              <a:gd name="T15" fmla="*/ 3 h 9030"/>
              <a:gd name="T16" fmla="*/ 0 w 13"/>
              <a:gd name="T17" fmla="*/ 5 h 9030"/>
              <a:gd name="T18" fmla="*/ 0 w 13"/>
              <a:gd name="T19" fmla="*/ 5 h 9030"/>
              <a:gd name="T20" fmla="*/ 0 w 13"/>
              <a:gd name="T21" fmla="*/ 9021 h 9030"/>
              <a:gd name="T22" fmla="*/ 0 w 13"/>
              <a:gd name="T23" fmla="*/ 9026 h 9030"/>
              <a:gd name="T24" fmla="*/ 0 w 13"/>
              <a:gd name="T25" fmla="*/ 9026 h 9030"/>
              <a:gd name="T26" fmla="*/ 3 w 13"/>
              <a:gd name="T27" fmla="*/ 9030 h 9030"/>
              <a:gd name="T28" fmla="*/ 3 w 13"/>
              <a:gd name="T29" fmla="*/ 9030 h 9030"/>
              <a:gd name="T30" fmla="*/ 5 w 13"/>
              <a:gd name="T31" fmla="*/ 9030 h 9030"/>
              <a:gd name="T32" fmla="*/ 7 w 13"/>
              <a:gd name="T33" fmla="*/ 9030 h 9030"/>
              <a:gd name="T34" fmla="*/ 7 w 13"/>
              <a:gd name="T35" fmla="*/ 9030 h 9030"/>
              <a:gd name="T36" fmla="*/ 11 w 13"/>
              <a:gd name="T37" fmla="*/ 9026 h 9030"/>
              <a:gd name="T38" fmla="*/ 11 w 13"/>
              <a:gd name="T39" fmla="*/ 9026 h 9030"/>
              <a:gd name="T40" fmla="*/ 13 w 13"/>
              <a:gd name="T41" fmla="*/ 9024 h 9030"/>
              <a:gd name="T42" fmla="*/ 13 w 13"/>
              <a:gd name="T43" fmla="*/ 8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030"/>
              <a:gd name="T68" fmla="*/ 13 w 13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030">
                <a:moveTo>
                  <a:pt x="13" y="8"/>
                </a:moveTo>
                <a:lnTo>
                  <a:pt x="11" y="5"/>
                </a:lnTo>
                <a:lnTo>
                  <a:pt x="7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9021"/>
                </a:lnTo>
                <a:lnTo>
                  <a:pt x="0" y="9026"/>
                </a:lnTo>
                <a:lnTo>
                  <a:pt x="3" y="9030"/>
                </a:lnTo>
                <a:lnTo>
                  <a:pt x="5" y="9030"/>
                </a:lnTo>
                <a:lnTo>
                  <a:pt x="7" y="9030"/>
                </a:lnTo>
                <a:lnTo>
                  <a:pt x="11" y="9026"/>
                </a:lnTo>
                <a:lnTo>
                  <a:pt x="13" y="9024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7" name="Rectangle 280">
            <a:extLst>
              <a:ext uri="{FF2B5EF4-FFF2-40B4-BE49-F238E27FC236}">
                <a16:creationId xmlns:a16="http://schemas.microsoft.com/office/drawing/2014/main" id="{2B4007F7-A47D-4601-9827-9416DF28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3197225"/>
            <a:ext cx="47625" cy="23526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8" name="Line 281">
            <a:extLst>
              <a:ext uri="{FF2B5EF4-FFF2-40B4-BE49-F238E27FC236}">
                <a16:creationId xmlns:a16="http://schemas.microsoft.com/office/drawing/2014/main" id="{9F933F72-04F9-43E4-AC45-80F08761E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9" name="Freeform 282">
            <a:extLst>
              <a:ext uri="{FF2B5EF4-FFF2-40B4-BE49-F238E27FC236}">
                <a16:creationId xmlns:a16="http://schemas.microsoft.com/office/drawing/2014/main" id="{F3477FEF-3B1A-4518-84C5-D0EB97BE32C6}"/>
              </a:ext>
            </a:extLst>
          </p:cNvPr>
          <p:cNvSpPr>
            <a:spLocks/>
          </p:cNvSpPr>
          <p:nvPr/>
        </p:nvSpPr>
        <p:spPr bwMode="auto">
          <a:xfrm>
            <a:off x="3479800" y="3194050"/>
            <a:ext cx="3175" cy="2357438"/>
          </a:xfrm>
          <a:custGeom>
            <a:avLst/>
            <a:gdLst>
              <a:gd name="T0" fmla="*/ 0 w 13"/>
              <a:gd name="T1" fmla="*/ 6518 h 6524"/>
              <a:gd name="T2" fmla="*/ 2 w 13"/>
              <a:gd name="T3" fmla="*/ 6520 h 6524"/>
              <a:gd name="T4" fmla="*/ 2 w 13"/>
              <a:gd name="T5" fmla="*/ 6520 h 6524"/>
              <a:gd name="T6" fmla="*/ 5 w 13"/>
              <a:gd name="T7" fmla="*/ 6524 h 6524"/>
              <a:gd name="T8" fmla="*/ 5 w 13"/>
              <a:gd name="T9" fmla="*/ 6524 h 6524"/>
              <a:gd name="T10" fmla="*/ 7 w 13"/>
              <a:gd name="T11" fmla="*/ 6524 h 6524"/>
              <a:gd name="T12" fmla="*/ 10 w 13"/>
              <a:gd name="T13" fmla="*/ 6524 h 6524"/>
              <a:gd name="T14" fmla="*/ 10 w 13"/>
              <a:gd name="T15" fmla="*/ 6524 h 6524"/>
              <a:gd name="T16" fmla="*/ 13 w 13"/>
              <a:gd name="T17" fmla="*/ 6520 h 6524"/>
              <a:gd name="T18" fmla="*/ 13 w 13"/>
              <a:gd name="T19" fmla="*/ 6520 h 6524"/>
              <a:gd name="T20" fmla="*/ 13 w 13"/>
              <a:gd name="T21" fmla="*/ 11 h 6524"/>
              <a:gd name="T22" fmla="*/ 13 w 13"/>
              <a:gd name="T23" fmla="*/ 6 h 6524"/>
              <a:gd name="T24" fmla="*/ 13 w 13"/>
              <a:gd name="T25" fmla="*/ 6 h 6524"/>
              <a:gd name="T26" fmla="*/ 10 w 13"/>
              <a:gd name="T27" fmla="*/ 3 h 6524"/>
              <a:gd name="T28" fmla="*/ 10 w 13"/>
              <a:gd name="T29" fmla="*/ 3 h 6524"/>
              <a:gd name="T30" fmla="*/ 7 w 13"/>
              <a:gd name="T31" fmla="*/ 0 h 6524"/>
              <a:gd name="T32" fmla="*/ 5 w 13"/>
              <a:gd name="T33" fmla="*/ 3 h 6524"/>
              <a:gd name="T34" fmla="*/ 5 w 13"/>
              <a:gd name="T35" fmla="*/ 3 h 6524"/>
              <a:gd name="T36" fmla="*/ 2 w 13"/>
              <a:gd name="T37" fmla="*/ 6 h 6524"/>
              <a:gd name="T38" fmla="*/ 2 w 13"/>
              <a:gd name="T39" fmla="*/ 6 h 6524"/>
              <a:gd name="T40" fmla="*/ 0 w 13"/>
              <a:gd name="T41" fmla="*/ 8 h 6524"/>
              <a:gd name="T42" fmla="*/ 0 w 13"/>
              <a:gd name="T43" fmla="*/ 651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0" y="6518"/>
                </a:moveTo>
                <a:lnTo>
                  <a:pt x="2" y="6520"/>
                </a:lnTo>
                <a:lnTo>
                  <a:pt x="5" y="6524"/>
                </a:lnTo>
                <a:lnTo>
                  <a:pt x="7" y="6524"/>
                </a:lnTo>
                <a:lnTo>
                  <a:pt x="10" y="6524"/>
                </a:lnTo>
                <a:lnTo>
                  <a:pt x="13" y="6520"/>
                </a:lnTo>
                <a:lnTo>
                  <a:pt x="13" y="11"/>
                </a:lnTo>
                <a:lnTo>
                  <a:pt x="13" y="6"/>
                </a:lnTo>
                <a:lnTo>
                  <a:pt x="10" y="3"/>
                </a:lnTo>
                <a:lnTo>
                  <a:pt x="7" y="0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651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0" name="Line 283">
            <a:extLst>
              <a:ext uri="{FF2B5EF4-FFF2-40B4-BE49-F238E27FC236}">
                <a16:creationId xmlns:a16="http://schemas.microsoft.com/office/drawing/2014/main" id="{3087309A-0B02-47CC-B45A-980A3B345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31940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1" name="Freeform 284">
            <a:extLst>
              <a:ext uri="{FF2B5EF4-FFF2-40B4-BE49-F238E27FC236}">
                <a16:creationId xmlns:a16="http://schemas.microsoft.com/office/drawing/2014/main" id="{18C6CA39-B3B9-44B0-B6E5-41C5A3941D92}"/>
              </a:ext>
            </a:extLst>
          </p:cNvPr>
          <p:cNvSpPr>
            <a:spLocks/>
          </p:cNvSpPr>
          <p:nvPr/>
        </p:nvSpPr>
        <p:spPr bwMode="auto">
          <a:xfrm>
            <a:off x="3479800" y="3194050"/>
            <a:ext cx="52388" cy="4763"/>
          </a:xfrm>
          <a:custGeom>
            <a:avLst/>
            <a:gdLst>
              <a:gd name="T0" fmla="*/ 7 w 146"/>
              <a:gd name="T1" fmla="*/ 0 h 13"/>
              <a:gd name="T2" fmla="*/ 5 w 146"/>
              <a:gd name="T3" fmla="*/ 3 h 13"/>
              <a:gd name="T4" fmla="*/ 5 w 146"/>
              <a:gd name="T5" fmla="*/ 3 h 13"/>
              <a:gd name="T6" fmla="*/ 2 w 146"/>
              <a:gd name="T7" fmla="*/ 6 h 13"/>
              <a:gd name="T8" fmla="*/ 2 w 146"/>
              <a:gd name="T9" fmla="*/ 6 h 13"/>
              <a:gd name="T10" fmla="*/ 0 w 146"/>
              <a:gd name="T11" fmla="*/ 8 h 13"/>
              <a:gd name="T12" fmla="*/ 2 w 146"/>
              <a:gd name="T13" fmla="*/ 11 h 13"/>
              <a:gd name="T14" fmla="*/ 2 w 146"/>
              <a:gd name="T15" fmla="*/ 11 h 13"/>
              <a:gd name="T16" fmla="*/ 5 w 146"/>
              <a:gd name="T17" fmla="*/ 13 h 13"/>
              <a:gd name="T18" fmla="*/ 5 w 146"/>
              <a:gd name="T19" fmla="*/ 13 h 13"/>
              <a:gd name="T20" fmla="*/ 135 w 146"/>
              <a:gd name="T21" fmla="*/ 13 h 13"/>
              <a:gd name="T22" fmla="*/ 140 w 146"/>
              <a:gd name="T23" fmla="*/ 13 h 13"/>
              <a:gd name="T24" fmla="*/ 140 w 146"/>
              <a:gd name="T25" fmla="*/ 13 h 13"/>
              <a:gd name="T26" fmla="*/ 144 w 146"/>
              <a:gd name="T27" fmla="*/ 11 h 13"/>
              <a:gd name="T28" fmla="*/ 144 w 146"/>
              <a:gd name="T29" fmla="*/ 11 h 13"/>
              <a:gd name="T30" fmla="*/ 146 w 146"/>
              <a:gd name="T31" fmla="*/ 8 h 13"/>
              <a:gd name="T32" fmla="*/ 144 w 146"/>
              <a:gd name="T33" fmla="*/ 6 h 13"/>
              <a:gd name="T34" fmla="*/ 144 w 146"/>
              <a:gd name="T35" fmla="*/ 6 h 13"/>
              <a:gd name="T36" fmla="*/ 140 w 146"/>
              <a:gd name="T37" fmla="*/ 3 h 13"/>
              <a:gd name="T38" fmla="*/ 140 w 146"/>
              <a:gd name="T39" fmla="*/ 3 h 13"/>
              <a:gd name="T40" fmla="*/ 138 w 146"/>
              <a:gd name="T41" fmla="*/ 0 h 13"/>
              <a:gd name="T42" fmla="*/ 7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7" y="0"/>
                </a:move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2" y="11"/>
                </a:lnTo>
                <a:lnTo>
                  <a:pt x="5" y="13"/>
                </a:lnTo>
                <a:lnTo>
                  <a:pt x="135" y="13"/>
                </a:lnTo>
                <a:lnTo>
                  <a:pt x="140" y="13"/>
                </a:lnTo>
                <a:lnTo>
                  <a:pt x="144" y="11"/>
                </a:lnTo>
                <a:lnTo>
                  <a:pt x="146" y="8"/>
                </a:lnTo>
                <a:lnTo>
                  <a:pt x="144" y="6"/>
                </a:lnTo>
                <a:lnTo>
                  <a:pt x="140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2" name="Line 285">
            <a:extLst>
              <a:ext uri="{FF2B5EF4-FFF2-40B4-BE49-F238E27FC236}">
                <a16:creationId xmlns:a16="http://schemas.microsoft.com/office/drawing/2014/main" id="{592647DE-D254-44EB-BE39-896833AEF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188" y="31972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3" name="Freeform 286">
            <a:extLst>
              <a:ext uri="{FF2B5EF4-FFF2-40B4-BE49-F238E27FC236}">
                <a16:creationId xmlns:a16="http://schemas.microsoft.com/office/drawing/2014/main" id="{AD6CBE92-EF05-4D40-90A4-C8B685D57861}"/>
              </a:ext>
            </a:extLst>
          </p:cNvPr>
          <p:cNvSpPr>
            <a:spLocks/>
          </p:cNvSpPr>
          <p:nvPr/>
        </p:nvSpPr>
        <p:spPr bwMode="auto">
          <a:xfrm>
            <a:off x="3527425" y="3194050"/>
            <a:ext cx="4763" cy="2357438"/>
          </a:xfrm>
          <a:custGeom>
            <a:avLst/>
            <a:gdLst>
              <a:gd name="T0" fmla="*/ 13 w 13"/>
              <a:gd name="T1" fmla="*/ 8 h 6524"/>
              <a:gd name="T2" fmla="*/ 11 w 13"/>
              <a:gd name="T3" fmla="*/ 6 h 6524"/>
              <a:gd name="T4" fmla="*/ 11 w 13"/>
              <a:gd name="T5" fmla="*/ 6 h 6524"/>
              <a:gd name="T6" fmla="*/ 7 w 13"/>
              <a:gd name="T7" fmla="*/ 3 h 6524"/>
              <a:gd name="T8" fmla="*/ 7 w 13"/>
              <a:gd name="T9" fmla="*/ 3 h 6524"/>
              <a:gd name="T10" fmla="*/ 5 w 13"/>
              <a:gd name="T11" fmla="*/ 0 h 6524"/>
              <a:gd name="T12" fmla="*/ 2 w 13"/>
              <a:gd name="T13" fmla="*/ 3 h 6524"/>
              <a:gd name="T14" fmla="*/ 2 w 13"/>
              <a:gd name="T15" fmla="*/ 3 h 6524"/>
              <a:gd name="T16" fmla="*/ 0 w 13"/>
              <a:gd name="T17" fmla="*/ 6 h 6524"/>
              <a:gd name="T18" fmla="*/ 0 w 13"/>
              <a:gd name="T19" fmla="*/ 6 h 6524"/>
              <a:gd name="T20" fmla="*/ 0 w 13"/>
              <a:gd name="T21" fmla="*/ 6518 h 6524"/>
              <a:gd name="T22" fmla="*/ 0 w 13"/>
              <a:gd name="T23" fmla="*/ 6520 h 6524"/>
              <a:gd name="T24" fmla="*/ 0 w 13"/>
              <a:gd name="T25" fmla="*/ 6520 h 6524"/>
              <a:gd name="T26" fmla="*/ 2 w 13"/>
              <a:gd name="T27" fmla="*/ 6524 h 6524"/>
              <a:gd name="T28" fmla="*/ 2 w 13"/>
              <a:gd name="T29" fmla="*/ 6524 h 6524"/>
              <a:gd name="T30" fmla="*/ 5 w 13"/>
              <a:gd name="T31" fmla="*/ 6524 h 6524"/>
              <a:gd name="T32" fmla="*/ 7 w 13"/>
              <a:gd name="T33" fmla="*/ 6524 h 6524"/>
              <a:gd name="T34" fmla="*/ 7 w 13"/>
              <a:gd name="T35" fmla="*/ 6524 h 6524"/>
              <a:gd name="T36" fmla="*/ 11 w 13"/>
              <a:gd name="T37" fmla="*/ 6520 h 6524"/>
              <a:gd name="T38" fmla="*/ 11 w 13"/>
              <a:gd name="T39" fmla="*/ 6520 h 6524"/>
              <a:gd name="T40" fmla="*/ 13 w 13"/>
              <a:gd name="T41" fmla="*/ 6520 h 6524"/>
              <a:gd name="T42" fmla="*/ 13 w 13"/>
              <a:gd name="T43" fmla="*/ 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13" y="8"/>
                </a:moveTo>
                <a:lnTo>
                  <a:pt x="11" y="6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0" y="6518"/>
                </a:lnTo>
                <a:lnTo>
                  <a:pt x="0" y="6520"/>
                </a:lnTo>
                <a:lnTo>
                  <a:pt x="2" y="6524"/>
                </a:lnTo>
                <a:lnTo>
                  <a:pt x="5" y="6524"/>
                </a:lnTo>
                <a:lnTo>
                  <a:pt x="7" y="6524"/>
                </a:lnTo>
                <a:lnTo>
                  <a:pt x="11" y="6520"/>
                </a:lnTo>
                <a:lnTo>
                  <a:pt x="13" y="6520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4" name="Rectangle 287">
            <a:extLst>
              <a:ext uri="{FF2B5EF4-FFF2-40B4-BE49-F238E27FC236}">
                <a16:creationId xmlns:a16="http://schemas.microsoft.com/office/drawing/2014/main" id="{F91EBABD-6DDB-4012-9483-E9E581B6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3197225"/>
            <a:ext cx="50800" cy="23526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5" name="Line 288">
            <a:extLst>
              <a:ext uri="{FF2B5EF4-FFF2-40B4-BE49-F238E27FC236}">
                <a16:creationId xmlns:a16="http://schemas.microsoft.com/office/drawing/2014/main" id="{8587F52F-413B-4989-AC0C-2BEE2C7B1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6" name="Freeform 289">
            <a:extLst>
              <a:ext uri="{FF2B5EF4-FFF2-40B4-BE49-F238E27FC236}">
                <a16:creationId xmlns:a16="http://schemas.microsoft.com/office/drawing/2014/main" id="{133BC1A0-19B1-46FC-88EF-2495E4AF65DB}"/>
              </a:ext>
            </a:extLst>
          </p:cNvPr>
          <p:cNvSpPr>
            <a:spLocks/>
          </p:cNvSpPr>
          <p:nvPr/>
        </p:nvSpPr>
        <p:spPr bwMode="auto">
          <a:xfrm>
            <a:off x="3543300" y="3194050"/>
            <a:ext cx="3175" cy="2357438"/>
          </a:xfrm>
          <a:custGeom>
            <a:avLst/>
            <a:gdLst>
              <a:gd name="T0" fmla="*/ 0 w 10"/>
              <a:gd name="T1" fmla="*/ 6518 h 6524"/>
              <a:gd name="T2" fmla="*/ 0 w 10"/>
              <a:gd name="T3" fmla="*/ 6520 h 6524"/>
              <a:gd name="T4" fmla="*/ 0 w 10"/>
              <a:gd name="T5" fmla="*/ 6520 h 6524"/>
              <a:gd name="T6" fmla="*/ 2 w 10"/>
              <a:gd name="T7" fmla="*/ 6524 h 6524"/>
              <a:gd name="T8" fmla="*/ 2 w 10"/>
              <a:gd name="T9" fmla="*/ 6524 h 6524"/>
              <a:gd name="T10" fmla="*/ 5 w 10"/>
              <a:gd name="T11" fmla="*/ 6524 h 6524"/>
              <a:gd name="T12" fmla="*/ 7 w 10"/>
              <a:gd name="T13" fmla="*/ 6524 h 6524"/>
              <a:gd name="T14" fmla="*/ 7 w 10"/>
              <a:gd name="T15" fmla="*/ 6524 h 6524"/>
              <a:gd name="T16" fmla="*/ 10 w 10"/>
              <a:gd name="T17" fmla="*/ 6520 h 6524"/>
              <a:gd name="T18" fmla="*/ 10 w 10"/>
              <a:gd name="T19" fmla="*/ 6520 h 6524"/>
              <a:gd name="T20" fmla="*/ 10 w 10"/>
              <a:gd name="T21" fmla="*/ 11 h 6524"/>
              <a:gd name="T22" fmla="*/ 10 w 10"/>
              <a:gd name="T23" fmla="*/ 6 h 6524"/>
              <a:gd name="T24" fmla="*/ 10 w 10"/>
              <a:gd name="T25" fmla="*/ 6 h 6524"/>
              <a:gd name="T26" fmla="*/ 7 w 10"/>
              <a:gd name="T27" fmla="*/ 3 h 6524"/>
              <a:gd name="T28" fmla="*/ 7 w 10"/>
              <a:gd name="T29" fmla="*/ 3 h 6524"/>
              <a:gd name="T30" fmla="*/ 5 w 10"/>
              <a:gd name="T31" fmla="*/ 0 h 6524"/>
              <a:gd name="T32" fmla="*/ 2 w 10"/>
              <a:gd name="T33" fmla="*/ 3 h 6524"/>
              <a:gd name="T34" fmla="*/ 2 w 10"/>
              <a:gd name="T35" fmla="*/ 3 h 6524"/>
              <a:gd name="T36" fmla="*/ 0 w 10"/>
              <a:gd name="T37" fmla="*/ 6 h 6524"/>
              <a:gd name="T38" fmla="*/ 0 w 10"/>
              <a:gd name="T39" fmla="*/ 6 h 6524"/>
              <a:gd name="T40" fmla="*/ 0 w 10"/>
              <a:gd name="T41" fmla="*/ 8 h 6524"/>
              <a:gd name="T42" fmla="*/ 0 w 10"/>
              <a:gd name="T43" fmla="*/ 651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6524"/>
              <a:gd name="T68" fmla="*/ 10 w 10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6524">
                <a:moveTo>
                  <a:pt x="0" y="6518"/>
                </a:moveTo>
                <a:lnTo>
                  <a:pt x="0" y="6520"/>
                </a:lnTo>
                <a:lnTo>
                  <a:pt x="2" y="6524"/>
                </a:lnTo>
                <a:lnTo>
                  <a:pt x="5" y="6524"/>
                </a:lnTo>
                <a:lnTo>
                  <a:pt x="7" y="6524"/>
                </a:lnTo>
                <a:lnTo>
                  <a:pt x="10" y="6520"/>
                </a:lnTo>
                <a:lnTo>
                  <a:pt x="10" y="11"/>
                </a:lnTo>
                <a:lnTo>
                  <a:pt x="10" y="6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0" y="8"/>
                </a:lnTo>
                <a:lnTo>
                  <a:pt x="0" y="651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7" name="Line 290">
            <a:extLst>
              <a:ext uri="{FF2B5EF4-FFF2-40B4-BE49-F238E27FC236}">
                <a16:creationId xmlns:a16="http://schemas.microsoft.com/office/drawing/2014/main" id="{931C0CDF-CE7F-46AC-9D09-711B2BAC1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888" y="31940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8" name="Freeform 291">
            <a:extLst>
              <a:ext uri="{FF2B5EF4-FFF2-40B4-BE49-F238E27FC236}">
                <a16:creationId xmlns:a16="http://schemas.microsoft.com/office/drawing/2014/main" id="{72FEB89A-41B2-44E4-97CA-6081659E77A7}"/>
              </a:ext>
            </a:extLst>
          </p:cNvPr>
          <p:cNvSpPr>
            <a:spLocks/>
          </p:cNvSpPr>
          <p:nvPr/>
        </p:nvSpPr>
        <p:spPr bwMode="auto">
          <a:xfrm>
            <a:off x="3543300" y="3194050"/>
            <a:ext cx="53975" cy="4763"/>
          </a:xfrm>
          <a:custGeom>
            <a:avLst/>
            <a:gdLst>
              <a:gd name="T0" fmla="*/ 5 w 146"/>
              <a:gd name="T1" fmla="*/ 0 h 13"/>
              <a:gd name="T2" fmla="*/ 2 w 146"/>
              <a:gd name="T3" fmla="*/ 3 h 13"/>
              <a:gd name="T4" fmla="*/ 2 w 146"/>
              <a:gd name="T5" fmla="*/ 3 h 13"/>
              <a:gd name="T6" fmla="*/ 0 w 146"/>
              <a:gd name="T7" fmla="*/ 6 h 13"/>
              <a:gd name="T8" fmla="*/ 0 w 146"/>
              <a:gd name="T9" fmla="*/ 6 h 13"/>
              <a:gd name="T10" fmla="*/ 0 w 146"/>
              <a:gd name="T11" fmla="*/ 8 h 13"/>
              <a:gd name="T12" fmla="*/ 0 w 146"/>
              <a:gd name="T13" fmla="*/ 11 h 13"/>
              <a:gd name="T14" fmla="*/ 0 w 146"/>
              <a:gd name="T15" fmla="*/ 11 h 13"/>
              <a:gd name="T16" fmla="*/ 2 w 146"/>
              <a:gd name="T17" fmla="*/ 13 h 13"/>
              <a:gd name="T18" fmla="*/ 2 w 146"/>
              <a:gd name="T19" fmla="*/ 13 h 13"/>
              <a:gd name="T20" fmla="*/ 133 w 146"/>
              <a:gd name="T21" fmla="*/ 13 h 13"/>
              <a:gd name="T22" fmla="*/ 141 w 146"/>
              <a:gd name="T23" fmla="*/ 13 h 13"/>
              <a:gd name="T24" fmla="*/ 141 w 146"/>
              <a:gd name="T25" fmla="*/ 13 h 13"/>
              <a:gd name="T26" fmla="*/ 144 w 146"/>
              <a:gd name="T27" fmla="*/ 11 h 13"/>
              <a:gd name="T28" fmla="*/ 144 w 146"/>
              <a:gd name="T29" fmla="*/ 11 h 13"/>
              <a:gd name="T30" fmla="*/ 146 w 146"/>
              <a:gd name="T31" fmla="*/ 8 h 13"/>
              <a:gd name="T32" fmla="*/ 144 w 146"/>
              <a:gd name="T33" fmla="*/ 6 h 13"/>
              <a:gd name="T34" fmla="*/ 144 w 146"/>
              <a:gd name="T35" fmla="*/ 6 h 13"/>
              <a:gd name="T36" fmla="*/ 141 w 146"/>
              <a:gd name="T37" fmla="*/ 3 h 13"/>
              <a:gd name="T38" fmla="*/ 141 w 146"/>
              <a:gd name="T39" fmla="*/ 3 h 13"/>
              <a:gd name="T40" fmla="*/ 135 w 146"/>
              <a:gd name="T41" fmla="*/ 0 h 13"/>
              <a:gd name="T42" fmla="*/ 5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5" y="0"/>
                </a:moveTo>
                <a:lnTo>
                  <a:pt x="2" y="3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2" y="13"/>
                </a:lnTo>
                <a:lnTo>
                  <a:pt x="133" y="13"/>
                </a:lnTo>
                <a:lnTo>
                  <a:pt x="141" y="13"/>
                </a:lnTo>
                <a:lnTo>
                  <a:pt x="144" y="11"/>
                </a:lnTo>
                <a:lnTo>
                  <a:pt x="146" y="8"/>
                </a:lnTo>
                <a:lnTo>
                  <a:pt x="144" y="6"/>
                </a:lnTo>
                <a:lnTo>
                  <a:pt x="141" y="3"/>
                </a:lnTo>
                <a:lnTo>
                  <a:pt x="13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9" name="Line 292">
            <a:extLst>
              <a:ext uri="{FF2B5EF4-FFF2-40B4-BE49-F238E27FC236}">
                <a16:creationId xmlns:a16="http://schemas.microsoft.com/office/drawing/2014/main" id="{3881BF4A-0D62-4AED-9DE9-45274768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31972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0" name="Freeform 293">
            <a:extLst>
              <a:ext uri="{FF2B5EF4-FFF2-40B4-BE49-F238E27FC236}">
                <a16:creationId xmlns:a16="http://schemas.microsoft.com/office/drawing/2014/main" id="{D3E416A9-66C7-4BE7-B4EA-C803F86F5611}"/>
              </a:ext>
            </a:extLst>
          </p:cNvPr>
          <p:cNvSpPr>
            <a:spLocks/>
          </p:cNvSpPr>
          <p:nvPr/>
        </p:nvSpPr>
        <p:spPr bwMode="auto">
          <a:xfrm>
            <a:off x="3592513" y="3194050"/>
            <a:ext cx="4762" cy="2357438"/>
          </a:xfrm>
          <a:custGeom>
            <a:avLst/>
            <a:gdLst>
              <a:gd name="T0" fmla="*/ 13 w 13"/>
              <a:gd name="T1" fmla="*/ 8 h 6524"/>
              <a:gd name="T2" fmla="*/ 11 w 13"/>
              <a:gd name="T3" fmla="*/ 6 h 6524"/>
              <a:gd name="T4" fmla="*/ 11 w 13"/>
              <a:gd name="T5" fmla="*/ 6 h 6524"/>
              <a:gd name="T6" fmla="*/ 8 w 13"/>
              <a:gd name="T7" fmla="*/ 3 h 6524"/>
              <a:gd name="T8" fmla="*/ 8 w 13"/>
              <a:gd name="T9" fmla="*/ 3 h 6524"/>
              <a:gd name="T10" fmla="*/ 5 w 13"/>
              <a:gd name="T11" fmla="*/ 0 h 6524"/>
              <a:gd name="T12" fmla="*/ 2 w 13"/>
              <a:gd name="T13" fmla="*/ 3 h 6524"/>
              <a:gd name="T14" fmla="*/ 2 w 13"/>
              <a:gd name="T15" fmla="*/ 3 h 6524"/>
              <a:gd name="T16" fmla="*/ 0 w 13"/>
              <a:gd name="T17" fmla="*/ 6 h 6524"/>
              <a:gd name="T18" fmla="*/ 0 w 13"/>
              <a:gd name="T19" fmla="*/ 6 h 6524"/>
              <a:gd name="T20" fmla="*/ 0 w 13"/>
              <a:gd name="T21" fmla="*/ 6518 h 6524"/>
              <a:gd name="T22" fmla="*/ 0 w 13"/>
              <a:gd name="T23" fmla="*/ 6520 h 6524"/>
              <a:gd name="T24" fmla="*/ 0 w 13"/>
              <a:gd name="T25" fmla="*/ 6520 h 6524"/>
              <a:gd name="T26" fmla="*/ 2 w 13"/>
              <a:gd name="T27" fmla="*/ 6524 h 6524"/>
              <a:gd name="T28" fmla="*/ 2 w 13"/>
              <a:gd name="T29" fmla="*/ 6524 h 6524"/>
              <a:gd name="T30" fmla="*/ 5 w 13"/>
              <a:gd name="T31" fmla="*/ 6524 h 6524"/>
              <a:gd name="T32" fmla="*/ 8 w 13"/>
              <a:gd name="T33" fmla="*/ 6524 h 6524"/>
              <a:gd name="T34" fmla="*/ 8 w 13"/>
              <a:gd name="T35" fmla="*/ 6524 h 6524"/>
              <a:gd name="T36" fmla="*/ 11 w 13"/>
              <a:gd name="T37" fmla="*/ 6520 h 6524"/>
              <a:gd name="T38" fmla="*/ 11 w 13"/>
              <a:gd name="T39" fmla="*/ 6520 h 6524"/>
              <a:gd name="T40" fmla="*/ 13 w 13"/>
              <a:gd name="T41" fmla="*/ 6520 h 6524"/>
              <a:gd name="T42" fmla="*/ 13 w 13"/>
              <a:gd name="T43" fmla="*/ 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13" y="8"/>
                </a:moveTo>
                <a:lnTo>
                  <a:pt x="11" y="6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0" y="6518"/>
                </a:lnTo>
                <a:lnTo>
                  <a:pt x="0" y="6520"/>
                </a:lnTo>
                <a:lnTo>
                  <a:pt x="2" y="6524"/>
                </a:lnTo>
                <a:lnTo>
                  <a:pt x="5" y="6524"/>
                </a:lnTo>
                <a:lnTo>
                  <a:pt x="8" y="6524"/>
                </a:lnTo>
                <a:lnTo>
                  <a:pt x="11" y="6520"/>
                </a:lnTo>
                <a:lnTo>
                  <a:pt x="13" y="6520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1" name="Rectangle 294">
            <a:extLst>
              <a:ext uri="{FF2B5EF4-FFF2-40B4-BE49-F238E27FC236}">
                <a16:creationId xmlns:a16="http://schemas.microsoft.com/office/drawing/2014/main" id="{1D55E1A8-2B8E-41E3-946C-846F9906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4222750"/>
            <a:ext cx="47625" cy="132715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2" name="Line 295">
            <a:extLst>
              <a:ext uri="{FF2B5EF4-FFF2-40B4-BE49-F238E27FC236}">
                <a16:creationId xmlns:a16="http://schemas.microsoft.com/office/drawing/2014/main" id="{1827124A-C85B-412E-AFFA-B90DC1534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3" name="Freeform 296">
            <a:extLst>
              <a:ext uri="{FF2B5EF4-FFF2-40B4-BE49-F238E27FC236}">
                <a16:creationId xmlns:a16="http://schemas.microsoft.com/office/drawing/2014/main" id="{2FE22F5A-A2EC-4A23-B1EE-4C1290B6A985}"/>
              </a:ext>
            </a:extLst>
          </p:cNvPr>
          <p:cNvSpPr>
            <a:spLocks/>
          </p:cNvSpPr>
          <p:nvPr/>
        </p:nvSpPr>
        <p:spPr bwMode="auto">
          <a:xfrm>
            <a:off x="3606800" y="4221163"/>
            <a:ext cx="4763" cy="1330325"/>
          </a:xfrm>
          <a:custGeom>
            <a:avLst/>
            <a:gdLst>
              <a:gd name="T0" fmla="*/ 0 w 13"/>
              <a:gd name="T1" fmla="*/ 3679 h 3685"/>
              <a:gd name="T2" fmla="*/ 2 w 13"/>
              <a:gd name="T3" fmla="*/ 3681 h 3685"/>
              <a:gd name="T4" fmla="*/ 2 w 13"/>
              <a:gd name="T5" fmla="*/ 3681 h 3685"/>
              <a:gd name="T6" fmla="*/ 5 w 13"/>
              <a:gd name="T7" fmla="*/ 3685 h 3685"/>
              <a:gd name="T8" fmla="*/ 5 w 13"/>
              <a:gd name="T9" fmla="*/ 3685 h 3685"/>
              <a:gd name="T10" fmla="*/ 7 w 13"/>
              <a:gd name="T11" fmla="*/ 3685 h 3685"/>
              <a:gd name="T12" fmla="*/ 11 w 13"/>
              <a:gd name="T13" fmla="*/ 3685 h 3685"/>
              <a:gd name="T14" fmla="*/ 11 w 13"/>
              <a:gd name="T15" fmla="*/ 3685 h 3685"/>
              <a:gd name="T16" fmla="*/ 13 w 13"/>
              <a:gd name="T17" fmla="*/ 3681 h 3685"/>
              <a:gd name="T18" fmla="*/ 13 w 13"/>
              <a:gd name="T19" fmla="*/ 3681 h 3685"/>
              <a:gd name="T20" fmla="*/ 13 w 13"/>
              <a:gd name="T21" fmla="*/ 11 h 3685"/>
              <a:gd name="T22" fmla="*/ 13 w 13"/>
              <a:gd name="T23" fmla="*/ 5 h 3685"/>
              <a:gd name="T24" fmla="*/ 13 w 13"/>
              <a:gd name="T25" fmla="*/ 5 h 3685"/>
              <a:gd name="T26" fmla="*/ 11 w 13"/>
              <a:gd name="T27" fmla="*/ 3 h 3685"/>
              <a:gd name="T28" fmla="*/ 11 w 13"/>
              <a:gd name="T29" fmla="*/ 3 h 3685"/>
              <a:gd name="T30" fmla="*/ 7 w 13"/>
              <a:gd name="T31" fmla="*/ 0 h 3685"/>
              <a:gd name="T32" fmla="*/ 5 w 13"/>
              <a:gd name="T33" fmla="*/ 3 h 3685"/>
              <a:gd name="T34" fmla="*/ 5 w 13"/>
              <a:gd name="T35" fmla="*/ 3 h 3685"/>
              <a:gd name="T36" fmla="*/ 2 w 13"/>
              <a:gd name="T37" fmla="*/ 5 h 3685"/>
              <a:gd name="T38" fmla="*/ 2 w 13"/>
              <a:gd name="T39" fmla="*/ 5 h 3685"/>
              <a:gd name="T40" fmla="*/ 0 w 13"/>
              <a:gd name="T41" fmla="*/ 8 h 3685"/>
              <a:gd name="T42" fmla="*/ 0 w 13"/>
              <a:gd name="T43" fmla="*/ 3679 h 3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685"/>
              <a:gd name="T68" fmla="*/ 13 w 13"/>
              <a:gd name="T69" fmla="*/ 3685 h 3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685">
                <a:moveTo>
                  <a:pt x="0" y="3679"/>
                </a:moveTo>
                <a:lnTo>
                  <a:pt x="2" y="3681"/>
                </a:lnTo>
                <a:lnTo>
                  <a:pt x="5" y="3685"/>
                </a:lnTo>
                <a:lnTo>
                  <a:pt x="7" y="3685"/>
                </a:lnTo>
                <a:lnTo>
                  <a:pt x="11" y="3685"/>
                </a:lnTo>
                <a:lnTo>
                  <a:pt x="13" y="3681"/>
                </a:lnTo>
                <a:lnTo>
                  <a:pt x="13" y="11"/>
                </a:lnTo>
                <a:lnTo>
                  <a:pt x="13" y="5"/>
                </a:lnTo>
                <a:lnTo>
                  <a:pt x="11" y="3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0" y="36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4" name="Line 297">
            <a:extLst>
              <a:ext uri="{FF2B5EF4-FFF2-40B4-BE49-F238E27FC236}">
                <a16:creationId xmlns:a16="http://schemas.microsoft.com/office/drawing/2014/main" id="{DED32F71-8BA2-49DC-93A8-1CCD44A2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975" y="422116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" name="Freeform 298">
            <a:extLst>
              <a:ext uri="{FF2B5EF4-FFF2-40B4-BE49-F238E27FC236}">
                <a16:creationId xmlns:a16="http://schemas.microsoft.com/office/drawing/2014/main" id="{B552E78E-B679-468B-A76D-F41AED9DD088}"/>
              </a:ext>
            </a:extLst>
          </p:cNvPr>
          <p:cNvSpPr>
            <a:spLocks/>
          </p:cNvSpPr>
          <p:nvPr/>
        </p:nvSpPr>
        <p:spPr bwMode="auto">
          <a:xfrm>
            <a:off x="3606800" y="4221163"/>
            <a:ext cx="55563" cy="3175"/>
          </a:xfrm>
          <a:custGeom>
            <a:avLst/>
            <a:gdLst>
              <a:gd name="T0" fmla="*/ 7 w 149"/>
              <a:gd name="T1" fmla="*/ 0 h 14"/>
              <a:gd name="T2" fmla="*/ 5 w 149"/>
              <a:gd name="T3" fmla="*/ 3 h 14"/>
              <a:gd name="T4" fmla="*/ 5 w 149"/>
              <a:gd name="T5" fmla="*/ 3 h 14"/>
              <a:gd name="T6" fmla="*/ 2 w 149"/>
              <a:gd name="T7" fmla="*/ 5 h 14"/>
              <a:gd name="T8" fmla="*/ 2 w 149"/>
              <a:gd name="T9" fmla="*/ 5 h 14"/>
              <a:gd name="T10" fmla="*/ 0 w 149"/>
              <a:gd name="T11" fmla="*/ 8 h 14"/>
              <a:gd name="T12" fmla="*/ 2 w 149"/>
              <a:gd name="T13" fmla="*/ 11 h 14"/>
              <a:gd name="T14" fmla="*/ 2 w 149"/>
              <a:gd name="T15" fmla="*/ 11 h 14"/>
              <a:gd name="T16" fmla="*/ 5 w 149"/>
              <a:gd name="T17" fmla="*/ 14 h 14"/>
              <a:gd name="T18" fmla="*/ 5 w 149"/>
              <a:gd name="T19" fmla="*/ 14 h 14"/>
              <a:gd name="T20" fmla="*/ 136 w 149"/>
              <a:gd name="T21" fmla="*/ 14 h 14"/>
              <a:gd name="T22" fmla="*/ 144 w 149"/>
              <a:gd name="T23" fmla="*/ 14 h 14"/>
              <a:gd name="T24" fmla="*/ 144 w 149"/>
              <a:gd name="T25" fmla="*/ 14 h 14"/>
              <a:gd name="T26" fmla="*/ 146 w 149"/>
              <a:gd name="T27" fmla="*/ 11 h 14"/>
              <a:gd name="T28" fmla="*/ 146 w 149"/>
              <a:gd name="T29" fmla="*/ 11 h 14"/>
              <a:gd name="T30" fmla="*/ 149 w 149"/>
              <a:gd name="T31" fmla="*/ 8 h 14"/>
              <a:gd name="T32" fmla="*/ 146 w 149"/>
              <a:gd name="T33" fmla="*/ 5 h 14"/>
              <a:gd name="T34" fmla="*/ 146 w 149"/>
              <a:gd name="T35" fmla="*/ 5 h 14"/>
              <a:gd name="T36" fmla="*/ 144 w 149"/>
              <a:gd name="T37" fmla="*/ 3 h 14"/>
              <a:gd name="T38" fmla="*/ 144 w 149"/>
              <a:gd name="T39" fmla="*/ 3 h 14"/>
              <a:gd name="T40" fmla="*/ 138 w 149"/>
              <a:gd name="T41" fmla="*/ 0 h 14"/>
              <a:gd name="T42" fmla="*/ 7 w 149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4"/>
              <a:gd name="T68" fmla="*/ 149 w 149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4">
                <a:moveTo>
                  <a:pt x="7" y="0"/>
                </a:move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5" y="14"/>
                </a:lnTo>
                <a:lnTo>
                  <a:pt x="136" y="14"/>
                </a:lnTo>
                <a:lnTo>
                  <a:pt x="144" y="14"/>
                </a:lnTo>
                <a:lnTo>
                  <a:pt x="146" y="11"/>
                </a:lnTo>
                <a:lnTo>
                  <a:pt x="149" y="8"/>
                </a:lnTo>
                <a:lnTo>
                  <a:pt x="146" y="5"/>
                </a:lnTo>
                <a:lnTo>
                  <a:pt x="144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6" name="Line 299">
            <a:extLst>
              <a:ext uri="{FF2B5EF4-FFF2-40B4-BE49-F238E27FC236}">
                <a16:creationId xmlns:a16="http://schemas.microsoft.com/office/drawing/2014/main" id="{D41C675B-B0B3-4AFB-8C22-095326D72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2363" y="42227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7" name="Freeform 300">
            <a:extLst>
              <a:ext uri="{FF2B5EF4-FFF2-40B4-BE49-F238E27FC236}">
                <a16:creationId xmlns:a16="http://schemas.microsoft.com/office/drawing/2014/main" id="{DBF1D212-2DAE-4421-8CC9-D22C89EDF176}"/>
              </a:ext>
            </a:extLst>
          </p:cNvPr>
          <p:cNvSpPr>
            <a:spLocks/>
          </p:cNvSpPr>
          <p:nvPr/>
        </p:nvSpPr>
        <p:spPr bwMode="auto">
          <a:xfrm>
            <a:off x="3656013" y="4221163"/>
            <a:ext cx="6350" cy="1330325"/>
          </a:xfrm>
          <a:custGeom>
            <a:avLst/>
            <a:gdLst>
              <a:gd name="T0" fmla="*/ 13 w 13"/>
              <a:gd name="T1" fmla="*/ 8 h 3685"/>
              <a:gd name="T2" fmla="*/ 10 w 13"/>
              <a:gd name="T3" fmla="*/ 5 h 3685"/>
              <a:gd name="T4" fmla="*/ 10 w 13"/>
              <a:gd name="T5" fmla="*/ 5 h 3685"/>
              <a:gd name="T6" fmla="*/ 8 w 13"/>
              <a:gd name="T7" fmla="*/ 3 h 3685"/>
              <a:gd name="T8" fmla="*/ 8 w 13"/>
              <a:gd name="T9" fmla="*/ 3 h 3685"/>
              <a:gd name="T10" fmla="*/ 5 w 13"/>
              <a:gd name="T11" fmla="*/ 0 h 3685"/>
              <a:gd name="T12" fmla="*/ 2 w 13"/>
              <a:gd name="T13" fmla="*/ 3 h 3685"/>
              <a:gd name="T14" fmla="*/ 2 w 13"/>
              <a:gd name="T15" fmla="*/ 3 h 3685"/>
              <a:gd name="T16" fmla="*/ 0 w 13"/>
              <a:gd name="T17" fmla="*/ 5 h 3685"/>
              <a:gd name="T18" fmla="*/ 0 w 13"/>
              <a:gd name="T19" fmla="*/ 5 h 3685"/>
              <a:gd name="T20" fmla="*/ 0 w 13"/>
              <a:gd name="T21" fmla="*/ 3679 h 3685"/>
              <a:gd name="T22" fmla="*/ 0 w 13"/>
              <a:gd name="T23" fmla="*/ 3681 h 3685"/>
              <a:gd name="T24" fmla="*/ 0 w 13"/>
              <a:gd name="T25" fmla="*/ 3681 h 3685"/>
              <a:gd name="T26" fmla="*/ 2 w 13"/>
              <a:gd name="T27" fmla="*/ 3685 h 3685"/>
              <a:gd name="T28" fmla="*/ 2 w 13"/>
              <a:gd name="T29" fmla="*/ 3685 h 3685"/>
              <a:gd name="T30" fmla="*/ 5 w 13"/>
              <a:gd name="T31" fmla="*/ 3685 h 3685"/>
              <a:gd name="T32" fmla="*/ 8 w 13"/>
              <a:gd name="T33" fmla="*/ 3685 h 3685"/>
              <a:gd name="T34" fmla="*/ 8 w 13"/>
              <a:gd name="T35" fmla="*/ 3685 h 3685"/>
              <a:gd name="T36" fmla="*/ 10 w 13"/>
              <a:gd name="T37" fmla="*/ 3681 h 3685"/>
              <a:gd name="T38" fmla="*/ 10 w 13"/>
              <a:gd name="T39" fmla="*/ 3681 h 3685"/>
              <a:gd name="T40" fmla="*/ 13 w 13"/>
              <a:gd name="T41" fmla="*/ 3681 h 3685"/>
              <a:gd name="T42" fmla="*/ 13 w 13"/>
              <a:gd name="T43" fmla="*/ 8 h 3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685"/>
              <a:gd name="T68" fmla="*/ 13 w 13"/>
              <a:gd name="T69" fmla="*/ 3685 h 3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685">
                <a:moveTo>
                  <a:pt x="13" y="8"/>
                </a:moveTo>
                <a:lnTo>
                  <a:pt x="10" y="5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3679"/>
                </a:lnTo>
                <a:lnTo>
                  <a:pt x="0" y="3681"/>
                </a:lnTo>
                <a:lnTo>
                  <a:pt x="2" y="3685"/>
                </a:lnTo>
                <a:lnTo>
                  <a:pt x="5" y="3685"/>
                </a:lnTo>
                <a:lnTo>
                  <a:pt x="8" y="3685"/>
                </a:lnTo>
                <a:lnTo>
                  <a:pt x="10" y="3681"/>
                </a:lnTo>
                <a:lnTo>
                  <a:pt x="13" y="3681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8" name="Rectangle 301">
            <a:extLst>
              <a:ext uri="{FF2B5EF4-FFF2-40B4-BE49-F238E27FC236}">
                <a16:creationId xmlns:a16="http://schemas.microsoft.com/office/drawing/2014/main" id="{C1CB3769-2F0D-420F-8469-585BAFC1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2413000"/>
            <a:ext cx="49213" cy="31369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9" name="Line 302">
            <a:extLst>
              <a:ext uri="{FF2B5EF4-FFF2-40B4-BE49-F238E27FC236}">
                <a16:creationId xmlns:a16="http://schemas.microsoft.com/office/drawing/2014/main" id="{D80E57E2-B3C3-4B4E-9087-DDA40966D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0" name="Freeform 303">
            <a:extLst>
              <a:ext uri="{FF2B5EF4-FFF2-40B4-BE49-F238E27FC236}">
                <a16:creationId xmlns:a16="http://schemas.microsoft.com/office/drawing/2014/main" id="{395BA646-E4A4-4073-A445-739B1E3A96C8}"/>
              </a:ext>
            </a:extLst>
          </p:cNvPr>
          <p:cNvSpPr>
            <a:spLocks/>
          </p:cNvSpPr>
          <p:nvPr/>
        </p:nvSpPr>
        <p:spPr bwMode="auto">
          <a:xfrm>
            <a:off x="3671888" y="2411413"/>
            <a:ext cx="3175" cy="3140075"/>
          </a:xfrm>
          <a:custGeom>
            <a:avLst/>
            <a:gdLst>
              <a:gd name="T0" fmla="*/ 0 w 13"/>
              <a:gd name="T1" fmla="*/ 8688 h 8694"/>
              <a:gd name="T2" fmla="*/ 2 w 13"/>
              <a:gd name="T3" fmla="*/ 8690 h 8694"/>
              <a:gd name="T4" fmla="*/ 2 w 13"/>
              <a:gd name="T5" fmla="*/ 8690 h 8694"/>
              <a:gd name="T6" fmla="*/ 5 w 13"/>
              <a:gd name="T7" fmla="*/ 8694 h 8694"/>
              <a:gd name="T8" fmla="*/ 5 w 13"/>
              <a:gd name="T9" fmla="*/ 8694 h 8694"/>
              <a:gd name="T10" fmla="*/ 7 w 13"/>
              <a:gd name="T11" fmla="*/ 8694 h 8694"/>
              <a:gd name="T12" fmla="*/ 11 w 13"/>
              <a:gd name="T13" fmla="*/ 8694 h 8694"/>
              <a:gd name="T14" fmla="*/ 11 w 13"/>
              <a:gd name="T15" fmla="*/ 8694 h 8694"/>
              <a:gd name="T16" fmla="*/ 13 w 13"/>
              <a:gd name="T17" fmla="*/ 8690 h 8694"/>
              <a:gd name="T18" fmla="*/ 13 w 13"/>
              <a:gd name="T19" fmla="*/ 8690 h 8694"/>
              <a:gd name="T20" fmla="*/ 13 w 13"/>
              <a:gd name="T21" fmla="*/ 11 h 8694"/>
              <a:gd name="T22" fmla="*/ 13 w 13"/>
              <a:gd name="T23" fmla="*/ 5 h 8694"/>
              <a:gd name="T24" fmla="*/ 13 w 13"/>
              <a:gd name="T25" fmla="*/ 5 h 8694"/>
              <a:gd name="T26" fmla="*/ 11 w 13"/>
              <a:gd name="T27" fmla="*/ 3 h 8694"/>
              <a:gd name="T28" fmla="*/ 11 w 13"/>
              <a:gd name="T29" fmla="*/ 3 h 8694"/>
              <a:gd name="T30" fmla="*/ 7 w 13"/>
              <a:gd name="T31" fmla="*/ 0 h 8694"/>
              <a:gd name="T32" fmla="*/ 5 w 13"/>
              <a:gd name="T33" fmla="*/ 3 h 8694"/>
              <a:gd name="T34" fmla="*/ 5 w 13"/>
              <a:gd name="T35" fmla="*/ 3 h 8694"/>
              <a:gd name="T36" fmla="*/ 2 w 13"/>
              <a:gd name="T37" fmla="*/ 5 h 8694"/>
              <a:gd name="T38" fmla="*/ 2 w 13"/>
              <a:gd name="T39" fmla="*/ 5 h 8694"/>
              <a:gd name="T40" fmla="*/ 0 w 13"/>
              <a:gd name="T41" fmla="*/ 8 h 8694"/>
              <a:gd name="T42" fmla="*/ 0 w 13"/>
              <a:gd name="T43" fmla="*/ 8688 h 86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694"/>
              <a:gd name="T68" fmla="*/ 13 w 13"/>
              <a:gd name="T69" fmla="*/ 8694 h 86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694">
                <a:moveTo>
                  <a:pt x="0" y="8688"/>
                </a:moveTo>
                <a:lnTo>
                  <a:pt x="2" y="8690"/>
                </a:lnTo>
                <a:lnTo>
                  <a:pt x="5" y="8694"/>
                </a:lnTo>
                <a:lnTo>
                  <a:pt x="7" y="8694"/>
                </a:lnTo>
                <a:lnTo>
                  <a:pt x="11" y="8694"/>
                </a:lnTo>
                <a:lnTo>
                  <a:pt x="13" y="8690"/>
                </a:lnTo>
                <a:lnTo>
                  <a:pt x="13" y="11"/>
                </a:lnTo>
                <a:lnTo>
                  <a:pt x="13" y="5"/>
                </a:lnTo>
                <a:lnTo>
                  <a:pt x="11" y="3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0" y="868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1" name="Line 304">
            <a:extLst>
              <a:ext uri="{FF2B5EF4-FFF2-40B4-BE49-F238E27FC236}">
                <a16:creationId xmlns:a16="http://schemas.microsoft.com/office/drawing/2014/main" id="{10D8A214-CFB3-4276-A8C4-50512DC52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475" y="24114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2" name="Freeform 305">
            <a:extLst>
              <a:ext uri="{FF2B5EF4-FFF2-40B4-BE49-F238E27FC236}">
                <a16:creationId xmlns:a16="http://schemas.microsoft.com/office/drawing/2014/main" id="{D870F43A-1F0E-46C7-8189-FD980BF96740}"/>
              </a:ext>
            </a:extLst>
          </p:cNvPr>
          <p:cNvSpPr>
            <a:spLocks/>
          </p:cNvSpPr>
          <p:nvPr/>
        </p:nvSpPr>
        <p:spPr bwMode="auto">
          <a:xfrm>
            <a:off x="3671888" y="2411413"/>
            <a:ext cx="53975" cy="4762"/>
          </a:xfrm>
          <a:custGeom>
            <a:avLst/>
            <a:gdLst>
              <a:gd name="T0" fmla="*/ 7 w 146"/>
              <a:gd name="T1" fmla="*/ 0 h 13"/>
              <a:gd name="T2" fmla="*/ 5 w 146"/>
              <a:gd name="T3" fmla="*/ 3 h 13"/>
              <a:gd name="T4" fmla="*/ 5 w 146"/>
              <a:gd name="T5" fmla="*/ 3 h 13"/>
              <a:gd name="T6" fmla="*/ 2 w 146"/>
              <a:gd name="T7" fmla="*/ 5 h 13"/>
              <a:gd name="T8" fmla="*/ 2 w 146"/>
              <a:gd name="T9" fmla="*/ 5 h 13"/>
              <a:gd name="T10" fmla="*/ 0 w 146"/>
              <a:gd name="T11" fmla="*/ 8 h 13"/>
              <a:gd name="T12" fmla="*/ 2 w 146"/>
              <a:gd name="T13" fmla="*/ 11 h 13"/>
              <a:gd name="T14" fmla="*/ 2 w 146"/>
              <a:gd name="T15" fmla="*/ 11 h 13"/>
              <a:gd name="T16" fmla="*/ 5 w 146"/>
              <a:gd name="T17" fmla="*/ 13 h 13"/>
              <a:gd name="T18" fmla="*/ 5 w 146"/>
              <a:gd name="T19" fmla="*/ 13 h 13"/>
              <a:gd name="T20" fmla="*/ 135 w 146"/>
              <a:gd name="T21" fmla="*/ 13 h 13"/>
              <a:gd name="T22" fmla="*/ 141 w 146"/>
              <a:gd name="T23" fmla="*/ 13 h 13"/>
              <a:gd name="T24" fmla="*/ 141 w 146"/>
              <a:gd name="T25" fmla="*/ 13 h 13"/>
              <a:gd name="T26" fmla="*/ 144 w 146"/>
              <a:gd name="T27" fmla="*/ 11 h 13"/>
              <a:gd name="T28" fmla="*/ 144 w 146"/>
              <a:gd name="T29" fmla="*/ 11 h 13"/>
              <a:gd name="T30" fmla="*/ 146 w 146"/>
              <a:gd name="T31" fmla="*/ 8 h 13"/>
              <a:gd name="T32" fmla="*/ 144 w 146"/>
              <a:gd name="T33" fmla="*/ 5 h 13"/>
              <a:gd name="T34" fmla="*/ 144 w 146"/>
              <a:gd name="T35" fmla="*/ 5 h 13"/>
              <a:gd name="T36" fmla="*/ 141 w 146"/>
              <a:gd name="T37" fmla="*/ 3 h 13"/>
              <a:gd name="T38" fmla="*/ 141 w 146"/>
              <a:gd name="T39" fmla="*/ 3 h 13"/>
              <a:gd name="T40" fmla="*/ 138 w 146"/>
              <a:gd name="T41" fmla="*/ 0 h 13"/>
              <a:gd name="T42" fmla="*/ 7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7" y="0"/>
                </a:move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2" y="11"/>
                </a:lnTo>
                <a:lnTo>
                  <a:pt x="5" y="13"/>
                </a:lnTo>
                <a:lnTo>
                  <a:pt x="135" y="13"/>
                </a:lnTo>
                <a:lnTo>
                  <a:pt x="141" y="13"/>
                </a:lnTo>
                <a:lnTo>
                  <a:pt x="144" y="11"/>
                </a:lnTo>
                <a:lnTo>
                  <a:pt x="146" y="8"/>
                </a:lnTo>
                <a:lnTo>
                  <a:pt x="144" y="5"/>
                </a:lnTo>
                <a:lnTo>
                  <a:pt x="141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3" name="Line 306">
            <a:extLst>
              <a:ext uri="{FF2B5EF4-FFF2-40B4-BE49-F238E27FC236}">
                <a16:creationId xmlns:a16="http://schemas.microsoft.com/office/drawing/2014/main" id="{D7713074-34CD-4AFD-8D78-EB19A70C8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5863" y="24130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4" name="Freeform 307">
            <a:extLst>
              <a:ext uri="{FF2B5EF4-FFF2-40B4-BE49-F238E27FC236}">
                <a16:creationId xmlns:a16="http://schemas.microsoft.com/office/drawing/2014/main" id="{D9157434-183C-4D9A-B723-7BFB6D97EF43}"/>
              </a:ext>
            </a:extLst>
          </p:cNvPr>
          <p:cNvSpPr>
            <a:spLocks/>
          </p:cNvSpPr>
          <p:nvPr/>
        </p:nvSpPr>
        <p:spPr bwMode="auto">
          <a:xfrm>
            <a:off x="3721100" y="2411413"/>
            <a:ext cx="4763" cy="3140075"/>
          </a:xfrm>
          <a:custGeom>
            <a:avLst/>
            <a:gdLst>
              <a:gd name="T0" fmla="*/ 13 w 13"/>
              <a:gd name="T1" fmla="*/ 8 h 8694"/>
              <a:gd name="T2" fmla="*/ 11 w 13"/>
              <a:gd name="T3" fmla="*/ 5 h 8694"/>
              <a:gd name="T4" fmla="*/ 11 w 13"/>
              <a:gd name="T5" fmla="*/ 5 h 8694"/>
              <a:gd name="T6" fmla="*/ 8 w 13"/>
              <a:gd name="T7" fmla="*/ 3 h 8694"/>
              <a:gd name="T8" fmla="*/ 8 w 13"/>
              <a:gd name="T9" fmla="*/ 3 h 8694"/>
              <a:gd name="T10" fmla="*/ 5 w 13"/>
              <a:gd name="T11" fmla="*/ 0 h 8694"/>
              <a:gd name="T12" fmla="*/ 2 w 13"/>
              <a:gd name="T13" fmla="*/ 3 h 8694"/>
              <a:gd name="T14" fmla="*/ 2 w 13"/>
              <a:gd name="T15" fmla="*/ 3 h 8694"/>
              <a:gd name="T16" fmla="*/ 0 w 13"/>
              <a:gd name="T17" fmla="*/ 5 h 8694"/>
              <a:gd name="T18" fmla="*/ 0 w 13"/>
              <a:gd name="T19" fmla="*/ 5 h 8694"/>
              <a:gd name="T20" fmla="*/ 0 w 13"/>
              <a:gd name="T21" fmla="*/ 8688 h 8694"/>
              <a:gd name="T22" fmla="*/ 0 w 13"/>
              <a:gd name="T23" fmla="*/ 8690 h 8694"/>
              <a:gd name="T24" fmla="*/ 0 w 13"/>
              <a:gd name="T25" fmla="*/ 8690 h 8694"/>
              <a:gd name="T26" fmla="*/ 2 w 13"/>
              <a:gd name="T27" fmla="*/ 8694 h 8694"/>
              <a:gd name="T28" fmla="*/ 2 w 13"/>
              <a:gd name="T29" fmla="*/ 8694 h 8694"/>
              <a:gd name="T30" fmla="*/ 5 w 13"/>
              <a:gd name="T31" fmla="*/ 8694 h 8694"/>
              <a:gd name="T32" fmla="*/ 8 w 13"/>
              <a:gd name="T33" fmla="*/ 8694 h 8694"/>
              <a:gd name="T34" fmla="*/ 8 w 13"/>
              <a:gd name="T35" fmla="*/ 8694 h 8694"/>
              <a:gd name="T36" fmla="*/ 11 w 13"/>
              <a:gd name="T37" fmla="*/ 8690 h 8694"/>
              <a:gd name="T38" fmla="*/ 11 w 13"/>
              <a:gd name="T39" fmla="*/ 8690 h 8694"/>
              <a:gd name="T40" fmla="*/ 13 w 13"/>
              <a:gd name="T41" fmla="*/ 8690 h 8694"/>
              <a:gd name="T42" fmla="*/ 13 w 13"/>
              <a:gd name="T43" fmla="*/ 8 h 86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694"/>
              <a:gd name="T68" fmla="*/ 13 w 13"/>
              <a:gd name="T69" fmla="*/ 8694 h 86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694">
                <a:moveTo>
                  <a:pt x="13" y="8"/>
                </a:moveTo>
                <a:lnTo>
                  <a:pt x="11" y="5"/>
                </a:lnTo>
                <a:lnTo>
                  <a:pt x="8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8688"/>
                </a:lnTo>
                <a:lnTo>
                  <a:pt x="0" y="8690"/>
                </a:lnTo>
                <a:lnTo>
                  <a:pt x="2" y="8694"/>
                </a:lnTo>
                <a:lnTo>
                  <a:pt x="5" y="8694"/>
                </a:lnTo>
                <a:lnTo>
                  <a:pt x="8" y="8694"/>
                </a:lnTo>
                <a:lnTo>
                  <a:pt x="11" y="8690"/>
                </a:lnTo>
                <a:lnTo>
                  <a:pt x="13" y="8690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5" name="Rectangle 308">
            <a:extLst>
              <a:ext uri="{FF2B5EF4-FFF2-40B4-BE49-F238E27FC236}">
                <a16:creationId xmlns:a16="http://schemas.microsoft.com/office/drawing/2014/main" id="{0C2A3EC8-DD78-43A1-BAC4-4216A0C75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2352675"/>
            <a:ext cx="47625" cy="319722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6" name="Line 309">
            <a:extLst>
              <a:ext uri="{FF2B5EF4-FFF2-40B4-BE49-F238E27FC236}">
                <a16:creationId xmlns:a16="http://schemas.microsoft.com/office/drawing/2014/main" id="{5DE972F3-6207-4117-9AD3-693A1AA28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" name="Freeform 310">
            <a:extLst>
              <a:ext uri="{FF2B5EF4-FFF2-40B4-BE49-F238E27FC236}">
                <a16:creationId xmlns:a16="http://schemas.microsoft.com/office/drawing/2014/main" id="{1E0B479D-F54B-46E9-A6D4-D61CBA53404B}"/>
              </a:ext>
            </a:extLst>
          </p:cNvPr>
          <p:cNvSpPr>
            <a:spLocks/>
          </p:cNvSpPr>
          <p:nvPr/>
        </p:nvSpPr>
        <p:spPr bwMode="auto">
          <a:xfrm>
            <a:off x="3735388" y="2351088"/>
            <a:ext cx="4762" cy="3200400"/>
          </a:xfrm>
          <a:custGeom>
            <a:avLst/>
            <a:gdLst>
              <a:gd name="T0" fmla="*/ 0 w 13"/>
              <a:gd name="T1" fmla="*/ 8855 h 8861"/>
              <a:gd name="T2" fmla="*/ 2 w 13"/>
              <a:gd name="T3" fmla="*/ 8857 h 8861"/>
              <a:gd name="T4" fmla="*/ 2 w 13"/>
              <a:gd name="T5" fmla="*/ 8857 h 8861"/>
              <a:gd name="T6" fmla="*/ 5 w 13"/>
              <a:gd name="T7" fmla="*/ 8861 h 8861"/>
              <a:gd name="T8" fmla="*/ 5 w 13"/>
              <a:gd name="T9" fmla="*/ 8861 h 8861"/>
              <a:gd name="T10" fmla="*/ 8 w 13"/>
              <a:gd name="T11" fmla="*/ 8861 h 8861"/>
              <a:gd name="T12" fmla="*/ 11 w 13"/>
              <a:gd name="T13" fmla="*/ 8861 h 8861"/>
              <a:gd name="T14" fmla="*/ 11 w 13"/>
              <a:gd name="T15" fmla="*/ 8861 h 8861"/>
              <a:gd name="T16" fmla="*/ 13 w 13"/>
              <a:gd name="T17" fmla="*/ 8857 h 8861"/>
              <a:gd name="T18" fmla="*/ 13 w 13"/>
              <a:gd name="T19" fmla="*/ 8857 h 8861"/>
              <a:gd name="T20" fmla="*/ 13 w 13"/>
              <a:gd name="T21" fmla="*/ 10 h 8861"/>
              <a:gd name="T22" fmla="*/ 13 w 13"/>
              <a:gd name="T23" fmla="*/ 5 h 8861"/>
              <a:gd name="T24" fmla="*/ 13 w 13"/>
              <a:gd name="T25" fmla="*/ 5 h 8861"/>
              <a:gd name="T26" fmla="*/ 11 w 13"/>
              <a:gd name="T27" fmla="*/ 2 h 8861"/>
              <a:gd name="T28" fmla="*/ 11 w 13"/>
              <a:gd name="T29" fmla="*/ 2 h 8861"/>
              <a:gd name="T30" fmla="*/ 8 w 13"/>
              <a:gd name="T31" fmla="*/ 0 h 8861"/>
              <a:gd name="T32" fmla="*/ 5 w 13"/>
              <a:gd name="T33" fmla="*/ 2 h 8861"/>
              <a:gd name="T34" fmla="*/ 5 w 13"/>
              <a:gd name="T35" fmla="*/ 2 h 8861"/>
              <a:gd name="T36" fmla="*/ 2 w 13"/>
              <a:gd name="T37" fmla="*/ 5 h 8861"/>
              <a:gd name="T38" fmla="*/ 2 w 13"/>
              <a:gd name="T39" fmla="*/ 5 h 8861"/>
              <a:gd name="T40" fmla="*/ 0 w 13"/>
              <a:gd name="T41" fmla="*/ 7 h 8861"/>
              <a:gd name="T42" fmla="*/ 0 w 13"/>
              <a:gd name="T43" fmla="*/ 8855 h 88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861"/>
              <a:gd name="T68" fmla="*/ 13 w 13"/>
              <a:gd name="T69" fmla="*/ 8861 h 886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861">
                <a:moveTo>
                  <a:pt x="0" y="8855"/>
                </a:moveTo>
                <a:lnTo>
                  <a:pt x="2" y="8857"/>
                </a:lnTo>
                <a:lnTo>
                  <a:pt x="5" y="8861"/>
                </a:lnTo>
                <a:lnTo>
                  <a:pt x="8" y="8861"/>
                </a:lnTo>
                <a:lnTo>
                  <a:pt x="11" y="8861"/>
                </a:lnTo>
                <a:lnTo>
                  <a:pt x="13" y="8857"/>
                </a:lnTo>
                <a:lnTo>
                  <a:pt x="13" y="10"/>
                </a:lnTo>
                <a:lnTo>
                  <a:pt x="13" y="5"/>
                </a:lnTo>
                <a:lnTo>
                  <a:pt x="11" y="2"/>
                </a:lnTo>
                <a:lnTo>
                  <a:pt x="8" y="0"/>
                </a:lnTo>
                <a:lnTo>
                  <a:pt x="5" y="2"/>
                </a:lnTo>
                <a:lnTo>
                  <a:pt x="2" y="5"/>
                </a:lnTo>
                <a:lnTo>
                  <a:pt x="0" y="7"/>
                </a:lnTo>
                <a:lnTo>
                  <a:pt x="0" y="885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8" name="Line 311">
            <a:extLst>
              <a:ext uri="{FF2B5EF4-FFF2-40B4-BE49-F238E27FC236}">
                <a16:creationId xmlns:a16="http://schemas.microsoft.com/office/drawing/2014/main" id="{1F60951C-AC77-49C0-B8A1-1CEFB03E9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563" y="23510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9" name="Freeform 312">
            <a:extLst>
              <a:ext uri="{FF2B5EF4-FFF2-40B4-BE49-F238E27FC236}">
                <a16:creationId xmlns:a16="http://schemas.microsoft.com/office/drawing/2014/main" id="{ACF562CA-ACCC-459B-819B-63248B003D14}"/>
              </a:ext>
            </a:extLst>
          </p:cNvPr>
          <p:cNvSpPr>
            <a:spLocks/>
          </p:cNvSpPr>
          <p:nvPr/>
        </p:nvSpPr>
        <p:spPr bwMode="auto">
          <a:xfrm>
            <a:off x="3735388" y="2351088"/>
            <a:ext cx="53975" cy="3175"/>
          </a:xfrm>
          <a:custGeom>
            <a:avLst/>
            <a:gdLst>
              <a:gd name="T0" fmla="*/ 8 w 146"/>
              <a:gd name="T1" fmla="*/ 0 h 12"/>
              <a:gd name="T2" fmla="*/ 5 w 146"/>
              <a:gd name="T3" fmla="*/ 2 h 12"/>
              <a:gd name="T4" fmla="*/ 5 w 146"/>
              <a:gd name="T5" fmla="*/ 2 h 12"/>
              <a:gd name="T6" fmla="*/ 2 w 146"/>
              <a:gd name="T7" fmla="*/ 5 h 12"/>
              <a:gd name="T8" fmla="*/ 2 w 146"/>
              <a:gd name="T9" fmla="*/ 5 h 12"/>
              <a:gd name="T10" fmla="*/ 0 w 146"/>
              <a:gd name="T11" fmla="*/ 7 h 12"/>
              <a:gd name="T12" fmla="*/ 2 w 146"/>
              <a:gd name="T13" fmla="*/ 10 h 12"/>
              <a:gd name="T14" fmla="*/ 2 w 146"/>
              <a:gd name="T15" fmla="*/ 10 h 12"/>
              <a:gd name="T16" fmla="*/ 5 w 146"/>
              <a:gd name="T17" fmla="*/ 12 h 12"/>
              <a:gd name="T18" fmla="*/ 5 w 146"/>
              <a:gd name="T19" fmla="*/ 12 h 12"/>
              <a:gd name="T20" fmla="*/ 133 w 146"/>
              <a:gd name="T21" fmla="*/ 12 h 12"/>
              <a:gd name="T22" fmla="*/ 141 w 146"/>
              <a:gd name="T23" fmla="*/ 12 h 12"/>
              <a:gd name="T24" fmla="*/ 141 w 146"/>
              <a:gd name="T25" fmla="*/ 12 h 12"/>
              <a:gd name="T26" fmla="*/ 144 w 146"/>
              <a:gd name="T27" fmla="*/ 10 h 12"/>
              <a:gd name="T28" fmla="*/ 144 w 146"/>
              <a:gd name="T29" fmla="*/ 10 h 12"/>
              <a:gd name="T30" fmla="*/ 146 w 146"/>
              <a:gd name="T31" fmla="*/ 7 h 12"/>
              <a:gd name="T32" fmla="*/ 144 w 146"/>
              <a:gd name="T33" fmla="*/ 5 h 12"/>
              <a:gd name="T34" fmla="*/ 144 w 146"/>
              <a:gd name="T35" fmla="*/ 5 h 12"/>
              <a:gd name="T36" fmla="*/ 141 w 146"/>
              <a:gd name="T37" fmla="*/ 2 h 12"/>
              <a:gd name="T38" fmla="*/ 141 w 146"/>
              <a:gd name="T39" fmla="*/ 2 h 12"/>
              <a:gd name="T40" fmla="*/ 135 w 146"/>
              <a:gd name="T41" fmla="*/ 0 h 12"/>
              <a:gd name="T42" fmla="*/ 8 w 146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2"/>
              <a:gd name="T68" fmla="*/ 146 w 146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2">
                <a:moveTo>
                  <a:pt x="8" y="0"/>
                </a:moveTo>
                <a:lnTo>
                  <a:pt x="5" y="2"/>
                </a:lnTo>
                <a:lnTo>
                  <a:pt x="2" y="5"/>
                </a:lnTo>
                <a:lnTo>
                  <a:pt x="0" y="7"/>
                </a:lnTo>
                <a:lnTo>
                  <a:pt x="2" y="10"/>
                </a:lnTo>
                <a:lnTo>
                  <a:pt x="5" y="12"/>
                </a:lnTo>
                <a:lnTo>
                  <a:pt x="133" y="12"/>
                </a:lnTo>
                <a:lnTo>
                  <a:pt x="141" y="12"/>
                </a:lnTo>
                <a:lnTo>
                  <a:pt x="144" y="10"/>
                </a:lnTo>
                <a:lnTo>
                  <a:pt x="146" y="7"/>
                </a:lnTo>
                <a:lnTo>
                  <a:pt x="144" y="5"/>
                </a:lnTo>
                <a:lnTo>
                  <a:pt x="141" y="2"/>
                </a:lnTo>
                <a:lnTo>
                  <a:pt x="135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0" name="Line 313">
            <a:extLst>
              <a:ext uri="{FF2B5EF4-FFF2-40B4-BE49-F238E27FC236}">
                <a16:creationId xmlns:a16="http://schemas.microsoft.com/office/drawing/2014/main" id="{C5CE515E-F9DB-4D34-A6E0-65FC301EC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9363" y="23526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1" name="Freeform 314">
            <a:extLst>
              <a:ext uri="{FF2B5EF4-FFF2-40B4-BE49-F238E27FC236}">
                <a16:creationId xmlns:a16="http://schemas.microsoft.com/office/drawing/2014/main" id="{6CC55D00-2C31-4766-B780-A6BA4F339556}"/>
              </a:ext>
            </a:extLst>
          </p:cNvPr>
          <p:cNvSpPr>
            <a:spLocks/>
          </p:cNvSpPr>
          <p:nvPr/>
        </p:nvSpPr>
        <p:spPr bwMode="auto">
          <a:xfrm>
            <a:off x="3786188" y="2351088"/>
            <a:ext cx="3175" cy="3200400"/>
          </a:xfrm>
          <a:custGeom>
            <a:avLst/>
            <a:gdLst>
              <a:gd name="T0" fmla="*/ 13 w 13"/>
              <a:gd name="T1" fmla="*/ 7 h 8861"/>
              <a:gd name="T2" fmla="*/ 11 w 13"/>
              <a:gd name="T3" fmla="*/ 5 h 8861"/>
              <a:gd name="T4" fmla="*/ 11 w 13"/>
              <a:gd name="T5" fmla="*/ 5 h 8861"/>
              <a:gd name="T6" fmla="*/ 8 w 13"/>
              <a:gd name="T7" fmla="*/ 2 h 8861"/>
              <a:gd name="T8" fmla="*/ 8 w 13"/>
              <a:gd name="T9" fmla="*/ 2 h 8861"/>
              <a:gd name="T10" fmla="*/ 6 w 13"/>
              <a:gd name="T11" fmla="*/ 0 h 8861"/>
              <a:gd name="T12" fmla="*/ 2 w 13"/>
              <a:gd name="T13" fmla="*/ 2 h 8861"/>
              <a:gd name="T14" fmla="*/ 2 w 13"/>
              <a:gd name="T15" fmla="*/ 2 h 8861"/>
              <a:gd name="T16" fmla="*/ 0 w 13"/>
              <a:gd name="T17" fmla="*/ 5 h 8861"/>
              <a:gd name="T18" fmla="*/ 0 w 13"/>
              <a:gd name="T19" fmla="*/ 5 h 8861"/>
              <a:gd name="T20" fmla="*/ 0 w 13"/>
              <a:gd name="T21" fmla="*/ 8855 h 8861"/>
              <a:gd name="T22" fmla="*/ 0 w 13"/>
              <a:gd name="T23" fmla="*/ 8857 h 8861"/>
              <a:gd name="T24" fmla="*/ 0 w 13"/>
              <a:gd name="T25" fmla="*/ 8857 h 8861"/>
              <a:gd name="T26" fmla="*/ 2 w 13"/>
              <a:gd name="T27" fmla="*/ 8861 h 8861"/>
              <a:gd name="T28" fmla="*/ 2 w 13"/>
              <a:gd name="T29" fmla="*/ 8861 h 8861"/>
              <a:gd name="T30" fmla="*/ 6 w 13"/>
              <a:gd name="T31" fmla="*/ 8861 h 8861"/>
              <a:gd name="T32" fmla="*/ 8 w 13"/>
              <a:gd name="T33" fmla="*/ 8861 h 8861"/>
              <a:gd name="T34" fmla="*/ 8 w 13"/>
              <a:gd name="T35" fmla="*/ 8861 h 8861"/>
              <a:gd name="T36" fmla="*/ 11 w 13"/>
              <a:gd name="T37" fmla="*/ 8857 h 8861"/>
              <a:gd name="T38" fmla="*/ 11 w 13"/>
              <a:gd name="T39" fmla="*/ 8857 h 8861"/>
              <a:gd name="T40" fmla="*/ 13 w 13"/>
              <a:gd name="T41" fmla="*/ 8857 h 8861"/>
              <a:gd name="T42" fmla="*/ 13 w 13"/>
              <a:gd name="T43" fmla="*/ 7 h 886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8861"/>
              <a:gd name="T68" fmla="*/ 13 w 13"/>
              <a:gd name="T69" fmla="*/ 8861 h 886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8861">
                <a:moveTo>
                  <a:pt x="13" y="7"/>
                </a:moveTo>
                <a:lnTo>
                  <a:pt x="11" y="5"/>
                </a:lnTo>
                <a:lnTo>
                  <a:pt x="8" y="2"/>
                </a:lnTo>
                <a:lnTo>
                  <a:pt x="6" y="0"/>
                </a:lnTo>
                <a:lnTo>
                  <a:pt x="2" y="2"/>
                </a:lnTo>
                <a:lnTo>
                  <a:pt x="0" y="5"/>
                </a:lnTo>
                <a:lnTo>
                  <a:pt x="0" y="8855"/>
                </a:lnTo>
                <a:lnTo>
                  <a:pt x="0" y="8857"/>
                </a:lnTo>
                <a:lnTo>
                  <a:pt x="2" y="8861"/>
                </a:lnTo>
                <a:lnTo>
                  <a:pt x="6" y="8861"/>
                </a:lnTo>
                <a:lnTo>
                  <a:pt x="8" y="8861"/>
                </a:lnTo>
                <a:lnTo>
                  <a:pt x="11" y="8857"/>
                </a:lnTo>
                <a:lnTo>
                  <a:pt x="13" y="8857"/>
                </a:lnTo>
                <a:lnTo>
                  <a:pt x="13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2" name="Rectangle 315">
            <a:extLst>
              <a:ext uri="{FF2B5EF4-FFF2-40B4-BE49-F238E27FC236}">
                <a16:creationId xmlns:a16="http://schemas.microsoft.com/office/drawing/2014/main" id="{06323687-276D-406D-9875-8737C49FA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1387475"/>
            <a:ext cx="47625" cy="416242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3" name="Line 316">
            <a:extLst>
              <a:ext uri="{FF2B5EF4-FFF2-40B4-BE49-F238E27FC236}">
                <a16:creationId xmlns:a16="http://schemas.microsoft.com/office/drawing/2014/main" id="{820A41D1-47BF-429C-9AED-20A836BCE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04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4" name="Freeform 317">
            <a:extLst>
              <a:ext uri="{FF2B5EF4-FFF2-40B4-BE49-F238E27FC236}">
                <a16:creationId xmlns:a16="http://schemas.microsoft.com/office/drawing/2014/main" id="{2EAA414A-F3B3-439E-A4AD-B86F48CB5BC9}"/>
              </a:ext>
            </a:extLst>
          </p:cNvPr>
          <p:cNvSpPr>
            <a:spLocks/>
          </p:cNvSpPr>
          <p:nvPr/>
        </p:nvSpPr>
        <p:spPr bwMode="auto">
          <a:xfrm>
            <a:off x="3800475" y="1385888"/>
            <a:ext cx="4763" cy="4165600"/>
          </a:xfrm>
          <a:custGeom>
            <a:avLst/>
            <a:gdLst>
              <a:gd name="T0" fmla="*/ 0 w 14"/>
              <a:gd name="T1" fmla="*/ 11524 h 11530"/>
              <a:gd name="T2" fmla="*/ 3 w 14"/>
              <a:gd name="T3" fmla="*/ 11526 h 11530"/>
              <a:gd name="T4" fmla="*/ 3 w 14"/>
              <a:gd name="T5" fmla="*/ 11526 h 11530"/>
              <a:gd name="T6" fmla="*/ 6 w 14"/>
              <a:gd name="T7" fmla="*/ 11530 h 11530"/>
              <a:gd name="T8" fmla="*/ 6 w 14"/>
              <a:gd name="T9" fmla="*/ 11530 h 11530"/>
              <a:gd name="T10" fmla="*/ 9 w 14"/>
              <a:gd name="T11" fmla="*/ 11530 h 11530"/>
              <a:gd name="T12" fmla="*/ 11 w 14"/>
              <a:gd name="T13" fmla="*/ 11530 h 11530"/>
              <a:gd name="T14" fmla="*/ 11 w 14"/>
              <a:gd name="T15" fmla="*/ 11530 h 11530"/>
              <a:gd name="T16" fmla="*/ 14 w 14"/>
              <a:gd name="T17" fmla="*/ 11526 h 11530"/>
              <a:gd name="T18" fmla="*/ 14 w 14"/>
              <a:gd name="T19" fmla="*/ 11526 h 11530"/>
              <a:gd name="T20" fmla="*/ 14 w 14"/>
              <a:gd name="T21" fmla="*/ 11 h 11530"/>
              <a:gd name="T22" fmla="*/ 14 w 14"/>
              <a:gd name="T23" fmla="*/ 2 h 11530"/>
              <a:gd name="T24" fmla="*/ 14 w 14"/>
              <a:gd name="T25" fmla="*/ 2 h 11530"/>
              <a:gd name="T26" fmla="*/ 11 w 14"/>
              <a:gd name="T27" fmla="*/ 0 h 11530"/>
              <a:gd name="T28" fmla="*/ 11 w 14"/>
              <a:gd name="T29" fmla="*/ 0 h 11530"/>
              <a:gd name="T30" fmla="*/ 9 w 14"/>
              <a:gd name="T31" fmla="*/ 0 h 11530"/>
              <a:gd name="T32" fmla="*/ 6 w 14"/>
              <a:gd name="T33" fmla="*/ 0 h 11530"/>
              <a:gd name="T34" fmla="*/ 6 w 14"/>
              <a:gd name="T35" fmla="*/ 0 h 11530"/>
              <a:gd name="T36" fmla="*/ 3 w 14"/>
              <a:gd name="T37" fmla="*/ 2 h 11530"/>
              <a:gd name="T38" fmla="*/ 3 w 14"/>
              <a:gd name="T39" fmla="*/ 2 h 11530"/>
              <a:gd name="T40" fmla="*/ 0 w 14"/>
              <a:gd name="T41" fmla="*/ 7 h 11530"/>
              <a:gd name="T42" fmla="*/ 0 w 14"/>
              <a:gd name="T43" fmla="*/ 11524 h 11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1530"/>
              <a:gd name="T68" fmla="*/ 14 w 14"/>
              <a:gd name="T69" fmla="*/ 11530 h 11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1530">
                <a:moveTo>
                  <a:pt x="0" y="11524"/>
                </a:moveTo>
                <a:lnTo>
                  <a:pt x="3" y="11526"/>
                </a:lnTo>
                <a:lnTo>
                  <a:pt x="6" y="11530"/>
                </a:lnTo>
                <a:lnTo>
                  <a:pt x="9" y="11530"/>
                </a:lnTo>
                <a:lnTo>
                  <a:pt x="11" y="11530"/>
                </a:lnTo>
                <a:lnTo>
                  <a:pt x="14" y="11526"/>
                </a:lnTo>
                <a:lnTo>
                  <a:pt x="14" y="11"/>
                </a:lnTo>
                <a:lnTo>
                  <a:pt x="14" y="2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3" y="2"/>
                </a:lnTo>
                <a:lnTo>
                  <a:pt x="0" y="7"/>
                </a:lnTo>
                <a:lnTo>
                  <a:pt x="0" y="1152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5" name="Line 318">
            <a:extLst>
              <a:ext uri="{FF2B5EF4-FFF2-40B4-BE49-F238E27FC236}">
                <a16:creationId xmlns:a16="http://schemas.microsoft.com/office/drawing/2014/main" id="{6F410BFF-CDAA-47AB-AD7F-5DDE95C78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13858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6" name="Freeform 319">
            <a:extLst>
              <a:ext uri="{FF2B5EF4-FFF2-40B4-BE49-F238E27FC236}">
                <a16:creationId xmlns:a16="http://schemas.microsoft.com/office/drawing/2014/main" id="{610E56B6-23A6-47C2-A580-6C6A71382287}"/>
              </a:ext>
            </a:extLst>
          </p:cNvPr>
          <p:cNvSpPr>
            <a:spLocks/>
          </p:cNvSpPr>
          <p:nvPr/>
        </p:nvSpPr>
        <p:spPr bwMode="auto">
          <a:xfrm>
            <a:off x="3800475" y="1385888"/>
            <a:ext cx="53975" cy="3175"/>
          </a:xfrm>
          <a:custGeom>
            <a:avLst/>
            <a:gdLst>
              <a:gd name="T0" fmla="*/ 9 w 147"/>
              <a:gd name="T1" fmla="*/ 0 h 11"/>
              <a:gd name="T2" fmla="*/ 6 w 147"/>
              <a:gd name="T3" fmla="*/ 0 h 11"/>
              <a:gd name="T4" fmla="*/ 6 w 147"/>
              <a:gd name="T5" fmla="*/ 0 h 11"/>
              <a:gd name="T6" fmla="*/ 3 w 147"/>
              <a:gd name="T7" fmla="*/ 2 h 11"/>
              <a:gd name="T8" fmla="*/ 3 w 147"/>
              <a:gd name="T9" fmla="*/ 2 h 11"/>
              <a:gd name="T10" fmla="*/ 0 w 147"/>
              <a:gd name="T11" fmla="*/ 5 h 11"/>
              <a:gd name="T12" fmla="*/ 3 w 147"/>
              <a:gd name="T13" fmla="*/ 7 h 11"/>
              <a:gd name="T14" fmla="*/ 3 w 147"/>
              <a:gd name="T15" fmla="*/ 7 h 11"/>
              <a:gd name="T16" fmla="*/ 6 w 147"/>
              <a:gd name="T17" fmla="*/ 11 h 11"/>
              <a:gd name="T18" fmla="*/ 6 w 147"/>
              <a:gd name="T19" fmla="*/ 11 h 11"/>
              <a:gd name="T20" fmla="*/ 137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7 h 11"/>
              <a:gd name="T28" fmla="*/ 144 w 147"/>
              <a:gd name="T29" fmla="*/ 7 h 11"/>
              <a:gd name="T30" fmla="*/ 147 w 147"/>
              <a:gd name="T31" fmla="*/ 5 h 11"/>
              <a:gd name="T32" fmla="*/ 144 w 147"/>
              <a:gd name="T33" fmla="*/ 2 h 11"/>
              <a:gd name="T34" fmla="*/ 144 w 147"/>
              <a:gd name="T35" fmla="*/ 2 h 11"/>
              <a:gd name="T36" fmla="*/ 142 w 147"/>
              <a:gd name="T37" fmla="*/ 0 h 11"/>
              <a:gd name="T38" fmla="*/ 142 w 147"/>
              <a:gd name="T39" fmla="*/ 0 h 11"/>
              <a:gd name="T40" fmla="*/ 139 w 147"/>
              <a:gd name="T41" fmla="*/ 0 h 11"/>
              <a:gd name="T42" fmla="*/ 9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9" y="0"/>
                </a:moveTo>
                <a:lnTo>
                  <a:pt x="6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  <a:lnTo>
                  <a:pt x="6" y="11"/>
                </a:lnTo>
                <a:lnTo>
                  <a:pt x="137" y="11"/>
                </a:lnTo>
                <a:lnTo>
                  <a:pt x="142" y="11"/>
                </a:lnTo>
                <a:lnTo>
                  <a:pt x="144" y="7"/>
                </a:lnTo>
                <a:lnTo>
                  <a:pt x="147" y="5"/>
                </a:lnTo>
                <a:lnTo>
                  <a:pt x="144" y="2"/>
                </a:lnTo>
                <a:lnTo>
                  <a:pt x="142" y="0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7" name="Line 320">
            <a:extLst>
              <a:ext uri="{FF2B5EF4-FFF2-40B4-BE49-F238E27FC236}">
                <a16:creationId xmlns:a16="http://schemas.microsoft.com/office/drawing/2014/main" id="{C1A3BDED-BFDF-4816-B5D0-23CC0F649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450" y="13874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8" name="Freeform 321">
            <a:extLst>
              <a:ext uri="{FF2B5EF4-FFF2-40B4-BE49-F238E27FC236}">
                <a16:creationId xmlns:a16="http://schemas.microsoft.com/office/drawing/2014/main" id="{732A581E-4E0E-4505-A2DB-E8D5F00EDBDC}"/>
              </a:ext>
            </a:extLst>
          </p:cNvPr>
          <p:cNvSpPr>
            <a:spLocks/>
          </p:cNvSpPr>
          <p:nvPr/>
        </p:nvSpPr>
        <p:spPr bwMode="auto">
          <a:xfrm>
            <a:off x="3849688" y="1385888"/>
            <a:ext cx="4762" cy="4165600"/>
          </a:xfrm>
          <a:custGeom>
            <a:avLst/>
            <a:gdLst>
              <a:gd name="T0" fmla="*/ 13 w 13"/>
              <a:gd name="T1" fmla="*/ 5 h 11530"/>
              <a:gd name="T2" fmla="*/ 10 w 13"/>
              <a:gd name="T3" fmla="*/ 2 h 11530"/>
              <a:gd name="T4" fmla="*/ 10 w 13"/>
              <a:gd name="T5" fmla="*/ 2 h 11530"/>
              <a:gd name="T6" fmla="*/ 8 w 13"/>
              <a:gd name="T7" fmla="*/ 0 h 11530"/>
              <a:gd name="T8" fmla="*/ 8 w 13"/>
              <a:gd name="T9" fmla="*/ 0 h 11530"/>
              <a:gd name="T10" fmla="*/ 5 w 13"/>
              <a:gd name="T11" fmla="*/ 0 h 11530"/>
              <a:gd name="T12" fmla="*/ 3 w 13"/>
              <a:gd name="T13" fmla="*/ 0 h 11530"/>
              <a:gd name="T14" fmla="*/ 3 w 13"/>
              <a:gd name="T15" fmla="*/ 0 h 11530"/>
              <a:gd name="T16" fmla="*/ 0 w 13"/>
              <a:gd name="T17" fmla="*/ 2 h 11530"/>
              <a:gd name="T18" fmla="*/ 0 w 13"/>
              <a:gd name="T19" fmla="*/ 2 h 11530"/>
              <a:gd name="T20" fmla="*/ 0 w 13"/>
              <a:gd name="T21" fmla="*/ 11521 h 11530"/>
              <a:gd name="T22" fmla="*/ 0 w 13"/>
              <a:gd name="T23" fmla="*/ 11526 h 11530"/>
              <a:gd name="T24" fmla="*/ 0 w 13"/>
              <a:gd name="T25" fmla="*/ 11526 h 11530"/>
              <a:gd name="T26" fmla="*/ 3 w 13"/>
              <a:gd name="T27" fmla="*/ 11530 h 11530"/>
              <a:gd name="T28" fmla="*/ 3 w 13"/>
              <a:gd name="T29" fmla="*/ 11530 h 11530"/>
              <a:gd name="T30" fmla="*/ 5 w 13"/>
              <a:gd name="T31" fmla="*/ 11530 h 11530"/>
              <a:gd name="T32" fmla="*/ 8 w 13"/>
              <a:gd name="T33" fmla="*/ 11530 h 11530"/>
              <a:gd name="T34" fmla="*/ 8 w 13"/>
              <a:gd name="T35" fmla="*/ 11530 h 11530"/>
              <a:gd name="T36" fmla="*/ 10 w 13"/>
              <a:gd name="T37" fmla="*/ 11526 h 11530"/>
              <a:gd name="T38" fmla="*/ 10 w 13"/>
              <a:gd name="T39" fmla="*/ 11526 h 11530"/>
              <a:gd name="T40" fmla="*/ 13 w 13"/>
              <a:gd name="T41" fmla="*/ 11524 h 11530"/>
              <a:gd name="T42" fmla="*/ 13 w 13"/>
              <a:gd name="T43" fmla="*/ 5 h 11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1530"/>
              <a:gd name="T68" fmla="*/ 13 w 13"/>
              <a:gd name="T69" fmla="*/ 11530 h 11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1530">
                <a:moveTo>
                  <a:pt x="13" y="5"/>
                </a:moveTo>
                <a:lnTo>
                  <a:pt x="10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11521"/>
                </a:lnTo>
                <a:lnTo>
                  <a:pt x="0" y="11526"/>
                </a:lnTo>
                <a:lnTo>
                  <a:pt x="3" y="11530"/>
                </a:lnTo>
                <a:lnTo>
                  <a:pt x="5" y="11530"/>
                </a:lnTo>
                <a:lnTo>
                  <a:pt x="8" y="11530"/>
                </a:lnTo>
                <a:lnTo>
                  <a:pt x="10" y="11526"/>
                </a:lnTo>
                <a:lnTo>
                  <a:pt x="13" y="11524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9" name="Rectangle 322">
            <a:extLst>
              <a:ext uri="{FF2B5EF4-FFF2-40B4-BE49-F238E27FC236}">
                <a16:creationId xmlns:a16="http://schemas.microsoft.com/office/drawing/2014/main" id="{CC914F9D-A470-4FFE-AD27-7EEC25C5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1749425"/>
            <a:ext cx="49213" cy="38004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0" name="Line 323">
            <a:extLst>
              <a:ext uri="{FF2B5EF4-FFF2-40B4-BE49-F238E27FC236}">
                <a16:creationId xmlns:a16="http://schemas.microsoft.com/office/drawing/2014/main" id="{E5F2C4F4-8E98-4859-A873-9C8BB81FA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1" name="Freeform 324">
            <a:extLst>
              <a:ext uri="{FF2B5EF4-FFF2-40B4-BE49-F238E27FC236}">
                <a16:creationId xmlns:a16="http://schemas.microsoft.com/office/drawing/2014/main" id="{433D21E0-57E1-4169-8A88-D29B3676E85E}"/>
              </a:ext>
            </a:extLst>
          </p:cNvPr>
          <p:cNvSpPr>
            <a:spLocks/>
          </p:cNvSpPr>
          <p:nvPr/>
        </p:nvSpPr>
        <p:spPr bwMode="auto">
          <a:xfrm>
            <a:off x="3863975" y="1746250"/>
            <a:ext cx="6350" cy="3805238"/>
          </a:xfrm>
          <a:custGeom>
            <a:avLst/>
            <a:gdLst>
              <a:gd name="T0" fmla="*/ 0 w 14"/>
              <a:gd name="T1" fmla="*/ 10524 h 10530"/>
              <a:gd name="T2" fmla="*/ 4 w 14"/>
              <a:gd name="T3" fmla="*/ 10526 h 10530"/>
              <a:gd name="T4" fmla="*/ 4 w 14"/>
              <a:gd name="T5" fmla="*/ 10526 h 10530"/>
              <a:gd name="T6" fmla="*/ 6 w 14"/>
              <a:gd name="T7" fmla="*/ 10530 h 10530"/>
              <a:gd name="T8" fmla="*/ 6 w 14"/>
              <a:gd name="T9" fmla="*/ 10530 h 10530"/>
              <a:gd name="T10" fmla="*/ 9 w 14"/>
              <a:gd name="T11" fmla="*/ 10530 h 10530"/>
              <a:gd name="T12" fmla="*/ 11 w 14"/>
              <a:gd name="T13" fmla="*/ 10530 h 10530"/>
              <a:gd name="T14" fmla="*/ 11 w 14"/>
              <a:gd name="T15" fmla="*/ 10530 h 10530"/>
              <a:gd name="T16" fmla="*/ 14 w 14"/>
              <a:gd name="T17" fmla="*/ 10526 h 10530"/>
              <a:gd name="T18" fmla="*/ 14 w 14"/>
              <a:gd name="T19" fmla="*/ 10526 h 10530"/>
              <a:gd name="T20" fmla="*/ 14 w 14"/>
              <a:gd name="T21" fmla="*/ 10 h 10530"/>
              <a:gd name="T22" fmla="*/ 14 w 14"/>
              <a:gd name="T23" fmla="*/ 5 h 10530"/>
              <a:gd name="T24" fmla="*/ 14 w 14"/>
              <a:gd name="T25" fmla="*/ 5 h 10530"/>
              <a:gd name="T26" fmla="*/ 11 w 14"/>
              <a:gd name="T27" fmla="*/ 2 h 10530"/>
              <a:gd name="T28" fmla="*/ 11 w 14"/>
              <a:gd name="T29" fmla="*/ 2 h 10530"/>
              <a:gd name="T30" fmla="*/ 9 w 14"/>
              <a:gd name="T31" fmla="*/ 0 h 10530"/>
              <a:gd name="T32" fmla="*/ 6 w 14"/>
              <a:gd name="T33" fmla="*/ 2 h 10530"/>
              <a:gd name="T34" fmla="*/ 6 w 14"/>
              <a:gd name="T35" fmla="*/ 2 h 10530"/>
              <a:gd name="T36" fmla="*/ 4 w 14"/>
              <a:gd name="T37" fmla="*/ 5 h 10530"/>
              <a:gd name="T38" fmla="*/ 4 w 14"/>
              <a:gd name="T39" fmla="*/ 5 h 10530"/>
              <a:gd name="T40" fmla="*/ 0 w 14"/>
              <a:gd name="T41" fmla="*/ 7 h 10530"/>
              <a:gd name="T42" fmla="*/ 0 w 14"/>
              <a:gd name="T43" fmla="*/ 10524 h 10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530"/>
              <a:gd name="T68" fmla="*/ 14 w 14"/>
              <a:gd name="T69" fmla="*/ 10530 h 10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530">
                <a:moveTo>
                  <a:pt x="0" y="10524"/>
                </a:moveTo>
                <a:lnTo>
                  <a:pt x="4" y="10526"/>
                </a:lnTo>
                <a:lnTo>
                  <a:pt x="6" y="10530"/>
                </a:lnTo>
                <a:lnTo>
                  <a:pt x="9" y="10530"/>
                </a:lnTo>
                <a:lnTo>
                  <a:pt x="11" y="10530"/>
                </a:lnTo>
                <a:lnTo>
                  <a:pt x="14" y="10526"/>
                </a:lnTo>
                <a:lnTo>
                  <a:pt x="14" y="10"/>
                </a:lnTo>
                <a:lnTo>
                  <a:pt x="14" y="5"/>
                </a:lnTo>
                <a:lnTo>
                  <a:pt x="11" y="2"/>
                </a:lnTo>
                <a:lnTo>
                  <a:pt x="9" y="0"/>
                </a:lnTo>
                <a:lnTo>
                  <a:pt x="6" y="2"/>
                </a:lnTo>
                <a:lnTo>
                  <a:pt x="4" y="5"/>
                </a:lnTo>
                <a:lnTo>
                  <a:pt x="0" y="7"/>
                </a:lnTo>
                <a:lnTo>
                  <a:pt x="0" y="1052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2" name="Line 325">
            <a:extLst>
              <a:ext uri="{FF2B5EF4-FFF2-40B4-BE49-F238E27FC236}">
                <a16:creationId xmlns:a16="http://schemas.microsoft.com/office/drawing/2014/main" id="{3741E64A-7217-4BEC-80EC-F0698B939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17462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3" name="Freeform 326">
            <a:extLst>
              <a:ext uri="{FF2B5EF4-FFF2-40B4-BE49-F238E27FC236}">
                <a16:creationId xmlns:a16="http://schemas.microsoft.com/office/drawing/2014/main" id="{8A2D6892-CF38-433A-9423-648229E4A31C}"/>
              </a:ext>
            </a:extLst>
          </p:cNvPr>
          <p:cNvSpPr>
            <a:spLocks/>
          </p:cNvSpPr>
          <p:nvPr/>
        </p:nvSpPr>
        <p:spPr bwMode="auto">
          <a:xfrm>
            <a:off x="3863975" y="1746250"/>
            <a:ext cx="55563" cy="6350"/>
          </a:xfrm>
          <a:custGeom>
            <a:avLst/>
            <a:gdLst>
              <a:gd name="T0" fmla="*/ 9 w 147"/>
              <a:gd name="T1" fmla="*/ 0 h 12"/>
              <a:gd name="T2" fmla="*/ 6 w 147"/>
              <a:gd name="T3" fmla="*/ 2 h 12"/>
              <a:gd name="T4" fmla="*/ 6 w 147"/>
              <a:gd name="T5" fmla="*/ 2 h 12"/>
              <a:gd name="T6" fmla="*/ 4 w 147"/>
              <a:gd name="T7" fmla="*/ 5 h 12"/>
              <a:gd name="T8" fmla="*/ 4 w 147"/>
              <a:gd name="T9" fmla="*/ 5 h 12"/>
              <a:gd name="T10" fmla="*/ 0 w 147"/>
              <a:gd name="T11" fmla="*/ 7 h 12"/>
              <a:gd name="T12" fmla="*/ 4 w 147"/>
              <a:gd name="T13" fmla="*/ 10 h 12"/>
              <a:gd name="T14" fmla="*/ 4 w 147"/>
              <a:gd name="T15" fmla="*/ 10 h 12"/>
              <a:gd name="T16" fmla="*/ 6 w 147"/>
              <a:gd name="T17" fmla="*/ 12 h 12"/>
              <a:gd name="T18" fmla="*/ 6 w 147"/>
              <a:gd name="T19" fmla="*/ 12 h 12"/>
              <a:gd name="T20" fmla="*/ 137 w 147"/>
              <a:gd name="T21" fmla="*/ 12 h 12"/>
              <a:gd name="T22" fmla="*/ 142 w 147"/>
              <a:gd name="T23" fmla="*/ 12 h 12"/>
              <a:gd name="T24" fmla="*/ 142 w 147"/>
              <a:gd name="T25" fmla="*/ 12 h 12"/>
              <a:gd name="T26" fmla="*/ 144 w 147"/>
              <a:gd name="T27" fmla="*/ 10 h 12"/>
              <a:gd name="T28" fmla="*/ 144 w 147"/>
              <a:gd name="T29" fmla="*/ 10 h 12"/>
              <a:gd name="T30" fmla="*/ 147 w 147"/>
              <a:gd name="T31" fmla="*/ 7 h 12"/>
              <a:gd name="T32" fmla="*/ 144 w 147"/>
              <a:gd name="T33" fmla="*/ 5 h 12"/>
              <a:gd name="T34" fmla="*/ 144 w 147"/>
              <a:gd name="T35" fmla="*/ 5 h 12"/>
              <a:gd name="T36" fmla="*/ 142 w 147"/>
              <a:gd name="T37" fmla="*/ 2 h 12"/>
              <a:gd name="T38" fmla="*/ 142 w 147"/>
              <a:gd name="T39" fmla="*/ 2 h 12"/>
              <a:gd name="T40" fmla="*/ 139 w 147"/>
              <a:gd name="T41" fmla="*/ 0 h 12"/>
              <a:gd name="T42" fmla="*/ 9 w 147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2"/>
              <a:gd name="T68" fmla="*/ 147 w 147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2">
                <a:moveTo>
                  <a:pt x="9" y="0"/>
                </a:moveTo>
                <a:lnTo>
                  <a:pt x="6" y="2"/>
                </a:lnTo>
                <a:lnTo>
                  <a:pt x="4" y="5"/>
                </a:lnTo>
                <a:lnTo>
                  <a:pt x="0" y="7"/>
                </a:lnTo>
                <a:lnTo>
                  <a:pt x="4" y="10"/>
                </a:lnTo>
                <a:lnTo>
                  <a:pt x="6" y="12"/>
                </a:lnTo>
                <a:lnTo>
                  <a:pt x="137" y="12"/>
                </a:lnTo>
                <a:lnTo>
                  <a:pt x="142" y="12"/>
                </a:lnTo>
                <a:lnTo>
                  <a:pt x="144" y="10"/>
                </a:lnTo>
                <a:lnTo>
                  <a:pt x="147" y="7"/>
                </a:lnTo>
                <a:lnTo>
                  <a:pt x="144" y="5"/>
                </a:lnTo>
                <a:lnTo>
                  <a:pt x="142" y="2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4" name="Line 327">
            <a:extLst>
              <a:ext uri="{FF2B5EF4-FFF2-40B4-BE49-F238E27FC236}">
                <a16:creationId xmlns:a16="http://schemas.microsoft.com/office/drawing/2014/main" id="{DAA87613-AB8D-4C97-8F83-8E0CE8852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17494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" name="Freeform 328">
            <a:extLst>
              <a:ext uri="{FF2B5EF4-FFF2-40B4-BE49-F238E27FC236}">
                <a16:creationId xmlns:a16="http://schemas.microsoft.com/office/drawing/2014/main" id="{3B55C7D3-DBF5-4A1F-AEAA-78BB328040DF}"/>
              </a:ext>
            </a:extLst>
          </p:cNvPr>
          <p:cNvSpPr>
            <a:spLocks/>
          </p:cNvSpPr>
          <p:nvPr/>
        </p:nvSpPr>
        <p:spPr bwMode="auto">
          <a:xfrm>
            <a:off x="3913188" y="1746250"/>
            <a:ext cx="6350" cy="3805238"/>
          </a:xfrm>
          <a:custGeom>
            <a:avLst/>
            <a:gdLst>
              <a:gd name="T0" fmla="*/ 14 w 14"/>
              <a:gd name="T1" fmla="*/ 7 h 10530"/>
              <a:gd name="T2" fmla="*/ 11 w 14"/>
              <a:gd name="T3" fmla="*/ 5 h 10530"/>
              <a:gd name="T4" fmla="*/ 11 w 14"/>
              <a:gd name="T5" fmla="*/ 5 h 10530"/>
              <a:gd name="T6" fmla="*/ 9 w 14"/>
              <a:gd name="T7" fmla="*/ 2 h 10530"/>
              <a:gd name="T8" fmla="*/ 9 w 14"/>
              <a:gd name="T9" fmla="*/ 2 h 10530"/>
              <a:gd name="T10" fmla="*/ 6 w 14"/>
              <a:gd name="T11" fmla="*/ 0 h 10530"/>
              <a:gd name="T12" fmla="*/ 4 w 14"/>
              <a:gd name="T13" fmla="*/ 2 h 10530"/>
              <a:gd name="T14" fmla="*/ 4 w 14"/>
              <a:gd name="T15" fmla="*/ 2 h 10530"/>
              <a:gd name="T16" fmla="*/ 0 w 14"/>
              <a:gd name="T17" fmla="*/ 5 h 10530"/>
              <a:gd name="T18" fmla="*/ 0 w 14"/>
              <a:gd name="T19" fmla="*/ 5 h 10530"/>
              <a:gd name="T20" fmla="*/ 0 w 14"/>
              <a:gd name="T21" fmla="*/ 10524 h 10530"/>
              <a:gd name="T22" fmla="*/ 0 w 14"/>
              <a:gd name="T23" fmla="*/ 10526 h 10530"/>
              <a:gd name="T24" fmla="*/ 0 w 14"/>
              <a:gd name="T25" fmla="*/ 10526 h 10530"/>
              <a:gd name="T26" fmla="*/ 4 w 14"/>
              <a:gd name="T27" fmla="*/ 10530 h 10530"/>
              <a:gd name="T28" fmla="*/ 4 w 14"/>
              <a:gd name="T29" fmla="*/ 10530 h 10530"/>
              <a:gd name="T30" fmla="*/ 6 w 14"/>
              <a:gd name="T31" fmla="*/ 10530 h 10530"/>
              <a:gd name="T32" fmla="*/ 9 w 14"/>
              <a:gd name="T33" fmla="*/ 10530 h 10530"/>
              <a:gd name="T34" fmla="*/ 9 w 14"/>
              <a:gd name="T35" fmla="*/ 10530 h 10530"/>
              <a:gd name="T36" fmla="*/ 11 w 14"/>
              <a:gd name="T37" fmla="*/ 10526 h 10530"/>
              <a:gd name="T38" fmla="*/ 11 w 14"/>
              <a:gd name="T39" fmla="*/ 10526 h 10530"/>
              <a:gd name="T40" fmla="*/ 14 w 14"/>
              <a:gd name="T41" fmla="*/ 10526 h 10530"/>
              <a:gd name="T42" fmla="*/ 14 w 14"/>
              <a:gd name="T43" fmla="*/ 7 h 10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530"/>
              <a:gd name="T68" fmla="*/ 14 w 14"/>
              <a:gd name="T69" fmla="*/ 10530 h 10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530">
                <a:moveTo>
                  <a:pt x="14" y="7"/>
                </a:moveTo>
                <a:lnTo>
                  <a:pt x="11" y="5"/>
                </a:lnTo>
                <a:lnTo>
                  <a:pt x="9" y="2"/>
                </a:lnTo>
                <a:lnTo>
                  <a:pt x="6" y="0"/>
                </a:lnTo>
                <a:lnTo>
                  <a:pt x="4" y="2"/>
                </a:lnTo>
                <a:lnTo>
                  <a:pt x="0" y="5"/>
                </a:lnTo>
                <a:lnTo>
                  <a:pt x="0" y="10524"/>
                </a:lnTo>
                <a:lnTo>
                  <a:pt x="0" y="10526"/>
                </a:lnTo>
                <a:lnTo>
                  <a:pt x="4" y="10530"/>
                </a:lnTo>
                <a:lnTo>
                  <a:pt x="6" y="10530"/>
                </a:lnTo>
                <a:lnTo>
                  <a:pt x="9" y="10530"/>
                </a:lnTo>
                <a:lnTo>
                  <a:pt x="11" y="10526"/>
                </a:lnTo>
                <a:lnTo>
                  <a:pt x="14" y="10526"/>
                </a:lnTo>
                <a:lnTo>
                  <a:pt x="14" y="7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6" name="Rectangle 329">
            <a:extLst>
              <a:ext uri="{FF2B5EF4-FFF2-40B4-BE49-F238E27FC236}">
                <a16:creationId xmlns:a16="http://schemas.microsoft.com/office/drawing/2014/main" id="{60EECFCA-F252-4BBC-8AA7-FF9C40E8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1508125"/>
            <a:ext cx="49213" cy="40417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7" name="Line 330">
            <a:extLst>
              <a:ext uri="{FF2B5EF4-FFF2-40B4-BE49-F238E27FC236}">
                <a16:creationId xmlns:a16="http://schemas.microsoft.com/office/drawing/2014/main" id="{27C204CF-316F-49D2-B30E-A0A5FB457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8" name="Freeform 331">
            <a:extLst>
              <a:ext uri="{FF2B5EF4-FFF2-40B4-BE49-F238E27FC236}">
                <a16:creationId xmlns:a16="http://schemas.microsoft.com/office/drawing/2014/main" id="{D34EA171-D4E3-40B0-9FCD-715E90264D66}"/>
              </a:ext>
            </a:extLst>
          </p:cNvPr>
          <p:cNvSpPr>
            <a:spLocks/>
          </p:cNvSpPr>
          <p:nvPr/>
        </p:nvSpPr>
        <p:spPr bwMode="auto">
          <a:xfrm>
            <a:off x="3929063" y="1506538"/>
            <a:ext cx="4762" cy="4044950"/>
          </a:xfrm>
          <a:custGeom>
            <a:avLst/>
            <a:gdLst>
              <a:gd name="T0" fmla="*/ 0 w 13"/>
              <a:gd name="T1" fmla="*/ 11191 h 11197"/>
              <a:gd name="T2" fmla="*/ 2 w 13"/>
              <a:gd name="T3" fmla="*/ 11193 h 11197"/>
              <a:gd name="T4" fmla="*/ 2 w 13"/>
              <a:gd name="T5" fmla="*/ 11193 h 11197"/>
              <a:gd name="T6" fmla="*/ 6 w 13"/>
              <a:gd name="T7" fmla="*/ 11197 h 11197"/>
              <a:gd name="T8" fmla="*/ 6 w 13"/>
              <a:gd name="T9" fmla="*/ 11197 h 11197"/>
              <a:gd name="T10" fmla="*/ 8 w 13"/>
              <a:gd name="T11" fmla="*/ 11197 h 11197"/>
              <a:gd name="T12" fmla="*/ 11 w 13"/>
              <a:gd name="T13" fmla="*/ 11197 h 11197"/>
              <a:gd name="T14" fmla="*/ 11 w 13"/>
              <a:gd name="T15" fmla="*/ 11197 h 11197"/>
              <a:gd name="T16" fmla="*/ 13 w 13"/>
              <a:gd name="T17" fmla="*/ 11193 h 11197"/>
              <a:gd name="T18" fmla="*/ 13 w 13"/>
              <a:gd name="T19" fmla="*/ 11193 h 11197"/>
              <a:gd name="T20" fmla="*/ 13 w 13"/>
              <a:gd name="T21" fmla="*/ 10 h 11197"/>
              <a:gd name="T22" fmla="*/ 13 w 13"/>
              <a:gd name="T23" fmla="*/ 3 h 11197"/>
              <a:gd name="T24" fmla="*/ 13 w 13"/>
              <a:gd name="T25" fmla="*/ 3 h 11197"/>
              <a:gd name="T26" fmla="*/ 11 w 13"/>
              <a:gd name="T27" fmla="*/ 0 h 11197"/>
              <a:gd name="T28" fmla="*/ 11 w 13"/>
              <a:gd name="T29" fmla="*/ 0 h 11197"/>
              <a:gd name="T30" fmla="*/ 8 w 13"/>
              <a:gd name="T31" fmla="*/ 0 h 11197"/>
              <a:gd name="T32" fmla="*/ 6 w 13"/>
              <a:gd name="T33" fmla="*/ 0 h 11197"/>
              <a:gd name="T34" fmla="*/ 6 w 13"/>
              <a:gd name="T35" fmla="*/ 0 h 11197"/>
              <a:gd name="T36" fmla="*/ 2 w 13"/>
              <a:gd name="T37" fmla="*/ 3 h 11197"/>
              <a:gd name="T38" fmla="*/ 2 w 13"/>
              <a:gd name="T39" fmla="*/ 3 h 11197"/>
              <a:gd name="T40" fmla="*/ 0 w 13"/>
              <a:gd name="T41" fmla="*/ 8 h 11197"/>
              <a:gd name="T42" fmla="*/ 0 w 13"/>
              <a:gd name="T43" fmla="*/ 11191 h 11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1197"/>
              <a:gd name="T68" fmla="*/ 13 w 13"/>
              <a:gd name="T69" fmla="*/ 11197 h 11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1197">
                <a:moveTo>
                  <a:pt x="0" y="11191"/>
                </a:moveTo>
                <a:lnTo>
                  <a:pt x="2" y="11193"/>
                </a:lnTo>
                <a:lnTo>
                  <a:pt x="6" y="11197"/>
                </a:lnTo>
                <a:lnTo>
                  <a:pt x="8" y="11197"/>
                </a:lnTo>
                <a:lnTo>
                  <a:pt x="11" y="11197"/>
                </a:lnTo>
                <a:lnTo>
                  <a:pt x="13" y="11193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2" y="3"/>
                </a:lnTo>
                <a:lnTo>
                  <a:pt x="0" y="8"/>
                </a:lnTo>
                <a:lnTo>
                  <a:pt x="0" y="11191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9" name="Line 332">
            <a:extLst>
              <a:ext uri="{FF2B5EF4-FFF2-40B4-BE49-F238E27FC236}">
                <a16:creationId xmlns:a16="http://schemas.microsoft.com/office/drawing/2014/main" id="{F04E207A-804E-4A5F-8732-61D715F84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650" y="15065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0" name="Freeform 333">
            <a:extLst>
              <a:ext uri="{FF2B5EF4-FFF2-40B4-BE49-F238E27FC236}">
                <a16:creationId xmlns:a16="http://schemas.microsoft.com/office/drawing/2014/main" id="{C446BAFF-8240-44B4-ACA4-57C70162CF19}"/>
              </a:ext>
            </a:extLst>
          </p:cNvPr>
          <p:cNvSpPr>
            <a:spLocks/>
          </p:cNvSpPr>
          <p:nvPr/>
        </p:nvSpPr>
        <p:spPr bwMode="auto">
          <a:xfrm>
            <a:off x="3929063" y="1506538"/>
            <a:ext cx="53975" cy="3175"/>
          </a:xfrm>
          <a:custGeom>
            <a:avLst/>
            <a:gdLst>
              <a:gd name="T0" fmla="*/ 8 w 150"/>
              <a:gd name="T1" fmla="*/ 0 h 10"/>
              <a:gd name="T2" fmla="*/ 6 w 150"/>
              <a:gd name="T3" fmla="*/ 0 h 10"/>
              <a:gd name="T4" fmla="*/ 6 w 150"/>
              <a:gd name="T5" fmla="*/ 0 h 10"/>
              <a:gd name="T6" fmla="*/ 2 w 150"/>
              <a:gd name="T7" fmla="*/ 3 h 10"/>
              <a:gd name="T8" fmla="*/ 2 w 150"/>
              <a:gd name="T9" fmla="*/ 3 h 10"/>
              <a:gd name="T10" fmla="*/ 0 w 150"/>
              <a:gd name="T11" fmla="*/ 5 h 10"/>
              <a:gd name="T12" fmla="*/ 2 w 150"/>
              <a:gd name="T13" fmla="*/ 8 h 10"/>
              <a:gd name="T14" fmla="*/ 2 w 150"/>
              <a:gd name="T15" fmla="*/ 8 h 10"/>
              <a:gd name="T16" fmla="*/ 6 w 150"/>
              <a:gd name="T17" fmla="*/ 10 h 10"/>
              <a:gd name="T18" fmla="*/ 6 w 150"/>
              <a:gd name="T19" fmla="*/ 10 h 10"/>
              <a:gd name="T20" fmla="*/ 136 w 150"/>
              <a:gd name="T21" fmla="*/ 10 h 10"/>
              <a:gd name="T22" fmla="*/ 144 w 150"/>
              <a:gd name="T23" fmla="*/ 10 h 10"/>
              <a:gd name="T24" fmla="*/ 144 w 150"/>
              <a:gd name="T25" fmla="*/ 10 h 10"/>
              <a:gd name="T26" fmla="*/ 146 w 150"/>
              <a:gd name="T27" fmla="*/ 8 h 10"/>
              <a:gd name="T28" fmla="*/ 146 w 150"/>
              <a:gd name="T29" fmla="*/ 8 h 10"/>
              <a:gd name="T30" fmla="*/ 150 w 150"/>
              <a:gd name="T31" fmla="*/ 5 h 10"/>
              <a:gd name="T32" fmla="*/ 146 w 150"/>
              <a:gd name="T33" fmla="*/ 3 h 10"/>
              <a:gd name="T34" fmla="*/ 146 w 150"/>
              <a:gd name="T35" fmla="*/ 3 h 10"/>
              <a:gd name="T36" fmla="*/ 144 w 150"/>
              <a:gd name="T37" fmla="*/ 0 h 10"/>
              <a:gd name="T38" fmla="*/ 144 w 150"/>
              <a:gd name="T39" fmla="*/ 0 h 10"/>
              <a:gd name="T40" fmla="*/ 139 w 150"/>
              <a:gd name="T41" fmla="*/ 0 h 10"/>
              <a:gd name="T42" fmla="*/ 8 w 150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0"/>
              <a:gd name="T68" fmla="*/ 150 w 150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0">
                <a:moveTo>
                  <a:pt x="8" y="0"/>
                </a:moveTo>
                <a:lnTo>
                  <a:pt x="6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6" y="10"/>
                </a:lnTo>
                <a:lnTo>
                  <a:pt x="136" y="10"/>
                </a:lnTo>
                <a:lnTo>
                  <a:pt x="144" y="10"/>
                </a:lnTo>
                <a:lnTo>
                  <a:pt x="146" y="8"/>
                </a:lnTo>
                <a:lnTo>
                  <a:pt x="150" y="5"/>
                </a:lnTo>
                <a:lnTo>
                  <a:pt x="146" y="3"/>
                </a:lnTo>
                <a:lnTo>
                  <a:pt x="144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1" name="Line 334">
            <a:extLst>
              <a:ext uri="{FF2B5EF4-FFF2-40B4-BE49-F238E27FC236}">
                <a16:creationId xmlns:a16="http://schemas.microsoft.com/office/drawing/2014/main" id="{7B97EE29-0484-44A9-B8F2-EA6FCF52D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3038" y="15081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2" name="Freeform 335">
            <a:extLst>
              <a:ext uri="{FF2B5EF4-FFF2-40B4-BE49-F238E27FC236}">
                <a16:creationId xmlns:a16="http://schemas.microsoft.com/office/drawing/2014/main" id="{65C976AE-D842-482A-BAE0-242417727B29}"/>
              </a:ext>
            </a:extLst>
          </p:cNvPr>
          <p:cNvSpPr>
            <a:spLocks/>
          </p:cNvSpPr>
          <p:nvPr/>
        </p:nvSpPr>
        <p:spPr bwMode="auto">
          <a:xfrm>
            <a:off x="3976688" y="1506538"/>
            <a:ext cx="6350" cy="4044950"/>
          </a:xfrm>
          <a:custGeom>
            <a:avLst/>
            <a:gdLst>
              <a:gd name="T0" fmla="*/ 14 w 14"/>
              <a:gd name="T1" fmla="*/ 5 h 11197"/>
              <a:gd name="T2" fmla="*/ 10 w 14"/>
              <a:gd name="T3" fmla="*/ 3 h 11197"/>
              <a:gd name="T4" fmla="*/ 10 w 14"/>
              <a:gd name="T5" fmla="*/ 3 h 11197"/>
              <a:gd name="T6" fmla="*/ 8 w 14"/>
              <a:gd name="T7" fmla="*/ 0 h 11197"/>
              <a:gd name="T8" fmla="*/ 8 w 14"/>
              <a:gd name="T9" fmla="*/ 0 h 11197"/>
              <a:gd name="T10" fmla="*/ 5 w 14"/>
              <a:gd name="T11" fmla="*/ 0 h 11197"/>
              <a:gd name="T12" fmla="*/ 3 w 14"/>
              <a:gd name="T13" fmla="*/ 0 h 11197"/>
              <a:gd name="T14" fmla="*/ 3 w 14"/>
              <a:gd name="T15" fmla="*/ 0 h 11197"/>
              <a:gd name="T16" fmla="*/ 0 w 14"/>
              <a:gd name="T17" fmla="*/ 3 h 11197"/>
              <a:gd name="T18" fmla="*/ 0 w 14"/>
              <a:gd name="T19" fmla="*/ 3 h 11197"/>
              <a:gd name="T20" fmla="*/ 0 w 14"/>
              <a:gd name="T21" fmla="*/ 11188 h 11197"/>
              <a:gd name="T22" fmla="*/ 0 w 14"/>
              <a:gd name="T23" fmla="*/ 11193 h 11197"/>
              <a:gd name="T24" fmla="*/ 0 w 14"/>
              <a:gd name="T25" fmla="*/ 11193 h 11197"/>
              <a:gd name="T26" fmla="*/ 3 w 14"/>
              <a:gd name="T27" fmla="*/ 11197 h 11197"/>
              <a:gd name="T28" fmla="*/ 3 w 14"/>
              <a:gd name="T29" fmla="*/ 11197 h 11197"/>
              <a:gd name="T30" fmla="*/ 5 w 14"/>
              <a:gd name="T31" fmla="*/ 11197 h 11197"/>
              <a:gd name="T32" fmla="*/ 8 w 14"/>
              <a:gd name="T33" fmla="*/ 11197 h 11197"/>
              <a:gd name="T34" fmla="*/ 8 w 14"/>
              <a:gd name="T35" fmla="*/ 11197 h 11197"/>
              <a:gd name="T36" fmla="*/ 10 w 14"/>
              <a:gd name="T37" fmla="*/ 11193 h 11197"/>
              <a:gd name="T38" fmla="*/ 10 w 14"/>
              <a:gd name="T39" fmla="*/ 11193 h 11197"/>
              <a:gd name="T40" fmla="*/ 14 w 14"/>
              <a:gd name="T41" fmla="*/ 11191 h 11197"/>
              <a:gd name="T42" fmla="*/ 14 w 14"/>
              <a:gd name="T43" fmla="*/ 5 h 111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1197"/>
              <a:gd name="T68" fmla="*/ 14 w 14"/>
              <a:gd name="T69" fmla="*/ 11197 h 1119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1197">
                <a:moveTo>
                  <a:pt x="14" y="5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11188"/>
                </a:lnTo>
                <a:lnTo>
                  <a:pt x="0" y="11193"/>
                </a:lnTo>
                <a:lnTo>
                  <a:pt x="3" y="11197"/>
                </a:lnTo>
                <a:lnTo>
                  <a:pt x="5" y="11197"/>
                </a:lnTo>
                <a:lnTo>
                  <a:pt x="8" y="11197"/>
                </a:lnTo>
                <a:lnTo>
                  <a:pt x="10" y="11193"/>
                </a:lnTo>
                <a:lnTo>
                  <a:pt x="14" y="11191"/>
                </a:lnTo>
                <a:lnTo>
                  <a:pt x="14" y="5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3" name="Rectangle 336">
            <a:extLst>
              <a:ext uri="{FF2B5EF4-FFF2-40B4-BE49-F238E27FC236}">
                <a16:creationId xmlns:a16="http://schemas.microsoft.com/office/drawing/2014/main" id="{9167A6ED-900F-400E-8133-A65FCF0B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749425"/>
            <a:ext cx="49212" cy="38004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4" name="Line 337">
            <a:extLst>
              <a:ext uri="{FF2B5EF4-FFF2-40B4-BE49-F238E27FC236}">
                <a16:creationId xmlns:a16="http://schemas.microsoft.com/office/drawing/2014/main" id="{CD4EA72D-6B6D-4CE3-AEB8-BE9D90C64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5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5" name="Freeform 338">
            <a:extLst>
              <a:ext uri="{FF2B5EF4-FFF2-40B4-BE49-F238E27FC236}">
                <a16:creationId xmlns:a16="http://schemas.microsoft.com/office/drawing/2014/main" id="{9654CE5E-DBB1-4255-8E6F-0DF60928D343}"/>
              </a:ext>
            </a:extLst>
          </p:cNvPr>
          <p:cNvSpPr>
            <a:spLocks/>
          </p:cNvSpPr>
          <p:nvPr/>
        </p:nvSpPr>
        <p:spPr bwMode="auto">
          <a:xfrm>
            <a:off x="3992563" y="1746250"/>
            <a:ext cx="4762" cy="3805238"/>
          </a:xfrm>
          <a:custGeom>
            <a:avLst/>
            <a:gdLst>
              <a:gd name="T0" fmla="*/ 0 w 14"/>
              <a:gd name="T1" fmla="*/ 10524 h 10530"/>
              <a:gd name="T2" fmla="*/ 4 w 14"/>
              <a:gd name="T3" fmla="*/ 10526 h 10530"/>
              <a:gd name="T4" fmla="*/ 4 w 14"/>
              <a:gd name="T5" fmla="*/ 10526 h 10530"/>
              <a:gd name="T6" fmla="*/ 6 w 14"/>
              <a:gd name="T7" fmla="*/ 10530 h 10530"/>
              <a:gd name="T8" fmla="*/ 6 w 14"/>
              <a:gd name="T9" fmla="*/ 10530 h 10530"/>
              <a:gd name="T10" fmla="*/ 9 w 14"/>
              <a:gd name="T11" fmla="*/ 10530 h 10530"/>
              <a:gd name="T12" fmla="*/ 11 w 14"/>
              <a:gd name="T13" fmla="*/ 10530 h 10530"/>
              <a:gd name="T14" fmla="*/ 11 w 14"/>
              <a:gd name="T15" fmla="*/ 10530 h 10530"/>
              <a:gd name="T16" fmla="*/ 14 w 14"/>
              <a:gd name="T17" fmla="*/ 10526 h 10530"/>
              <a:gd name="T18" fmla="*/ 14 w 14"/>
              <a:gd name="T19" fmla="*/ 10526 h 10530"/>
              <a:gd name="T20" fmla="*/ 14 w 14"/>
              <a:gd name="T21" fmla="*/ 10 h 10530"/>
              <a:gd name="T22" fmla="*/ 14 w 14"/>
              <a:gd name="T23" fmla="*/ 5 h 10530"/>
              <a:gd name="T24" fmla="*/ 14 w 14"/>
              <a:gd name="T25" fmla="*/ 5 h 10530"/>
              <a:gd name="T26" fmla="*/ 11 w 14"/>
              <a:gd name="T27" fmla="*/ 2 h 10530"/>
              <a:gd name="T28" fmla="*/ 11 w 14"/>
              <a:gd name="T29" fmla="*/ 2 h 10530"/>
              <a:gd name="T30" fmla="*/ 9 w 14"/>
              <a:gd name="T31" fmla="*/ 0 h 10530"/>
              <a:gd name="T32" fmla="*/ 6 w 14"/>
              <a:gd name="T33" fmla="*/ 2 h 10530"/>
              <a:gd name="T34" fmla="*/ 6 w 14"/>
              <a:gd name="T35" fmla="*/ 2 h 10530"/>
              <a:gd name="T36" fmla="*/ 4 w 14"/>
              <a:gd name="T37" fmla="*/ 5 h 10530"/>
              <a:gd name="T38" fmla="*/ 4 w 14"/>
              <a:gd name="T39" fmla="*/ 5 h 10530"/>
              <a:gd name="T40" fmla="*/ 0 w 14"/>
              <a:gd name="T41" fmla="*/ 7 h 10530"/>
              <a:gd name="T42" fmla="*/ 0 w 14"/>
              <a:gd name="T43" fmla="*/ 10524 h 10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530"/>
              <a:gd name="T68" fmla="*/ 14 w 14"/>
              <a:gd name="T69" fmla="*/ 10530 h 10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530">
                <a:moveTo>
                  <a:pt x="0" y="10524"/>
                </a:moveTo>
                <a:lnTo>
                  <a:pt x="4" y="10526"/>
                </a:lnTo>
                <a:lnTo>
                  <a:pt x="6" y="10530"/>
                </a:lnTo>
                <a:lnTo>
                  <a:pt x="9" y="10530"/>
                </a:lnTo>
                <a:lnTo>
                  <a:pt x="11" y="10530"/>
                </a:lnTo>
                <a:lnTo>
                  <a:pt x="14" y="10526"/>
                </a:lnTo>
                <a:lnTo>
                  <a:pt x="14" y="10"/>
                </a:lnTo>
                <a:lnTo>
                  <a:pt x="14" y="5"/>
                </a:lnTo>
                <a:lnTo>
                  <a:pt x="11" y="2"/>
                </a:lnTo>
                <a:lnTo>
                  <a:pt x="9" y="0"/>
                </a:lnTo>
                <a:lnTo>
                  <a:pt x="6" y="2"/>
                </a:lnTo>
                <a:lnTo>
                  <a:pt x="4" y="5"/>
                </a:lnTo>
                <a:lnTo>
                  <a:pt x="0" y="7"/>
                </a:lnTo>
                <a:lnTo>
                  <a:pt x="0" y="1052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6" name="Line 339">
            <a:extLst>
              <a:ext uri="{FF2B5EF4-FFF2-40B4-BE49-F238E27FC236}">
                <a16:creationId xmlns:a16="http://schemas.microsoft.com/office/drawing/2014/main" id="{43FC1B58-534F-4711-83FC-242D9FA71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17462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7" name="Freeform 340">
            <a:extLst>
              <a:ext uri="{FF2B5EF4-FFF2-40B4-BE49-F238E27FC236}">
                <a16:creationId xmlns:a16="http://schemas.microsoft.com/office/drawing/2014/main" id="{4B35AC46-7638-4EC7-9075-C4AEB49B7FC6}"/>
              </a:ext>
            </a:extLst>
          </p:cNvPr>
          <p:cNvSpPr>
            <a:spLocks/>
          </p:cNvSpPr>
          <p:nvPr/>
        </p:nvSpPr>
        <p:spPr bwMode="auto">
          <a:xfrm>
            <a:off x="3992563" y="1746250"/>
            <a:ext cx="55562" cy="6350"/>
          </a:xfrm>
          <a:custGeom>
            <a:avLst/>
            <a:gdLst>
              <a:gd name="T0" fmla="*/ 9 w 150"/>
              <a:gd name="T1" fmla="*/ 0 h 12"/>
              <a:gd name="T2" fmla="*/ 6 w 150"/>
              <a:gd name="T3" fmla="*/ 2 h 12"/>
              <a:gd name="T4" fmla="*/ 6 w 150"/>
              <a:gd name="T5" fmla="*/ 2 h 12"/>
              <a:gd name="T6" fmla="*/ 4 w 150"/>
              <a:gd name="T7" fmla="*/ 5 h 12"/>
              <a:gd name="T8" fmla="*/ 4 w 150"/>
              <a:gd name="T9" fmla="*/ 5 h 12"/>
              <a:gd name="T10" fmla="*/ 0 w 150"/>
              <a:gd name="T11" fmla="*/ 7 h 12"/>
              <a:gd name="T12" fmla="*/ 4 w 150"/>
              <a:gd name="T13" fmla="*/ 10 h 12"/>
              <a:gd name="T14" fmla="*/ 4 w 150"/>
              <a:gd name="T15" fmla="*/ 10 h 12"/>
              <a:gd name="T16" fmla="*/ 6 w 150"/>
              <a:gd name="T17" fmla="*/ 12 h 12"/>
              <a:gd name="T18" fmla="*/ 6 w 150"/>
              <a:gd name="T19" fmla="*/ 12 h 12"/>
              <a:gd name="T20" fmla="*/ 137 w 150"/>
              <a:gd name="T21" fmla="*/ 12 h 12"/>
              <a:gd name="T22" fmla="*/ 144 w 150"/>
              <a:gd name="T23" fmla="*/ 12 h 12"/>
              <a:gd name="T24" fmla="*/ 144 w 150"/>
              <a:gd name="T25" fmla="*/ 12 h 12"/>
              <a:gd name="T26" fmla="*/ 148 w 150"/>
              <a:gd name="T27" fmla="*/ 10 h 12"/>
              <a:gd name="T28" fmla="*/ 148 w 150"/>
              <a:gd name="T29" fmla="*/ 10 h 12"/>
              <a:gd name="T30" fmla="*/ 150 w 150"/>
              <a:gd name="T31" fmla="*/ 7 h 12"/>
              <a:gd name="T32" fmla="*/ 148 w 150"/>
              <a:gd name="T33" fmla="*/ 5 h 12"/>
              <a:gd name="T34" fmla="*/ 148 w 150"/>
              <a:gd name="T35" fmla="*/ 5 h 12"/>
              <a:gd name="T36" fmla="*/ 144 w 150"/>
              <a:gd name="T37" fmla="*/ 2 h 12"/>
              <a:gd name="T38" fmla="*/ 144 w 150"/>
              <a:gd name="T39" fmla="*/ 2 h 12"/>
              <a:gd name="T40" fmla="*/ 139 w 150"/>
              <a:gd name="T41" fmla="*/ 0 h 12"/>
              <a:gd name="T42" fmla="*/ 9 w 150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2"/>
              <a:gd name="T68" fmla="*/ 150 w 150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2">
                <a:moveTo>
                  <a:pt x="9" y="0"/>
                </a:moveTo>
                <a:lnTo>
                  <a:pt x="6" y="2"/>
                </a:lnTo>
                <a:lnTo>
                  <a:pt x="4" y="5"/>
                </a:lnTo>
                <a:lnTo>
                  <a:pt x="0" y="7"/>
                </a:lnTo>
                <a:lnTo>
                  <a:pt x="4" y="10"/>
                </a:lnTo>
                <a:lnTo>
                  <a:pt x="6" y="12"/>
                </a:lnTo>
                <a:lnTo>
                  <a:pt x="137" y="12"/>
                </a:lnTo>
                <a:lnTo>
                  <a:pt x="144" y="12"/>
                </a:lnTo>
                <a:lnTo>
                  <a:pt x="148" y="10"/>
                </a:lnTo>
                <a:lnTo>
                  <a:pt x="150" y="7"/>
                </a:lnTo>
                <a:lnTo>
                  <a:pt x="148" y="5"/>
                </a:lnTo>
                <a:lnTo>
                  <a:pt x="144" y="2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8" name="Line 341">
            <a:extLst>
              <a:ext uri="{FF2B5EF4-FFF2-40B4-BE49-F238E27FC236}">
                <a16:creationId xmlns:a16="http://schemas.microsoft.com/office/drawing/2014/main" id="{A2A939E1-BED9-40B7-B106-9F158CE05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25" y="17494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9" name="Freeform 342">
            <a:extLst>
              <a:ext uri="{FF2B5EF4-FFF2-40B4-BE49-F238E27FC236}">
                <a16:creationId xmlns:a16="http://schemas.microsoft.com/office/drawing/2014/main" id="{819DC71B-338C-4498-B3C3-AEDEBEA5BF7A}"/>
              </a:ext>
            </a:extLst>
          </p:cNvPr>
          <p:cNvSpPr>
            <a:spLocks/>
          </p:cNvSpPr>
          <p:nvPr/>
        </p:nvSpPr>
        <p:spPr bwMode="auto">
          <a:xfrm>
            <a:off x="4041775" y="1746250"/>
            <a:ext cx="6350" cy="3805238"/>
          </a:xfrm>
          <a:custGeom>
            <a:avLst/>
            <a:gdLst>
              <a:gd name="T0" fmla="*/ 13 w 13"/>
              <a:gd name="T1" fmla="*/ 7 h 10530"/>
              <a:gd name="T2" fmla="*/ 11 w 13"/>
              <a:gd name="T3" fmla="*/ 5 h 10530"/>
              <a:gd name="T4" fmla="*/ 11 w 13"/>
              <a:gd name="T5" fmla="*/ 5 h 10530"/>
              <a:gd name="T6" fmla="*/ 7 w 13"/>
              <a:gd name="T7" fmla="*/ 2 h 10530"/>
              <a:gd name="T8" fmla="*/ 7 w 13"/>
              <a:gd name="T9" fmla="*/ 2 h 10530"/>
              <a:gd name="T10" fmla="*/ 5 w 13"/>
              <a:gd name="T11" fmla="*/ 0 h 10530"/>
              <a:gd name="T12" fmla="*/ 2 w 13"/>
              <a:gd name="T13" fmla="*/ 2 h 10530"/>
              <a:gd name="T14" fmla="*/ 2 w 13"/>
              <a:gd name="T15" fmla="*/ 2 h 10530"/>
              <a:gd name="T16" fmla="*/ 0 w 13"/>
              <a:gd name="T17" fmla="*/ 5 h 10530"/>
              <a:gd name="T18" fmla="*/ 0 w 13"/>
              <a:gd name="T19" fmla="*/ 5 h 10530"/>
              <a:gd name="T20" fmla="*/ 0 w 13"/>
              <a:gd name="T21" fmla="*/ 10524 h 10530"/>
              <a:gd name="T22" fmla="*/ 0 w 13"/>
              <a:gd name="T23" fmla="*/ 10526 h 10530"/>
              <a:gd name="T24" fmla="*/ 0 w 13"/>
              <a:gd name="T25" fmla="*/ 10526 h 10530"/>
              <a:gd name="T26" fmla="*/ 2 w 13"/>
              <a:gd name="T27" fmla="*/ 10530 h 10530"/>
              <a:gd name="T28" fmla="*/ 2 w 13"/>
              <a:gd name="T29" fmla="*/ 10530 h 10530"/>
              <a:gd name="T30" fmla="*/ 5 w 13"/>
              <a:gd name="T31" fmla="*/ 10530 h 10530"/>
              <a:gd name="T32" fmla="*/ 7 w 13"/>
              <a:gd name="T33" fmla="*/ 10530 h 10530"/>
              <a:gd name="T34" fmla="*/ 7 w 13"/>
              <a:gd name="T35" fmla="*/ 10530 h 10530"/>
              <a:gd name="T36" fmla="*/ 11 w 13"/>
              <a:gd name="T37" fmla="*/ 10526 h 10530"/>
              <a:gd name="T38" fmla="*/ 11 w 13"/>
              <a:gd name="T39" fmla="*/ 10526 h 10530"/>
              <a:gd name="T40" fmla="*/ 13 w 13"/>
              <a:gd name="T41" fmla="*/ 10526 h 10530"/>
              <a:gd name="T42" fmla="*/ 13 w 13"/>
              <a:gd name="T43" fmla="*/ 7 h 105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0530"/>
              <a:gd name="T68" fmla="*/ 13 w 13"/>
              <a:gd name="T69" fmla="*/ 10530 h 105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0530">
                <a:moveTo>
                  <a:pt x="13" y="7"/>
                </a:moveTo>
                <a:lnTo>
                  <a:pt x="11" y="5"/>
                </a:lnTo>
                <a:lnTo>
                  <a:pt x="7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10524"/>
                </a:lnTo>
                <a:lnTo>
                  <a:pt x="0" y="10526"/>
                </a:lnTo>
                <a:lnTo>
                  <a:pt x="2" y="10530"/>
                </a:lnTo>
                <a:lnTo>
                  <a:pt x="5" y="10530"/>
                </a:lnTo>
                <a:lnTo>
                  <a:pt x="7" y="10530"/>
                </a:lnTo>
                <a:lnTo>
                  <a:pt x="11" y="10526"/>
                </a:lnTo>
                <a:lnTo>
                  <a:pt x="13" y="10526"/>
                </a:lnTo>
                <a:lnTo>
                  <a:pt x="13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0" name="Rectangle 343">
            <a:extLst>
              <a:ext uri="{FF2B5EF4-FFF2-40B4-BE49-F238E27FC236}">
                <a16:creationId xmlns:a16="http://schemas.microsoft.com/office/drawing/2014/main" id="{EE552637-6925-40ED-BC20-337D536A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378200"/>
            <a:ext cx="47625" cy="21717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1" name="Line 344">
            <a:extLst>
              <a:ext uri="{FF2B5EF4-FFF2-40B4-BE49-F238E27FC236}">
                <a16:creationId xmlns:a16="http://schemas.microsoft.com/office/drawing/2014/main" id="{93255BD0-A686-4390-8856-7A20F8D01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60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2" name="Freeform 345">
            <a:extLst>
              <a:ext uri="{FF2B5EF4-FFF2-40B4-BE49-F238E27FC236}">
                <a16:creationId xmlns:a16="http://schemas.microsoft.com/office/drawing/2014/main" id="{79324C9D-771A-404B-BEF1-C705BBEED166}"/>
              </a:ext>
            </a:extLst>
          </p:cNvPr>
          <p:cNvSpPr>
            <a:spLocks/>
          </p:cNvSpPr>
          <p:nvPr/>
        </p:nvSpPr>
        <p:spPr bwMode="auto">
          <a:xfrm>
            <a:off x="4056063" y="3376613"/>
            <a:ext cx="6350" cy="2174875"/>
          </a:xfrm>
          <a:custGeom>
            <a:avLst/>
            <a:gdLst>
              <a:gd name="T0" fmla="*/ 0 w 13"/>
              <a:gd name="T1" fmla="*/ 6014 h 6020"/>
              <a:gd name="T2" fmla="*/ 3 w 13"/>
              <a:gd name="T3" fmla="*/ 6016 h 6020"/>
              <a:gd name="T4" fmla="*/ 3 w 13"/>
              <a:gd name="T5" fmla="*/ 6016 h 6020"/>
              <a:gd name="T6" fmla="*/ 5 w 13"/>
              <a:gd name="T7" fmla="*/ 6020 h 6020"/>
              <a:gd name="T8" fmla="*/ 5 w 13"/>
              <a:gd name="T9" fmla="*/ 6020 h 6020"/>
              <a:gd name="T10" fmla="*/ 8 w 13"/>
              <a:gd name="T11" fmla="*/ 6020 h 6020"/>
              <a:gd name="T12" fmla="*/ 10 w 13"/>
              <a:gd name="T13" fmla="*/ 6020 h 6020"/>
              <a:gd name="T14" fmla="*/ 10 w 13"/>
              <a:gd name="T15" fmla="*/ 6020 h 6020"/>
              <a:gd name="T16" fmla="*/ 13 w 13"/>
              <a:gd name="T17" fmla="*/ 6016 h 6020"/>
              <a:gd name="T18" fmla="*/ 13 w 13"/>
              <a:gd name="T19" fmla="*/ 6016 h 6020"/>
              <a:gd name="T20" fmla="*/ 13 w 13"/>
              <a:gd name="T21" fmla="*/ 11 h 6020"/>
              <a:gd name="T22" fmla="*/ 13 w 13"/>
              <a:gd name="T23" fmla="*/ 2 h 6020"/>
              <a:gd name="T24" fmla="*/ 13 w 13"/>
              <a:gd name="T25" fmla="*/ 2 h 6020"/>
              <a:gd name="T26" fmla="*/ 10 w 13"/>
              <a:gd name="T27" fmla="*/ 0 h 6020"/>
              <a:gd name="T28" fmla="*/ 10 w 13"/>
              <a:gd name="T29" fmla="*/ 0 h 6020"/>
              <a:gd name="T30" fmla="*/ 8 w 13"/>
              <a:gd name="T31" fmla="*/ 0 h 6020"/>
              <a:gd name="T32" fmla="*/ 5 w 13"/>
              <a:gd name="T33" fmla="*/ 0 h 6020"/>
              <a:gd name="T34" fmla="*/ 5 w 13"/>
              <a:gd name="T35" fmla="*/ 0 h 6020"/>
              <a:gd name="T36" fmla="*/ 3 w 13"/>
              <a:gd name="T37" fmla="*/ 2 h 6020"/>
              <a:gd name="T38" fmla="*/ 3 w 13"/>
              <a:gd name="T39" fmla="*/ 2 h 6020"/>
              <a:gd name="T40" fmla="*/ 0 w 13"/>
              <a:gd name="T41" fmla="*/ 8 h 6020"/>
              <a:gd name="T42" fmla="*/ 0 w 13"/>
              <a:gd name="T43" fmla="*/ 6014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020"/>
              <a:gd name="T68" fmla="*/ 13 w 13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020">
                <a:moveTo>
                  <a:pt x="0" y="6014"/>
                </a:moveTo>
                <a:lnTo>
                  <a:pt x="3" y="6016"/>
                </a:lnTo>
                <a:lnTo>
                  <a:pt x="5" y="6020"/>
                </a:lnTo>
                <a:lnTo>
                  <a:pt x="8" y="6020"/>
                </a:lnTo>
                <a:lnTo>
                  <a:pt x="10" y="6020"/>
                </a:lnTo>
                <a:lnTo>
                  <a:pt x="13" y="6016"/>
                </a:lnTo>
                <a:lnTo>
                  <a:pt x="13" y="11"/>
                </a:lnTo>
                <a:lnTo>
                  <a:pt x="13" y="2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0" y="8"/>
                </a:lnTo>
                <a:lnTo>
                  <a:pt x="0" y="6014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3" name="Line 346">
            <a:extLst>
              <a:ext uri="{FF2B5EF4-FFF2-40B4-BE49-F238E27FC236}">
                <a16:creationId xmlns:a16="http://schemas.microsoft.com/office/drawing/2014/main" id="{DE6620A7-2D32-4F69-9DF3-6DDEAC4A2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825" y="33766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4" name="Freeform 347">
            <a:extLst>
              <a:ext uri="{FF2B5EF4-FFF2-40B4-BE49-F238E27FC236}">
                <a16:creationId xmlns:a16="http://schemas.microsoft.com/office/drawing/2014/main" id="{3B62F226-D828-4F5F-A9BE-6D62C4ABEAA6}"/>
              </a:ext>
            </a:extLst>
          </p:cNvPr>
          <p:cNvSpPr>
            <a:spLocks/>
          </p:cNvSpPr>
          <p:nvPr/>
        </p:nvSpPr>
        <p:spPr bwMode="auto">
          <a:xfrm>
            <a:off x="4056063" y="3376613"/>
            <a:ext cx="53975" cy="4762"/>
          </a:xfrm>
          <a:custGeom>
            <a:avLst/>
            <a:gdLst>
              <a:gd name="T0" fmla="*/ 8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2 h 11"/>
              <a:gd name="T8" fmla="*/ 3 w 147"/>
              <a:gd name="T9" fmla="*/ 2 h 11"/>
              <a:gd name="T10" fmla="*/ 0 w 147"/>
              <a:gd name="T11" fmla="*/ 5 h 11"/>
              <a:gd name="T12" fmla="*/ 3 w 147"/>
              <a:gd name="T13" fmla="*/ 8 h 11"/>
              <a:gd name="T14" fmla="*/ 3 w 147"/>
              <a:gd name="T15" fmla="*/ 8 h 11"/>
              <a:gd name="T16" fmla="*/ 5 w 147"/>
              <a:gd name="T17" fmla="*/ 11 h 11"/>
              <a:gd name="T18" fmla="*/ 5 w 147"/>
              <a:gd name="T19" fmla="*/ 11 h 11"/>
              <a:gd name="T20" fmla="*/ 133 w 147"/>
              <a:gd name="T21" fmla="*/ 11 h 11"/>
              <a:gd name="T22" fmla="*/ 141 w 147"/>
              <a:gd name="T23" fmla="*/ 11 h 11"/>
              <a:gd name="T24" fmla="*/ 141 w 147"/>
              <a:gd name="T25" fmla="*/ 11 h 11"/>
              <a:gd name="T26" fmla="*/ 143 w 147"/>
              <a:gd name="T27" fmla="*/ 8 h 11"/>
              <a:gd name="T28" fmla="*/ 143 w 147"/>
              <a:gd name="T29" fmla="*/ 8 h 11"/>
              <a:gd name="T30" fmla="*/ 147 w 147"/>
              <a:gd name="T31" fmla="*/ 5 h 11"/>
              <a:gd name="T32" fmla="*/ 143 w 147"/>
              <a:gd name="T33" fmla="*/ 2 h 11"/>
              <a:gd name="T34" fmla="*/ 143 w 147"/>
              <a:gd name="T35" fmla="*/ 2 h 11"/>
              <a:gd name="T36" fmla="*/ 141 w 147"/>
              <a:gd name="T37" fmla="*/ 0 h 11"/>
              <a:gd name="T38" fmla="*/ 141 w 147"/>
              <a:gd name="T39" fmla="*/ 0 h 11"/>
              <a:gd name="T40" fmla="*/ 136 w 147"/>
              <a:gd name="T41" fmla="*/ 0 h 11"/>
              <a:gd name="T42" fmla="*/ 8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8" y="0"/>
                </a:moveTo>
                <a:lnTo>
                  <a:pt x="5" y="0"/>
                </a:lnTo>
                <a:lnTo>
                  <a:pt x="3" y="2"/>
                </a:lnTo>
                <a:lnTo>
                  <a:pt x="0" y="5"/>
                </a:lnTo>
                <a:lnTo>
                  <a:pt x="3" y="8"/>
                </a:lnTo>
                <a:lnTo>
                  <a:pt x="5" y="11"/>
                </a:lnTo>
                <a:lnTo>
                  <a:pt x="133" y="11"/>
                </a:lnTo>
                <a:lnTo>
                  <a:pt x="141" y="11"/>
                </a:lnTo>
                <a:lnTo>
                  <a:pt x="143" y="8"/>
                </a:lnTo>
                <a:lnTo>
                  <a:pt x="147" y="5"/>
                </a:lnTo>
                <a:lnTo>
                  <a:pt x="143" y="2"/>
                </a:lnTo>
                <a:lnTo>
                  <a:pt x="141" y="0"/>
                </a:lnTo>
                <a:lnTo>
                  <a:pt x="13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5" name="Line 348">
            <a:extLst>
              <a:ext uri="{FF2B5EF4-FFF2-40B4-BE49-F238E27FC236}">
                <a16:creationId xmlns:a16="http://schemas.microsoft.com/office/drawing/2014/main" id="{44D24EFE-0D37-4902-BE89-F0A26C353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33782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" name="Freeform 349">
            <a:extLst>
              <a:ext uri="{FF2B5EF4-FFF2-40B4-BE49-F238E27FC236}">
                <a16:creationId xmlns:a16="http://schemas.microsoft.com/office/drawing/2014/main" id="{D2C689AF-B736-4D22-B5A2-E272C7B4FDAC}"/>
              </a:ext>
            </a:extLst>
          </p:cNvPr>
          <p:cNvSpPr>
            <a:spLocks/>
          </p:cNvSpPr>
          <p:nvPr/>
        </p:nvSpPr>
        <p:spPr bwMode="auto">
          <a:xfrm>
            <a:off x="4106863" y="3376613"/>
            <a:ext cx="3175" cy="2174875"/>
          </a:xfrm>
          <a:custGeom>
            <a:avLst/>
            <a:gdLst>
              <a:gd name="T0" fmla="*/ 14 w 14"/>
              <a:gd name="T1" fmla="*/ 5 h 6020"/>
              <a:gd name="T2" fmla="*/ 10 w 14"/>
              <a:gd name="T3" fmla="*/ 2 h 6020"/>
              <a:gd name="T4" fmla="*/ 10 w 14"/>
              <a:gd name="T5" fmla="*/ 2 h 6020"/>
              <a:gd name="T6" fmla="*/ 8 w 14"/>
              <a:gd name="T7" fmla="*/ 0 h 6020"/>
              <a:gd name="T8" fmla="*/ 8 w 14"/>
              <a:gd name="T9" fmla="*/ 0 h 6020"/>
              <a:gd name="T10" fmla="*/ 5 w 14"/>
              <a:gd name="T11" fmla="*/ 0 h 6020"/>
              <a:gd name="T12" fmla="*/ 3 w 14"/>
              <a:gd name="T13" fmla="*/ 0 h 6020"/>
              <a:gd name="T14" fmla="*/ 3 w 14"/>
              <a:gd name="T15" fmla="*/ 0 h 6020"/>
              <a:gd name="T16" fmla="*/ 0 w 14"/>
              <a:gd name="T17" fmla="*/ 2 h 6020"/>
              <a:gd name="T18" fmla="*/ 0 w 14"/>
              <a:gd name="T19" fmla="*/ 2 h 6020"/>
              <a:gd name="T20" fmla="*/ 0 w 14"/>
              <a:gd name="T21" fmla="*/ 6011 h 6020"/>
              <a:gd name="T22" fmla="*/ 0 w 14"/>
              <a:gd name="T23" fmla="*/ 6016 h 6020"/>
              <a:gd name="T24" fmla="*/ 0 w 14"/>
              <a:gd name="T25" fmla="*/ 6016 h 6020"/>
              <a:gd name="T26" fmla="*/ 3 w 14"/>
              <a:gd name="T27" fmla="*/ 6020 h 6020"/>
              <a:gd name="T28" fmla="*/ 3 w 14"/>
              <a:gd name="T29" fmla="*/ 6020 h 6020"/>
              <a:gd name="T30" fmla="*/ 5 w 14"/>
              <a:gd name="T31" fmla="*/ 6020 h 6020"/>
              <a:gd name="T32" fmla="*/ 8 w 14"/>
              <a:gd name="T33" fmla="*/ 6020 h 6020"/>
              <a:gd name="T34" fmla="*/ 8 w 14"/>
              <a:gd name="T35" fmla="*/ 6020 h 6020"/>
              <a:gd name="T36" fmla="*/ 10 w 14"/>
              <a:gd name="T37" fmla="*/ 6016 h 6020"/>
              <a:gd name="T38" fmla="*/ 10 w 14"/>
              <a:gd name="T39" fmla="*/ 6016 h 6020"/>
              <a:gd name="T40" fmla="*/ 14 w 14"/>
              <a:gd name="T41" fmla="*/ 6014 h 6020"/>
              <a:gd name="T42" fmla="*/ 14 w 14"/>
              <a:gd name="T43" fmla="*/ 5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6020"/>
              <a:gd name="T68" fmla="*/ 14 w 14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6020">
                <a:moveTo>
                  <a:pt x="14" y="5"/>
                </a:moveTo>
                <a:lnTo>
                  <a:pt x="10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6011"/>
                </a:lnTo>
                <a:lnTo>
                  <a:pt x="0" y="6016"/>
                </a:lnTo>
                <a:lnTo>
                  <a:pt x="3" y="6020"/>
                </a:lnTo>
                <a:lnTo>
                  <a:pt x="5" y="6020"/>
                </a:lnTo>
                <a:lnTo>
                  <a:pt x="8" y="6020"/>
                </a:lnTo>
                <a:lnTo>
                  <a:pt x="10" y="6016"/>
                </a:lnTo>
                <a:lnTo>
                  <a:pt x="14" y="6014"/>
                </a:lnTo>
                <a:lnTo>
                  <a:pt x="14" y="5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7" name="Rectangle 350">
            <a:extLst>
              <a:ext uri="{FF2B5EF4-FFF2-40B4-BE49-F238E27FC236}">
                <a16:creationId xmlns:a16="http://schemas.microsoft.com/office/drawing/2014/main" id="{0F0155E1-5F4C-4C62-BB5D-71C6D890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4102100"/>
            <a:ext cx="46037" cy="14478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8" name="Line 351">
            <a:extLst>
              <a:ext uri="{FF2B5EF4-FFF2-40B4-BE49-F238E27FC236}">
                <a16:creationId xmlns:a16="http://schemas.microsoft.com/office/drawing/2014/main" id="{697042C4-170B-4211-B0AE-DF3DC82FA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7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9" name="Freeform 352">
            <a:extLst>
              <a:ext uri="{FF2B5EF4-FFF2-40B4-BE49-F238E27FC236}">
                <a16:creationId xmlns:a16="http://schemas.microsoft.com/office/drawing/2014/main" id="{7BAE2986-B98C-482D-B972-027D94A0FA2D}"/>
              </a:ext>
            </a:extLst>
          </p:cNvPr>
          <p:cNvSpPr>
            <a:spLocks/>
          </p:cNvSpPr>
          <p:nvPr/>
        </p:nvSpPr>
        <p:spPr bwMode="auto">
          <a:xfrm>
            <a:off x="4122738" y="4100513"/>
            <a:ext cx="4762" cy="1450975"/>
          </a:xfrm>
          <a:custGeom>
            <a:avLst/>
            <a:gdLst>
              <a:gd name="T0" fmla="*/ 0 w 10"/>
              <a:gd name="T1" fmla="*/ 4010 h 4016"/>
              <a:gd name="T2" fmla="*/ 0 w 10"/>
              <a:gd name="T3" fmla="*/ 4012 h 4016"/>
              <a:gd name="T4" fmla="*/ 0 w 10"/>
              <a:gd name="T5" fmla="*/ 4012 h 4016"/>
              <a:gd name="T6" fmla="*/ 2 w 10"/>
              <a:gd name="T7" fmla="*/ 4016 h 4016"/>
              <a:gd name="T8" fmla="*/ 2 w 10"/>
              <a:gd name="T9" fmla="*/ 4016 h 4016"/>
              <a:gd name="T10" fmla="*/ 5 w 10"/>
              <a:gd name="T11" fmla="*/ 4016 h 4016"/>
              <a:gd name="T12" fmla="*/ 7 w 10"/>
              <a:gd name="T13" fmla="*/ 4016 h 4016"/>
              <a:gd name="T14" fmla="*/ 7 w 10"/>
              <a:gd name="T15" fmla="*/ 4016 h 4016"/>
              <a:gd name="T16" fmla="*/ 10 w 10"/>
              <a:gd name="T17" fmla="*/ 4012 h 4016"/>
              <a:gd name="T18" fmla="*/ 10 w 10"/>
              <a:gd name="T19" fmla="*/ 4012 h 4016"/>
              <a:gd name="T20" fmla="*/ 10 w 10"/>
              <a:gd name="T21" fmla="*/ 11 h 4016"/>
              <a:gd name="T22" fmla="*/ 10 w 10"/>
              <a:gd name="T23" fmla="*/ 3 h 4016"/>
              <a:gd name="T24" fmla="*/ 10 w 10"/>
              <a:gd name="T25" fmla="*/ 3 h 4016"/>
              <a:gd name="T26" fmla="*/ 7 w 10"/>
              <a:gd name="T27" fmla="*/ 0 h 4016"/>
              <a:gd name="T28" fmla="*/ 7 w 10"/>
              <a:gd name="T29" fmla="*/ 0 h 4016"/>
              <a:gd name="T30" fmla="*/ 5 w 10"/>
              <a:gd name="T31" fmla="*/ 0 h 4016"/>
              <a:gd name="T32" fmla="*/ 2 w 10"/>
              <a:gd name="T33" fmla="*/ 0 h 4016"/>
              <a:gd name="T34" fmla="*/ 2 w 10"/>
              <a:gd name="T35" fmla="*/ 0 h 4016"/>
              <a:gd name="T36" fmla="*/ 0 w 10"/>
              <a:gd name="T37" fmla="*/ 3 h 4016"/>
              <a:gd name="T38" fmla="*/ 0 w 10"/>
              <a:gd name="T39" fmla="*/ 3 h 4016"/>
              <a:gd name="T40" fmla="*/ 0 w 10"/>
              <a:gd name="T41" fmla="*/ 9 h 4016"/>
              <a:gd name="T42" fmla="*/ 0 w 10"/>
              <a:gd name="T43" fmla="*/ 4010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4016"/>
              <a:gd name="T68" fmla="*/ 10 w 10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4016">
                <a:moveTo>
                  <a:pt x="0" y="4010"/>
                </a:moveTo>
                <a:lnTo>
                  <a:pt x="0" y="4012"/>
                </a:lnTo>
                <a:lnTo>
                  <a:pt x="2" y="4016"/>
                </a:lnTo>
                <a:lnTo>
                  <a:pt x="5" y="4016"/>
                </a:lnTo>
                <a:lnTo>
                  <a:pt x="7" y="4016"/>
                </a:lnTo>
                <a:lnTo>
                  <a:pt x="10" y="4012"/>
                </a:lnTo>
                <a:lnTo>
                  <a:pt x="10" y="11"/>
                </a:ln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9"/>
                </a:lnTo>
                <a:lnTo>
                  <a:pt x="0" y="401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0" name="Line 353">
            <a:extLst>
              <a:ext uri="{FF2B5EF4-FFF2-40B4-BE49-F238E27FC236}">
                <a16:creationId xmlns:a16="http://schemas.microsoft.com/office/drawing/2014/main" id="{48BF5CC3-CE0C-4A15-8D61-948C0782B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5913" y="41005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1" name="Freeform 354">
            <a:extLst>
              <a:ext uri="{FF2B5EF4-FFF2-40B4-BE49-F238E27FC236}">
                <a16:creationId xmlns:a16="http://schemas.microsoft.com/office/drawing/2014/main" id="{0B02CDBD-E1AD-4F22-9D22-58E3D1AD08F6}"/>
              </a:ext>
            </a:extLst>
          </p:cNvPr>
          <p:cNvSpPr>
            <a:spLocks/>
          </p:cNvSpPr>
          <p:nvPr/>
        </p:nvSpPr>
        <p:spPr bwMode="auto">
          <a:xfrm>
            <a:off x="4122738" y="4100513"/>
            <a:ext cx="52387" cy="4762"/>
          </a:xfrm>
          <a:custGeom>
            <a:avLst/>
            <a:gdLst>
              <a:gd name="T0" fmla="*/ 5 w 144"/>
              <a:gd name="T1" fmla="*/ 0 h 11"/>
              <a:gd name="T2" fmla="*/ 2 w 144"/>
              <a:gd name="T3" fmla="*/ 0 h 11"/>
              <a:gd name="T4" fmla="*/ 2 w 144"/>
              <a:gd name="T5" fmla="*/ 0 h 11"/>
              <a:gd name="T6" fmla="*/ 0 w 144"/>
              <a:gd name="T7" fmla="*/ 3 h 11"/>
              <a:gd name="T8" fmla="*/ 0 w 144"/>
              <a:gd name="T9" fmla="*/ 3 h 11"/>
              <a:gd name="T10" fmla="*/ 0 w 144"/>
              <a:gd name="T11" fmla="*/ 5 h 11"/>
              <a:gd name="T12" fmla="*/ 0 w 144"/>
              <a:gd name="T13" fmla="*/ 9 h 11"/>
              <a:gd name="T14" fmla="*/ 0 w 144"/>
              <a:gd name="T15" fmla="*/ 9 h 11"/>
              <a:gd name="T16" fmla="*/ 2 w 144"/>
              <a:gd name="T17" fmla="*/ 11 h 11"/>
              <a:gd name="T18" fmla="*/ 2 w 144"/>
              <a:gd name="T19" fmla="*/ 11 h 11"/>
              <a:gd name="T20" fmla="*/ 130 w 144"/>
              <a:gd name="T21" fmla="*/ 11 h 11"/>
              <a:gd name="T22" fmla="*/ 138 w 144"/>
              <a:gd name="T23" fmla="*/ 11 h 11"/>
              <a:gd name="T24" fmla="*/ 138 w 144"/>
              <a:gd name="T25" fmla="*/ 11 h 11"/>
              <a:gd name="T26" fmla="*/ 141 w 144"/>
              <a:gd name="T27" fmla="*/ 9 h 11"/>
              <a:gd name="T28" fmla="*/ 141 w 144"/>
              <a:gd name="T29" fmla="*/ 9 h 11"/>
              <a:gd name="T30" fmla="*/ 144 w 144"/>
              <a:gd name="T31" fmla="*/ 5 h 11"/>
              <a:gd name="T32" fmla="*/ 141 w 144"/>
              <a:gd name="T33" fmla="*/ 3 h 11"/>
              <a:gd name="T34" fmla="*/ 141 w 144"/>
              <a:gd name="T35" fmla="*/ 3 h 11"/>
              <a:gd name="T36" fmla="*/ 138 w 144"/>
              <a:gd name="T37" fmla="*/ 0 h 11"/>
              <a:gd name="T38" fmla="*/ 138 w 144"/>
              <a:gd name="T39" fmla="*/ 0 h 11"/>
              <a:gd name="T40" fmla="*/ 133 w 144"/>
              <a:gd name="T41" fmla="*/ 0 h 11"/>
              <a:gd name="T42" fmla="*/ 5 w 144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1"/>
              <a:gd name="T68" fmla="*/ 144 w 144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1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0" y="5"/>
                </a:lnTo>
                <a:lnTo>
                  <a:pt x="0" y="9"/>
                </a:lnTo>
                <a:lnTo>
                  <a:pt x="2" y="11"/>
                </a:lnTo>
                <a:lnTo>
                  <a:pt x="130" y="11"/>
                </a:lnTo>
                <a:lnTo>
                  <a:pt x="138" y="11"/>
                </a:lnTo>
                <a:lnTo>
                  <a:pt x="141" y="9"/>
                </a:lnTo>
                <a:lnTo>
                  <a:pt x="144" y="5"/>
                </a:lnTo>
                <a:lnTo>
                  <a:pt x="141" y="3"/>
                </a:lnTo>
                <a:lnTo>
                  <a:pt x="138" y="0"/>
                </a:lnTo>
                <a:lnTo>
                  <a:pt x="133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2" name="Line 355">
            <a:extLst>
              <a:ext uri="{FF2B5EF4-FFF2-40B4-BE49-F238E27FC236}">
                <a16:creationId xmlns:a16="http://schemas.microsoft.com/office/drawing/2014/main" id="{A71ECB3F-0857-4BB7-AA76-BE1D197A3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41021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3" name="Freeform 356">
            <a:extLst>
              <a:ext uri="{FF2B5EF4-FFF2-40B4-BE49-F238E27FC236}">
                <a16:creationId xmlns:a16="http://schemas.microsoft.com/office/drawing/2014/main" id="{C10FAED4-18FA-4B29-94E9-C2EDF210F888}"/>
              </a:ext>
            </a:extLst>
          </p:cNvPr>
          <p:cNvSpPr>
            <a:spLocks/>
          </p:cNvSpPr>
          <p:nvPr/>
        </p:nvSpPr>
        <p:spPr bwMode="auto">
          <a:xfrm>
            <a:off x="4170363" y="4100513"/>
            <a:ext cx="4762" cy="1450975"/>
          </a:xfrm>
          <a:custGeom>
            <a:avLst/>
            <a:gdLst>
              <a:gd name="T0" fmla="*/ 14 w 14"/>
              <a:gd name="T1" fmla="*/ 5 h 4016"/>
              <a:gd name="T2" fmla="*/ 11 w 14"/>
              <a:gd name="T3" fmla="*/ 3 h 4016"/>
              <a:gd name="T4" fmla="*/ 11 w 14"/>
              <a:gd name="T5" fmla="*/ 3 h 4016"/>
              <a:gd name="T6" fmla="*/ 8 w 14"/>
              <a:gd name="T7" fmla="*/ 0 h 4016"/>
              <a:gd name="T8" fmla="*/ 8 w 14"/>
              <a:gd name="T9" fmla="*/ 0 h 4016"/>
              <a:gd name="T10" fmla="*/ 5 w 14"/>
              <a:gd name="T11" fmla="*/ 0 h 4016"/>
              <a:gd name="T12" fmla="*/ 3 w 14"/>
              <a:gd name="T13" fmla="*/ 0 h 4016"/>
              <a:gd name="T14" fmla="*/ 3 w 14"/>
              <a:gd name="T15" fmla="*/ 0 h 4016"/>
              <a:gd name="T16" fmla="*/ 0 w 14"/>
              <a:gd name="T17" fmla="*/ 3 h 4016"/>
              <a:gd name="T18" fmla="*/ 0 w 14"/>
              <a:gd name="T19" fmla="*/ 3 h 4016"/>
              <a:gd name="T20" fmla="*/ 0 w 14"/>
              <a:gd name="T21" fmla="*/ 4007 h 4016"/>
              <a:gd name="T22" fmla="*/ 0 w 14"/>
              <a:gd name="T23" fmla="*/ 4012 h 4016"/>
              <a:gd name="T24" fmla="*/ 0 w 14"/>
              <a:gd name="T25" fmla="*/ 4012 h 4016"/>
              <a:gd name="T26" fmla="*/ 3 w 14"/>
              <a:gd name="T27" fmla="*/ 4016 h 4016"/>
              <a:gd name="T28" fmla="*/ 3 w 14"/>
              <a:gd name="T29" fmla="*/ 4016 h 4016"/>
              <a:gd name="T30" fmla="*/ 5 w 14"/>
              <a:gd name="T31" fmla="*/ 4016 h 4016"/>
              <a:gd name="T32" fmla="*/ 8 w 14"/>
              <a:gd name="T33" fmla="*/ 4016 h 4016"/>
              <a:gd name="T34" fmla="*/ 8 w 14"/>
              <a:gd name="T35" fmla="*/ 4016 h 4016"/>
              <a:gd name="T36" fmla="*/ 11 w 14"/>
              <a:gd name="T37" fmla="*/ 4012 h 4016"/>
              <a:gd name="T38" fmla="*/ 11 w 14"/>
              <a:gd name="T39" fmla="*/ 4012 h 4016"/>
              <a:gd name="T40" fmla="*/ 14 w 14"/>
              <a:gd name="T41" fmla="*/ 4010 h 4016"/>
              <a:gd name="T42" fmla="*/ 14 w 14"/>
              <a:gd name="T43" fmla="*/ 5 h 4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016"/>
              <a:gd name="T68" fmla="*/ 14 w 14"/>
              <a:gd name="T69" fmla="*/ 4016 h 4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016">
                <a:moveTo>
                  <a:pt x="14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4007"/>
                </a:lnTo>
                <a:lnTo>
                  <a:pt x="0" y="4012"/>
                </a:lnTo>
                <a:lnTo>
                  <a:pt x="3" y="4016"/>
                </a:lnTo>
                <a:lnTo>
                  <a:pt x="5" y="4016"/>
                </a:lnTo>
                <a:lnTo>
                  <a:pt x="8" y="4016"/>
                </a:lnTo>
                <a:lnTo>
                  <a:pt x="11" y="4012"/>
                </a:lnTo>
                <a:lnTo>
                  <a:pt x="14" y="4010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4" name="Rectangle 357">
            <a:extLst>
              <a:ext uri="{FF2B5EF4-FFF2-40B4-BE49-F238E27FC236}">
                <a16:creationId xmlns:a16="http://schemas.microsoft.com/office/drawing/2014/main" id="{1AFB0688-1FC9-4F9B-8F5F-7BEB9B1A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2835275"/>
            <a:ext cx="49213" cy="2714625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5" name="Line 358">
            <a:extLst>
              <a:ext uri="{FF2B5EF4-FFF2-40B4-BE49-F238E27FC236}">
                <a16:creationId xmlns:a16="http://schemas.microsoft.com/office/drawing/2014/main" id="{58F1897D-9A66-4260-8CD0-0B6A2CF16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6" name="Freeform 359">
            <a:extLst>
              <a:ext uri="{FF2B5EF4-FFF2-40B4-BE49-F238E27FC236}">
                <a16:creationId xmlns:a16="http://schemas.microsoft.com/office/drawing/2014/main" id="{C4C06084-7E0B-479B-8851-E7EA5228DE7E}"/>
              </a:ext>
            </a:extLst>
          </p:cNvPr>
          <p:cNvSpPr>
            <a:spLocks/>
          </p:cNvSpPr>
          <p:nvPr/>
        </p:nvSpPr>
        <p:spPr bwMode="auto">
          <a:xfrm>
            <a:off x="4184650" y="2832100"/>
            <a:ext cx="6350" cy="2719388"/>
          </a:xfrm>
          <a:custGeom>
            <a:avLst/>
            <a:gdLst>
              <a:gd name="T0" fmla="*/ 0 w 13"/>
              <a:gd name="T1" fmla="*/ 7521 h 7527"/>
              <a:gd name="T2" fmla="*/ 2 w 13"/>
              <a:gd name="T3" fmla="*/ 7523 h 7527"/>
              <a:gd name="T4" fmla="*/ 2 w 13"/>
              <a:gd name="T5" fmla="*/ 7523 h 7527"/>
              <a:gd name="T6" fmla="*/ 5 w 13"/>
              <a:gd name="T7" fmla="*/ 7527 h 7527"/>
              <a:gd name="T8" fmla="*/ 5 w 13"/>
              <a:gd name="T9" fmla="*/ 7527 h 7527"/>
              <a:gd name="T10" fmla="*/ 7 w 13"/>
              <a:gd name="T11" fmla="*/ 7527 h 7527"/>
              <a:gd name="T12" fmla="*/ 11 w 13"/>
              <a:gd name="T13" fmla="*/ 7527 h 7527"/>
              <a:gd name="T14" fmla="*/ 11 w 13"/>
              <a:gd name="T15" fmla="*/ 7527 h 7527"/>
              <a:gd name="T16" fmla="*/ 13 w 13"/>
              <a:gd name="T17" fmla="*/ 7523 h 7527"/>
              <a:gd name="T18" fmla="*/ 13 w 13"/>
              <a:gd name="T19" fmla="*/ 7523 h 7527"/>
              <a:gd name="T20" fmla="*/ 13 w 13"/>
              <a:gd name="T21" fmla="*/ 11 h 7527"/>
              <a:gd name="T22" fmla="*/ 13 w 13"/>
              <a:gd name="T23" fmla="*/ 6 h 7527"/>
              <a:gd name="T24" fmla="*/ 13 w 13"/>
              <a:gd name="T25" fmla="*/ 6 h 7527"/>
              <a:gd name="T26" fmla="*/ 11 w 13"/>
              <a:gd name="T27" fmla="*/ 4 h 7527"/>
              <a:gd name="T28" fmla="*/ 11 w 13"/>
              <a:gd name="T29" fmla="*/ 4 h 7527"/>
              <a:gd name="T30" fmla="*/ 7 w 13"/>
              <a:gd name="T31" fmla="*/ 0 h 7527"/>
              <a:gd name="T32" fmla="*/ 5 w 13"/>
              <a:gd name="T33" fmla="*/ 4 h 7527"/>
              <a:gd name="T34" fmla="*/ 5 w 13"/>
              <a:gd name="T35" fmla="*/ 4 h 7527"/>
              <a:gd name="T36" fmla="*/ 2 w 13"/>
              <a:gd name="T37" fmla="*/ 6 h 7527"/>
              <a:gd name="T38" fmla="*/ 2 w 13"/>
              <a:gd name="T39" fmla="*/ 6 h 7527"/>
              <a:gd name="T40" fmla="*/ 0 w 13"/>
              <a:gd name="T41" fmla="*/ 9 h 7527"/>
              <a:gd name="T42" fmla="*/ 0 w 13"/>
              <a:gd name="T43" fmla="*/ 7521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527"/>
              <a:gd name="T68" fmla="*/ 13 w 13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527">
                <a:moveTo>
                  <a:pt x="0" y="7521"/>
                </a:moveTo>
                <a:lnTo>
                  <a:pt x="2" y="7523"/>
                </a:lnTo>
                <a:lnTo>
                  <a:pt x="5" y="7527"/>
                </a:lnTo>
                <a:lnTo>
                  <a:pt x="7" y="7527"/>
                </a:lnTo>
                <a:lnTo>
                  <a:pt x="11" y="7527"/>
                </a:lnTo>
                <a:lnTo>
                  <a:pt x="13" y="7523"/>
                </a:lnTo>
                <a:lnTo>
                  <a:pt x="13" y="11"/>
                </a:lnTo>
                <a:lnTo>
                  <a:pt x="13" y="6"/>
                </a:lnTo>
                <a:lnTo>
                  <a:pt x="11" y="4"/>
                </a:lnTo>
                <a:lnTo>
                  <a:pt x="7" y="0"/>
                </a:lnTo>
                <a:lnTo>
                  <a:pt x="5" y="4"/>
                </a:lnTo>
                <a:lnTo>
                  <a:pt x="2" y="6"/>
                </a:lnTo>
                <a:lnTo>
                  <a:pt x="0" y="9"/>
                </a:lnTo>
                <a:lnTo>
                  <a:pt x="0" y="752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7" name="Line 360">
            <a:extLst>
              <a:ext uri="{FF2B5EF4-FFF2-40B4-BE49-F238E27FC236}">
                <a16:creationId xmlns:a16="http://schemas.microsoft.com/office/drawing/2014/main" id="{FECA059C-3A2C-4940-A07A-D3914A5F9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7825" y="28321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48" name="Freeform 361">
            <a:extLst>
              <a:ext uri="{FF2B5EF4-FFF2-40B4-BE49-F238E27FC236}">
                <a16:creationId xmlns:a16="http://schemas.microsoft.com/office/drawing/2014/main" id="{6515486B-D83A-4F4C-9270-8D042472C8F0}"/>
              </a:ext>
            </a:extLst>
          </p:cNvPr>
          <p:cNvSpPr>
            <a:spLocks/>
          </p:cNvSpPr>
          <p:nvPr/>
        </p:nvSpPr>
        <p:spPr bwMode="auto">
          <a:xfrm>
            <a:off x="4184650" y="2832100"/>
            <a:ext cx="55563" cy="4763"/>
          </a:xfrm>
          <a:custGeom>
            <a:avLst/>
            <a:gdLst>
              <a:gd name="T0" fmla="*/ 7 w 146"/>
              <a:gd name="T1" fmla="*/ 0 h 14"/>
              <a:gd name="T2" fmla="*/ 5 w 146"/>
              <a:gd name="T3" fmla="*/ 4 h 14"/>
              <a:gd name="T4" fmla="*/ 5 w 146"/>
              <a:gd name="T5" fmla="*/ 4 h 14"/>
              <a:gd name="T6" fmla="*/ 2 w 146"/>
              <a:gd name="T7" fmla="*/ 6 h 14"/>
              <a:gd name="T8" fmla="*/ 2 w 146"/>
              <a:gd name="T9" fmla="*/ 6 h 14"/>
              <a:gd name="T10" fmla="*/ 0 w 146"/>
              <a:gd name="T11" fmla="*/ 9 h 14"/>
              <a:gd name="T12" fmla="*/ 2 w 146"/>
              <a:gd name="T13" fmla="*/ 11 h 14"/>
              <a:gd name="T14" fmla="*/ 2 w 146"/>
              <a:gd name="T15" fmla="*/ 11 h 14"/>
              <a:gd name="T16" fmla="*/ 5 w 146"/>
              <a:gd name="T17" fmla="*/ 14 h 14"/>
              <a:gd name="T18" fmla="*/ 5 w 146"/>
              <a:gd name="T19" fmla="*/ 14 h 14"/>
              <a:gd name="T20" fmla="*/ 136 w 146"/>
              <a:gd name="T21" fmla="*/ 14 h 14"/>
              <a:gd name="T22" fmla="*/ 140 w 146"/>
              <a:gd name="T23" fmla="*/ 14 h 14"/>
              <a:gd name="T24" fmla="*/ 140 w 146"/>
              <a:gd name="T25" fmla="*/ 14 h 14"/>
              <a:gd name="T26" fmla="*/ 144 w 146"/>
              <a:gd name="T27" fmla="*/ 11 h 14"/>
              <a:gd name="T28" fmla="*/ 144 w 146"/>
              <a:gd name="T29" fmla="*/ 11 h 14"/>
              <a:gd name="T30" fmla="*/ 146 w 146"/>
              <a:gd name="T31" fmla="*/ 9 h 14"/>
              <a:gd name="T32" fmla="*/ 144 w 146"/>
              <a:gd name="T33" fmla="*/ 6 h 14"/>
              <a:gd name="T34" fmla="*/ 144 w 146"/>
              <a:gd name="T35" fmla="*/ 6 h 14"/>
              <a:gd name="T36" fmla="*/ 140 w 146"/>
              <a:gd name="T37" fmla="*/ 4 h 14"/>
              <a:gd name="T38" fmla="*/ 140 w 146"/>
              <a:gd name="T39" fmla="*/ 4 h 14"/>
              <a:gd name="T40" fmla="*/ 138 w 146"/>
              <a:gd name="T41" fmla="*/ 0 h 14"/>
              <a:gd name="T42" fmla="*/ 7 w 146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4"/>
              <a:gd name="T68" fmla="*/ 146 w 146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4">
                <a:moveTo>
                  <a:pt x="7" y="0"/>
                </a:moveTo>
                <a:lnTo>
                  <a:pt x="5" y="4"/>
                </a:lnTo>
                <a:lnTo>
                  <a:pt x="2" y="6"/>
                </a:lnTo>
                <a:lnTo>
                  <a:pt x="0" y="9"/>
                </a:lnTo>
                <a:lnTo>
                  <a:pt x="2" y="11"/>
                </a:lnTo>
                <a:lnTo>
                  <a:pt x="5" y="14"/>
                </a:lnTo>
                <a:lnTo>
                  <a:pt x="136" y="14"/>
                </a:lnTo>
                <a:lnTo>
                  <a:pt x="140" y="14"/>
                </a:lnTo>
                <a:lnTo>
                  <a:pt x="144" y="11"/>
                </a:lnTo>
                <a:lnTo>
                  <a:pt x="146" y="9"/>
                </a:lnTo>
                <a:lnTo>
                  <a:pt x="144" y="6"/>
                </a:lnTo>
                <a:lnTo>
                  <a:pt x="140" y="4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9" name="Line 362">
            <a:extLst>
              <a:ext uri="{FF2B5EF4-FFF2-40B4-BE49-F238E27FC236}">
                <a16:creationId xmlns:a16="http://schemas.microsoft.com/office/drawing/2014/main" id="{EAAD7268-4A32-49C8-8554-2F8C55C16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0213" y="28352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0" name="Freeform 363">
            <a:extLst>
              <a:ext uri="{FF2B5EF4-FFF2-40B4-BE49-F238E27FC236}">
                <a16:creationId xmlns:a16="http://schemas.microsoft.com/office/drawing/2014/main" id="{5580D03D-41C1-4895-9B4B-C93769A1CC69}"/>
              </a:ext>
            </a:extLst>
          </p:cNvPr>
          <p:cNvSpPr>
            <a:spLocks/>
          </p:cNvSpPr>
          <p:nvPr/>
        </p:nvSpPr>
        <p:spPr bwMode="auto">
          <a:xfrm>
            <a:off x="4235450" y="2832100"/>
            <a:ext cx="4763" cy="2719388"/>
          </a:xfrm>
          <a:custGeom>
            <a:avLst/>
            <a:gdLst>
              <a:gd name="T0" fmla="*/ 13 w 13"/>
              <a:gd name="T1" fmla="*/ 9 h 7527"/>
              <a:gd name="T2" fmla="*/ 11 w 13"/>
              <a:gd name="T3" fmla="*/ 6 h 7527"/>
              <a:gd name="T4" fmla="*/ 11 w 13"/>
              <a:gd name="T5" fmla="*/ 6 h 7527"/>
              <a:gd name="T6" fmla="*/ 7 w 13"/>
              <a:gd name="T7" fmla="*/ 4 h 7527"/>
              <a:gd name="T8" fmla="*/ 7 w 13"/>
              <a:gd name="T9" fmla="*/ 4 h 7527"/>
              <a:gd name="T10" fmla="*/ 5 w 13"/>
              <a:gd name="T11" fmla="*/ 0 h 7527"/>
              <a:gd name="T12" fmla="*/ 3 w 13"/>
              <a:gd name="T13" fmla="*/ 4 h 7527"/>
              <a:gd name="T14" fmla="*/ 3 w 13"/>
              <a:gd name="T15" fmla="*/ 4 h 7527"/>
              <a:gd name="T16" fmla="*/ 0 w 13"/>
              <a:gd name="T17" fmla="*/ 6 h 7527"/>
              <a:gd name="T18" fmla="*/ 0 w 13"/>
              <a:gd name="T19" fmla="*/ 6 h 7527"/>
              <a:gd name="T20" fmla="*/ 0 w 13"/>
              <a:gd name="T21" fmla="*/ 7521 h 7527"/>
              <a:gd name="T22" fmla="*/ 0 w 13"/>
              <a:gd name="T23" fmla="*/ 7523 h 7527"/>
              <a:gd name="T24" fmla="*/ 0 w 13"/>
              <a:gd name="T25" fmla="*/ 7523 h 7527"/>
              <a:gd name="T26" fmla="*/ 3 w 13"/>
              <a:gd name="T27" fmla="*/ 7527 h 7527"/>
              <a:gd name="T28" fmla="*/ 3 w 13"/>
              <a:gd name="T29" fmla="*/ 7527 h 7527"/>
              <a:gd name="T30" fmla="*/ 5 w 13"/>
              <a:gd name="T31" fmla="*/ 7527 h 7527"/>
              <a:gd name="T32" fmla="*/ 7 w 13"/>
              <a:gd name="T33" fmla="*/ 7527 h 7527"/>
              <a:gd name="T34" fmla="*/ 7 w 13"/>
              <a:gd name="T35" fmla="*/ 7527 h 7527"/>
              <a:gd name="T36" fmla="*/ 11 w 13"/>
              <a:gd name="T37" fmla="*/ 7523 h 7527"/>
              <a:gd name="T38" fmla="*/ 11 w 13"/>
              <a:gd name="T39" fmla="*/ 7523 h 7527"/>
              <a:gd name="T40" fmla="*/ 13 w 13"/>
              <a:gd name="T41" fmla="*/ 7523 h 7527"/>
              <a:gd name="T42" fmla="*/ 13 w 13"/>
              <a:gd name="T43" fmla="*/ 9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527"/>
              <a:gd name="T68" fmla="*/ 13 w 13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527">
                <a:moveTo>
                  <a:pt x="13" y="9"/>
                </a:moveTo>
                <a:lnTo>
                  <a:pt x="11" y="6"/>
                </a:lnTo>
                <a:lnTo>
                  <a:pt x="7" y="4"/>
                </a:lnTo>
                <a:lnTo>
                  <a:pt x="5" y="0"/>
                </a:lnTo>
                <a:lnTo>
                  <a:pt x="3" y="4"/>
                </a:lnTo>
                <a:lnTo>
                  <a:pt x="0" y="6"/>
                </a:lnTo>
                <a:lnTo>
                  <a:pt x="0" y="7521"/>
                </a:lnTo>
                <a:lnTo>
                  <a:pt x="0" y="7523"/>
                </a:lnTo>
                <a:lnTo>
                  <a:pt x="3" y="7527"/>
                </a:lnTo>
                <a:lnTo>
                  <a:pt x="5" y="7527"/>
                </a:lnTo>
                <a:lnTo>
                  <a:pt x="7" y="7527"/>
                </a:lnTo>
                <a:lnTo>
                  <a:pt x="11" y="7523"/>
                </a:lnTo>
                <a:lnTo>
                  <a:pt x="13" y="7523"/>
                </a:lnTo>
                <a:lnTo>
                  <a:pt x="13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1" name="Rectangle 364">
            <a:extLst>
              <a:ext uri="{FF2B5EF4-FFF2-40B4-BE49-F238E27FC236}">
                <a16:creationId xmlns:a16="http://schemas.microsoft.com/office/drawing/2014/main" id="{D0A808BD-EA0C-4E89-8016-60F3E754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714625"/>
            <a:ext cx="47625" cy="28352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2" name="Line 365">
            <a:extLst>
              <a:ext uri="{FF2B5EF4-FFF2-40B4-BE49-F238E27FC236}">
                <a16:creationId xmlns:a16="http://schemas.microsoft.com/office/drawing/2014/main" id="{CEDADED6-ECE7-420B-A79F-516130A66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7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3" name="Freeform 366">
            <a:extLst>
              <a:ext uri="{FF2B5EF4-FFF2-40B4-BE49-F238E27FC236}">
                <a16:creationId xmlns:a16="http://schemas.microsoft.com/office/drawing/2014/main" id="{2C80BFA7-A325-457C-8F6D-69262A67EF58}"/>
              </a:ext>
            </a:extLst>
          </p:cNvPr>
          <p:cNvSpPr>
            <a:spLocks/>
          </p:cNvSpPr>
          <p:nvPr/>
        </p:nvSpPr>
        <p:spPr bwMode="auto">
          <a:xfrm>
            <a:off x="4249738" y="2713038"/>
            <a:ext cx="4762" cy="2838450"/>
          </a:xfrm>
          <a:custGeom>
            <a:avLst/>
            <a:gdLst>
              <a:gd name="T0" fmla="*/ 0 w 11"/>
              <a:gd name="T1" fmla="*/ 7851 h 7857"/>
              <a:gd name="T2" fmla="*/ 0 w 11"/>
              <a:gd name="T3" fmla="*/ 7853 h 7857"/>
              <a:gd name="T4" fmla="*/ 0 w 11"/>
              <a:gd name="T5" fmla="*/ 7853 h 7857"/>
              <a:gd name="T6" fmla="*/ 2 w 11"/>
              <a:gd name="T7" fmla="*/ 7857 h 7857"/>
              <a:gd name="T8" fmla="*/ 2 w 11"/>
              <a:gd name="T9" fmla="*/ 7857 h 7857"/>
              <a:gd name="T10" fmla="*/ 5 w 11"/>
              <a:gd name="T11" fmla="*/ 7857 h 7857"/>
              <a:gd name="T12" fmla="*/ 7 w 11"/>
              <a:gd name="T13" fmla="*/ 7857 h 7857"/>
              <a:gd name="T14" fmla="*/ 7 w 11"/>
              <a:gd name="T15" fmla="*/ 7857 h 7857"/>
              <a:gd name="T16" fmla="*/ 11 w 11"/>
              <a:gd name="T17" fmla="*/ 7853 h 7857"/>
              <a:gd name="T18" fmla="*/ 11 w 11"/>
              <a:gd name="T19" fmla="*/ 7853 h 7857"/>
              <a:gd name="T20" fmla="*/ 11 w 11"/>
              <a:gd name="T21" fmla="*/ 10 h 7857"/>
              <a:gd name="T22" fmla="*/ 11 w 11"/>
              <a:gd name="T23" fmla="*/ 3 h 7857"/>
              <a:gd name="T24" fmla="*/ 11 w 11"/>
              <a:gd name="T25" fmla="*/ 3 h 7857"/>
              <a:gd name="T26" fmla="*/ 7 w 11"/>
              <a:gd name="T27" fmla="*/ 0 h 7857"/>
              <a:gd name="T28" fmla="*/ 7 w 11"/>
              <a:gd name="T29" fmla="*/ 0 h 7857"/>
              <a:gd name="T30" fmla="*/ 5 w 11"/>
              <a:gd name="T31" fmla="*/ 0 h 7857"/>
              <a:gd name="T32" fmla="*/ 2 w 11"/>
              <a:gd name="T33" fmla="*/ 0 h 7857"/>
              <a:gd name="T34" fmla="*/ 2 w 11"/>
              <a:gd name="T35" fmla="*/ 0 h 7857"/>
              <a:gd name="T36" fmla="*/ 0 w 11"/>
              <a:gd name="T37" fmla="*/ 3 h 7857"/>
              <a:gd name="T38" fmla="*/ 0 w 11"/>
              <a:gd name="T39" fmla="*/ 3 h 7857"/>
              <a:gd name="T40" fmla="*/ 0 w 11"/>
              <a:gd name="T41" fmla="*/ 8 h 7857"/>
              <a:gd name="T42" fmla="*/ 0 w 11"/>
              <a:gd name="T43" fmla="*/ 7851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7857"/>
              <a:gd name="T68" fmla="*/ 11 w 11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7857">
                <a:moveTo>
                  <a:pt x="0" y="7851"/>
                </a:moveTo>
                <a:lnTo>
                  <a:pt x="0" y="7853"/>
                </a:lnTo>
                <a:lnTo>
                  <a:pt x="2" y="7857"/>
                </a:lnTo>
                <a:lnTo>
                  <a:pt x="5" y="7857"/>
                </a:lnTo>
                <a:lnTo>
                  <a:pt x="7" y="7857"/>
                </a:lnTo>
                <a:lnTo>
                  <a:pt x="11" y="7853"/>
                </a:lnTo>
                <a:lnTo>
                  <a:pt x="11" y="10"/>
                </a:lnTo>
                <a:lnTo>
                  <a:pt x="11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8"/>
                </a:lnTo>
                <a:lnTo>
                  <a:pt x="0" y="785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4" name="Line 367">
            <a:extLst>
              <a:ext uri="{FF2B5EF4-FFF2-40B4-BE49-F238E27FC236}">
                <a16:creationId xmlns:a16="http://schemas.microsoft.com/office/drawing/2014/main" id="{D6D2C303-532B-436C-A01D-964C48FA1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2913" y="27130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5" name="Freeform 368">
            <a:extLst>
              <a:ext uri="{FF2B5EF4-FFF2-40B4-BE49-F238E27FC236}">
                <a16:creationId xmlns:a16="http://schemas.microsoft.com/office/drawing/2014/main" id="{BC7F39B8-7075-4230-969D-B4ACF51F1A71}"/>
              </a:ext>
            </a:extLst>
          </p:cNvPr>
          <p:cNvSpPr>
            <a:spLocks/>
          </p:cNvSpPr>
          <p:nvPr/>
        </p:nvSpPr>
        <p:spPr bwMode="auto">
          <a:xfrm>
            <a:off x="4249738" y="2713038"/>
            <a:ext cx="53975" cy="3175"/>
          </a:xfrm>
          <a:custGeom>
            <a:avLst/>
            <a:gdLst>
              <a:gd name="T0" fmla="*/ 5 w 146"/>
              <a:gd name="T1" fmla="*/ 0 h 10"/>
              <a:gd name="T2" fmla="*/ 2 w 146"/>
              <a:gd name="T3" fmla="*/ 0 h 10"/>
              <a:gd name="T4" fmla="*/ 2 w 146"/>
              <a:gd name="T5" fmla="*/ 0 h 10"/>
              <a:gd name="T6" fmla="*/ 0 w 146"/>
              <a:gd name="T7" fmla="*/ 3 h 10"/>
              <a:gd name="T8" fmla="*/ 0 w 146"/>
              <a:gd name="T9" fmla="*/ 3 h 10"/>
              <a:gd name="T10" fmla="*/ 0 w 146"/>
              <a:gd name="T11" fmla="*/ 5 h 10"/>
              <a:gd name="T12" fmla="*/ 0 w 146"/>
              <a:gd name="T13" fmla="*/ 8 h 10"/>
              <a:gd name="T14" fmla="*/ 0 w 146"/>
              <a:gd name="T15" fmla="*/ 8 h 10"/>
              <a:gd name="T16" fmla="*/ 2 w 146"/>
              <a:gd name="T17" fmla="*/ 10 h 10"/>
              <a:gd name="T18" fmla="*/ 2 w 146"/>
              <a:gd name="T19" fmla="*/ 10 h 10"/>
              <a:gd name="T20" fmla="*/ 133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5 w 146"/>
              <a:gd name="T41" fmla="*/ 0 h 10"/>
              <a:gd name="T42" fmla="*/ 5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2" y="10"/>
                </a:lnTo>
                <a:lnTo>
                  <a:pt x="133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6" name="Line 369">
            <a:extLst>
              <a:ext uri="{FF2B5EF4-FFF2-40B4-BE49-F238E27FC236}">
                <a16:creationId xmlns:a16="http://schemas.microsoft.com/office/drawing/2014/main" id="{8E2F9E82-2976-41ED-BF97-764E2695C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3713" y="27146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7" name="Freeform 370">
            <a:extLst>
              <a:ext uri="{FF2B5EF4-FFF2-40B4-BE49-F238E27FC236}">
                <a16:creationId xmlns:a16="http://schemas.microsoft.com/office/drawing/2014/main" id="{0175EB07-1802-46C4-9714-47A0301157E4}"/>
              </a:ext>
            </a:extLst>
          </p:cNvPr>
          <p:cNvSpPr>
            <a:spLocks/>
          </p:cNvSpPr>
          <p:nvPr/>
        </p:nvSpPr>
        <p:spPr bwMode="auto">
          <a:xfrm>
            <a:off x="4298950" y="2713038"/>
            <a:ext cx="4763" cy="2838450"/>
          </a:xfrm>
          <a:custGeom>
            <a:avLst/>
            <a:gdLst>
              <a:gd name="T0" fmla="*/ 13 w 13"/>
              <a:gd name="T1" fmla="*/ 5 h 7857"/>
              <a:gd name="T2" fmla="*/ 11 w 13"/>
              <a:gd name="T3" fmla="*/ 3 h 7857"/>
              <a:gd name="T4" fmla="*/ 11 w 13"/>
              <a:gd name="T5" fmla="*/ 3 h 7857"/>
              <a:gd name="T6" fmla="*/ 8 w 13"/>
              <a:gd name="T7" fmla="*/ 0 h 7857"/>
              <a:gd name="T8" fmla="*/ 8 w 13"/>
              <a:gd name="T9" fmla="*/ 0 h 7857"/>
              <a:gd name="T10" fmla="*/ 5 w 13"/>
              <a:gd name="T11" fmla="*/ 0 h 7857"/>
              <a:gd name="T12" fmla="*/ 2 w 13"/>
              <a:gd name="T13" fmla="*/ 0 h 7857"/>
              <a:gd name="T14" fmla="*/ 2 w 13"/>
              <a:gd name="T15" fmla="*/ 0 h 7857"/>
              <a:gd name="T16" fmla="*/ 0 w 13"/>
              <a:gd name="T17" fmla="*/ 3 h 7857"/>
              <a:gd name="T18" fmla="*/ 0 w 13"/>
              <a:gd name="T19" fmla="*/ 3 h 7857"/>
              <a:gd name="T20" fmla="*/ 0 w 13"/>
              <a:gd name="T21" fmla="*/ 7848 h 7857"/>
              <a:gd name="T22" fmla="*/ 0 w 13"/>
              <a:gd name="T23" fmla="*/ 7853 h 7857"/>
              <a:gd name="T24" fmla="*/ 0 w 13"/>
              <a:gd name="T25" fmla="*/ 7853 h 7857"/>
              <a:gd name="T26" fmla="*/ 2 w 13"/>
              <a:gd name="T27" fmla="*/ 7857 h 7857"/>
              <a:gd name="T28" fmla="*/ 2 w 13"/>
              <a:gd name="T29" fmla="*/ 7857 h 7857"/>
              <a:gd name="T30" fmla="*/ 5 w 13"/>
              <a:gd name="T31" fmla="*/ 7857 h 7857"/>
              <a:gd name="T32" fmla="*/ 8 w 13"/>
              <a:gd name="T33" fmla="*/ 7857 h 7857"/>
              <a:gd name="T34" fmla="*/ 8 w 13"/>
              <a:gd name="T35" fmla="*/ 7857 h 7857"/>
              <a:gd name="T36" fmla="*/ 11 w 13"/>
              <a:gd name="T37" fmla="*/ 7853 h 7857"/>
              <a:gd name="T38" fmla="*/ 11 w 13"/>
              <a:gd name="T39" fmla="*/ 7853 h 7857"/>
              <a:gd name="T40" fmla="*/ 13 w 13"/>
              <a:gd name="T41" fmla="*/ 7851 h 7857"/>
              <a:gd name="T42" fmla="*/ 13 w 13"/>
              <a:gd name="T43" fmla="*/ 5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848"/>
                </a:lnTo>
                <a:lnTo>
                  <a:pt x="0" y="7853"/>
                </a:lnTo>
                <a:lnTo>
                  <a:pt x="2" y="7857"/>
                </a:lnTo>
                <a:lnTo>
                  <a:pt x="5" y="7857"/>
                </a:lnTo>
                <a:lnTo>
                  <a:pt x="8" y="7857"/>
                </a:lnTo>
                <a:lnTo>
                  <a:pt x="11" y="7853"/>
                </a:lnTo>
                <a:lnTo>
                  <a:pt x="13" y="785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8" name="Rectangle 371">
            <a:extLst>
              <a:ext uri="{FF2B5EF4-FFF2-40B4-BE49-F238E27FC236}">
                <a16:creationId xmlns:a16="http://schemas.microsoft.com/office/drawing/2014/main" id="{590EC0C0-B000-4C44-93E4-1457D3B4F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162425"/>
            <a:ext cx="47625" cy="13874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9" name="Line 372">
            <a:extLst>
              <a:ext uri="{FF2B5EF4-FFF2-40B4-BE49-F238E27FC236}">
                <a16:creationId xmlns:a16="http://schemas.microsoft.com/office/drawing/2014/main" id="{1CB82D34-5333-416F-A8CC-47F3721EE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0" name="Freeform 373">
            <a:extLst>
              <a:ext uri="{FF2B5EF4-FFF2-40B4-BE49-F238E27FC236}">
                <a16:creationId xmlns:a16="http://schemas.microsoft.com/office/drawing/2014/main" id="{7D1F60A0-AA38-453F-AA74-51F7A7DA37C1}"/>
              </a:ext>
            </a:extLst>
          </p:cNvPr>
          <p:cNvSpPr>
            <a:spLocks/>
          </p:cNvSpPr>
          <p:nvPr/>
        </p:nvSpPr>
        <p:spPr bwMode="auto">
          <a:xfrm>
            <a:off x="4314825" y="4159250"/>
            <a:ext cx="3175" cy="1392238"/>
          </a:xfrm>
          <a:custGeom>
            <a:avLst/>
            <a:gdLst>
              <a:gd name="T0" fmla="*/ 0 w 13"/>
              <a:gd name="T1" fmla="*/ 3847 h 3853"/>
              <a:gd name="T2" fmla="*/ 3 w 13"/>
              <a:gd name="T3" fmla="*/ 3849 h 3853"/>
              <a:gd name="T4" fmla="*/ 3 w 13"/>
              <a:gd name="T5" fmla="*/ 3849 h 3853"/>
              <a:gd name="T6" fmla="*/ 5 w 13"/>
              <a:gd name="T7" fmla="*/ 3853 h 3853"/>
              <a:gd name="T8" fmla="*/ 5 w 13"/>
              <a:gd name="T9" fmla="*/ 3853 h 3853"/>
              <a:gd name="T10" fmla="*/ 8 w 13"/>
              <a:gd name="T11" fmla="*/ 3853 h 3853"/>
              <a:gd name="T12" fmla="*/ 11 w 13"/>
              <a:gd name="T13" fmla="*/ 3853 h 3853"/>
              <a:gd name="T14" fmla="*/ 11 w 13"/>
              <a:gd name="T15" fmla="*/ 3853 h 3853"/>
              <a:gd name="T16" fmla="*/ 13 w 13"/>
              <a:gd name="T17" fmla="*/ 3849 h 3853"/>
              <a:gd name="T18" fmla="*/ 13 w 13"/>
              <a:gd name="T19" fmla="*/ 3849 h 3853"/>
              <a:gd name="T20" fmla="*/ 13 w 13"/>
              <a:gd name="T21" fmla="*/ 13 h 3853"/>
              <a:gd name="T22" fmla="*/ 13 w 13"/>
              <a:gd name="T23" fmla="*/ 6 h 3853"/>
              <a:gd name="T24" fmla="*/ 13 w 13"/>
              <a:gd name="T25" fmla="*/ 6 h 3853"/>
              <a:gd name="T26" fmla="*/ 11 w 13"/>
              <a:gd name="T27" fmla="*/ 2 h 3853"/>
              <a:gd name="T28" fmla="*/ 11 w 13"/>
              <a:gd name="T29" fmla="*/ 2 h 3853"/>
              <a:gd name="T30" fmla="*/ 8 w 13"/>
              <a:gd name="T31" fmla="*/ 0 h 3853"/>
              <a:gd name="T32" fmla="*/ 5 w 13"/>
              <a:gd name="T33" fmla="*/ 2 h 3853"/>
              <a:gd name="T34" fmla="*/ 5 w 13"/>
              <a:gd name="T35" fmla="*/ 2 h 3853"/>
              <a:gd name="T36" fmla="*/ 3 w 13"/>
              <a:gd name="T37" fmla="*/ 6 h 3853"/>
              <a:gd name="T38" fmla="*/ 3 w 13"/>
              <a:gd name="T39" fmla="*/ 6 h 3853"/>
              <a:gd name="T40" fmla="*/ 0 w 13"/>
              <a:gd name="T41" fmla="*/ 11 h 3853"/>
              <a:gd name="T42" fmla="*/ 0 w 13"/>
              <a:gd name="T43" fmla="*/ 3847 h 38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853"/>
              <a:gd name="T68" fmla="*/ 13 w 13"/>
              <a:gd name="T69" fmla="*/ 3853 h 38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853">
                <a:moveTo>
                  <a:pt x="0" y="3847"/>
                </a:moveTo>
                <a:lnTo>
                  <a:pt x="3" y="3849"/>
                </a:lnTo>
                <a:lnTo>
                  <a:pt x="5" y="3853"/>
                </a:lnTo>
                <a:lnTo>
                  <a:pt x="8" y="3853"/>
                </a:lnTo>
                <a:lnTo>
                  <a:pt x="11" y="3853"/>
                </a:lnTo>
                <a:lnTo>
                  <a:pt x="13" y="3849"/>
                </a:lnTo>
                <a:lnTo>
                  <a:pt x="13" y="13"/>
                </a:lnTo>
                <a:lnTo>
                  <a:pt x="13" y="6"/>
                </a:lnTo>
                <a:lnTo>
                  <a:pt x="11" y="2"/>
                </a:lnTo>
                <a:lnTo>
                  <a:pt x="8" y="0"/>
                </a:lnTo>
                <a:lnTo>
                  <a:pt x="5" y="2"/>
                </a:lnTo>
                <a:lnTo>
                  <a:pt x="3" y="6"/>
                </a:lnTo>
                <a:lnTo>
                  <a:pt x="0" y="11"/>
                </a:lnTo>
                <a:lnTo>
                  <a:pt x="0" y="384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1" name="Line 374">
            <a:extLst>
              <a:ext uri="{FF2B5EF4-FFF2-40B4-BE49-F238E27FC236}">
                <a16:creationId xmlns:a16="http://schemas.microsoft.com/office/drawing/2014/main" id="{4D8B2D75-4100-4F0E-87A2-6F195F12E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0" y="41592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2" name="Freeform 375">
            <a:extLst>
              <a:ext uri="{FF2B5EF4-FFF2-40B4-BE49-F238E27FC236}">
                <a16:creationId xmlns:a16="http://schemas.microsoft.com/office/drawing/2014/main" id="{80EA3CB1-D7DC-4CD7-891E-4C7B0F77E46B}"/>
              </a:ext>
            </a:extLst>
          </p:cNvPr>
          <p:cNvSpPr>
            <a:spLocks/>
          </p:cNvSpPr>
          <p:nvPr/>
        </p:nvSpPr>
        <p:spPr bwMode="auto">
          <a:xfrm>
            <a:off x="4314825" y="4159250"/>
            <a:ext cx="53975" cy="4763"/>
          </a:xfrm>
          <a:custGeom>
            <a:avLst/>
            <a:gdLst>
              <a:gd name="T0" fmla="*/ 8 w 149"/>
              <a:gd name="T1" fmla="*/ 0 h 13"/>
              <a:gd name="T2" fmla="*/ 5 w 149"/>
              <a:gd name="T3" fmla="*/ 2 h 13"/>
              <a:gd name="T4" fmla="*/ 5 w 149"/>
              <a:gd name="T5" fmla="*/ 2 h 13"/>
              <a:gd name="T6" fmla="*/ 3 w 149"/>
              <a:gd name="T7" fmla="*/ 6 h 13"/>
              <a:gd name="T8" fmla="*/ 3 w 149"/>
              <a:gd name="T9" fmla="*/ 6 h 13"/>
              <a:gd name="T10" fmla="*/ 0 w 149"/>
              <a:gd name="T11" fmla="*/ 8 h 13"/>
              <a:gd name="T12" fmla="*/ 3 w 149"/>
              <a:gd name="T13" fmla="*/ 11 h 13"/>
              <a:gd name="T14" fmla="*/ 3 w 149"/>
              <a:gd name="T15" fmla="*/ 11 h 13"/>
              <a:gd name="T16" fmla="*/ 5 w 149"/>
              <a:gd name="T17" fmla="*/ 13 h 13"/>
              <a:gd name="T18" fmla="*/ 5 w 149"/>
              <a:gd name="T19" fmla="*/ 13 h 13"/>
              <a:gd name="T20" fmla="*/ 136 w 149"/>
              <a:gd name="T21" fmla="*/ 13 h 13"/>
              <a:gd name="T22" fmla="*/ 144 w 149"/>
              <a:gd name="T23" fmla="*/ 13 h 13"/>
              <a:gd name="T24" fmla="*/ 144 w 149"/>
              <a:gd name="T25" fmla="*/ 13 h 13"/>
              <a:gd name="T26" fmla="*/ 147 w 149"/>
              <a:gd name="T27" fmla="*/ 11 h 13"/>
              <a:gd name="T28" fmla="*/ 147 w 149"/>
              <a:gd name="T29" fmla="*/ 11 h 13"/>
              <a:gd name="T30" fmla="*/ 149 w 149"/>
              <a:gd name="T31" fmla="*/ 8 h 13"/>
              <a:gd name="T32" fmla="*/ 147 w 149"/>
              <a:gd name="T33" fmla="*/ 6 h 13"/>
              <a:gd name="T34" fmla="*/ 147 w 149"/>
              <a:gd name="T35" fmla="*/ 6 h 13"/>
              <a:gd name="T36" fmla="*/ 144 w 149"/>
              <a:gd name="T37" fmla="*/ 2 h 13"/>
              <a:gd name="T38" fmla="*/ 144 w 149"/>
              <a:gd name="T39" fmla="*/ 2 h 13"/>
              <a:gd name="T40" fmla="*/ 138 w 149"/>
              <a:gd name="T41" fmla="*/ 0 h 13"/>
              <a:gd name="T42" fmla="*/ 8 w 149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3"/>
              <a:gd name="T68" fmla="*/ 149 w 149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3">
                <a:moveTo>
                  <a:pt x="8" y="0"/>
                </a:moveTo>
                <a:lnTo>
                  <a:pt x="5" y="2"/>
                </a:lnTo>
                <a:lnTo>
                  <a:pt x="3" y="6"/>
                </a:lnTo>
                <a:lnTo>
                  <a:pt x="0" y="8"/>
                </a:lnTo>
                <a:lnTo>
                  <a:pt x="3" y="11"/>
                </a:lnTo>
                <a:lnTo>
                  <a:pt x="5" y="13"/>
                </a:lnTo>
                <a:lnTo>
                  <a:pt x="136" y="13"/>
                </a:lnTo>
                <a:lnTo>
                  <a:pt x="144" y="13"/>
                </a:lnTo>
                <a:lnTo>
                  <a:pt x="147" y="11"/>
                </a:lnTo>
                <a:lnTo>
                  <a:pt x="149" y="8"/>
                </a:lnTo>
                <a:lnTo>
                  <a:pt x="147" y="6"/>
                </a:lnTo>
                <a:lnTo>
                  <a:pt x="144" y="2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3" name="Line 376">
            <a:extLst>
              <a:ext uri="{FF2B5EF4-FFF2-40B4-BE49-F238E27FC236}">
                <a16:creationId xmlns:a16="http://schemas.microsoft.com/office/drawing/2014/main" id="{5D44A906-8599-42CB-8684-210A9EDF0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41624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4" name="Freeform 377">
            <a:extLst>
              <a:ext uri="{FF2B5EF4-FFF2-40B4-BE49-F238E27FC236}">
                <a16:creationId xmlns:a16="http://schemas.microsoft.com/office/drawing/2014/main" id="{6E611E1B-9615-4C1D-9049-FD821DBE1D7B}"/>
              </a:ext>
            </a:extLst>
          </p:cNvPr>
          <p:cNvSpPr>
            <a:spLocks/>
          </p:cNvSpPr>
          <p:nvPr/>
        </p:nvSpPr>
        <p:spPr bwMode="auto">
          <a:xfrm>
            <a:off x="4364038" y="4159250"/>
            <a:ext cx="4762" cy="1392238"/>
          </a:xfrm>
          <a:custGeom>
            <a:avLst/>
            <a:gdLst>
              <a:gd name="T0" fmla="*/ 13 w 13"/>
              <a:gd name="T1" fmla="*/ 8 h 3853"/>
              <a:gd name="T2" fmla="*/ 11 w 13"/>
              <a:gd name="T3" fmla="*/ 6 h 3853"/>
              <a:gd name="T4" fmla="*/ 11 w 13"/>
              <a:gd name="T5" fmla="*/ 6 h 3853"/>
              <a:gd name="T6" fmla="*/ 8 w 13"/>
              <a:gd name="T7" fmla="*/ 2 h 3853"/>
              <a:gd name="T8" fmla="*/ 8 w 13"/>
              <a:gd name="T9" fmla="*/ 2 h 3853"/>
              <a:gd name="T10" fmla="*/ 6 w 13"/>
              <a:gd name="T11" fmla="*/ 0 h 3853"/>
              <a:gd name="T12" fmla="*/ 2 w 13"/>
              <a:gd name="T13" fmla="*/ 2 h 3853"/>
              <a:gd name="T14" fmla="*/ 2 w 13"/>
              <a:gd name="T15" fmla="*/ 2 h 3853"/>
              <a:gd name="T16" fmla="*/ 0 w 13"/>
              <a:gd name="T17" fmla="*/ 6 h 3853"/>
              <a:gd name="T18" fmla="*/ 0 w 13"/>
              <a:gd name="T19" fmla="*/ 6 h 3853"/>
              <a:gd name="T20" fmla="*/ 0 w 13"/>
              <a:gd name="T21" fmla="*/ 3844 h 3853"/>
              <a:gd name="T22" fmla="*/ 0 w 13"/>
              <a:gd name="T23" fmla="*/ 3849 h 3853"/>
              <a:gd name="T24" fmla="*/ 0 w 13"/>
              <a:gd name="T25" fmla="*/ 3849 h 3853"/>
              <a:gd name="T26" fmla="*/ 2 w 13"/>
              <a:gd name="T27" fmla="*/ 3853 h 3853"/>
              <a:gd name="T28" fmla="*/ 2 w 13"/>
              <a:gd name="T29" fmla="*/ 3853 h 3853"/>
              <a:gd name="T30" fmla="*/ 6 w 13"/>
              <a:gd name="T31" fmla="*/ 3853 h 3853"/>
              <a:gd name="T32" fmla="*/ 8 w 13"/>
              <a:gd name="T33" fmla="*/ 3853 h 3853"/>
              <a:gd name="T34" fmla="*/ 8 w 13"/>
              <a:gd name="T35" fmla="*/ 3853 h 3853"/>
              <a:gd name="T36" fmla="*/ 11 w 13"/>
              <a:gd name="T37" fmla="*/ 3849 h 3853"/>
              <a:gd name="T38" fmla="*/ 11 w 13"/>
              <a:gd name="T39" fmla="*/ 3849 h 3853"/>
              <a:gd name="T40" fmla="*/ 13 w 13"/>
              <a:gd name="T41" fmla="*/ 3847 h 3853"/>
              <a:gd name="T42" fmla="*/ 13 w 13"/>
              <a:gd name="T43" fmla="*/ 8 h 38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853"/>
              <a:gd name="T68" fmla="*/ 13 w 13"/>
              <a:gd name="T69" fmla="*/ 3853 h 38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853">
                <a:moveTo>
                  <a:pt x="13" y="8"/>
                </a:moveTo>
                <a:lnTo>
                  <a:pt x="11" y="6"/>
                </a:lnTo>
                <a:lnTo>
                  <a:pt x="8" y="2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3844"/>
                </a:lnTo>
                <a:lnTo>
                  <a:pt x="0" y="3849"/>
                </a:lnTo>
                <a:lnTo>
                  <a:pt x="2" y="3853"/>
                </a:lnTo>
                <a:lnTo>
                  <a:pt x="6" y="3853"/>
                </a:lnTo>
                <a:lnTo>
                  <a:pt x="8" y="3853"/>
                </a:lnTo>
                <a:lnTo>
                  <a:pt x="11" y="3849"/>
                </a:lnTo>
                <a:lnTo>
                  <a:pt x="13" y="3847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5" name="Rectangle 378">
            <a:extLst>
              <a:ext uri="{FF2B5EF4-FFF2-40B4-BE49-F238E27FC236}">
                <a16:creationId xmlns:a16="http://schemas.microsoft.com/office/drawing/2014/main" id="{9E10C024-F41B-4DCE-8F82-DE46A9A4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284663"/>
            <a:ext cx="47625" cy="1265237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6" name="Line 379">
            <a:extLst>
              <a:ext uri="{FF2B5EF4-FFF2-40B4-BE49-F238E27FC236}">
                <a16:creationId xmlns:a16="http://schemas.microsoft.com/office/drawing/2014/main" id="{37C418B9-1E18-4FE2-B2DA-8B663815E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7" name="Freeform 380">
            <a:extLst>
              <a:ext uri="{FF2B5EF4-FFF2-40B4-BE49-F238E27FC236}">
                <a16:creationId xmlns:a16="http://schemas.microsoft.com/office/drawing/2014/main" id="{ACE4335A-A317-44D3-9DEC-1C9BACAC93C2}"/>
              </a:ext>
            </a:extLst>
          </p:cNvPr>
          <p:cNvSpPr>
            <a:spLocks/>
          </p:cNvSpPr>
          <p:nvPr/>
        </p:nvSpPr>
        <p:spPr bwMode="auto">
          <a:xfrm>
            <a:off x="4378325" y="4281488"/>
            <a:ext cx="4763" cy="1270000"/>
          </a:xfrm>
          <a:custGeom>
            <a:avLst/>
            <a:gdLst>
              <a:gd name="T0" fmla="*/ 0 w 13"/>
              <a:gd name="T1" fmla="*/ 3508 h 3514"/>
              <a:gd name="T2" fmla="*/ 2 w 13"/>
              <a:gd name="T3" fmla="*/ 3510 h 3514"/>
              <a:gd name="T4" fmla="*/ 2 w 13"/>
              <a:gd name="T5" fmla="*/ 3510 h 3514"/>
              <a:gd name="T6" fmla="*/ 5 w 13"/>
              <a:gd name="T7" fmla="*/ 3514 h 3514"/>
              <a:gd name="T8" fmla="*/ 5 w 13"/>
              <a:gd name="T9" fmla="*/ 3514 h 3514"/>
              <a:gd name="T10" fmla="*/ 8 w 13"/>
              <a:gd name="T11" fmla="*/ 3514 h 3514"/>
              <a:gd name="T12" fmla="*/ 11 w 13"/>
              <a:gd name="T13" fmla="*/ 3514 h 3514"/>
              <a:gd name="T14" fmla="*/ 11 w 13"/>
              <a:gd name="T15" fmla="*/ 3514 h 3514"/>
              <a:gd name="T16" fmla="*/ 13 w 13"/>
              <a:gd name="T17" fmla="*/ 3510 h 3514"/>
              <a:gd name="T18" fmla="*/ 13 w 13"/>
              <a:gd name="T19" fmla="*/ 3510 h 3514"/>
              <a:gd name="T20" fmla="*/ 13 w 13"/>
              <a:gd name="T21" fmla="*/ 10 h 3514"/>
              <a:gd name="T22" fmla="*/ 13 w 13"/>
              <a:gd name="T23" fmla="*/ 3 h 3514"/>
              <a:gd name="T24" fmla="*/ 13 w 13"/>
              <a:gd name="T25" fmla="*/ 3 h 3514"/>
              <a:gd name="T26" fmla="*/ 11 w 13"/>
              <a:gd name="T27" fmla="*/ 0 h 3514"/>
              <a:gd name="T28" fmla="*/ 11 w 13"/>
              <a:gd name="T29" fmla="*/ 0 h 3514"/>
              <a:gd name="T30" fmla="*/ 8 w 13"/>
              <a:gd name="T31" fmla="*/ 0 h 3514"/>
              <a:gd name="T32" fmla="*/ 5 w 13"/>
              <a:gd name="T33" fmla="*/ 0 h 3514"/>
              <a:gd name="T34" fmla="*/ 5 w 13"/>
              <a:gd name="T35" fmla="*/ 0 h 3514"/>
              <a:gd name="T36" fmla="*/ 2 w 13"/>
              <a:gd name="T37" fmla="*/ 3 h 3514"/>
              <a:gd name="T38" fmla="*/ 2 w 13"/>
              <a:gd name="T39" fmla="*/ 3 h 3514"/>
              <a:gd name="T40" fmla="*/ 0 w 13"/>
              <a:gd name="T41" fmla="*/ 8 h 3514"/>
              <a:gd name="T42" fmla="*/ 0 w 13"/>
              <a:gd name="T43" fmla="*/ 3508 h 35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514"/>
              <a:gd name="T68" fmla="*/ 13 w 13"/>
              <a:gd name="T69" fmla="*/ 3514 h 35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514">
                <a:moveTo>
                  <a:pt x="0" y="3508"/>
                </a:moveTo>
                <a:lnTo>
                  <a:pt x="2" y="3510"/>
                </a:lnTo>
                <a:lnTo>
                  <a:pt x="5" y="3514"/>
                </a:lnTo>
                <a:lnTo>
                  <a:pt x="8" y="3514"/>
                </a:lnTo>
                <a:lnTo>
                  <a:pt x="11" y="3514"/>
                </a:lnTo>
                <a:lnTo>
                  <a:pt x="13" y="3510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350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8" name="Line 381">
            <a:extLst>
              <a:ext uri="{FF2B5EF4-FFF2-40B4-BE49-F238E27FC236}">
                <a16:creationId xmlns:a16="http://schemas.microsoft.com/office/drawing/2014/main" id="{4BA31661-361E-4DF2-91A6-E7ED12F46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42814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69" name="Freeform 382">
            <a:extLst>
              <a:ext uri="{FF2B5EF4-FFF2-40B4-BE49-F238E27FC236}">
                <a16:creationId xmlns:a16="http://schemas.microsoft.com/office/drawing/2014/main" id="{AE4DCD2A-2244-42D9-8235-2C2E28CDE1EC}"/>
              </a:ext>
            </a:extLst>
          </p:cNvPr>
          <p:cNvSpPr>
            <a:spLocks/>
          </p:cNvSpPr>
          <p:nvPr/>
        </p:nvSpPr>
        <p:spPr bwMode="auto">
          <a:xfrm>
            <a:off x="4378325" y="4281488"/>
            <a:ext cx="53975" cy="3175"/>
          </a:xfrm>
          <a:custGeom>
            <a:avLst/>
            <a:gdLst>
              <a:gd name="T0" fmla="*/ 8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5 w 146"/>
              <a:gd name="T17" fmla="*/ 10 h 10"/>
              <a:gd name="T18" fmla="*/ 5 w 146"/>
              <a:gd name="T19" fmla="*/ 10 h 10"/>
              <a:gd name="T20" fmla="*/ 136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9 w 146"/>
              <a:gd name="T41" fmla="*/ 0 h 10"/>
              <a:gd name="T42" fmla="*/ 8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8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6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0" name="Line 383">
            <a:extLst>
              <a:ext uri="{FF2B5EF4-FFF2-40B4-BE49-F238E27FC236}">
                <a16:creationId xmlns:a16="http://schemas.microsoft.com/office/drawing/2014/main" id="{A085B4AA-E62B-4CC5-BD7F-18A7B1B98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300" y="428466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71" name="Freeform 384">
            <a:extLst>
              <a:ext uri="{FF2B5EF4-FFF2-40B4-BE49-F238E27FC236}">
                <a16:creationId xmlns:a16="http://schemas.microsoft.com/office/drawing/2014/main" id="{25110270-6DEE-473F-A082-E0E347F38A58}"/>
              </a:ext>
            </a:extLst>
          </p:cNvPr>
          <p:cNvSpPr>
            <a:spLocks/>
          </p:cNvSpPr>
          <p:nvPr/>
        </p:nvSpPr>
        <p:spPr bwMode="auto">
          <a:xfrm>
            <a:off x="4427538" y="4281488"/>
            <a:ext cx="4762" cy="1270000"/>
          </a:xfrm>
          <a:custGeom>
            <a:avLst/>
            <a:gdLst>
              <a:gd name="T0" fmla="*/ 13 w 13"/>
              <a:gd name="T1" fmla="*/ 5 h 3514"/>
              <a:gd name="T2" fmla="*/ 11 w 13"/>
              <a:gd name="T3" fmla="*/ 3 h 3514"/>
              <a:gd name="T4" fmla="*/ 11 w 13"/>
              <a:gd name="T5" fmla="*/ 3 h 3514"/>
              <a:gd name="T6" fmla="*/ 8 w 13"/>
              <a:gd name="T7" fmla="*/ 0 h 3514"/>
              <a:gd name="T8" fmla="*/ 8 w 13"/>
              <a:gd name="T9" fmla="*/ 0 h 3514"/>
              <a:gd name="T10" fmla="*/ 6 w 13"/>
              <a:gd name="T11" fmla="*/ 0 h 3514"/>
              <a:gd name="T12" fmla="*/ 3 w 13"/>
              <a:gd name="T13" fmla="*/ 0 h 3514"/>
              <a:gd name="T14" fmla="*/ 3 w 13"/>
              <a:gd name="T15" fmla="*/ 0 h 3514"/>
              <a:gd name="T16" fmla="*/ 0 w 13"/>
              <a:gd name="T17" fmla="*/ 3 h 3514"/>
              <a:gd name="T18" fmla="*/ 0 w 13"/>
              <a:gd name="T19" fmla="*/ 3 h 3514"/>
              <a:gd name="T20" fmla="*/ 0 w 13"/>
              <a:gd name="T21" fmla="*/ 3505 h 3514"/>
              <a:gd name="T22" fmla="*/ 0 w 13"/>
              <a:gd name="T23" fmla="*/ 3510 h 3514"/>
              <a:gd name="T24" fmla="*/ 0 w 13"/>
              <a:gd name="T25" fmla="*/ 3510 h 3514"/>
              <a:gd name="T26" fmla="*/ 3 w 13"/>
              <a:gd name="T27" fmla="*/ 3514 h 3514"/>
              <a:gd name="T28" fmla="*/ 3 w 13"/>
              <a:gd name="T29" fmla="*/ 3514 h 3514"/>
              <a:gd name="T30" fmla="*/ 6 w 13"/>
              <a:gd name="T31" fmla="*/ 3514 h 3514"/>
              <a:gd name="T32" fmla="*/ 8 w 13"/>
              <a:gd name="T33" fmla="*/ 3514 h 3514"/>
              <a:gd name="T34" fmla="*/ 8 w 13"/>
              <a:gd name="T35" fmla="*/ 3514 h 3514"/>
              <a:gd name="T36" fmla="*/ 11 w 13"/>
              <a:gd name="T37" fmla="*/ 3510 h 3514"/>
              <a:gd name="T38" fmla="*/ 11 w 13"/>
              <a:gd name="T39" fmla="*/ 3510 h 3514"/>
              <a:gd name="T40" fmla="*/ 13 w 13"/>
              <a:gd name="T41" fmla="*/ 3508 h 3514"/>
              <a:gd name="T42" fmla="*/ 13 w 13"/>
              <a:gd name="T43" fmla="*/ 5 h 35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514"/>
              <a:gd name="T68" fmla="*/ 13 w 13"/>
              <a:gd name="T69" fmla="*/ 3514 h 35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514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3505"/>
                </a:lnTo>
                <a:lnTo>
                  <a:pt x="0" y="3510"/>
                </a:lnTo>
                <a:lnTo>
                  <a:pt x="3" y="3514"/>
                </a:lnTo>
                <a:lnTo>
                  <a:pt x="6" y="3514"/>
                </a:lnTo>
                <a:lnTo>
                  <a:pt x="8" y="3514"/>
                </a:lnTo>
                <a:lnTo>
                  <a:pt x="11" y="3510"/>
                </a:lnTo>
                <a:lnTo>
                  <a:pt x="13" y="3508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2" name="Rectangle 385">
            <a:extLst>
              <a:ext uri="{FF2B5EF4-FFF2-40B4-BE49-F238E27FC236}">
                <a16:creationId xmlns:a16="http://schemas.microsoft.com/office/drawing/2014/main" id="{4E978B27-4556-436B-9BE6-A94A2A493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3197225"/>
            <a:ext cx="46037" cy="23526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3" name="Line 386">
            <a:extLst>
              <a:ext uri="{FF2B5EF4-FFF2-40B4-BE49-F238E27FC236}">
                <a16:creationId xmlns:a16="http://schemas.microsoft.com/office/drawing/2014/main" id="{D9C498CC-2B69-4229-B713-822850E68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34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74" name="Freeform 387">
            <a:extLst>
              <a:ext uri="{FF2B5EF4-FFF2-40B4-BE49-F238E27FC236}">
                <a16:creationId xmlns:a16="http://schemas.microsoft.com/office/drawing/2014/main" id="{9CAEC53B-75C9-4FEF-8447-8CE9802EEA32}"/>
              </a:ext>
            </a:extLst>
          </p:cNvPr>
          <p:cNvSpPr>
            <a:spLocks/>
          </p:cNvSpPr>
          <p:nvPr/>
        </p:nvSpPr>
        <p:spPr bwMode="auto">
          <a:xfrm>
            <a:off x="4443413" y="3194050"/>
            <a:ext cx="4762" cy="2357438"/>
          </a:xfrm>
          <a:custGeom>
            <a:avLst/>
            <a:gdLst>
              <a:gd name="T0" fmla="*/ 0 w 13"/>
              <a:gd name="T1" fmla="*/ 6518 h 6524"/>
              <a:gd name="T2" fmla="*/ 2 w 13"/>
              <a:gd name="T3" fmla="*/ 6520 h 6524"/>
              <a:gd name="T4" fmla="*/ 2 w 13"/>
              <a:gd name="T5" fmla="*/ 6520 h 6524"/>
              <a:gd name="T6" fmla="*/ 6 w 13"/>
              <a:gd name="T7" fmla="*/ 6524 h 6524"/>
              <a:gd name="T8" fmla="*/ 6 w 13"/>
              <a:gd name="T9" fmla="*/ 6524 h 6524"/>
              <a:gd name="T10" fmla="*/ 8 w 13"/>
              <a:gd name="T11" fmla="*/ 6524 h 6524"/>
              <a:gd name="T12" fmla="*/ 11 w 13"/>
              <a:gd name="T13" fmla="*/ 6524 h 6524"/>
              <a:gd name="T14" fmla="*/ 11 w 13"/>
              <a:gd name="T15" fmla="*/ 6524 h 6524"/>
              <a:gd name="T16" fmla="*/ 13 w 13"/>
              <a:gd name="T17" fmla="*/ 6520 h 6524"/>
              <a:gd name="T18" fmla="*/ 13 w 13"/>
              <a:gd name="T19" fmla="*/ 6520 h 6524"/>
              <a:gd name="T20" fmla="*/ 13 w 13"/>
              <a:gd name="T21" fmla="*/ 11 h 6524"/>
              <a:gd name="T22" fmla="*/ 13 w 13"/>
              <a:gd name="T23" fmla="*/ 6 h 6524"/>
              <a:gd name="T24" fmla="*/ 13 w 13"/>
              <a:gd name="T25" fmla="*/ 6 h 6524"/>
              <a:gd name="T26" fmla="*/ 11 w 13"/>
              <a:gd name="T27" fmla="*/ 3 h 6524"/>
              <a:gd name="T28" fmla="*/ 11 w 13"/>
              <a:gd name="T29" fmla="*/ 3 h 6524"/>
              <a:gd name="T30" fmla="*/ 8 w 13"/>
              <a:gd name="T31" fmla="*/ 0 h 6524"/>
              <a:gd name="T32" fmla="*/ 6 w 13"/>
              <a:gd name="T33" fmla="*/ 3 h 6524"/>
              <a:gd name="T34" fmla="*/ 6 w 13"/>
              <a:gd name="T35" fmla="*/ 3 h 6524"/>
              <a:gd name="T36" fmla="*/ 2 w 13"/>
              <a:gd name="T37" fmla="*/ 6 h 6524"/>
              <a:gd name="T38" fmla="*/ 2 w 13"/>
              <a:gd name="T39" fmla="*/ 6 h 6524"/>
              <a:gd name="T40" fmla="*/ 0 w 13"/>
              <a:gd name="T41" fmla="*/ 8 h 6524"/>
              <a:gd name="T42" fmla="*/ 0 w 13"/>
              <a:gd name="T43" fmla="*/ 651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0" y="6518"/>
                </a:moveTo>
                <a:lnTo>
                  <a:pt x="2" y="6520"/>
                </a:lnTo>
                <a:lnTo>
                  <a:pt x="6" y="6524"/>
                </a:lnTo>
                <a:lnTo>
                  <a:pt x="8" y="6524"/>
                </a:lnTo>
                <a:lnTo>
                  <a:pt x="11" y="6524"/>
                </a:lnTo>
                <a:lnTo>
                  <a:pt x="13" y="6520"/>
                </a:lnTo>
                <a:lnTo>
                  <a:pt x="13" y="11"/>
                </a:lnTo>
                <a:lnTo>
                  <a:pt x="13" y="6"/>
                </a:lnTo>
                <a:lnTo>
                  <a:pt x="11" y="3"/>
                </a:lnTo>
                <a:lnTo>
                  <a:pt x="8" y="0"/>
                </a:lnTo>
                <a:lnTo>
                  <a:pt x="6" y="3"/>
                </a:lnTo>
                <a:lnTo>
                  <a:pt x="2" y="6"/>
                </a:lnTo>
                <a:lnTo>
                  <a:pt x="0" y="8"/>
                </a:lnTo>
                <a:lnTo>
                  <a:pt x="0" y="651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5" name="Line 388">
            <a:extLst>
              <a:ext uri="{FF2B5EF4-FFF2-40B4-BE49-F238E27FC236}">
                <a16:creationId xmlns:a16="http://schemas.microsoft.com/office/drawing/2014/main" id="{6B87C672-B68D-4D2D-8F45-CC987EB83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8" y="319405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76" name="Freeform 389">
            <a:extLst>
              <a:ext uri="{FF2B5EF4-FFF2-40B4-BE49-F238E27FC236}">
                <a16:creationId xmlns:a16="http://schemas.microsoft.com/office/drawing/2014/main" id="{9A69449B-4E06-4371-A1F6-831B7EF05DD8}"/>
              </a:ext>
            </a:extLst>
          </p:cNvPr>
          <p:cNvSpPr>
            <a:spLocks/>
          </p:cNvSpPr>
          <p:nvPr/>
        </p:nvSpPr>
        <p:spPr bwMode="auto">
          <a:xfrm>
            <a:off x="4443413" y="3194050"/>
            <a:ext cx="52387" cy="4763"/>
          </a:xfrm>
          <a:custGeom>
            <a:avLst/>
            <a:gdLst>
              <a:gd name="T0" fmla="*/ 8 w 146"/>
              <a:gd name="T1" fmla="*/ 0 h 13"/>
              <a:gd name="T2" fmla="*/ 6 w 146"/>
              <a:gd name="T3" fmla="*/ 3 h 13"/>
              <a:gd name="T4" fmla="*/ 6 w 146"/>
              <a:gd name="T5" fmla="*/ 3 h 13"/>
              <a:gd name="T6" fmla="*/ 2 w 146"/>
              <a:gd name="T7" fmla="*/ 6 h 13"/>
              <a:gd name="T8" fmla="*/ 2 w 146"/>
              <a:gd name="T9" fmla="*/ 6 h 13"/>
              <a:gd name="T10" fmla="*/ 0 w 146"/>
              <a:gd name="T11" fmla="*/ 8 h 13"/>
              <a:gd name="T12" fmla="*/ 2 w 146"/>
              <a:gd name="T13" fmla="*/ 11 h 13"/>
              <a:gd name="T14" fmla="*/ 2 w 146"/>
              <a:gd name="T15" fmla="*/ 11 h 13"/>
              <a:gd name="T16" fmla="*/ 6 w 146"/>
              <a:gd name="T17" fmla="*/ 13 h 13"/>
              <a:gd name="T18" fmla="*/ 6 w 146"/>
              <a:gd name="T19" fmla="*/ 13 h 13"/>
              <a:gd name="T20" fmla="*/ 133 w 146"/>
              <a:gd name="T21" fmla="*/ 13 h 13"/>
              <a:gd name="T22" fmla="*/ 141 w 146"/>
              <a:gd name="T23" fmla="*/ 13 h 13"/>
              <a:gd name="T24" fmla="*/ 141 w 146"/>
              <a:gd name="T25" fmla="*/ 13 h 13"/>
              <a:gd name="T26" fmla="*/ 144 w 146"/>
              <a:gd name="T27" fmla="*/ 11 h 13"/>
              <a:gd name="T28" fmla="*/ 144 w 146"/>
              <a:gd name="T29" fmla="*/ 11 h 13"/>
              <a:gd name="T30" fmla="*/ 146 w 146"/>
              <a:gd name="T31" fmla="*/ 8 h 13"/>
              <a:gd name="T32" fmla="*/ 144 w 146"/>
              <a:gd name="T33" fmla="*/ 6 h 13"/>
              <a:gd name="T34" fmla="*/ 144 w 146"/>
              <a:gd name="T35" fmla="*/ 6 h 13"/>
              <a:gd name="T36" fmla="*/ 141 w 146"/>
              <a:gd name="T37" fmla="*/ 3 h 13"/>
              <a:gd name="T38" fmla="*/ 141 w 146"/>
              <a:gd name="T39" fmla="*/ 3 h 13"/>
              <a:gd name="T40" fmla="*/ 135 w 146"/>
              <a:gd name="T41" fmla="*/ 0 h 13"/>
              <a:gd name="T42" fmla="*/ 8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8" y="0"/>
                </a:moveTo>
                <a:lnTo>
                  <a:pt x="6" y="3"/>
                </a:lnTo>
                <a:lnTo>
                  <a:pt x="2" y="6"/>
                </a:lnTo>
                <a:lnTo>
                  <a:pt x="0" y="8"/>
                </a:lnTo>
                <a:lnTo>
                  <a:pt x="2" y="11"/>
                </a:lnTo>
                <a:lnTo>
                  <a:pt x="6" y="13"/>
                </a:lnTo>
                <a:lnTo>
                  <a:pt x="133" y="13"/>
                </a:lnTo>
                <a:lnTo>
                  <a:pt x="141" y="13"/>
                </a:lnTo>
                <a:lnTo>
                  <a:pt x="144" y="11"/>
                </a:lnTo>
                <a:lnTo>
                  <a:pt x="146" y="8"/>
                </a:lnTo>
                <a:lnTo>
                  <a:pt x="144" y="6"/>
                </a:lnTo>
                <a:lnTo>
                  <a:pt x="141" y="3"/>
                </a:lnTo>
                <a:lnTo>
                  <a:pt x="135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7" name="Line 390">
            <a:extLst>
              <a:ext uri="{FF2B5EF4-FFF2-40B4-BE49-F238E27FC236}">
                <a16:creationId xmlns:a16="http://schemas.microsoft.com/office/drawing/2014/main" id="{18BD9960-82AF-444C-8BE4-E535399E3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972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78" name="Freeform 391">
            <a:extLst>
              <a:ext uri="{FF2B5EF4-FFF2-40B4-BE49-F238E27FC236}">
                <a16:creationId xmlns:a16="http://schemas.microsoft.com/office/drawing/2014/main" id="{12FA62B1-66EC-4B77-B089-B0F089A10F81}"/>
              </a:ext>
            </a:extLst>
          </p:cNvPr>
          <p:cNvSpPr>
            <a:spLocks/>
          </p:cNvSpPr>
          <p:nvPr/>
        </p:nvSpPr>
        <p:spPr bwMode="auto">
          <a:xfrm>
            <a:off x="4491038" y="3194050"/>
            <a:ext cx="4762" cy="2357438"/>
          </a:xfrm>
          <a:custGeom>
            <a:avLst/>
            <a:gdLst>
              <a:gd name="T0" fmla="*/ 13 w 13"/>
              <a:gd name="T1" fmla="*/ 8 h 6524"/>
              <a:gd name="T2" fmla="*/ 11 w 13"/>
              <a:gd name="T3" fmla="*/ 6 h 6524"/>
              <a:gd name="T4" fmla="*/ 11 w 13"/>
              <a:gd name="T5" fmla="*/ 6 h 6524"/>
              <a:gd name="T6" fmla="*/ 8 w 13"/>
              <a:gd name="T7" fmla="*/ 3 h 6524"/>
              <a:gd name="T8" fmla="*/ 8 w 13"/>
              <a:gd name="T9" fmla="*/ 3 h 6524"/>
              <a:gd name="T10" fmla="*/ 6 w 13"/>
              <a:gd name="T11" fmla="*/ 0 h 6524"/>
              <a:gd name="T12" fmla="*/ 2 w 13"/>
              <a:gd name="T13" fmla="*/ 3 h 6524"/>
              <a:gd name="T14" fmla="*/ 2 w 13"/>
              <a:gd name="T15" fmla="*/ 3 h 6524"/>
              <a:gd name="T16" fmla="*/ 0 w 13"/>
              <a:gd name="T17" fmla="*/ 6 h 6524"/>
              <a:gd name="T18" fmla="*/ 0 w 13"/>
              <a:gd name="T19" fmla="*/ 6 h 6524"/>
              <a:gd name="T20" fmla="*/ 0 w 13"/>
              <a:gd name="T21" fmla="*/ 6518 h 6524"/>
              <a:gd name="T22" fmla="*/ 0 w 13"/>
              <a:gd name="T23" fmla="*/ 6520 h 6524"/>
              <a:gd name="T24" fmla="*/ 0 w 13"/>
              <a:gd name="T25" fmla="*/ 6520 h 6524"/>
              <a:gd name="T26" fmla="*/ 2 w 13"/>
              <a:gd name="T27" fmla="*/ 6524 h 6524"/>
              <a:gd name="T28" fmla="*/ 2 w 13"/>
              <a:gd name="T29" fmla="*/ 6524 h 6524"/>
              <a:gd name="T30" fmla="*/ 6 w 13"/>
              <a:gd name="T31" fmla="*/ 6524 h 6524"/>
              <a:gd name="T32" fmla="*/ 8 w 13"/>
              <a:gd name="T33" fmla="*/ 6524 h 6524"/>
              <a:gd name="T34" fmla="*/ 8 w 13"/>
              <a:gd name="T35" fmla="*/ 6524 h 6524"/>
              <a:gd name="T36" fmla="*/ 11 w 13"/>
              <a:gd name="T37" fmla="*/ 6520 h 6524"/>
              <a:gd name="T38" fmla="*/ 11 w 13"/>
              <a:gd name="T39" fmla="*/ 6520 h 6524"/>
              <a:gd name="T40" fmla="*/ 13 w 13"/>
              <a:gd name="T41" fmla="*/ 6520 h 6524"/>
              <a:gd name="T42" fmla="*/ 13 w 13"/>
              <a:gd name="T43" fmla="*/ 8 h 65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524"/>
              <a:gd name="T68" fmla="*/ 13 w 13"/>
              <a:gd name="T69" fmla="*/ 6524 h 652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524">
                <a:moveTo>
                  <a:pt x="13" y="8"/>
                </a:moveTo>
                <a:lnTo>
                  <a:pt x="11" y="6"/>
                </a:lnTo>
                <a:lnTo>
                  <a:pt x="8" y="3"/>
                </a:lnTo>
                <a:lnTo>
                  <a:pt x="6" y="0"/>
                </a:lnTo>
                <a:lnTo>
                  <a:pt x="2" y="3"/>
                </a:lnTo>
                <a:lnTo>
                  <a:pt x="0" y="6"/>
                </a:lnTo>
                <a:lnTo>
                  <a:pt x="0" y="6518"/>
                </a:lnTo>
                <a:lnTo>
                  <a:pt x="0" y="6520"/>
                </a:lnTo>
                <a:lnTo>
                  <a:pt x="2" y="6524"/>
                </a:lnTo>
                <a:lnTo>
                  <a:pt x="6" y="6524"/>
                </a:lnTo>
                <a:lnTo>
                  <a:pt x="8" y="6524"/>
                </a:lnTo>
                <a:lnTo>
                  <a:pt x="11" y="6520"/>
                </a:lnTo>
                <a:lnTo>
                  <a:pt x="13" y="6520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9" name="Rectangle 392">
            <a:extLst>
              <a:ext uri="{FF2B5EF4-FFF2-40B4-BE49-F238E27FC236}">
                <a16:creationId xmlns:a16="http://schemas.microsoft.com/office/drawing/2014/main" id="{2A5B3CCB-AE68-4F78-9B03-303AAB7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714625"/>
            <a:ext cx="47625" cy="283527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0" name="Line 393">
            <a:extLst>
              <a:ext uri="{FF2B5EF4-FFF2-40B4-BE49-F238E27FC236}">
                <a16:creationId xmlns:a16="http://schemas.microsoft.com/office/drawing/2014/main" id="{B6ED1C82-C757-4336-93E8-4B1E1CA53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69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1" name="Freeform 394">
            <a:extLst>
              <a:ext uri="{FF2B5EF4-FFF2-40B4-BE49-F238E27FC236}">
                <a16:creationId xmlns:a16="http://schemas.microsoft.com/office/drawing/2014/main" id="{4172E9F6-6BF2-421D-BEFB-CBE08D4921B1}"/>
              </a:ext>
            </a:extLst>
          </p:cNvPr>
          <p:cNvSpPr>
            <a:spLocks/>
          </p:cNvSpPr>
          <p:nvPr/>
        </p:nvSpPr>
        <p:spPr bwMode="auto">
          <a:xfrm>
            <a:off x="4506913" y="2713038"/>
            <a:ext cx="4762" cy="2838450"/>
          </a:xfrm>
          <a:custGeom>
            <a:avLst/>
            <a:gdLst>
              <a:gd name="T0" fmla="*/ 0 w 13"/>
              <a:gd name="T1" fmla="*/ 7851 h 7857"/>
              <a:gd name="T2" fmla="*/ 2 w 13"/>
              <a:gd name="T3" fmla="*/ 7853 h 7857"/>
              <a:gd name="T4" fmla="*/ 2 w 13"/>
              <a:gd name="T5" fmla="*/ 7853 h 7857"/>
              <a:gd name="T6" fmla="*/ 6 w 13"/>
              <a:gd name="T7" fmla="*/ 7857 h 7857"/>
              <a:gd name="T8" fmla="*/ 6 w 13"/>
              <a:gd name="T9" fmla="*/ 7857 h 7857"/>
              <a:gd name="T10" fmla="*/ 8 w 13"/>
              <a:gd name="T11" fmla="*/ 7857 h 7857"/>
              <a:gd name="T12" fmla="*/ 11 w 13"/>
              <a:gd name="T13" fmla="*/ 7857 h 7857"/>
              <a:gd name="T14" fmla="*/ 11 w 13"/>
              <a:gd name="T15" fmla="*/ 7857 h 7857"/>
              <a:gd name="T16" fmla="*/ 13 w 13"/>
              <a:gd name="T17" fmla="*/ 7853 h 7857"/>
              <a:gd name="T18" fmla="*/ 13 w 13"/>
              <a:gd name="T19" fmla="*/ 7853 h 7857"/>
              <a:gd name="T20" fmla="*/ 13 w 13"/>
              <a:gd name="T21" fmla="*/ 10 h 7857"/>
              <a:gd name="T22" fmla="*/ 13 w 13"/>
              <a:gd name="T23" fmla="*/ 3 h 7857"/>
              <a:gd name="T24" fmla="*/ 13 w 13"/>
              <a:gd name="T25" fmla="*/ 3 h 7857"/>
              <a:gd name="T26" fmla="*/ 11 w 13"/>
              <a:gd name="T27" fmla="*/ 0 h 7857"/>
              <a:gd name="T28" fmla="*/ 11 w 13"/>
              <a:gd name="T29" fmla="*/ 0 h 7857"/>
              <a:gd name="T30" fmla="*/ 8 w 13"/>
              <a:gd name="T31" fmla="*/ 0 h 7857"/>
              <a:gd name="T32" fmla="*/ 6 w 13"/>
              <a:gd name="T33" fmla="*/ 0 h 7857"/>
              <a:gd name="T34" fmla="*/ 6 w 13"/>
              <a:gd name="T35" fmla="*/ 0 h 7857"/>
              <a:gd name="T36" fmla="*/ 2 w 13"/>
              <a:gd name="T37" fmla="*/ 3 h 7857"/>
              <a:gd name="T38" fmla="*/ 2 w 13"/>
              <a:gd name="T39" fmla="*/ 3 h 7857"/>
              <a:gd name="T40" fmla="*/ 0 w 13"/>
              <a:gd name="T41" fmla="*/ 8 h 7857"/>
              <a:gd name="T42" fmla="*/ 0 w 13"/>
              <a:gd name="T43" fmla="*/ 7851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0" y="7851"/>
                </a:moveTo>
                <a:lnTo>
                  <a:pt x="2" y="7853"/>
                </a:lnTo>
                <a:lnTo>
                  <a:pt x="6" y="7857"/>
                </a:lnTo>
                <a:lnTo>
                  <a:pt x="8" y="7857"/>
                </a:lnTo>
                <a:lnTo>
                  <a:pt x="11" y="7857"/>
                </a:lnTo>
                <a:lnTo>
                  <a:pt x="13" y="7853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2" y="3"/>
                </a:lnTo>
                <a:lnTo>
                  <a:pt x="0" y="8"/>
                </a:lnTo>
                <a:lnTo>
                  <a:pt x="0" y="785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2" name="Line 395">
            <a:extLst>
              <a:ext uri="{FF2B5EF4-FFF2-40B4-BE49-F238E27FC236}">
                <a16:creationId xmlns:a16="http://schemas.microsoft.com/office/drawing/2014/main" id="{021F3871-37B1-417E-B62C-A2DCF299A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27130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3" name="Freeform 396">
            <a:extLst>
              <a:ext uri="{FF2B5EF4-FFF2-40B4-BE49-F238E27FC236}">
                <a16:creationId xmlns:a16="http://schemas.microsoft.com/office/drawing/2014/main" id="{6244806F-97A3-49A8-81D5-ADFE2DACE258}"/>
              </a:ext>
            </a:extLst>
          </p:cNvPr>
          <p:cNvSpPr>
            <a:spLocks/>
          </p:cNvSpPr>
          <p:nvPr/>
        </p:nvSpPr>
        <p:spPr bwMode="auto">
          <a:xfrm>
            <a:off x="4506913" y="2713038"/>
            <a:ext cx="53975" cy="3175"/>
          </a:xfrm>
          <a:custGeom>
            <a:avLst/>
            <a:gdLst>
              <a:gd name="T0" fmla="*/ 8 w 146"/>
              <a:gd name="T1" fmla="*/ 0 h 10"/>
              <a:gd name="T2" fmla="*/ 6 w 146"/>
              <a:gd name="T3" fmla="*/ 0 h 10"/>
              <a:gd name="T4" fmla="*/ 6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6 w 146"/>
              <a:gd name="T17" fmla="*/ 10 h 10"/>
              <a:gd name="T18" fmla="*/ 6 w 146"/>
              <a:gd name="T19" fmla="*/ 10 h 10"/>
              <a:gd name="T20" fmla="*/ 136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9 w 146"/>
              <a:gd name="T41" fmla="*/ 0 h 10"/>
              <a:gd name="T42" fmla="*/ 8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8" y="0"/>
                </a:moveTo>
                <a:lnTo>
                  <a:pt x="6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6" y="10"/>
                </a:lnTo>
                <a:lnTo>
                  <a:pt x="136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4" name="Line 397">
            <a:extLst>
              <a:ext uri="{FF2B5EF4-FFF2-40B4-BE49-F238E27FC236}">
                <a16:creationId xmlns:a16="http://schemas.microsoft.com/office/drawing/2014/main" id="{C7F8E7A4-B18C-445C-9D35-04665022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888" y="27146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5" name="Freeform 398">
            <a:extLst>
              <a:ext uri="{FF2B5EF4-FFF2-40B4-BE49-F238E27FC236}">
                <a16:creationId xmlns:a16="http://schemas.microsoft.com/office/drawing/2014/main" id="{468B3765-F582-4C59-BB0F-D18FE356EAA7}"/>
              </a:ext>
            </a:extLst>
          </p:cNvPr>
          <p:cNvSpPr>
            <a:spLocks/>
          </p:cNvSpPr>
          <p:nvPr/>
        </p:nvSpPr>
        <p:spPr bwMode="auto">
          <a:xfrm>
            <a:off x="4556125" y="2713038"/>
            <a:ext cx="4763" cy="2838450"/>
          </a:xfrm>
          <a:custGeom>
            <a:avLst/>
            <a:gdLst>
              <a:gd name="T0" fmla="*/ 13 w 13"/>
              <a:gd name="T1" fmla="*/ 5 h 7857"/>
              <a:gd name="T2" fmla="*/ 11 w 13"/>
              <a:gd name="T3" fmla="*/ 3 h 7857"/>
              <a:gd name="T4" fmla="*/ 11 w 13"/>
              <a:gd name="T5" fmla="*/ 3 h 7857"/>
              <a:gd name="T6" fmla="*/ 8 w 13"/>
              <a:gd name="T7" fmla="*/ 0 h 7857"/>
              <a:gd name="T8" fmla="*/ 8 w 13"/>
              <a:gd name="T9" fmla="*/ 0 h 7857"/>
              <a:gd name="T10" fmla="*/ 6 w 13"/>
              <a:gd name="T11" fmla="*/ 0 h 7857"/>
              <a:gd name="T12" fmla="*/ 3 w 13"/>
              <a:gd name="T13" fmla="*/ 0 h 7857"/>
              <a:gd name="T14" fmla="*/ 3 w 13"/>
              <a:gd name="T15" fmla="*/ 0 h 7857"/>
              <a:gd name="T16" fmla="*/ 0 w 13"/>
              <a:gd name="T17" fmla="*/ 3 h 7857"/>
              <a:gd name="T18" fmla="*/ 0 w 13"/>
              <a:gd name="T19" fmla="*/ 3 h 7857"/>
              <a:gd name="T20" fmla="*/ 0 w 13"/>
              <a:gd name="T21" fmla="*/ 7848 h 7857"/>
              <a:gd name="T22" fmla="*/ 0 w 13"/>
              <a:gd name="T23" fmla="*/ 7853 h 7857"/>
              <a:gd name="T24" fmla="*/ 0 w 13"/>
              <a:gd name="T25" fmla="*/ 7853 h 7857"/>
              <a:gd name="T26" fmla="*/ 3 w 13"/>
              <a:gd name="T27" fmla="*/ 7857 h 7857"/>
              <a:gd name="T28" fmla="*/ 3 w 13"/>
              <a:gd name="T29" fmla="*/ 7857 h 7857"/>
              <a:gd name="T30" fmla="*/ 6 w 13"/>
              <a:gd name="T31" fmla="*/ 7857 h 7857"/>
              <a:gd name="T32" fmla="*/ 8 w 13"/>
              <a:gd name="T33" fmla="*/ 7857 h 7857"/>
              <a:gd name="T34" fmla="*/ 8 w 13"/>
              <a:gd name="T35" fmla="*/ 7857 h 7857"/>
              <a:gd name="T36" fmla="*/ 11 w 13"/>
              <a:gd name="T37" fmla="*/ 7853 h 7857"/>
              <a:gd name="T38" fmla="*/ 11 w 13"/>
              <a:gd name="T39" fmla="*/ 7853 h 7857"/>
              <a:gd name="T40" fmla="*/ 13 w 13"/>
              <a:gd name="T41" fmla="*/ 7851 h 7857"/>
              <a:gd name="T42" fmla="*/ 13 w 13"/>
              <a:gd name="T43" fmla="*/ 5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7848"/>
                </a:lnTo>
                <a:lnTo>
                  <a:pt x="0" y="7853"/>
                </a:lnTo>
                <a:lnTo>
                  <a:pt x="3" y="7857"/>
                </a:lnTo>
                <a:lnTo>
                  <a:pt x="6" y="7857"/>
                </a:lnTo>
                <a:lnTo>
                  <a:pt x="8" y="7857"/>
                </a:lnTo>
                <a:lnTo>
                  <a:pt x="11" y="7853"/>
                </a:lnTo>
                <a:lnTo>
                  <a:pt x="13" y="785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6" name="Rectangle 399">
            <a:extLst>
              <a:ext uri="{FF2B5EF4-FFF2-40B4-BE49-F238E27FC236}">
                <a16:creationId xmlns:a16="http://schemas.microsoft.com/office/drawing/2014/main" id="{44EF32E6-CBA9-45BA-A597-22DDA2C27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2835275"/>
            <a:ext cx="46038" cy="2714625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7" name="Line 400">
            <a:extLst>
              <a:ext uri="{FF2B5EF4-FFF2-40B4-BE49-F238E27FC236}">
                <a16:creationId xmlns:a16="http://schemas.microsoft.com/office/drawing/2014/main" id="{C9640E43-C652-4E1E-AAC4-5F71E7902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8" name="Freeform 401">
            <a:extLst>
              <a:ext uri="{FF2B5EF4-FFF2-40B4-BE49-F238E27FC236}">
                <a16:creationId xmlns:a16="http://schemas.microsoft.com/office/drawing/2014/main" id="{8DF25040-C088-4667-AA86-2D0AF131A8E3}"/>
              </a:ext>
            </a:extLst>
          </p:cNvPr>
          <p:cNvSpPr>
            <a:spLocks/>
          </p:cNvSpPr>
          <p:nvPr/>
        </p:nvSpPr>
        <p:spPr bwMode="auto">
          <a:xfrm>
            <a:off x="4572000" y="2832100"/>
            <a:ext cx="4763" cy="2719388"/>
          </a:xfrm>
          <a:custGeom>
            <a:avLst/>
            <a:gdLst>
              <a:gd name="T0" fmla="*/ 0 w 14"/>
              <a:gd name="T1" fmla="*/ 7521 h 7527"/>
              <a:gd name="T2" fmla="*/ 4 w 14"/>
              <a:gd name="T3" fmla="*/ 7523 h 7527"/>
              <a:gd name="T4" fmla="*/ 4 w 14"/>
              <a:gd name="T5" fmla="*/ 7523 h 7527"/>
              <a:gd name="T6" fmla="*/ 6 w 14"/>
              <a:gd name="T7" fmla="*/ 7527 h 7527"/>
              <a:gd name="T8" fmla="*/ 6 w 14"/>
              <a:gd name="T9" fmla="*/ 7527 h 7527"/>
              <a:gd name="T10" fmla="*/ 9 w 14"/>
              <a:gd name="T11" fmla="*/ 7527 h 7527"/>
              <a:gd name="T12" fmla="*/ 11 w 14"/>
              <a:gd name="T13" fmla="*/ 7527 h 7527"/>
              <a:gd name="T14" fmla="*/ 11 w 14"/>
              <a:gd name="T15" fmla="*/ 7527 h 7527"/>
              <a:gd name="T16" fmla="*/ 14 w 14"/>
              <a:gd name="T17" fmla="*/ 7523 h 7527"/>
              <a:gd name="T18" fmla="*/ 14 w 14"/>
              <a:gd name="T19" fmla="*/ 7523 h 7527"/>
              <a:gd name="T20" fmla="*/ 14 w 14"/>
              <a:gd name="T21" fmla="*/ 11 h 7527"/>
              <a:gd name="T22" fmla="*/ 14 w 14"/>
              <a:gd name="T23" fmla="*/ 6 h 7527"/>
              <a:gd name="T24" fmla="*/ 14 w 14"/>
              <a:gd name="T25" fmla="*/ 6 h 7527"/>
              <a:gd name="T26" fmla="*/ 11 w 14"/>
              <a:gd name="T27" fmla="*/ 4 h 7527"/>
              <a:gd name="T28" fmla="*/ 11 w 14"/>
              <a:gd name="T29" fmla="*/ 4 h 7527"/>
              <a:gd name="T30" fmla="*/ 9 w 14"/>
              <a:gd name="T31" fmla="*/ 0 h 7527"/>
              <a:gd name="T32" fmla="*/ 6 w 14"/>
              <a:gd name="T33" fmla="*/ 4 h 7527"/>
              <a:gd name="T34" fmla="*/ 6 w 14"/>
              <a:gd name="T35" fmla="*/ 4 h 7527"/>
              <a:gd name="T36" fmla="*/ 4 w 14"/>
              <a:gd name="T37" fmla="*/ 6 h 7527"/>
              <a:gd name="T38" fmla="*/ 4 w 14"/>
              <a:gd name="T39" fmla="*/ 6 h 7527"/>
              <a:gd name="T40" fmla="*/ 0 w 14"/>
              <a:gd name="T41" fmla="*/ 9 h 7527"/>
              <a:gd name="T42" fmla="*/ 0 w 14"/>
              <a:gd name="T43" fmla="*/ 7521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527"/>
              <a:gd name="T68" fmla="*/ 14 w 14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527">
                <a:moveTo>
                  <a:pt x="0" y="7521"/>
                </a:moveTo>
                <a:lnTo>
                  <a:pt x="4" y="7523"/>
                </a:lnTo>
                <a:lnTo>
                  <a:pt x="6" y="7527"/>
                </a:lnTo>
                <a:lnTo>
                  <a:pt x="9" y="7527"/>
                </a:lnTo>
                <a:lnTo>
                  <a:pt x="11" y="7527"/>
                </a:lnTo>
                <a:lnTo>
                  <a:pt x="14" y="7523"/>
                </a:lnTo>
                <a:lnTo>
                  <a:pt x="14" y="11"/>
                </a:lnTo>
                <a:lnTo>
                  <a:pt x="14" y="6"/>
                </a:lnTo>
                <a:lnTo>
                  <a:pt x="11" y="4"/>
                </a:lnTo>
                <a:lnTo>
                  <a:pt x="9" y="0"/>
                </a:lnTo>
                <a:lnTo>
                  <a:pt x="6" y="4"/>
                </a:lnTo>
                <a:lnTo>
                  <a:pt x="4" y="6"/>
                </a:lnTo>
                <a:lnTo>
                  <a:pt x="0" y="9"/>
                </a:lnTo>
                <a:lnTo>
                  <a:pt x="0" y="752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9" name="Line 402">
            <a:extLst>
              <a:ext uri="{FF2B5EF4-FFF2-40B4-BE49-F238E27FC236}">
                <a16:creationId xmlns:a16="http://schemas.microsoft.com/office/drawing/2014/main" id="{5306E343-188B-4290-B2A5-C6EE2D52F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5175" y="28321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0" name="Freeform 403">
            <a:extLst>
              <a:ext uri="{FF2B5EF4-FFF2-40B4-BE49-F238E27FC236}">
                <a16:creationId xmlns:a16="http://schemas.microsoft.com/office/drawing/2014/main" id="{96FC9B92-A30B-4683-8405-B5FF1D8F91CD}"/>
              </a:ext>
            </a:extLst>
          </p:cNvPr>
          <p:cNvSpPr>
            <a:spLocks/>
          </p:cNvSpPr>
          <p:nvPr/>
        </p:nvSpPr>
        <p:spPr bwMode="auto">
          <a:xfrm>
            <a:off x="4572000" y="2832100"/>
            <a:ext cx="52388" cy="4763"/>
          </a:xfrm>
          <a:custGeom>
            <a:avLst/>
            <a:gdLst>
              <a:gd name="T0" fmla="*/ 9 w 147"/>
              <a:gd name="T1" fmla="*/ 0 h 14"/>
              <a:gd name="T2" fmla="*/ 6 w 147"/>
              <a:gd name="T3" fmla="*/ 4 h 14"/>
              <a:gd name="T4" fmla="*/ 6 w 147"/>
              <a:gd name="T5" fmla="*/ 4 h 14"/>
              <a:gd name="T6" fmla="*/ 4 w 147"/>
              <a:gd name="T7" fmla="*/ 6 h 14"/>
              <a:gd name="T8" fmla="*/ 4 w 147"/>
              <a:gd name="T9" fmla="*/ 6 h 14"/>
              <a:gd name="T10" fmla="*/ 0 w 147"/>
              <a:gd name="T11" fmla="*/ 9 h 14"/>
              <a:gd name="T12" fmla="*/ 4 w 147"/>
              <a:gd name="T13" fmla="*/ 11 h 14"/>
              <a:gd name="T14" fmla="*/ 4 w 147"/>
              <a:gd name="T15" fmla="*/ 11 h 14"/>
              <a:gd name="T16" fmla="*/ 6 w 147"/>
              <a:gd name="T17" fmla="*/ 14 h 14"/>
              <a:gd name="T18" fmla="*/ 6 w 147"/>
              <a:gd name="T19" fmla="*/ 14 h 14"/>
              <a:gd name="T20" fmla="*/ 137 w 147"/>
              <a:gd name="T21" fmla="*/ 14 h 14"/>
              <a:gd name="T22" fmla="*/ 142 w 147"/>
              <a:gd name="T23" fmla="*/ 14 h 14"/>
              <a:gd name="T24" fmla="*/ 142 w 147"/>
              <a:gd name="T25" fmla="*/ 14 h 14"/>
              <a:gd name="T26" fmla="*/ 144 w 147"/>
              <a:gd name="T27" fmla="*/ 11 h 14"/>
              <a:gd name="T28" fmla="*/ 144 w 147"/>
              <a:gd name="T29" fmla="*/ 11 h 14"/>
              <a:gd name="T30" fmla="*/ 147 w 147"/>
              <a:gd name="T31" fmla="*/ 9 h 14"/>
              <a:gd name="T32" fmla="*/ 144 w 147"/>
              <a:gd name="T33" fmla="*/ 6 h 14"/>
              <a:gd name="T34" fmla="*/ 144 w 147"/>
              <a:gd name="T35" fmla="*/ 6 h 14"/>
              <a:gd name="T36" fmla="*/ 142 w 147"/>
              <a:gd name="T37" fmla="*/ 4 h 14"/>
              <a:gd name="T38" fmla="*/ 142 w 147"/>
              <a:gd name="T39" fmla="*/ 4 h 14"/>
              <a:gd name="T40" fmla="*/ 139 w 147"/>
              <a:gd name="T41" fmla="*/ 0 h 14"/>
              <a:gd name="T42" fmla="*/ 9 w 147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"/>
              <a:gd name="T68" fmla="*/ 147 w 147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">
                <a:moveTo>
                  <a:pt x="9" y="0"/>
                </a:moveTo>
                <a:lnTo>
                  <a:pt x="6" y="4"/>
                </a:lnTo>
                <a:lnTo>
                  <a:pt x="4" y="6"/>
                </a:lnTo>
                <a:lnTo>
                  <a:pt x="0" y="9"/>
                </a:lnTo>
                <a:lnTo>
                  <a:pt x="4" y="11"/>
                </a:lnTo>
                <a:lnTo>
                  <a:pt x="6" y="14"/>
                </a:lnTo>
                <a:lnTo>
                  <a:pt x="137" y="14"/>
                </a:lnTo>
                <a:lnTo>
                  <a:pt x="142" y="14"/>
                </a:lnTo>
                <a:lnTo>
                  <a:pt x="144" y="11"/>
                </a:lnTo>
                <a:lnTo>
                  <a:pt x="147" y="9"/>
                </a:lnTo>
                <a:lnTo>
                  <a:pt x="144" y="6"/>
                </a:lnTo>
                <a:lnTo>
                  <a:pt x="142" y="4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1" name="Line 404">
            <a:extLst>
              <a:ext uri="{FF2B5EF4-FFF2-40B4-BE49-F238E27FC236}">
                <a16:creationId xmlns:a16="http://schemas.microsoft.com/office/drawing/2014/main" id="{BE9CEA3F-D9FA-4510-82DE-5BB2BEF22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283527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2" name="Freeform 405">
            <a:extLst>
              <a:ext uri="{FF2B5EF4-FFF2-40B4-BE49-F238E27FC236}">
                <a16:creationId xmlns:a16="http://schemas.microsoft.com/office/drawing/2014/main" id="{39C147A5-B45D-4E8D-A8EA-8EAB6F444290}"/>
              </a:ext>
            </a:extLst>
          </p:cNvPr>
          <p:cNvSpPr>
            <a:spLocks/>
          </p:cNvSpPr>
          <p:nvPr/>
        </p:nvSpPr>
        <p:spPr bwMode="auto">
          <a:xfrm>
            <a:off x="4621213" y="2832100"/>
            <a:ext cx="3175" cy="2719388"/>
          </a:xfrm>
          <a:custGeom>
            <a:avLst/>
            <a:gdLst>
              <a:gd name="T0" fmla="*/ 12 w 12"/>
              <a:gd name="T1" fmla="*/ 9 h 7527"/>
              <a:gd name="T2" fmla="*/ 9 w 12"/>
              <a:gd name="T3" fmla="*/ 6 h 7527"/>
              <a:gd name="T4" fmla="*/ 9 w 12"/>
              <a:gd name="T5" fmla="*/ 6 h 7527"/>
              <a:gd name="T6" fmla="*/ 7 w 12"/>
              <a:gd name="T7" fmla="*/ 4 h 7527"/>
              <a:gd name="T8" fmla="*/ 7 w 12"/>
              <a:gd name="T9" fmla="*/ 4 h 7527"/>
              <a:gd name="T10" fmla="*/ 4 w 12"/>
              <a:gd name="T11" fmla="*/ 0 h 7527"/>
              <a:gd name="T12" fmla="*/ 2 w 12"/>
              <a:gd name="T13" fmla="*/ 4 h 7527"/>
              <a:gd name="T14" fmla="*/ 2 w 12"/>
              <a:gd name="T15" fmla="*/ 4 h 7527"/>
              <a:gd name="T16" fmla="*/ 0 w 12"/>
              <a:gd name="T17" fmla="*/ 6 h 7527"/>
              <a:gd name="T18" fmla="*/ 0 w 12"/>
              <a:gd name="T19" fmla="*/ 6 h 7527"/>
              <a:gd name="T20" fmla="*/ 0 w 12"/>
              <a:gd name="T21" fmla="*/ 7521 h 7527"/>
              <a:gd name="T22" fmla="*/ 0 w 12"/>
              <a:gd name="T23" fmla="*/ 7523 h 7527"/>
              <a:gd name="T24" fmla="*/ 0 w 12"/>
              <a:gd name="T25" fmla="*/ 7523 h 7527"/>
              <a:gd name="T26" fmla="*/ 2 w 12"/>
              <a:gd name="T27" fmla="*/ 7527 h 7527"/>
              <a:gd name="T28" fmla="*/ 2 w 12"/>
              <a:gd name="T29" fmla="*/ 7527 h 7527"/>
              <a:gd name="T30" fmla="*/ 4 w 12"/>
              <a:gd name="T31" fmla="*/ 7527 h 7527"/>
              <a:gd name="T32" fmla="*/ 7 w 12"/>
              <a:gd name="T33" fmla="*/ 7527 h 7527"/>
              <a:gd name="T34" fmla="*/ 7 w 12"/>
              <a:gd name="T35" fmla="*/ 7527 h 7527"/>
              <a:gd name="T36" fmla="*/ 9 w 12"/>
              <a:gd name="T37" fmla="*/ 7523 h 7527"/>
              <a:gd name="T38" fmla="*/ 9 w 12"/>
              <a:gd name="T39" fmla="*/ 7523 h 7527"/>
              <a:gd name="T40" fmla="*/ 12 w 12"/>
              <a:gd name="T41" fmla="*/ 7523 h 7527"/>
              <a:gd name="T42" fmla="*/ 12 w 12"/>
              <a:gd name="T43" fmla="*/ 9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7527"/>
              <a:gd name="T68" fmla="*/ 12 w 12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7527">
                <a:moveTo>
                  <a:pt x="12" y="9"/>
                </a:moveTo>
                <a:lnTo>
                  <a:pt x="9" y="6"/>
                </a:lnTo>
                <a:lnTo>
                  <a:pt x="7" y="4"/>
                </a:ln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  <a:lnTo>
                  <a:pt x="0" y="7521"/>
                </a:lnTo>
                <a:lnTo>
                  <a:pt x="0" y="7523"/>
                </a:lnTo>
                <a:lnTo>
                  <a:pt x="2" y="7527"/>
                </a:lnTo>
                <a:lnTo>
                  <a:pt x="4" y="7527"/>
                </a:lnTo>
                <a:lnTo>
                  <a:pt x="7" y="7527"/>
                </a:lnTo>
                <a:lnTo>
                  <a:pt x="9" y="7523"/>
                </a:lnTo>
                <a:lnTo>
                  <a:pt x="12" y="7523"/>
                </a:lnTo>
                <a:lnTo>
                  <a:pt x="12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3" name="Rectangle 406">
            <a:extLst>
              <a:ext uri="{FF2B5EF4-FFF2-40B4-BE49-F238E27FC236}">
                <a16:creationId xmlns:a16="http://schemas.microsoft.com/office/drawing/2014/main" id="{684D2BB0-F6A8-4BF6-8CF8-7DE08DFDF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3378200"/>
            <a:ext cx="47625" cy="21717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4" name="Line 407">
            <a:extLst>
              <a:ext uri="{FF2B5EF4-FFF2-40B4-BE49-F238E27FC236}">
                <a16:creationId xmlns:a16="http://schemas.microsoft.com/office/drawing/2014/main" id="{011FE962-1BD1-4FFA-AE62-9DC66A21C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70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5" name="Freeform 408">
            <a:extLst>
              <a:ext uri="{FF2B5EF4-FFF2-40B4-BE49-F238E27FC236}">
                <a16:creationId xmlns:a16="http://schemas.microsoft.com/office/drawing/2014/main" id="{B12238CF-4BB4-4ACA-B8A9-F139F74A2149}"/>
              </a:ext>
            </a:extLst>
          </p:cNvPr>
          <p:cNvSpPr>
            <a:spLocks/>
          </p:cNvSpPr>
          <p:nvPr/>
        </p:nvSpPr>
        <p:spPr bwMode="auto">
          <a:xfrm>
            <a:off x="4637088" y="3376613"/>
            <a:ext cx="3175" cy="2174875"/>
          </a:xfrm>
          <a:custGeom>
            <a:avLst/>
            <a:gdLst>
              <a:gd name="T0" fmla="*/ 0 w 11"/>
              <a:gd name="T1" fmla="*/ 6014 h 6020"/>
              <a:gd name="T2" fmla="*/ 0 w 11"/>
              <a:gd name="T3" fmla="*/ 6016 h 6020"/>
              <a:gd name="T4" fmla="*/ 0 w 11"/>
              <a:gd name="T5" fmla="*/ 6016 h 6020"/>
              <a:gd name="T6" fmla="*/ 4 w 11"/>
              <a:gd name="T7" fmla="*/ 6020 h 6020"/>
              <a:gd name="T8" fmla="*/ 4 w 11"/>
              <a:gd name="T9" fmla="*/ 6020 h 6020"/>
              <a:gd name="T10" fmla="*/ 6 w 11"/>
              <a:gd name="T11" fmla="*/ 6020 h 6020"/>
              <a:gd name="T12" fmla="*/ 9 w 11"/>
              <a:gd name="T13" fmla="*/ 6020 h 6020"/>
              <a:gd name="T14" fmla="*/ 9 w 11"/>
              <a:gd name="T15" fmla="*/ 6020 h 6020"/>
              <a:gd name="T16" fmla="*/ 11 w 11"/>
              <a:gd name="T17" fmla="*/ 6016 h 6020"/>
              <a:gd name="T18" fmla="*/ 11 w 11"/>
              <a:gd name="T19" fmla="*/ 6016 h 6020"/>
              <a:gd name="T20" fmla="*/ 11 w 11"/>
              <a:gd name="T21" fmla="*/ 11 h 6020"/>
              <a:gd name="T22" fmla="*/ 11 w 11"/>
              <a:gd name="T23" fmla="*/ 2 h 6020"/>
              <a:gd name="T24" fmla="*/ 11 w 11"/>
              <a:gd name="T25" fmla="*/ 2 h 6020"/>
              <a:gd name="T26" fmla="*/ 9 w 11"/>
              <a:gd name="T27" fmla="*/ 0 h 6020"/>
              <a:gd name="T28" fmla="*/ 9 w 11"/>
              <a:gd name="T29" fmla="*/ 0 h 6020"/>
              <a:gd name="T30" fmla="*/ 6 w 11"/>
              <a:gd name="T31" fmla="*/ 0 h 6020"/>
              <a:gd name="T32" fmla="*/ 4 w 11"/>
              <a:gd name="T33" fmla="*/ 0 h 6020"/>
              <a:gd name="T34" fmla="*/ 4 w 11"/>
              <a:gd name="T35" fmla="*/ 0 h 6020"/>
              <a:gd name="T36" fmla="*/ 0 w 11"/>
              <a:gd name="T37" fmla="*/ 2 h 6020"/>
              <a:gd name="T38" fmla="*/ 0 w 11"/>
              <a:gd name="T39" fmla="*/ 2 h 6020"/>
              <a:gd name="T40" fmla="*/ 0 w 11"/>
              <a:gd name="T41" fmla="*/ 8 h 6020"/>
              <a:gd name="T42" fmla="*/ 0 w 11"/>
              <a:gd name="T43" fmla="*/ 6014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6020"/>
              <a:gd name="T68" fmla="*/ 11 w 11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6020">
                <a:moveTo>
                  <a:pt x="0" y="6014"/>
                </a:moveTo>
                <a:lnTo>
                  <a:pt x="0" y="6016"/>
                </a:lnTo>
                <a:lnTo>
                  <a:pt x="4" y="6020"/>
                </a:lnTo>
                <a:lnTo>
                  <a:pt x="6" y="6020"/>
                </a:lnTo>
                <a:lnTo>
                  <a:pt x="9" y="6020"/>
                </a:lnTo>
                <a:lnTo>
                  <a:pt x="11" y="6016"/>
                </a:lnTo>
                <a:lnTo>
                  <a:pt x="11" y="11"/>
                </a:ln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4" y="0"/>
                </a:lnTo>
                <a:lnTo>
                  <a:pt x="0" y="2"/>
                </a:lnTo>
                <a:lnTo>
                  <a:pt x="0" y="8"/>
                </a:lnTo>
                <a:lnTo>
                  <a:pt x="0" y="601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6" name="Line 409">
            <a:extLst>
              <a:ext uri="{FF2B5EF4-FFF2-40B4-BE49-F238E27FC236}">
                <a16:creationId xmlns:a16="http://schemas.microsoft.com/office/drawing/2014/main" id="{5463567D-8A7D-4523-BFF3-91859CF0E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33766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" name="Freeform 410">
            <a:extLst>
              <a:ext uri="{FF2B5EF4-FFF2-40B4-BE49-F238E27FC236}">
                <a16:creationId xmlns:a16="http://schemas.microsoft.com/office/drawing/2014/main" id="{83B1E0C2-5BC3-4842-B636-E752282DAA7F}"/>
              </a:ext>
            </a:extLst>
          </p:cNvPr>
          <p:cNvSpPr>
            <a:spLocks/>
          </p:cNvSpPr>
          <p:nvPr/>
        </p:nvSpPr>
        <p:spPr bwMode="auto">
          <a:xfrm>
            <a:off x="4637088" y="3376613"/>
            <a:ext cx="52387" cy="4762"/>
          </a:xfrm>
          <a:custGeom>
            <a:avLst/>
            <a:gdLst>
              <a:gd name="T0" fmla="*/ 6 w 148"/>
              <a:gd name="T1" fmla="*/ 0 h 11"/>
              <a:gd name="T2" fmla="*/ 4 w 148"/>
              <a:gd name="T3" fmla="*/ 0 h 11"/>
              <a:gd name="T4" fmla="*/ 4 w 148"/>
              <a:gd name="T5" fmla="*/ 0 h 11"/>
              <a:gd name="T6" fmla="*/ 0 w 148"/>
              <a:gd name="T7" fmla="*/ 2 h 11"/>
              <a:gd name="T8" fmla="*/ 0 w 148"/>
              <a:gd name="T9" fmla="*/ 2 h 11"/>
              <a:gd name="T10" fmla="*/ 0 w 148"/>
              <a:gd name="T11" fmla="*/ 5 h 11"/>
              <a:gd name="T12" fmla="*/ 0 w 148"/>
              <a:gd name="T13" fmla="*/ 8 h 11"/>
              <a:gd name="T14" fmla="*/ 0 w 148"/>
              <a:gd name="T15" fmla="*/ 8 h 11"/>
              <a:gd name="T16" fmla="*/ 4 w 148"/>
              <a:gd name="T17" fmla="*/ 11 h 11"/>
              <a:gd name="T18" fmla="*/ 4 w 148"/>
              <a:gd name="T19" fmla="*/ 11 h 11"/>
              <a:gd name="T20" fmla="*/ 134 w 148"/>
              <a:gd name="T21" fmla="*/ 11 h 11"/>
              <a:gd name="T22" fmla="*/ 142 w 148"/>
              <a:gd name="T23" fmla="*/ 11 h 11"/>
              <a:gd name="T24" fmla="*/ 142 w 148"/>
              <a:gd name="T25" fmla="*/ 11 h 11"/>
              <a:gd name="T26" fmla="*/ 144 w 148"/>
              <a:gd name="T27" fmla="*/ 8 h 11"/>
              <a:gd name="T28" fmla="*/ 144 w 148"/>
              <a:gd name="T29" fmla="*/ 8 h 11"/>
              <a:gd name="T30" fmla="*/ 148 w 148"/>
              <a:gd name="T31" fmla="*/ 5 h 11"/>
              <a:gd name="T32" fmla="*/ 144 w 148"/>
              <a:gd name="T33" fmla="*/ 2 h 11"/>
              <a:gd name="T34" fmla="*/ 144 w 148"/>
              <a:gd name="T35" fmla="*/ 2 h 11"/>
              <a:gd name="T36" fmla="*/ 142 w 148"/>
              <a:gd name="T37" fmla="*/ 0 h 11"/>
              <a:gd name="T38" fmla="*/ 142 w 148"/>
              <a:gd name="T39" fmla="*/ 0 h 11"/>
              <a:gd name="T40" fmla="*/ 137 w 148"/>
              <a:gd name="T41" fmla="*/ 0 h 11"/>
              <a:gd name="T42" fmla="*/ 6 w 148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8"/>
              <a:gd name="T67" fmla="*/ 0 h 11"/>
              <a:gd name="T68" fmla="*/ 148 w 148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8" h="11">
                <a:moveTo>
                  <a:pt x="6" y="0"/>
                </a:move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8"/>
                </a:lnTo>
                <a:lnTo>
                  <a:pt x="4" y="11"/>
                </a:lnTo>
                <a:lnTo>
                  <a:pt x="134" y="11"/>
                </a:lnTo>
                <a:lnTo>
                  <a:pt x="142" y="11"/>
                </a:lnTo>
                <a:lnTo>
                  <a:pt x="144" y="8"/>
                </a:lnTo>
                <a:lnTo>
                  <a:pt x="148" y="5"/>
                </a:lnTo>
                <a:lnTo>
                  <a:pt x="144" y="2"/>
                </a:lnTo>
                <a:lnTo>
                  <a:pt x="142" y="0"/>
                </a:lnTo>
                <a:lnTo>
                  <a:pt x="137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8" name="Line 411">
            <a:extLst>
              <a:ext uri="{FF2B5EF4-FFF2-40B4-BE49-F238E27FC236}">
                <a16:creationId xmlns:a16="http://schemas.microsoft.com/office/drawing/2014/main" id="{361765B7-33EF-498C-99FB-21A96325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475" y="33782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" name="Freeform 412">
            <a:extLst>
              <a:ext uri="{FF2B5EF4-FFF2-40B4-BE49-F238E27FC236}">
                <a16:creationId xmlns:a16="http://schemas.microsoft.com/office/drawing/2014/main" id="{E4687973-39F6-42A2-B057-8387C1920E00}"/>
              </a:ext>
            </a:extLst>
          </p:cNvPr>
          <p:cNvSpPr>
            <a:spLocks/>
          </p:cNvSpPr>
          <p:nvPr/>
        </p:nvSpPr>
        <p:spPr bwMode="auto">
          <a:xfrm>
            <a:off x="4684713" y="3376613"/>
            <a:ext cx="4762" cy="2174875"/>
          </a:xfrm>
          <a:custGeom>
            <a:avLst/>
            <a:gdLst>
              <a:gd name="T0" fmla="*/ 14 w 14"/>
              <a:gd name="T1" fmla="*/ 5 h 6020"/>
              <a:gd name="T2" fmla="*/ 10 w 14"/>
              <a:gd name="T3" fmla="*/ 2 h 6020"/>
              <a:gd name="T4" fmla="*/ 10 w 14"/>
              <a:gd name="T5" fmla="*/ 2 h 6020"/>
              <a:gd name="T6" fmla="*/ 8 w 14"/>
              <a:gd name="T7" fmla="*/ 0 h 6020"/>
              <a:gd name="T8" fmla="*/ 8 w 14"/>
              <a:gd name="T9" fmla="*/ 0 h 6020"/>
              <a:gd name="T10" fmla="*/ 5 w 14"/>
              <a:gd name="T11" fmla="*/ 0 h 6020"/>
              <a:gd name="T12" fmla="*/ 3 w 14"/>
              <a:gd name="T13" fmla="*/ 0 h 6020"/>
              <a:gd name="T14" fmla="*/ 3 w 14"/>
              <a:gd name="T15" fmla="*/ 0 h 6020"/>
              <a:gd name="T16" fmla="*/ 0 w 14"/>
              <a:gd name="T17" fmla="*/ 2 h 6020"/>
              <a:gd name="T18" fmla="*/ 0 w 14"/>
              <a:gd name="T19" fmla="*/ 2 h 6020"/>
              <a:gd name="T20" fmla="*/ 0 w 14"/>
              <a:gd name="T21" fmla="*/ 6011 h 6020"/>
              <a:gd name="T22" fmla="*/ 0 w 14"/>
              <a:gd name="T23" fmla="*/ 6016 h 6020"/>
              <a:gd name="T24" fmla="*/ 0 w 14"/>
              <a:gd name="T25" fmla="*/ 6016 h 6020"/>
              <a:gd name="T26" fmla="*/ 3 w 14"/>
              <a:gd name="T27" fmla="*/ 6020 h 6020"/>
              <a:gd name="T28" fmla="*/ 3 w 14"/>
              <a:gd name="T29" fmla="*/ 6020 h 6020"/>
              <a:gd name="T30" fmla="*/ 5 w 14"/>
              <a:gd name="T31" fmla="*/ 6020 h 6020"/>
              <a:gd name="T32" fmla="*/ 8 w 14"/>
              <a:gd name="T33" fmla="*/ 6020 h 6020"/>
              <a:gd name="T34" fmla="*/ 8 w 14"/>
              <a:gd name="T35" fmla="*/ 6020 h 6020"/>
              <a:gd name="T36" fmla="*/ 10 w 14"/>
              <a:gd name="T37" fmla="*/ 6016 h 6020"/>
              <a:gd name="T38" fmla="*/ 10 w 14"/>
              <a:gd name="T39" fmla="*/ 6016 h 6020"/>
              <a:gd name="T40" fmla="*/ 14 w 14"/>
              <a:gd name="T41" fmla="*/ 6014 h 6020"/>
              <a:gd name="T42" fmla="*/ 14 w 14"/>
              <a:gd name="T43" fmla="*/ 5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6020"/>
              <a:gd name="T68" fmla="*/ 14 w 14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6020">
                <a:moveTo>
                  <a:pt x="14" y="5"/>
                </a:moveTo>
                <a:lnTo>
                  <a:pt x="10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6011"/>
                </a:lnTo>
                <a:lnTo>
                  <a:pt x="0" y="6016"/>
                </a:lnTo>
                <a:lnTo>
                  <a:pt x="3" y="6020"/>
                </a:lnTo>
                <a:lnTo>
                  <a:pt x="5" y="6020"/>
                </a:lnTo>
                <a:lnTo>
                  <a:pt x="8" y="6020"/>
                </a:lnTo>
                <a:lnTo>
                  <a:pt x="10" y="6016"/>
                </a:lnTo>
                <a:lnTo>
                  <a:pt x="14" y="6014"/>
                </a:lnTo>
                <a:lnTo>
                  <a:pt x="14" y="5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0" name="Rectangle 413">
            <a:extLst>
              <a:ext uri="{FF2B5EF4-FFF2-40B4-BE49-F238E27FC236}">
                <a16:creationId xmlns:a16="http://schemas.microsoft.com/office/drawing/2014/main" id="{574AA040-0BA4-439B-8952-582CDCDC9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343400"/>
            <a:ext cx="49213" cy="12065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1" name="Line 414">
            <a:extLst>
              <a:ext uri="{FF2B5EF4-FFF2-40B4-BE49-F238E27FC236}">
                <a16:creationId xmlns:a16="http://schemas.microsoft.com/office/drawing/2014/main" id="{31D4FC85-79BA-4D7B-9597-6B5FB83D6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05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" name="Freeform 415">
            <a:extLst>
              <a:ext uri="{FF2B5EF4-FFF2-40B4-BE49-F238E27FC236}">
                <a16:creationId xmlns:a16="http://schemas.microsoft.com/office/drawing/2014/main" id="{90FD96D6-4DEF-4E60-92E7-8FADF48A35CB}"/>
              </a:ext>
            </a:extLst>
          </p:cNvPr>
          <p:cNvSpPr>
            <a:spLocks/>
          </p:cNvSpPr>
          <p:nvPr/>
        </p:nvSpPr>
        <p:spPr bwMode="auto">
          <a:xfrm>
            <a:off x="4700588" y="4340225"/>
            <a:ext cx="3175" cy="1211263"/>
          </a:xfrm>
          <a:custGeom>
            <a:avLst/>
            <a:gdLst>
              <a:gd name="T0" fmla="*/ 0 w 10"/>
              <a:gd name="T1" fmla="*/ 3345 h 3351"/>
              <a:gd name="T2" fmla="*/ 0 w 10"/>
              <a:gd name="T3" fmla="*/ 3347 h 3351"/>
              <a:gd name="T4" fmla="*/ 0 w 10"/>
              <a:gd name="T5" fmla="*/ 3347 h 3351"/>
              <a:gd name="T6" fmla="*/ 3 w 10"/>
              <a:gd name="T7" fmla="*/ 3351 h 3351"/>
              <a:gd name="T8" fmla="*/ 3 w 10"/>
              <a:gd name="T9" fmla="*/ 3351 h 3351"/>
              <a:gd name="T10" fmla="*/ 5 w 10"/>
              <a:gd name="T11" fmla="*/ 3351 h 3351"/>
              <a:gd name="T12" fmla="*/ 8 w 10"/>
              <a:gd name="T13" fmla="*/ 3351 h 3351"/>
              <a:gd name="T14" fmla="*/ 8 w 10"/>
              <a:gd name="T15" fmla="*/ 3351 h 3351"/>
              <a:gd name="T16" fmla="*/ 10 w 10"/>
              <a:gd name="T17" fmla="*/ 3347 h 3351"/>
              <a:gd name="T18" fmla="*/ 10 w 10"/>
              <a:gd name="T19" fmla="*/ 3347 h 3351"/>
              <a:gd name="T20" fmla="*/ 10 w 10"/>
              <a:gd name="T21" fmla="*/ 10 h 3351"/>
              <a:gd name="T22" fmla="*/ 10 w 10"/>
              <a:gd name="T23" fmla="*/ 4 h 3351"/>
              <a:gd name="T24" fmla="*/ 10 w 10"/>
              <a:gd name="T25" fmla="*/ 4 h 3351"/>
              <a:gd name="T26" fmla="*/ 8 w 10"/>
              <a:gd name="T27" fmla="*/ 2 h 3351"/>
              <a:gd name="T28" fmla="*/ 8 w 10"/>
              <a:gd name="T29" fmla="*/ 2 h 3351"/>
              <a:gd name="T30" fmla="*/ 5 w 10"/>
              <a:gd name="T31" fmla="*/ 0 h 3351"/>
              <a:gd name="T32" fmla="*/ 3 w 10"/>
              <a:gd name="T33" fmla="*/ 2 h 3351"/>
              <a:gd name="T34" fmla="*/ 3 w 10"/>
              <a:gd name="T35" fmla="*/ 2 h 3351"/>
              <a:gd name="T36" fmla="*/ 0 w 10"/>
              <a:gd name="T37" fmla="*/ 4 h 3351"/>
              <a:gd name="T38" fmla="*/ 0 w 10"/>
              <a:gd name="T39" fmla="*/ 4 h 3351"/>
              <a:gd name="T40" fmla="*/ 0 w 10"/>
              <a:gd name="T41" fmla="*/ 7 h 3351"/>
              <a:gd name="T42" fmla="*/ 0 w 10"/>
              <a:gd name="T43" fmla="*/ 3345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3351"/>
              <a:gd name="T68" fmla="*/ 10 w 10"/>
              <a:gd name="T69" fmla="*/ 3351 h 335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3351">
                <a:moveTo>
                  <a:pt x="0" y="3345"/>
                </a:moveTo>
                <a:lnTo>
                  <a:pt x="0" y="3347"/>
                </a:lnTo>
                <a:lnTo>
                  <a:pt x="3" y="3351"/>
                </a:lnTo>
                <a:lnTo>
                  <a:pt x="5" y="3351"/>
                </a:lnTo>
                <a:lnTo>
                  <a:pt x="8" y="3351"/>
                </a:lnTo>
                <a:lnTo>
                  <a:pt x="10" y="3347"/>
                </a:lnTo>
                <a:lnTo>
                  <a:pt x="10" y="10"/>
                </a:lnTo>
                <a:lnTo>
                  <a:pt x="10" y="4"/>
                </a:lnTo>
                <a:lnTo>
                  <a:pt x="8" y="2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0" y="334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3" name="Line 416">
            <a:extLst>
              <a:ext uri="{FF2B5EF4-FFF2-40B4-BE49-F238E27FC236}">
                <a16:creationId xmlns:a16="http://schemas.microsoft.com/office/drawing/2014/main" id="{86862F98-6F63-41EA-A7FD-B231E0D89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2175" y="4340225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4" name="Freeform 417">
            <a:extLst>
              <a:ext uri="{FF2B5EF4-FFF2-40B4-BE49-F238E27FC236}">
                <a16:creationId xmlns:a16="http://schemas.microsoft.com/office/drawing/2014/main" id="{0D690899-D6E4-4F3C-BAAF-6FA7901CAE43}"/>
              </a:ext>
            </a:extLst>
          </p:cNvPr>
          <p:cNvSpPr>
            <a:spLocks/>
          </p:cNvSpPr>
          <p:nvPr/>
        </p:nvSpPr>
        <p:spPr bwMode="auto">
          <a:xfrm>
            <a:off x="4700588" y="4340225"/>
            <a:ext cx="53975" cy="4763"/>
          </a:xfrm>
          <a:custGeom>
            <a:avLst/>
            <a:gdLst>
              <a:gd name="T0" fmla="*/ 5 w 147"/>
              <a:gd name="T1" fmla="*/ 0 h 13"/>
              <a:gd name="T2" fmla="*/ 3 w 147"/>
              <a:gd name="T3" fmla="*/ 2 h 13"/>
              <a:gd name="T4" fmla="*/ 3 w 147"/>
              <a:gd name="T5" fmla="*/ 2 h 13"/>
              <a:gd name="T6" fmla="*/ 0 w 147"/>
              <a:gd name="T7" fmla="*/ 4 h 13"/>
              <a:gd name="T8" fmla="*/ 0 w 147"/>
              <a:gd name="T9" fmla="*/ 4 h 13"/>
              <a:gd name="T10" fmla="*/ 0 w 147"/>
              <a:gd name="T11" fmla="*/ 7 h 13"/>
              <a:gd name="T12" fmla="*/ 0 w 147"/>
              <a:gd name="T13" fmla="*/ 10 h 13"/>
              <a:gd name="T14" fmla="*/ 0 w 147"/>
              <a:gd name="T15" fmla="*/ 10 h 13"/>
              <a:gd name="T16" fmla="*/ 3 w 147"/>
              <a:gd name="T17" fmla="*/ 13 h 13"/>
              <a:gd name="T18" fmla="*/ 3 w 147"/>
              <a:gd name="T19" fmla="*/ 13 h 13"/>
              <a:gd name="T20" fmla="*/ 133 w 147"/>
              <a:gd name="T21" fmla="*/ 13 h 13"/>
              <a:gd name="T22" fmla="*/ 141 w 147"/>
              <a:gd name="T23" fmla="*/ 13 h 13"/>
              <a:gd name="T24" fmla="*/ 141 w 147"/>
              <a:gd name="T25" fmla="*/ 13 h 13"/>
              <a:gd name="T26" fmla="*/ 144 w 147"/>
              <a:gd name="T27" fmla="*/ 10 h 13"/>
              <a:gd name="T28" fmla="*/ 144 w 147"/>
              <a:gd name="T29" fmla="*/ 10 h 13"/>
              <a:gd name="T30" fmla="*/ 147 w 147"/>
              <a:gd name="T31" fmla="*/ 7 h 13"/>
              <a:gd name="T32" fmla="*/ 144 w 147"/>
              <a:gd name="T33" fmla="*/ 4 h 13"/>
              <a:gd name="T34" fmla="*/ 144 w 147"/>
              <a:gd name="T35" fmla="*/ 4 h 13"/>
              <a:gd name="T36" fmla="*/ 141 w 147"/>
              <a:gd name="T37" fmla="*/ 2 h 13"/>
              <a:gd name="T38" fmla="*/ 141 w 147"/>
              <a:gd name="T39" fmla="*/ 2 h 13"/>
              <a:gd name="T40" fmla="*/ 136 w 147"/>
              <a:gd name="T41" fmla="*/ 0 h 13"/>
              <a:gd name="T42" fmla="*/ 5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5" y="0"/>
                </a:move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0" y="10"/>
                </a:lnTo>
                <a:lnTo>
                  <a:pt x="3" y="13"/>
                </a:lnTo>
                <a:lnTo>
                  <a:pt x="133" y="13"/>
                </a:lnTo>
                <a:lnTo>
                  <a:pt x="141" y="13"/>
                </a:lnTo>
                <a:lnTo>
                  <a:pt x="144" y="10"/>
                </a:lnTo>
                <a:lnTo>
                  <a:pt x="147" y="7"/>
                </a:lnTo>
                <a:lnTo>
                  <a:pt x="144" y="4"/>
                </a:lnTo>
                <a:lnTo>
                  <a:pt x="141" y="2"/>
                </a:lnTo>
                <a:lnTo>
                  <a:pt x="136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5" name="Line 418">
            <a:extLst>
              <a:ext uri="{FF2B5EF4-FFF2-40B4-BE49-F238E27FC236}">
                <a16:creationId xmlns:a16="http://schemas.microsoft.com/office/drawing/2014/main" id="{596A0628-0E16-4FDD-B98A-9A2799A41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43434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6" name="Freeform 419">
            <a:extLst>
              <a:ext uri="{FF2B5EF4-FFF2-40B4-BE49-F238E27FC236}">
                <a16:creationId xmlns:a16="http://schemas.microsoft.com/office/drawing/2014/main" id="{6E935C85-C7A4-45F9-9B8B-92CB365C254D}"/>
              </a:ext>
            </a:extLst>
          </p:cNvPr>
          <p:cNvSpPr>
            <a:spLocks/>
          </p:cNvSpPr>
          <p:nvPr/>
        </p:nvSpPr>
        <p:spPr bwMode="auto">
          <a:xfrm>
            <a:off x="4749800" y="4340225"/>
            <a:ext cx="4763" cy="1211263"/>
          </a:xfrm>
          <a:custGeom>
            <a:avLst/>
            <a:gdLst>
              <a:gd name="T0" fmla="*/ 14 w 14"/>
              <a:gd name="T1" fmla="*/ 7 h 3351"/>
              <a:gd name="T2" fmla="*/ 11 w 14"/>
              <a:gd name="T3" fmla="*/ 4 h 3351"/>
              <a:gd name="T4" fmla="*/ 11 w 14"/>
              <a:gd name="T5" fmla="*/ 4 h 3351"/>
              <a:gd name="T6" fmla="*/ 8 w 14"/>
              <a:gd name="T7" fmla="*/ 2 h 3351"/>
              <a:gd name="T8" fmla="*/ 8 w 14"/>
              <a:gd name="T9" fmla="*/ 2 h 3351"/>
              <a:gd name="T10" fmla="*/ 5 w 14"/>
              <a:gd name="T11" fmla="*/ 0 h 3351"/>
              <a:gd name="T12" fmla="*/ 3 w 14"/>
              <a:gd name="T13" fmla="*/ 2 h 3351"/>
              <a:gd name="T14" fmla="*/ 3 w 14"/>
              <a:gd name="T15" fmla="*/ 2 h 3351"/>
              <a:gd name="T16" fmla="*/ 0 w 14"/>
              <a:gd name="T17" fmla="*/ 4 h 3351"/>
              <a:gd name="T18" fmla="*/ 0 w 14"/>
              <a:gd name="T19" fmla="*/ 4 h 3351"/>
              <a:gd name="T20" fmla="*/ 0 w 14"/>
              <a:gd name="T21" fmla="*/ 3345 h 3351"/>
              <a:gd name="T22" fmla="*/ 0 w 14"/>
              <a:gd name="T23" fmla="*/ 3347 h 3351"/>
              <a:gd name="T24" fmla="*/ 0 w 14"/>
              <a:gd name="T25" fmla="*/ 3347 h 3351"/>
              <a:gd name="T26" fmla="*/ 3 w 14"/>
              <a:gd name="T27" fmla="*/ 3351 h 3351"/>
              <a:gd name="T28" fmla="*/ 3 w 14"/>
              <a:gd name="T29" fmla="*/ 3351 h 3351"/>
              <a:gd name="T30" fmla="*/ 5 w 14"/>
              <a:gd name="T31" fmla="*/ 3351 h 3351"/>
              <a:gd name="T32" fmla="*/ 8 w 14"/>
              <a:gd name="T33" fmla="*/ 3351 h 3351"/>
              <a:gd name="T34" fmla="*/ 8 w 14"/>
              <a:gd name="T35" fmla="*/ 3351 h 3351"/>
              <a:gd name="T36" fmla="*/ 11 w 14"/>
              <a:gd name="T37" fmla="*/ 3347 h 3351"/>
              <a:gd name="T38" fmla="*/ 11 w 14"/>
              <a:gd name="T39" fmla="*/ 3347 h 3351"/>
              <a:gd name="T40" fmla="*/ 14 w 14"/>
              <a:gd name="T41" fmla="*/ 3347 h 3351"/>
              <a:gd name="T42" fmla="*/ 14 w 14"/>
              <a:gd name="T43" fmla="*/ 7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3351"/>
              <a:gd name="T68" fmla="*/ 14 w 14"/>
              <a:gd name="T69" fmla="*/ 3351 h 335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3351">
                <a:moveTo>
                  <a:pt x="14" y="7"/>
                </a:moveTo>
                <a:lnTo>
                  <a:pt x="11" y="4"/>
                </a:lnTo>
                <a:lnTo>
                  <a:pt x="8" y="2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  <a:lnTo>
                  <a:pt x="0" y="3345"/>
                </a:lnTo>
                <a:lnTo>
                  <a:pt x="0" y="3347"/>
                </a:lnTo>
                <a:lnTo>
                  <a:pt x="3" y="3351"/>
                </a:lnTo>
                <a:lnTo>
                  <a:pt x="5" y="3351"/>
                </a:lnTo>
                <a:lnTo>
                  <a:pt x="8" y="3351"/>
                </a:lnTo>
                <a:lnTo>
                  <a:pt x="11" y="3347"/>
                </a:lnTo>
                <a:lnTo>
                  <a:pt x="14" y="3347"/>
                </a:lnTo>
                <a:lnTo>
                  <a:pt x="14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7" name="Rectangle 420">
            <a:extLst>
              <a:ext uri="{FF2B5EF4-FFF2-40B4-BE49-F238E27FC236}">
                <a16:creationId xmlns:a16="http://schemas.microsoft.com/office/drawing/2014/main" id="{7BC56AB7-1546-42C1-936F-1AE87E2C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3378200"/>
            <a:ext cx="47625" cy="2171700"/>
          </a:xfrm>
          <a:prstGeom prst="rect">
            <a:avLst/>
          </a:prstGeom>
          <a:solidFill>
            <a:srgbClr val="FFFF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8" name="Line 421">
            <a:extLst>
              <a:ext uri="{FF2B5EF4-FFF2-40B4-BE49-F238E27FC236}">
                <a16:creationId xmlns:a16="http://schemas.microsoft.com/office/drawing/2014/main" id="{4B0747BE-8029-4BA3-9D4E-111DDED78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9" name="Freeform 422">
            <a:extLst>
              <a:ext uri="{FF2B5EF4-FFF2-40B4-BE49-F238E27FC236}">
                <a16:creationId xmlns:a16="http://schemas.microsoft.com/office/drawing/2014/main" id="{44D3B483-9971-4936-820E-326187C1A00A}"/>
              </a:ext>
            </a:extLst>
          </p:cNvPr>
          <p:cNvSpPr>
            <a:spLocks/>
          </p:cNvSpPr>
          <p:nvPr/>
        </p:nvSpPr>
        <p:spPr bwMode="auto">
          <a:xfrm>
            <a:off x="4764088" y="3376613"/>
            <a:ext cx="4762" cy="2174875"/>
          </a:xfrm>
          <a:custGeom>
            <a:avLst/>
            <a:gdLst>
              <a:gd name="T0" fmla="*/ 0 w 14"/>
              <a:gd name="T1" fmla="*/ 6014 h 6020"/>
              <a:gd name="T2" fmla="*/ 3 w 14"/>
              <a:gd name="T3" fmla="*/ 6016 h 6020"/>
              <a:gd name="T4" fmla="*/ 3 w 14"/>
              <a:gd name="T5" fmla="*/ 6016 h 6020"/>
              <a:gd name="T6" fmla="*/ 5 w 14"/>
              <a:gd name="T7" fmla="*/ 6020 h 6020"/>
              <a:gd name="T8" fmla="*/ 5 w 14"/>
              <a:gd name="T9" fmla="*/ 6020 h 6020"/>
              <a:gd name="T10" fmla="*/ 8 w 14"/>
              <a:gd name="T11" fmla="*/ 6020 h 6020"/>
              <a:gd name="T12" fmla="*/ 10 w 14"/>
              <a:gd name="T13" fmla="*/ 6020 h 6020"/>
              <a:gd name="T14" fmla="*/ 10 w 14"/>
              <a:gd name="T15" fmla="*/ 6020 h 6020"/>
              <a:gd name="T16" fmla="*/ 14 w 14"/>
              <a:gd name="T17" fmla="*/ 6016 h 6020"/>
              <a:gd name="T18" fmla="*/ 14 w 14"/>
              <a:gd name="T19" fmla="*/ 6016 h 6020"/>
              <a:gd name="T20" fmla="*/ 14 w 14"/>
              <a:gd name="T21" fmla="*/ 11 h 6020"/>
              <a:gd name="T22" fmla="*/ 14 w 14"/>
              <a:gd name="T23" fmla="*/ 2 h 6020"/>
              <a:gd name="T24" fmla="*/ 14 w 14"/>
              <a:gd name="T25" fmla="*/ 2 h 6020"/>
              <a:gd name="T26" fmla="*/ 10 w 14"/>
              <a:gd name="T27" fmla="*/ 0 h 6020"/>
              <a:gd name="T28" fmla="*/ 10 w 14"/>
              <a:gd name="T29" fmla="*/ 0 h 6020"/>
              <a:gd name="T30" fmla="*/ 8 w 14"/>
              <a:gd name="T31" fmla="*/ 0 h 6020"/>
              <a:gd name="T32" fmla="*/ 5 w 14"/>
              <a:gd name="T33" fmla="*/ 0 h 6020"/>
              <a:gd name="T34" fmla="*/ 5 w 14"/>
              <a:gd name="T35" fmla="*/ 0 h 6020"/>
              <a:gd name="T36" fmla="*/ 3 w 14"/>
              <a:gd name="T37" fmla="*/ 2 h 6020"/>
              <a:gd name="T38" fmla="*/ 3 w 14"/>
              <a:gd name="T39" fmla="*/ 2 h 6020"/>
              <a:gd name="T40" fmla="*/ 0 w 14"/>
              <a:gd name="T41" fmla="*/ 8 h 6020"/>
              <a:gd name="T42" fmla="*/ 0 w 14"/>
              <a:gd name="T43" fmla="*/ 6014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6020"/>
              <a:gd name="T68" fmla="*/ 14 w 14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6020">
                <a:moveTo>
                  <a:pt x="0" y="6014"/>
                </a:moveTo>
                <a:lnTo>
                  <a:pt x="3" y="6016"/>
                </a:lnTo>
                <a:lnTo>
                  <a:pt x="5" y="6020"/>
                </a:lnTo>
                <a:lnTo>
                  <a:pt x="8" y="6020"/>
                </a:lnTo>
                <a:lnTo>
                  <a:pt x="10" y="6020"/>
                </a:lnTo>
                <a:lnTo>
                  <a:pt x="14" y="6016"/>
                </a:lnTo>
                <a:lnTo>
                  <a:pt x="14" y="11"/>
                </a:lnTo>
                <a:lnTo>
                  <a:pt x="14" y="2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0" y="8"/>
                </a:lnTo>
                <a:lnTo>
                  <a:pt x="0" y="601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10" name="Line 423">
            <a:extLst>
              <a:ext uri="{FF2B5EF4-FFF2-40B4-BE49-F238E27FC236}">
                <a16:creationId xmlns:a16="http://schemas.microsoft.com/office/drawing/2014/main" id="{30CE9FC9-8990-4C46-8875-F0BA75AF2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7263" y="3376613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1" name="Freeform 424">
            <a:extLst>
              <a:ext uri="{FF2B5EF4-FFF2-40B4-BE49-F238E27FC236}">
                <a16:creationId xmlns:a16="http://schemas.microsoft.com/office/drawing/2014/main" id="{4AECD3F6-AD6F-4C51-8E1B-20D1026513E7}"/>
              </a:ext>
            </a:extLst>
          </p:cNvPr>
          <p:cNvSpPr>
            <a:spLocks/>
          </p:cNvSpPr>
          <p:nvPr/>
        </p:nvSpPr>
        <p:spPr bwMode="auto">
          <a:xfrm>
            <a:off x="4764088" y="3376613"/>
            <a:ext cx="53975" cy="4762"/>
          </a:xfrm>
          <a:custGeom>
            <a:avLst/>
            <a:gdLst>
              <a:gd name="T0" fmla="*/ 8 w 147"/>
              <a:gd name="T1" fmla="*/ 0 h 11"/>
              <a:gd name="T2" fmla="*/ 5 w 147"/>
              <a:gd name="T3" fmla="*/ 0 h 11"/>
              <a:gd name="T4" fmla="*/ 5 w 147"/>
              <a:gd name="T5" fmla="*/ 0 h 11"/>
              <a:gd name="T6" fmla="*/ 3 w 147"/>
              <a:gd name="T7" fmla="*/ 2 h 11"/>
              <a:gd name="T8" fmla="*/ 3 w 147"/>
              <a:gd name="T9" fmla="*/ 2 h 11"/>
              <a:gd name="T10" fmla="*/ 0 w 147"/>
              <a:gd name="T11" fmla="*/ 5 h 11"/>
              <a:gd name="T12" fmla="*/ 3 w 147"/>
              <a:gd name="T13" fmla="*/ 8 h 11"/>
              <a:gd name="T14" fmla="*/ 3 w 147"/>
              <a:gd name="T15" fmla="*/ 8 h 11"/>
              <a:gd name="T16" fmla="*/ 5 w 147"/>
              <a:gd name="T17" fmla="*/ 11 h 11"/>
              <a:gd name="T18" fmla="*/ 5 w 147"/>
              <a:gd name="T19" fmla="*/ 11 h 11"/>
              <a:gd name="T20" fmla="*/ 136 w 147"/>
              <a:gd name="T21" fmla="*/ 11 h 11"/>
              <a:gd name="T22" fmla="*/ 141 w 147"/>
              <a:gd name="T23" fmla="*/ 11 h 11"/>
              <a:gd name="T24" fmla="*/ 141 w 147"/>
              <a:gd name="T25" fmla="*/ 11 h 11"/>
              <a:gd name="T26" fmla="*/ 143 w 147"/>
              <a:gd name="T27" fmla="*/ 8 h 11"/>
              <a:gd name="T28" fmla="*/ 143 w 147"/>
              <a:gd name="T29" fmla="*/ 8 h 11"/>
              <a:gd name="T30" fmla="*/ 147 w 147"/>
              <a:gd name="T31" fmla="*/ 5 h 11"/>
              <a:gd name="T32" fmla="*/ 143 w 147"/>
              <a:gd name="T33" fmla="*/ 2 h 11"/>
              <a:gd name="T34" fmla="*/ 143 w 147"/>
              <a:gd name="T35" fmla="*/ 2 h 11"/>
              <a:gd name="T36" fmla="*/ 141 w 147"/>
              <a:gd name="T37" fmla="*/ 0 h 11"/>
              <a:gd name="T38" fmla="*/ 141 w 147"/>
              <a:gd name="T39" fmla="*/ 0 h 11"/>
              <a:gd name="T40" fmla="*/ 138 w 147"/>
              <a:gd name="T41" fmla="*/ 0 h 11"/>
              <a:gd name="T42" fmla="*/ 8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8" y="0"/>
                </a:moveTo>
                <a:lnTo>
                  <a:pt x="5" y="0"/>
                </a:lnTo>
                <a:lnTo>
                  <a:pt x="3" y="2"/>
                </a:lnTo>
                <a:lnTo>
                  <a:pt x="0" y="5"/>
                </a:lnTo>
                <a:lnTo>
                  <a:pt x="3" y="8"/>
                </a:lnTo>
                <a:lnTo>
                  <a:pt x="5" y="11"/>
                </a:lnTo>
                <a:lnTo>
                  <a:pt x="136" y="11"/>
                </a:lnTo>
                <a:lnTo>
                  <a:pt x="141" y="11"/>
                </a:lnTo>
                <a:lnTo>
                  <a:pt x="143" y="8"/>
                </a:lnTo>
                <a:lnTo>
                  <a:pt x="147" y="5"/>
                </a:lnTo>
                <a:lnTo>
                  <a:pt x="143" y="2"/>
                </a:lnTo>
                <a:lnTo>
                  <a:pt x="141" y="0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12" name="Line 425">
            <a:extLst>
              <a:ext uri="{FF2B5EF4-FFF2-40B4-BE49-F238E27FC236}">
                <a16:creationId xmlns:a16="http://schemas.microsoft.com/office/drawing/2014/main" id="{9084D3C8-45BE-4792-9A91-7D9EC5D65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063" y="3378200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3" name="Freeform 426">
            <a:extLst>
              <a:ext uri="{FF2B5EF4-FFF2-40B4-BE49-F238E27FC236}">
                <a16:creationId xmlns:a16="http://schemas.microsoft.com/office/drawing/2014/main" id="{4CAC1858-A4B5-4D54-A982-519B2149B422}"/>
              </a:ext>
            </a:extLst>
          </p:cNvPr>
          <p:cNvSpPr>
            <a:spLocks/>
          </p:cNvSpPr>
          <p:nvPr/>
        </p:nvSpPr>
        <p:spPr bwMode="auto">
          <a:xfrm>
            <a:off x="4811713" y="3376613"/>
            <a:ext cx="6350" cy="2174875"/>
          </a:xfrm>
          <a:custGeom>
            <a:avLst/>
            <a:gdLst>
              <a:gd name="T0" fmla="*/ 13 w 13"/>
              <a:gd name="T1" fmla="*/ 5 h 6020"/>
              <a:gd name="T2" fmla="*/ 9 w 13"/>
              <a:gd name="T3" fmla="*/ 2 h 6020"/>
              <a:gd name="T4" fmla="*/ 9 w 13"/>
              <a:gd name="T5" fmla="*/ 2 h 6020"/>
              <a:gd name="T6" fmla="*/ 7 w 13"/>
              <a:gd name="T7" fmla="*/ 0 h 6020"/>
              <a:gd name="T8" fmla="*/ 7 w 13"/>
              <a:gd name="T9" fmla="*/ 0 h 6020"/>
              <a:gd name="T10" fmla="*/ 4 w 13"/>
              <a:gd name="T11" fmla="*/ 0 h 6020"/>
              <a:gd name="T12" fmla="*/ 2 w 13"/>
              <a:gd name="T13" fmla="*/ 0 h 6020"/>
              <a:gd name="T14" fmla="*/ 2 w 13"/>
              <a:gd name="T15" fmla="*/ 0 h 6020"/>
              <a:gd name="T16" fmla="*/ 0 w 13"/>
              <a:gd name="T17" fmla="*/ 2 h 6020"/>
              <a:gd name="T18" fmla="*/ 0 w 13"/>
              <a:gd name="T19" fmla="*/ 2 h 6020"/>
              <a:gd name="T20" fmla="*/ 0 w 13"/>
              <a:gd name="T21" fmla="*/ 6011 h 6020"/>
              <a:gd name="T22" fmla="*/ 0 w 13"/>
              <a:gd name="T23" fmla="*/ 6016 h 6020"/>
              <a:gd name="T24" fmla="*/ 0 w 13"/>
              <a:gd name="T25" fmla="*/ 6016 h 6020"/>
              <a:gd name="T26" fmla="*/ 2 w 13"/>
              <a:gd name="T27" fmla="*/ 6020 h 6020"/>
              <a:gd name="T28" fmla="*/ 2 w 13"/>
              <a:gd name="T29" fmla="*/ 6020 h 6020"/>
              <a:gd name="T30" fmla="*/ 4 w 13"/>
              <a:gd name="T31" fmla="*/ 6020 h 6020"/>
              <a:gd name="T32" fmla="*/ 7 w 13"/>
              <a:gd name="T33" fmla="*/ 6020 h 6020"/>
              <a:gd name="T34" fmla="*/ 7 w 13"/>
              <a:gd name="T35" fmla="*/ 6020 h 6020"/>
              <a:gd name="T36" fmla="*/ 9 w 13"/>
              <a:gd name="T37" fmla="*/ 6016 h 6020"/>
              <a:gd name="T38" fmla="*/ 9 w 13"/>
              <a:gd name="T39" fmla="*/ 6016 h 6020"/>
              <a:gd name="T40" fmla="*/ 13 w 13"/>
              <a:gd name="T41" fmla="*/ 6014 h 6020"/>
              <a:gd name="T42" fmla="*/ 13 w 13"/>
              <a:gd name="T43" fmla="*/ 5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020"/>
              <a:gd name="T68" fmla="*/ 13 w 13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020">
                <a:moveTo>
                  <a:pt x="13" y="5"/>
                </a:moveTo>
                <a:lnTo>
                  <a:pt x="9" y="2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6011"/>
                </a:lnTo>
                <a:lnTo>
                  <a:pt x="0" y="6016"/>
                </a:lnTo>
                <a:lnTo>
                  <a:pt x="2" y="6020"/>
                </a:lnTo>
                <a:lnTo>
                  <a:pt x="4" y="6020"/>
                </a:lnTo>
                <a:lnTo>
                  <a:pt x="7" y="6020"/>
                </a:lnTo>
                <a:lnTo>
                  <a:pt x="9" y="6016"/>
                </a:lnTo>
                <a:lnTo>
                  <a:pt x="13" y="6014"/>
                </a:lnTo>
                <a:lnTo>
                  <a:pt x="13" y="5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14" name="Line 427">
            <a:extLst>
              <a:ext uri="{FF2B5EF4-FFF2-40B4-BE49-F238E27FC236}">
                <a16:creationId xmlns:a16="http://schemas.microsoft.com/office/drawing/2014/main" id="{793A10E2-E0F8-4030-A9BB-187A906FC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5" name="Line 428">
            <a:extLst>
              <a:ext uri="{FF2B5EF4-FFF2-40B4-BE49-F238E27FC236}">
                <a16:creationId xmlns:a16="http://schemas.microsoft.com/office/drawing/2014/main" id="{FC323416-0061-4F5A-979B-F99C8BD2C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0763" y="548798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6" name="Line 429">
            <a:extLst>
              <a:ext uri="{FF2B5EF4-FFF2-40B4-BE49-F238E27FC236}">
                <a16:creationId xmlns:a16="http://schemas.microsoft.com/office/drawing/2014/main" id="{174E7F52-80BF-4BD2-8355-87F1CD1ED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3150" y="54895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7" name="Rectangle 430">
            <a:extLst>
              <a:ext uri="{FF2B5EF4-FFF2-40B4-BE49-F238E27FC236}">
                <a16:creationId xmlns:a16="http://schemas.microsoft.com/office/drawing/2014/main" id="{68F34BCB-9F0A-4405-B908-124497A94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0" y="2292350"/>
            <a:ext cx="47625" cy="32575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18" name="Line 431">
            <a:extLst>
              <a:ext uri="{FF2B5EF4-FFF2-40B4-BE49-F238E27FC236}">
                <a16:creationId xmlns:a16="http://schemas.microsoft.com/office/drawing/2014/main" id="{AFF06C1A-EA40-4031-A9F4-EE2EC25C6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26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9" name="Freeform 432">
            <a:extLst>
              <a:ext uri="{FF2B5EF4-FFF2-40B4-BE49-F238E27FC236}">
                <a16:creationId xmlns:a16="http://schemas.microsoft.com/office/drawing/2014/main" id="{1266453B-25B0-445C-B49B-E94741A47157}"/>
              </a:ext>
            </a:extLst>
          </p:cNvPr>
          <p:cNvSpPr>
            <a:spLocks/>
          </p:cNvSpPr>
          <p:nvPr/>
        </p:nvSpPr>
        <p:spPr bwMode="auto">
          <a:xfrm>
            <a:off x="4892675" y="2287588"/>
            <a:ext cx="4763" cy="3263900"/>
          </a:xfrm>
          <a:custGeom>
            <a:avLst/>
            <a:gdLst>
              <a:gd name="T0" fmla="*/ 0 w 13"/>
              <a:gd name="T1" fmla="*/ 9024 h 9030"/>
              <a:gd name="T2" fmla="*/ 3 w 13"/>
              <a:gd name="T3" fmla="*/ 9026 h 9030"/>
              <a:gd name="T4" fmla="*/ 3 w 13"/>
              <a:gd name="T5" fmla="*/ 9026 h 9030"/>
              <a:gd name="T6" fmla="*/ 5 w 13"/>
              <a:gd name="T7" fmla="*/ 9030 h 9030"/>
              <a:gd name="T8" fmla="*/ 5 w 13"/>
              <a:gd name="T9" fmla="*/ 9030 h 9030"/>
              <a:gd name="T10" fmla="*/ 8 w 13"/>
              <a:gd name="T11" fmla="*/ 9030 h 9030"/>
              <a:gd name="T12" fmla="*/ 11 w 13"/>
              <a:gd name="T13" fmla="*/ 9030 h 9030"/>
              <a:gd name="T14" fmla="*/ 11 w 13"/>
              <a:gd name="T15" fmla="*/ 9030 h 9030"/>
              <a:gd name="T16" fmla="*/ 13 w 13"/>
              <a:gd name="T17" fmla="*/ 9026 h 9030"/>
              <a:gd name="T18" fmla="*/ 13 w 13"/>
              <a:gd name="T19" fmla="*/ 9026 h 9030"/>
              <a:gd name="T20" fmla="*/ 13 w 13"/>
              <a:gd name="T21" fmla="*/ 14 h 9030"/>
              <a:gd name="T22" fmla="*/ 13 w 13"/>
              <a:gd name="T23" fmla="*/ 5 h 9030"/>
              <a:gd name="T24" fmla="*/ 13 w 13"/>
              <a:gd name="T25" fmla="*/ 5 h 9030"/>
              <a:gd name="T26" fmla="*/ 11 w 13"/>
              <a:gd name="T27" fmla="*/ 3 h 9030"/>
              <a:gd name="T28" fmla="*/ 11 w 13"/>
              <a:gd name="T29" fmla="*/ 3 h 9030"/>
              <a:gd name="T30" fmla="*/ 8 w 13"/>
              <a:gd name="T31" fmla="*/ 0 h 9030"/>
              <a:gd name="T32" fmla="*/ 5 w 13"/>
              <a:gd name="T33" fmla="*/ 3 h 9030"/>
              <a:gd name="T34" fmla="*/ 5 w 13"/>
              <a:gd name="T35" fmla="*/ 3 h 9030"/>
              <a:gd name="T36" fmla="*/ 3 w 13"/>
              <a:gd name="T37" fmla="*/ 5 h 9030"/>
              <a:gd name="T38" fmla="*/ 3 w 13"/>
              <a:gd name="T39" fmla="*/ 5 h 9030"/>
              <a:gd name="T40" fmla="*/ 0 w 13"/>
              <a:gd name="T41" fmla="*/ 11 h 9030"/>
              <a:gd name="T42" fmla="*/ 0 w 13"/>
              <a:gd name="T43" fmla="*/ 9024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030"/>
              <a:gd name="T68" fmla="*/ 13 w 13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030">
                <a:moveTo>
                  <a:pt x="0" y="9024"/>
                </a:moveTo>
                <a:lnTo>
                  <a:pt x="3" y="9026"/>
                </a:lnTo>
                <a:lnTo>
                  <a:pt x="5" y="9030"/>
                </a:lnTo>
                <a:lnTo>
                  <a:pt x="8" y="9030"/>
                </a:lnTo>
                <a:lnTo>
                  <a:pt x="11" y="9030"/>
                </a:lnTo>
                <a:lnTo>
                  <a:pt x="13" y="9026"/>
                </a:lnTo>
                <a:lnTo>
                  <a:pt x="13" y="14"/>
                </a:lnTo>
                <a:lnTo>
                  <a:pt x="13" y="5"/>
                </a:lnTo>
                <a:lnTo>
                  <a:pt x="11" y="3"/>
                </a:lnTo>
                <a:lnTo>
                  <a:pt x="8" y="0"/>
                </a:lnTo>
                <a:lnTo>
                  <a:pt x="5" y="3"/>
                </a:lnTo>
                <a:lnTo>
                  <a:pt x="3" y="5"/>
                </a:lnTo>
                <a:lnTo>
                  <a:pt x="0" y="11"/>
                </a:lnTo>
                <a:lnTo>
                  <a:pt x="0" y="902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0" name="Line 433">
            <a:extLst>
              <a:ext uri="{FF2B5EF4-FFF2-40B4-BE49-F238E27FC236}">
                <a16:creationId xmlns:a16="http://schemas.microsoft.com/office/drawing/2014/main" id="{F4330710-4BC8-4E4A-903B-27AC9DD8F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850" y="22875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1" name="Freeform 434">
            <a:extLst>
              <a:ext uri="{FF2B5EF4-FFF2-40B4-BE49-F238E27FC236}">
                <a16:creationId xmlns:a16="http://schemas.microsoft.com/office/drawing/2014/main" id="{DDEB0BF7-0801-43EA-A135-80A0D1108015}"/>
              </a:ext>
            </a:extLst>
          </p:cNvPr>
          <p:cNvSpPr>
            <a:spLocks/>
          </p:cNvSpPr>
          <p:nvPr/>
        </p:nvSpPr>
        <p:spPr bwMode="auto">
          <a:xfrm>
            <a:off x="4892675" y="2287588"/>
            <a:ext cx="53975" cy="6350"/>
          </a:xfrm>
          <a:custGeom>
            <a:avLst/>
            <a:gdLst>
              <a:gd name="T0" fmla="*/ 8 w 147"/>
              <a:gd name="T1" fmla="*/ 0 h 14"/>
              <a:gd name="T2" fmla="*/ 5 w 147"/>
              <a:gd name="T3" fmla="*/ 3 h 14"/>
              <a:gd name="T4" fmla="*/ 5 w 147"/>
              <a:gd name="T5" fmla="*/ 3 h 14"/>
              <a:gd name="T6" fmla="*/ 3 w 147"/>
              <a:gd name="T7" fmla="*/ 5 h 14"/>
              <a:gd name="T8" fmla="*/ 3 w 147"/>
              <a:gd name="T9" fmla="*/ 5 h 14"/>
              <a:gd name="T10" fmla="*/ 0 w 147"/>
              <a:gd name="T11" fmla="*/ 8 h 14"/>
              <a:gd name="T12" fmla="*/ 3 w 147"/>
              <a:gd name="T13" fmla="*/ 11 h 14"/>
              <a:gd name="T14" fmla="*/ 3 w 147"/>
              <a:gd name="T15" fmla="*/ 11 h 14"/>
              <a:gd name="T16" fmla="*/ 5 w 147"/>
              <a:gd name="T17" fmla="*/ 14 h 14"/>
              <a:gd name="T18" fmla="*/ 5 w 147"/>
              <a:gd name="T19" fmla="*/ 14 h 14"/>
              <a:gd name="T20" fmla="*/ 136 w 147"/>
              <a:gd name="T21" fmla="*/ 14 h 14"/>
              <a:gd name="T22" fmla="*/ 142 w 147"/>
              <a:gd name="T23" fmla="*/ 14 h 14"/>
              <a:gd name="T24" fmla="*/ 142 w 147"/>
              <a:gd name="T25" fmla="*/ 14 h 14"/>
              <a:gd name="T26" fmla="*/ 144 w 147"/>
              <a:gd name="T27" fmla="*/ 11 h 14"/>
              <a:gd name="T28" fmla="*/ 144 w 147"/>
              <a:gd name="T29" fmla="*/ 11 h 14"/>
              <a:gd name="T30" fmla="*/ 147 w 147"/>
              <a:gd name="T31" fmla="*/ 8 h 14"/>
              <a:gd name="T32" fmla="*/ 144 w 147"/>
              <a:gd name="T33" fmla="*/ 5 h 14"/>
              <a:gd name="T34" fmla="*/ 144 w 147"/>
              <a:gd name="T35" fmla="*/ 5 h 14"/>
              <a:gd name="T36" fmla="*/ 142 w 147"/>
              <a:gd name="T37" fmla="*/ 3 h 14"/>
              <a:gd name="T38" fmla="*/ 142 w 147"/>
              <a:gd name="T39" fmla="*/ 3 h 14"/>
              <a:gd name="T40" fmla="*/ 138 w 147"/>
              <a:gd name="T41" fmla="*/ 0 h 14"/>
              <a:gd name="T42" fmla="*/ 8 w 147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"/>
              <a:gd name="T68" fmla="*/ 147 w 147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">
                <a:moveTo>
                  <a:pt x="8" y="0"/>
                </a:moveTo>
                <a:lnTo>
                  <a:pt x="5" y="3"/>
                </a:lnTo>
                <a:lnTo>
                  <a:pt x="3" y="5"/>
                </a:lnTo>
                <a:lnTo>
                  <a:pt x="0" y="8"/>
                </a:lnTo>
                <a:lnTo>
                  <a:pt x="3" y="11"/>
                </a:lnTo>
                <a:lnTo>
                  <a:pt x="5" y="14"/>
                </a:lnTo>
                <a:lnTo>
                  <a:pt x="136" y="14"/>
                </a:lnTo>
                <a:lnTo>
                  <a:pt x="142" y="14"/>
                </a:lnTo>
                <a:lnTo>
                  <a:pt x="144" y="11"/>
                </a:lnTo>
                <a:lnTo>
                  <a:pt x="147" y="8"/>
                </a:lnTo>
                <a:lnTo>
                  <a:pt x="144" y="5"/>
                </a:lnTo>
                <a:lnTo>
                  <a:pt x="142" y="3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2" name="Line 435">
            <a:extLst>
              <a:ext uri="{FF2B5EF4-FFF2-40B4-BE49-F238E27FC236}">
                <a16:creationId xmlns:a16="http://schemas.microsoft.com/office/drawing/2014/main" id="{9492C6FA-A6B5-42F5-AB5E-CC47F1B8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22923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3" name="Freeform 436">
            <a:extLst>
              <a:ext uri="{FF2B5EF4-FFF2-40B4-BE49-F238E27FC236}">
                <a16:creationId xmlns:a16="http://schemas.microsoft.com/office/drawing/2014/main" id="{1627579C-272F-4D30-AFC4-88C52CC53B5F}"/>
              </a:ext>
            </a:extLst>
          </p:cNvPr>
          <p:cNvSpPr>
            <a:spLocks/>
          </p:cNvSpPr>
          <p:nvPr/>
        </p:nvSpPr>
        <p:spPr bwMode="auto">
          <a:xfrm>
            <a:off x="4941888" y="2287588"/>
            <a:ext cx="4762" cy="3263900"/>
          </a:xfrm>
          <a:custGeom>
            <a:avLst/>
            <a:gdLst>
              <a:gd name="T0" fmla="*/ 14 w 14"/>
              <a:gd name="T1" fmla="*/ 8 h 9030"/>
              <a:gd name="T2" fmla="*/ 11 w 14"/>
              <a:gd name="T3" fmla="*/ 5 h 9030"/>
              <a:gd name="T4" fmla="*/ 11 w 14"/>
              <a:gd name="T5" fmla="*/ 5 h 9030"/>
              <a:gd name="T6" fmla="*/ 9 w 14"/>
              <a:gd name="T7" fmla="*/ 3 h 9030"/>
              <a:gd name="T8" fmla="*/ 9 w 14"/>
              <a:gd name="T9" fmla="*/ 3 h 9030"/>
              <a:gd name="T10" fmla="*/ 5 w 14"/>
              <a:gd name="T11" fmla="*/ 0 h 9030"/>
              <a:gd name="T12" fmla="*/ 3 w 14"/>
              <a:gd name="T13" fmla="*/ 3 h 9030"/>
              <a:gd name="T14" fmla="*/ 3 w 14"/>
              <a:gd name="T15" fmla="*/ 3 h 9030"/>
              <a:gd name="T16" fmla="*/ 0 w 14"/>
              <a:gd name="T17" fmla="*/ 5 h 9030"/>
              <a:gd name="T18" fmla="*/ 0 w 14"/>
              <a:gd name="T19" fmla="*/ 5 h 9030"/>
              <a:gd name="T20" fmla="*/ 0 w 14"/>
              <a:gd name="T21" fmla="*/ 9021 h 9030"/>
              <a:gd name="T22" fmla="*/ 0 w 14"/>
              <a:gd name="T23" fmla="*/ 9026 h 9030"/>
              <a:gd name="T24" fmla="*/ 0 w 14"/>
              <a:gd name="T25" fmla="*/ 9026 h 9030"/>
              <a:gd name="T26" fmla="*/ 3 w 14"/>
              <a:gd name="T27" fmla="*/ 9030 h 9030"/>
              <a:gd name="T28" fmla="*/ 3 w 14"/>
              <a:gd name="T29" fmla="*/ 9030 h 9030"/>
              <a:gd name="T30" fmla="*/ 5 w 14"/>
              <a:gd name="T31" fmla="*/ 9030 h 9030"/>
              <a:gd name="T32" fmla="*/ 9 w 14"/>
              <a:gd name="T33" fmla="*/ 9030 h 9030"/>
              <a:gd name="T34" fmla="*/ 9 w 14"/>
              <a:gd name="T35" fmla="*/ 9030 h 9030"/>
              <a:gd name="T36" fmla="*/ 11 w 14"/>
              <a:gd name="T37" fmla="*/ 9026 h 9030"/>
              <a:gd name="T38" fmla="*/ 11 w 14"/>
              <a:gd name="T39" fmla="*/ 9026 h 9030"/>
              <a:gd name="T40" fmla="*/ 14 w 14"/>
              <a:gd name="T41" fmla="*/ 9024 h 9030"/>
              <a:gd name="T42" fmla="*/ 14 w 14"/>
              <a:gd name="T43" fmla="*/ 8 h 90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030"/>
              <a:gd name="T68" fmla="*/ 14 w 14"/>
              <a:gd name="T69" fmla="*/ 9030 h 90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030">
                <a:moveTo>
                  <a:pt x="14" y="8"/>
                </a:moveTo>
                <a:lnTo>
                  <a:pt x="11" y="5"/>
                </a:lnTo>
                <a:lnTo>
                  <a:pt x="9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9021"/>
                </a:lnTo>
                <a:lnTo>
                  <a:pt x="0" y="9026"/>
                </a:lnTo>
                <a:lnTo>
                  <a:pt x="3" y="9030"/>
                </a:lnTo>
                <a:lnTo>
                  <a:pt x="5" y="9030"/>
                </a:lnTo>
                <a:lnTo>
                  <a:pt x="9" y="9030"/>
                </a:lnTo>
                <a:lnTo>
                  <a:pt x="11" y="9026"/>
                </a:lnTo>
                <a:lnTo>
                  <a:pt x="14" y="9024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4" name="Rectangle 437">
            <a:extLst>
              <a:ext uri="{FF2B5EF4-FFF2-40B4-BE49-F238E27FC236}">
                <a16:creationId xmlns:a16="http://schemas.microsoft.com/office/drawing/2014/main" id="{4743FF9E-B6E2-44C9-84D9-8805F416A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3679825"/>
            <a:ext cx="47625" cy="18700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5" name="Line 438">
            <a:extLst>
              <a:ext uri="{FF2B5EF4-FFF2-40B4-BE49-F238E27FC236}">
                <a16:creationId xmlns:a16="http://schemas.microsoft.com/office/drawing/2014/main" id="{0A4768CB-0F46-410F-A030-2FC06DD3C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7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6" name="Freeform 439">
            <a:extLst>
              <a:ext uri="{FF2B5EF4-FFF2-40B4-BE49-F238E27FC236}">
                <a16:creationId xmlns:a16="http://schemas.microsoft.com/office/drawing/2014/main" id="{2CEE5E0D-2295-427D-95B4-80307FCDF00C}"/>
              </a:ext>
            </a:extLst>
          </p:cNvPr>
          <p:cNvSpPr>
            <a:spLocks/>
          </p:cNvSpPr>
          <p:nvPr/>
        </p:nvSpPr>
        <p:spPr bwMode="auto">
          <a:xfrm>
            <a:off x="4957763" y="3678238"/>
            <a:ext cx="4762" cy="1873250"/>
          </a:xfrm>
          <a:custGeom>
            <a:avLst/>
            <a:gdLst>
              <a:gd name="T0" fmla="*/ 0 w 13"/>
              <a:gd name="T1" fmla="*/ 5179 h 5185"/>
              <a:gd name="T2" fmla="*/ 2 w 13"/>
              <a:gd name="T3" fmla="*/ 5181 h 5185"/>
              <a:gd name="T4" fmla="*/ 2 w 13"/>
              <a:gd name="T5" fmla="*/ 5181 h 5185"/>
              <a:gd name="T6" fmla="*/ 5 w 13"/>
              <a:gd name="T7" fmla="*/ 5185 h 5185"/>
              <a:gd name="T8" fmla="*/ 5 w 13"/>
              <a:gd name="T9" fmla="*/ 5185 h 5185"/>
              <a:gd name="T10" fmla="*/ 8 w 13"/>
              <a:gd name="T11" fmla="*/ 5185 h 5185"/>
              <a:gd name="T12" fmla="*/ 11 w 13"/>
              <a:gd name="T13" fmla="*/ 5185 h 5185"/>
              <a:gd name="T14" fmla="*/ 11 w 13"/>
              <a:gd name="T15" fmla="*/ 5185 h 5185"/>
              <a:gd name="T16" fmla="*/ 13 w 13"/>
              <a:gd name="T17" fmla="*/ 5181 h 5185"/>
              <a:gd name="T18" fmla="*/ 13 w 13"/>
              <a:gd name="T19" fmla="*/ 5181 h 5185"/>
              <a:gd name="T20" fmla="*/ 13 w 13"/>
              <a:gd name="T21" fmla="*/ 10 h 5185"/>
              <a:gd name="T22" fmla="*/ 13 w 13"/>
              <a:gd name="T23" fmla="*/ 2 h 5185"/>
              <a:gd name="T24" fmla="*/ 13 w 13"/>
              <a:gd name="T25" fmla="*/ 2 h 5185"/>
              <a:gd name="T26" fmla="*/ 11 w 13"/>
              <a:gd name="T27" fmla="*/ 0 h 5185"/>
              <a:gd name="T28" fmla="*/ 11 w 13"/>
              <a:gd name="T29" fmla="*/ 0 h 5185"/>
              <a:gd name="T30" fmla="*/ 8 w 13"/>
              <a:gd name="T31" fmla="*/ 0 h 5185"/>
              <a:gd name="T32" fmla="*/ 5 w 13"/>
              <a:gd name="T33" fmla="*/ 0 h 5185"/>
              <a:gd name="T34" fmla="*/ 5 w 13"/>
              <a:gd name="T35" fmla="*/ 0 h 5185"/>
              <a:gd name="T36" fmla="*/ 2 w 13"/>
              <a:gd name="T37" fmla="*/ 2 h 5185"/>
              <a:gd name="T38" fmla="*/ 2 w 13"/>
              <a:gd name="T39" fmla="*/ 2 h 5185"/>
              <a:gd name="T40" fmla="*/ 0 w 13"/>
              <a:gd name="T41" fmla="*/ 7 h 5185"/>
              <a:gd name="T42" fmla="*/ 0 w 13"/>
              <a:gd name="T43" fmla="*/ 5179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185"/>
              <a:gd name="T68" fmla="*/ 13 w 13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185">
                <a:moveTo>
                  <a:pt x="0" y="5179"/>
                </a:moveTo>
                <a:lnTo>
                  <a:pt x="2" y="5181"/>
                </a:lnTo>
                <a:lnTo>
                  <a:pt x="5" y="5185"/>
                </a:lnTo>
                <a:lnTo>
                  <a:pt x="8" y="5185"/>
                </a:lnTo>
                <a:lnTo>
                  <a:pt x="11" y="5185"/>
                </a:lnTo>
                <a:lnTo>
                  <a:pt x="13" y="5181"/>
                </a:lnTo>
                <a:lnTo>
                  <a:pt x="13" y="10"/>
                </a:lnTo>
                <a:lnTo>
                  <a:pt x="13" y="2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2" y="2"/>
                </a:lnTo>
                <a:lnTo>
                  <a:pt x="0" y="7"/>
                </a:lnTo>
                <a:lnTo>
                  <a:pt x="0" y="51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7" name="Line 440">
            <a:extLst>
              <a:ext uri="{FF2B5EF4-FFF2-40B4-BE49-F238E27FC236}">
                <a16:creationId xmlns:a16="http://schemas.microsoft.com/office/drawing/2014/main" id="{6FF011B4-6450-46A5-8668-6D046743C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938" y="36782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8" name="Freeform 441">
            <a:extLst>
              <a:ext uri="{FF2B5EF4-FFF2-40B4-BE49-F238E27FC236}">
                <a16:creationId xmlns:a16="http://schemas.microsoft.com/office/drawing/2014/main" id="{A7690DE4-CCA1-4835-B111-86CF15A02650}"/>
              </a:ext>
            </a:extLst>
          </p:cNvPr>
          <p:cNvSpPr>
            <a:spLocks/>
          </p:cNvSpPr>
          <p:nvPr/>
        </p:nvSpPr>
        <p:spPr bwMode="auto">
          <a:xfrm>
            <a:off x="4957763" y="3678238"/>
            <a:ext cx="53975" cy="3175"/>
          </a:xfrm>
          <a:custGeom>
            <a:avLst/>
            <a:gdLst>
              <a:gd name="T0" fmla="*/ 8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2 h 10"/>
              <a:gd name="T8" fmla="*/ 2 w 146"/>
              <a:gd name="T9" fmla="*/ 2 h 10"/>
              <a:gd name="T10" fmla="*/ 0 w 146"/>
              <a:gd name="T11" fmla="*/ 5 h 10"/>
              <a:gd name="T12" fmla="*/ 2 w 146"/>
              <a:gd name="T13" fmla="*/ 7 h 10"/>
              <a:gd name="T14" fmla="*/ 2 w 146"/>
              <a:gd name="T15" fmla="*/ 7 h 10"/>
              <a:gd name="T16" fmla="*/ 5 w 146"/>
              <a:gd name="T17" fmla="*/ 10 h 10"/>
              <a:gd name="T18" fmla="*/ 5 w 146"/>
              <a:gd name="T19" fmla="*/ 10 h 10"/>
              <a:gd name="T20" fmla="*/ 135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7 h 10"/>
              <a:gd name="T28" fmla="*/ 144 w 146"/>
              <a:gd name="T29" fmla="*/ 7 h 10"/>
              <a:gd name="T30" fmla="*/ 146 w 146"/>
              <a:gd name="T31" fmla="*/ 5 h 10"/>
              <a:gd name="T32" fmla="*/ 144 w 146"/>
              <a:gd name="T33" fmla="*/ 2 h 10"/>
              <a:gd name="T34" fmla="*/ 144 w 146"/>
              <a:gd name="T35" fmla="*/ 2 h 10"/>
              <a:gd name="T36" fmla="*/ 141 w 146"/>
              <a:gd name="T37" fmla="*/ 0 h 10"/>
              <a:gd name="T38" fmla="*/ 141 w 146"/>
              <a:gd name="T39" fmla="*/ 0 h 10"/>
              <a:gd name="T40" fmla="*/ 139 w 146"/>
              <a:gd name="T41" fmla="*/ 0 h 10"/>
              <a:gd name="T42" fmla="*/ 8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8" y="0"/>
                </a:move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2" y="7"/>
                </a:lnTo>
                <a:lnTo>
                  <a:pt x="5" y="10"/>
                </a:lnTo>
                <a:lnTo>
                  <a:pt x="135" y="10"/>
                </a:lnTo>
                <a:lnTo>
                  <a:pt x="141" y="10"/>
                </a:lnTo>
                <a:lnTo>
                  <a:pt x="144" y="7"/>
                </a:lnTo>
                <a:lnTo>
                  <a:pt x="146" y="5"/>
                </a:lnTo>
                <a:lnTo>
                  <a:pt x="144" y="2"/>
                </a:lnTo>
                <a:lnTo>
                  <a:pt x="141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9" name="Line 442">
            <a:extLst>
              <a:ext uri="{FF2B5EF4-FFF2-40B4-BE49-F238E27FC236}">
                <a16:creationId xmlns:a16="http://schemas.microsoft.com/office/drawing/2014/main" id="{5A00AB81-0DAA-4C09-8F0E-BDD6A2F34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738" y="36798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0" name="Freeform 443">
            <a:extLst>
              <a:ext uri="{FF2B5EF4-FFF2-40B4-BE49-F238E27FC236}">
                <a16:creationId xmlns:a16="http://schemas.microsoft.com/office/drawing/2014/main" id="{F9E1C7B5-196B-4689-AF4E-885A692A0496}"/>
              </a:ext>
            </a:extLst>
          </p:cNvPr>
          <p:cNvSpPr>
            <a:spLocks/>
          </p:cNvSpPr>
          <p:nvPr/>
        </p:nvSpPr>
        <p:spPr bwMode="auto">
          <a:xfrm>
            <a:off x="5005388" y="3678238"/>
            <a:ext cx="6350" cy="1873250"/>
          </a:xfrm>
          <a:custGeom>
            <a:avLst/>
            <a:gdLst>
              <a:gd name="T0" fmla="*/ 13 w 13"/>
              <a:gd name="T1" fmla="*/ 5 h 5185"/>
              <a:gd name="T2" fmla="*/ 11 w 13"/>
              <a:gd name="T3" fmla="*/ 2 h 5185"/>
              <a:gd name="T4" fmla="*/ 11 w 13"/>
              <a:gd name="T5" fmla="*/ 2 h 5185"/>
              <a:gd name="T6" fmla="*/ 8 w 13"/>
              <a:gd name="T7" fmla="*/ 0 h 5185"/>
              <a:gd name="T8" fmla="*/ 8 w 13"/>
              <a:gd name="T9" fmla="*/ 0 h 5185"/>
              <a:gd name="T10" fmla="*/ 6 w 13"/>
              <a:gd name="T11" fmla="*/ 0 h 5185"/>
              <a:gd name="T12" fmla="*/ 2 w 13"/>
              <a:gd name="T13" fmla="*/ 0 h 5185"/>
              <a:gd name="T14" fmla="*/ 2 w 13"/>
              <a:gd name="T15" fmla="*/ 0 h 5185"/>
              <a:gd name="T16" fmla="*/ 0 w 13"/>
              <a:gd name="T17" fmla="*/ 2 h 5185"/>
              <a:gd name="T18" fmla="*/ 0 w 13"/>
              <a:gd name="T19" fmla="*/ 2 h 5185"/>
              <a:gd name="T20" fmla="*/ 0 w 13"/>
              <a:gd name="T21" fmla="*/ 5176 h 5185"/>
              <a:gd name="T22" fmla="*/ 0 w 13"/>
              <a:gd name="T23" fmla="*/ 5181 h 5185"/>
              <a:gd name="T24" fmla="*/ 0 w 13"/>
              <a:gd name="T25" fmla="*/ 5181 h 5185"/>
              <a:gd name="T26" fmla="*/ 2 w 13"/>
              <a:gd name="T27" fmla="*/ 5185 h 5185"/>
              <a:gd name="T28" fmla="*/ 2 w 13"/>
              <a:gd name="T29" fmla="*/ 5185 h 5185"/>
              <a:gd name="T30" fmla="*/ 6 w 13"/>
              <a:gd name="T31" fmla="*/ 5185 h 5185"/>
              <a:gd name="T32" fmla="*/ 8 w 13"/>
              <a:gd name="T33" fmla="*/ 5185 h 5185"/>
              <a:gd name="T34" fmla="*/ 8 w 13"/>
              <a:gd name="T35" fmla="*/ 5185 h 5185"/>
              <a:gd name="T36" fmla="*/ 11 w 13"/>
              <a:gd name="T37" fmla="*/ 5181 h 5185"/>
              <a:gd name="T38" fmla="*/ 11 w 13"/>
              <a:gd name="T39" fmla="*/ 5181 h 5185"/>
              <a:gd name="T40" fmla="*/ 13 w 13"/>
              <a:gd name="T41" fmla="*/ 5179 h 5185"/>
              <a:gd name="T42" fmla="*/ 13 w 13"/>
              <a:gd name="T43" fmla="*/ 5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185"/>
              <a:gd name="T68" fmla="*/ 13 w 13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185">
                <a:moveTo>
                  <a:pt x="13" y="5"/>
                </a:moveTo>
                <a:lnTo>
                  <a:pt x="11" y="2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0" y="5176"/>
                </a:lnTo>
                <a:lnTo>
                  <a:pt x="0" y="5181"/>
                </a:lnTo>
                <a:lnTo>
                  <a:pt x="2" y="5185"/>
                </a:lnTo>
                <a:lnTo>
                  <a:pt x="6" y="5185"/>
                </a:lnTo>
                <a:lnTo>
                  <a:pt x="8" y="5185"/>
                </a:lnTo>
                <a:lnTo>
                  <a:pt x="11" y="5181"/>
                </a:lnTo>
                <a:lnTo>
                  <a:pt x="13" y="5179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1" name="Rectangle 444">
            <a:extLst>
              <a:ext uri="{FF2B5EF4-FFF2-40B4-BE49-F238E27FC236}">
                <a16:creationId xmlns:a16="http://schemas.microsoft.com/office/drawing/2014/main" id="{E546E48A-A076-4546-AD95-360F5C42A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5006975"/>
            <a:ext cx="50800" cy="5429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2" name="Line 445">
            <a:extLst>
              <a:ext uri="{FF2B5EF4-FFF2-40B4-BE49-F238E27FC236}">
                <a16:creationId xmlns:a16="http://schemas.microsoft.com/office/drawing/2014/main" id="{4819B855-BE77-4BCC-9B98-B07432F30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3" name="Freeform 446">
            <a:extLst>
              <a:ext uri="{FF2B5EF4-FFF2-40B4-BE49-F238E27FC236}">
                <a16:creationId xmlns:a16="http://schemas.microsoft.com/office/drawing/2014/main" id="{8819397A-1C46-40C5-94B6-1C8DB179E3E6}"/>
              </a:ext>
            </a:extLst>
          </p:cNvPr>
          <p:cNvSpPr>
            <a:spLocks/>
          </p:cNvSpPr>
          <p:nvPr/>
        </p:nvSpPr>
        <p:spPr bwMode="auto">
          <a:xfrm>
            <a:off x="5021263" y="5005388"/>
            <a:ext cx="4762" cy="546100"/>
          </a:xfrm>
          <a:custGeom>
            <a:avLst/>
            <a:gdLst>
              <a:gd name="T0" fmla="*/ 0 w 11"/>
              <a:gd name="T1" fmla="*/ 1507 h 1513"/>
              <a:gd name="T2" fmla="*/ 0 w 11"/>
              <a:gd name="T3" fmla="*/ 1509 h 1513"/>
              <a:gd name="T4" fmla="*/ 0 w 11"/>
              <a:gd name="T5" fmla="*/ 1509 h 1513"/>
              <a:gd name="T6" fmla="*/ 2 w 11"/>
              <a:gd name="T7" fmla="*/ 1513 h 1513"/>
              <a:gd name="T8" fmla="*/ 2 w 11"/>
              <a:gd name="T9" fmla="*/ 1513 h 1513"/>
              <a:gd name="T10" fmla="*/ 5 w 11"/>
              <a:gd name="T11" fmla="*/ 1513 h 1513"/>
              <a:gd name="T12" fmla="*/ 8 w 11"/>
              <a:gd name="T13" fmla="*/ 1513 h 1513"/>
              <a:gd name="T14" fmla="*/ 8 w 11"/>
              <a:gd name="T15" fmla="*/ 1513 h 1513"/>
              <a:gd name="T16" fmla="*/ 11 w 11"/>
              <a:gd name="T17" fmla="*/ 1509 h 1513"/>
              <a:gd name="T18" fmla="*/ 11 w 11"/>
              <a:gd name="T19" fmla="*/ 1509 h 1513"/>
              <a:gd name="T20" fmla="*/ 11 w 11"/>
              <a:gd name="T21" fmla="*/ 11 h 1513"/>
              <a:gd name="T22" fmla="*/ 11 w 11"/>
              <a:gd name="T23" fmla="*/ 4 h 1513"/>
              <a:gd name="T24" fmla="*/ 11 w 11"/>
              <a:gd name="T25" fmla="*/ 4 h 1513"/>
              <a:gd name="T26" fmla="*/ 8 w 11"/>
              <a:gd name="T27" fmla="*/ 0 h 1513"/>
              <a:gd name="T28" fmla="*/ 8 w 11"/>
              <a:gd name="T29" fmla="*/ 0 h 1513"/>
              <a:gd name="T30" fmla="*/ 5 w 11"/>
              <a:gd name="T31" fmla="*/ 0 h 1513"/>
              <a:gd name="T32" fmla="*/ 2 w 11"/>
              <a:gd name="T33" fmla="*/ 0 h 1513"/>
              <a:gd name="T34" fmla="*/ 2 w 11"/>
              <a:gd name="T35" fmla="*/ 0 h 1513"/>
              <a:gd name="T36" fmla="*/ 0 w 11"/>
              <a:gd name="T37" fmla="*/ 4 h 1513"/>
              <a:gd name="T38" fmla="*/ 0 w 11"/>
              <a:gd name="T39" fmla="*/ 4 h 1513"/>
              <a:gd name="T40" fmla="*/ 0 w 11"/>
              <a:gd name="T41" fmla="*/ 9 h 1513"/>
              <a:gd name="T42" fmla="*/ 0 w 11"/>
              <a:gd name="T43" fmla="*/ 1507 h 1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1513"/>
              <a:gd name="T68" fmla="*/ 11 w 11"/>
              <a:gd name="T69" fmla="*/ 1513 h 1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1513">
                <a:moveTo>
                  <a:pt x="0" y="1507"/>
                </a:moveTo>
                <a:lnTo>
                  <a:pt x="0" y="1509"/>
                </a:lnTo>
                <a:lnTo>
                  <a:pt x="2" y="1513"/>
                </a:lnTo>
                <a:lnTo>
                  <a:pt x="5" y="1513"/>
                </a:lnTo>
                <a:lnTo>
                  <a:pt x="8" y="1513"/>
                </a:lnTo>
                <a:lnTo>
                  <a:pt x="11" y="1509"/>
                </a:lnTo>
                <a:lnTo>
                  <a:pt x="11" y="11"/>
                </a:lnTo>
                <a:lnTo>
                  <a:pt x="11" y="4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0" y="4"/>
                </a:lnTo>
                <a:lnTo>
                  <a:pt x="0" y="9"/>
                </a:lnTo>
                <a:lnTo>
                  <a:pt x="0" y="150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4" name="Line 447">
            <a:extLst>
              <a:ext uri="{FF2B5EF4-FFF2-40B4-BE49-F238E27FC236}">
                <a16:creationId xmlns:a16="http://schemas.microsoft.com/office/drawing/2014/main" id="{AEEE15F8-341A-4EBA-98B9-14C1F047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50053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5" name="Freeform 448">
            <a:extLst>
              <a:ext uri="{FF2B5EF4-FFF2-40B4-BE49-F238E27FC236}">
                <a16:creationId xmlns:a16="http://schemas.microsoft.com/office/drawing/2014/main" id="{1F7BA8BD-D08D-49DA-B8DD-471634D9FEE1}"/>
              </a:ext>
            </a:extLst>
          </p:cNvPr>
          <p:cNvSpPr>
            <a:spLocks/>
          </p:cNvSpPr>
          <p:nvPr/>
        </p:nvSpPr>
        <p:spPr bwMode="auto">
          <a:xfrm>
            <a:off x="5021263" y="5005388"/>
            <a:ext cx="55562" cy="4762"/>
          </a:xfrm>
          <a:custGeom>
            <a:avLst/>
            <a:gdLst>
              <a:gd name="T0" fmla="*/ 5 w 146"/>
              <a:gd name="T1" fmla="*/ 0 h 11"/>
              <a:gd name="T2" fmla="*/ 2 w 146"/>
              <a:gd name="T3" fmla="*/ 0 h 11"/>
              <a:gd name="T4" fmla="*/ 2 w 146"/>
              <a:gd name="T5" fmla="*/ 0 h 11"/>
              <a:gd name="T6" fmla="*/ 0 w 146"/>
              <a:gd name="T7" fmla="*/ 4 h 11"/>
              <a:gd name="T8" fmla="*/ 0 w 146"/>
              <a:gd name="T9" fmla="*/ 4 h 11"/>
              <a:gd name="T10" fmla="*/ 0 w 146"/>
              <a:gd name="T11" fmla="*/ 6 h 11"/>
              <a:gd name="T12" fmla="*/ 0 w 146"/>
              <a:gd name="T13" fmla="*/ 9 h 11"/>
              <a:gd name="T14" fmla="*/ 0 w 146"/>
              <a:gd name="T15" fmla="*/ 9 h 11"/>
              <a:gd name="T16" fmla="*/ 2 w 146"/>
              <a:gd name="T17" fmla="*/ 11 h 11"/>
              <a:gd name="T18" fmla="*/ 2 w 146"/>
              <a:gd name="T19" fmla="*/ 11 h 11"/>
              <a:gd name="T20" fmla="*/ 133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6 h 11"/>
              <a:gd name="T32" fmla="*/ 144 w 146"/>
              <a:gd name="T33" fmla="*/ 4 h 11"/>
              <a:gd name="T34" fmla="*/ 144 w 146"/>
              <a:gd name="T35" fmla="*/ 4 h 11"/>
              <a:gd name="T36" fmla="*/ 141 w 146"/>
              <a:gd name="T37" fmla="*/ 0 h 11"/>
              <a:gd name="T38" fmla="*/ 141 w 146"/>
              <a:gd name="T39" fmla="*/ 0 h 11"/>
              <a:gd name="T40" fmla="*/ 135 w 146"/>
              <a:gd name="T41" fmla="*/ 0 h 11"/>
              <a:gd name="T42" fmla="*/ 5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5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9"/>
                </a:lnTo>
                <a:lnTo>
                  <a:pt x="2" y="11"/>
                </a:lnTo>
                <a:lnTo>
                  <a:pt x="133" y="11"/>
                </a:lnTo>
                <a:lnTo>
                  <a:pt x="141" y="11"/>
                </a:lnTo>
                <a:lnTo>
                  <a:pt x="144" y="9"/>
                </a:lnTo>
                <a:lnTo>
                  <a:pt x="146" y="6"/>
                </a:lnTo>
                <a:lnTo>
                  <a:pt x="144" y="4"/>
                </a:lnTo>
                <a:lnTo>
                  <a:pt x="141" y="0"/>
                </a:lnTo>
                <a:lnTo>
                  <a:pt x="13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6" name="Line 449">
            <a:extLst>
              <a:ext uri="{FF2B5EF4-FFF2-40B4-BE49-F238E27FC236}">
                <a16:creationId xmlns:a16="http://schemas.microsoft.com/office/drawing/2014/main" id="{A7117ED3-EE43-4566-BB2D-F0AD52E71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50069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7" name="Freeform 450">
            <a:extLst>
              <a:ext uri="{FF2B5EF4-FFF2-40B4-BE49-F238E27FC236}">
                <a16:creationId xmlns:a16="http://schemas.microsoft.com/office/drawing/2014/main" id="{2D70249C-0645-4CB5-85F9-E0A121AF3779}"/>
              </a:ext>
            </a:extLst>
          </p:cNvPr>
          <p:cNvSpPr>
            <a:spLocks/>
          </p:cNvSpPr>
          <p:nvPr/>
        </p:nvSpPr>
        <p:spPr bwMode="auto">
          <a:xfrm>
            <a:off x="5070475" y="5005388"/>
            <a:ext cx="6350" cy="546100"/>
          </a:xfrm>
          <a:custGeom>
            <a:avLst/>
            <a:gdLst>
              <a:gd name="T0" fmla="*/ 13 w 13"/>
              <a:gd name="T1" fmla="*/ 6 h 1513"/>
              <a:gd name="T2" fmla="*/ 11 w 13"/>
              <a:gd name="T3" fmla="*/ 4 h 1513"/>
              <a:gd name="T4" fmla="*/ 11 w 13"/>
              <a:gd name="T5" fmla="*/ 4 h 1513"/>
              <a:gd name="T6" fmla="*/ 8 w 13"/>
              <a:gd name="T7" fmla="*/ 0 h 1513"/>
              <a:gd name="T8" fmla="*/ 8 w 13"/>
              <a:gd name="T9" fmla="*/ 0 h 1513"/>
              <a:gd name="T10" fmla="*/ 6 w 13"/>
              <a:gd name="T11" fmla="*/ 0 h 1513"/>
              <a:gd name="T12" fmla="*/ 2 w 13"/>
              <a:gd name="T13" fmla="*/ 0 h 1513"/>
              <a:gd name="T14" fmla="*/ 2 w 13"/>
              <a:gd name="T15" fmla="*/ 0 h 1513"/>
              <a:gd name="T16" fmla="*/ 0 w 13"/>
              <a:gd name="T17" fmla="*/ 4 h 1513"/>
              <a:gd name="T18" fmla="*/ 0 w 13"/>
              <a:gd name="T19" fmla="*/ 4 h 1513"/>
              <a:gd name="T20" fmla="*/ 0 w 13"/>
              <a:gd name="T21" fmla="*/ 1504 h 1513"/>
              <a:gd name="T22" fmla="*/ 0 w 13"/>
              <a:gd name="T23" fmla="*/ 1509 h 1513"/>
              <a:gd name="T24" fmla="*/ 0 w 13"/>
              <a:gd name="T25" fmla="*/ 1509 h 1513"/>
              <a:gd name="T26" fmla="*/ 2 w 13"/>
              <a:gd name="T27" fmla="*/ 1513 h 1513"/>
              <a:gd name="T28" fmla="*/ 2 w 13"/>
              <a:gd name="T29" fmla="*/ 1513 h 1513"/>
              <a:gd name="T30" fmla="*/ 6 w 13"/>
              <a:gd name="T31" fmla="*/ 1513 h 1513"/>
              <a:gd name="T32" fmla="*/ 8 w 13"/>
              <a:gd name="T33" fmla="*/ 1513 h 1513"/>
              <a:gd name="T34" fmla="*/ 8 w 13"/>
              <a:gd name="T35" fmla="*/ 1513 h 1513"/>
              <a:gd name="T36" fmla="*/ 11 w 13"/>
              <a:gd name="T37" fmla="*/ 1509 h 1513"/>
              <a:gd name="T38" fmla="*/ 11 w 13"/>
              <a:gd name="T39" fmla="*/ 1509 h 1513"/>
              <a:gd name="T40" fmla="*/ 13 w 13"/>
              <a:gd name="T41" fmla="*/ 1507 h 1513"/>
              <a:gd name="T42" fmla="*/ 13 w 13"/>
              <a:gd name="T43" fmla="*/ 6 h 1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513"/>
              <a:gd name="T68" fmla="*/ 13 w 13"/>
              <a:gd name="T69" fmla="*/ 1513 h 1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513">
                <a:moveTo>
                  <a:pt x="13" y="6"/>
                </a:moveTo>
                <a:lnTo>
                  <a:pt x="11" y="4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4"/>
                </a:lnTo>
                <a:lnTo>
                  <a:pt x="0" y="1504"/>
                </a:lnTo>
                <a:lnTo>
                  <a:pt x="0" y="1509"/>
                </a:lnTo>
                <a:lnTo>
                  <a:pt x="2" y="1513"/>
                </a:lnTo>
                <a:lnTo>
                  <a:pt x="6" y="1513"/>
                </a:lnTo>
                <a:lnTo>
                  <a:pt x="8" y="1513"/>
                </a:lnTo>
                <a:lnTo>
                  <a:pt x="11" y="1509"/>
                </a:lnTo>
                <a:lnTo>
                  <a:pt x="13" y="1507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8" name="Rectangle 451">
            <a:extLst>
              <a:ext uri="{FF2B5EF4-FFF2-40B4-BE49-F238E27FC236}">
                <a16:creationId xmlns:a16="http://schemas.microsoft.com/office/drawing/2014/main" id="{DCE3C966-7CF0-4D31-B64E-496DAFA8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895600"/>
            <a:ext cx="49212" cy="26543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9" name="Line 452">
            <a:extLst>
              <a:ext uri="{FF2B5EF4-FFF2-40B4-BE49-F238E27FC236}">
                <a16:creationId xmlns:a16="http://schemas.microsoft.com/office/drawing/2014/main" id="{B26C113E-726D-4509-86AA-8AC95B3C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47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0" name="Freeform 453">
            <a:extLst>
              <a:ext uri="{FF2B5EF4-FFF2-40B4-BE49-F238E27FC236}">
                <a16:creationId xmlns:a16="http://schemas.microsoft.com/office/drawing/2014/main" id="{A9DFF5FD-9E79-410F-9CF4-EBD738ED9B83}"/>
              </a:ext>
            </a:extLst>
          </p:cNvPr>
          <p:cNvSpPr>
            <a:spLocks/>
          </p:cNvSpPr>
          <p:nvPr/>
        </p:nvSpPr>
        <p:spPr bwMode="auto">
          <a:xfrm>
            <a:off x="5084763" y="2894013"/>
            <a:ext cx="4762" cy="2657475"/>
          </a:xfrm>
          <a:custGeom>
            <a:avLst/>
            <a:gdLst>
              <a:gd name="T0" fmla="*/ 0 w 13"/>
              <a:gd name="T1" fmla="*/ 7350 h 7356"/>
              <a:gd name="T2" fmla="*/ 3 w 13"/>
              <a:gd name="T3" fmla="*/ 7352 h 7356"/>
              <a:gd name="T4" fmla="*/ 3 w 13"/>
              <a:gd name="T5" fmla="*/ 7352 h 7356"/>
              <a:gd name="T6" fmla="*/ 5 w 13"/>
              <a:gd name="T7" fmla="*/ 7356 h 7356"/>
              <a:gd name="T8" fmla="*/ 5 w 13"/>
              <a:gd name="T9" fmla="*/ 7356 h 7356"/>
              <a:gd name="T10" fmla="*/ 9 w 13"/>
              <a:gd name="T11" fmla="*/ 7356 h 7356"/>
              <a:gd name="T12" fmla="*/ 11 w 13"/>
              <a:gd name="T13" fmla="*/ 7356 h 7356"/>
              <a:gd name="T14" fmla="*/ 11 w 13"/>
              <a:gd name="T15" fmla="*/ 7356 h 7356"/>
              <a:gd name="T16" fmla="*/ 13 w 13"/>
              <a:gd name="T17" fmla="*/ 7352 h 7356"/>
              <a:gd name="T18" fmla="*/ 13 w 13"/>
              <a:gd name="T19" fmla="*/ 7352 h 7356"/>
              <a:gd name="T20" fmla="*/ 13 w 13"/>
              <a:gd name="T21" fmla="*/ 11 h 7356"/>
              <a:gd name="T22" fmla="*/ 13 w 13"/>
              <a:gd name="T23" fmla="*/ 3 h 7356"/>
              <a:gd name="T24" fmla="*/ 13 w 13"/>
              <a:gd name="T25" fmla="*/ 3 h 7356"/>
              <a:gd name="T26" fmla="*/ 11 w 13"/>
              <a:gd name="T27" fmla="*/ 0 h 7356"/>
              <a:gd name="T28" fmla="*/ 11 w 13"/>
              <a:gd name="T29" fmla="*/ 0 h 7356"/>
              <a:gd name="T30" fmla="*/ 9 w 13"/>
              <a:gd name="T31" fmla="*/ 0 h 7356"/>
              <a:gd name="T32" fmla="*/ 5 w 13"/>
              <a:gd name="T33" fmla="*/ 0 h 7356"/>
              <a:gd name="T34" fmla="*/ 5 w 13"/>
              <a:gd name="T35" fmla="*/ 0 h 7356"/>
              <a:gd name="T36" fmla="*/ 3 w 13"/>
              <a:gd name="T37" fmla="*/ 3 h 7356"/>
              <a:gd name="T38" fmla="*/ 3 w 13"/>
              <a:gd name="T39" fmla="*/ 3 h 7356"/>
              <a:gd name="T40" fmla="*/ 0 w 13"/>
              <a:gd name="T41" fmla="*/ 9 h 7356"/>
              <a:gd name="T42" fmla="*/ 0 w 13"/>
              <a:gd name="T43" fmla="*/ 7350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0" y="7350"/>
                </a:moveTo>
                <a:lnTo>
                  <a:pt x="3" y="7352"/>
                </a:lnTo>
                <a:lnTo>
                  <a:pt x="5" y="7356"/>
                </a:lnTo>
                <a:lnTo>
                  <a:pt x="9" y="7356"/>
                </a:lnTo>
                <a:lnTo>
                  <a:pt x="11" y="7356"/>
                </a:lnTo>
                <a:lnTo>
                  <a:pt x="13" y="7352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735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1" name="Line 454">
            <a:extLst>
              <a:ext uri="{FF2B5EF4-FFF2-40B4-BE49-F238E27FC236}">
                <a16:creationId xmlns:a16="http://schemas.microsoft.com/office/drawing/2014/main" id="{56A8A706-01B4-43F4-AF89-AA16D56AD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28940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2" name="Freeform 455">
            <a:extLst>
              <a:ext uri="{FF2B5EF4-FFF2-40B4-BE49-F238E27FC236}">
                <a16:creationId xmlns:a16="http://schemas.microsoft.com/office/drawing/2014/main" id="{5C707587-328E-49D0-9C6B-8C571115516F}"/>
              </a:ext>
            </a:extLst>
          </p:cNvPr>
          <p:cNvSpPr>
            <a:spLocks/>
          </p:cNvSpPr>
          <p:nvPr/>
        </p:nvSpPr>
        <p:spPr bwMode="auto">
          <a:xfrm>
            <a:off x="5084763" y="2894013"/>
            <a:ext cx="55562" cy="4762"/>
          </a:xfrm>
          <a:custGeom>
            <a:avLst/>
            <a:gdLst>
              <a:gd name="T0" fmla="*/ 9 w 149"/>
              <a:gd name="T1" fmla="*/ 0 h 11"/>
              <a:gd name="T2" fmla="*/ 5 w 149"/>
              <a:gd name="T3" fmla="*/ 0 h 11"/>
              <a:gd name="T4" fmla="*/ 5 w 149"/>
              <a:gd name="T5" fmla="*/ 0 h 11"/>
              <a:gd name="T6" fmla="*/ 3 w 149"/>
              <a:gd name="T7" fmla="*/ 3 h 11"/>
              <a:gd name="T8" fmla="*/ 3 w 149"/>
              <a:gd name="T9" fmla="*/ 3 h 11"/>
              <a:gd name="T10" fmla="*/ 0 w 149"/>
              <a:gd name="T11" fmla="*/ 6 h 11"/>
              <a:gd name="T12" fmla="*/ 3 w 149"/>
              <a:gd name="T13" fmla="*/ 9 h 11"/>
              <a:gd name="T14" fmla="*/ 3 w 149"/>
              <a:gd name="T15" fmla="*/ 9 h 11"/>
              <a:gd name="T16" fmla="*/ 5 w 149"/>
              <a:gd name="T17" fmla="*/ 11 h 11"/>
              <a:gd name="T18" fmla="*/ 5 w 149"/>
              <a:gd name="T19" fmla="*/ 11 h 11"/>
              <a:gd name="T20" fmla="*/ 139 w 149"/>
              <a:gd name="T21" fmla="*/ 11 h 11"/>
              <a:gd name="T22" fmla="*/ 144 w 149"/>
              <a:gd name="T23" fmla="*/ 11 h 11"/>
              <a:gd name="T24" fmla="*/ 144 w 149"/>
              <a:gd name="T25" fmla="*/ 11 h 11"/>
              <a:gd name="T26" fmla="*/ 147 w 149"/>
              <a:gd name="T27" fmla="*/ 9 h 11"/>
              <a:gd name="T28" fmla="*/ 147 w 149"/>
              <a:gd name="T29" fmla="*/ 9 h 11"/>
              <a:gd name="T30" fmla="*/ 149 w 149"/>
              <a:gd name="T31" fmla="*/ 6 h 11"/>
              <a:gd name="T32" fmla="*/ 147 w 149"/>
              <a:gd name="T33" fmla="*/ 3 h 11"/>
              <a:gd name="T34" fmla="*/ 147 w 149"/>
              <a:gd name="T35" fmla="*/ 3 h 11"/>
              <a:gd name="T36" fmla="*/ 144 w 149"/>
              <a:gd name="T37" fmla="*/ 0 h 11"/>
              <a:gd name="T38" fmla="*/ 144 w 149"/>
              <a:gd name="T39" fmla="*/ 0 h 11"/>
              <a:gd name="T40" fmla="*/ 142 w 149"/>
              <a:gd name="T41" fmla="*/ 0 h 11"/>
              <a:gd name="T42" fmla="*/ 9 w 149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1"/>
              <a:gd name="T68" fmla="*/ 149 w 149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1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5" y="11"/>
                </a:lnTo>
                <a:lnTo>
                  <a:pt x="139" y="11"/>
                </a:lnTo>
                <a:lnTo>
                  <a:pt x="144" y="11"/>
                </a:lnTo>
                <a:lnTo>
                  <a:pt x="147" y="9"/>
                </a:lnTo>
                <a:lnTo>
                  <a:pt x="149" y="6"/>
                </a:lnTo>
                <a:lnTo>
                  <a:pt x="147" y="3"/>
                </a:lnTo>
                <a:lnTo>
                  <a:pt x="144" y="0"/>
                </a:lnTo>
                <a:lnTo>
                  <a:pt x="142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3" name="Line 456">
            <a:extLst>
              <a:ext uri="{FF2B5EF4-FFF2-40B4-BE49-F238E27FC236}">
                <a16:creationId xmlns:a16="http://schemas.microsoft.com/office/drawing/2014/main" id="{D30A8AC4-1586-43A3-BF03-7700CC20C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325" y="28956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4" name="Freeform 457">
            <a:extLst>
              <a:ext uri="{FF2B5EF4-FFF2-40B4-BE49-F238E27FC236}">
                <a16:creationId xmlns:a16="http://schemas.microsoft.com/office/drawing/2014/main" id="{9C69326A-EE17-4539-91EA-32462C60120C}"/>
              </a:ext>
            </a:extLst>
          </p:cNvPr>
          <p:cNvSpPr>
            <a:spLocks/>
          </p:cNvSpPr>
          <p:nvPr/>
        </p:nvSpPr>
        <p:spPr bwMode="auto">
          <a:xfrm>
            <a:off x="5133975" y="2894013"/>
            <a:ext cx="6350" cy="2657475"/>
          </a:xfrm>
          <a:custGeom>
            <a:avLst/>
            <a:gdLst>
              <a:gd name="T0" fmla="*/ 13 w 13"/>
              <a:gd name="T1" fmla="*/ 6 h 7356"/>
              <a:gd name="T2" fmla="*/ 11 w 13"/>
              <a:gd name="T3" fmla="*/ 3 h 7356"/>
              <a:gd name="T4" fmla="*/ 11 w 13"/>
              <a:gd name="T5" fmla="*/ 3 h 7356"/>
              <a:gd name="T6" fmla="*/ 8 w 13"/>
              <a:gd name="T7" fmla="*/ 0 h 7356"/>
              <a:gd name="T8" fmla="*/ 8 w 13"/>
              <a:gd name="T9" fmla="*/ 0 h 7356"/>
              <a:gd name="T10" fmla="*/ 6 w 13"/>
              <a:gd name="T11" fmla="*/ 0 h 7356"/>
              <a:gd name="T12" fmla="*/ 3 w 13"/>
              <a:gd name="T13" fmla="*/ 0 h 7356"/>
              <a:gd name="T14" fmla="*/ 3 w 13"/>
              <a:gd name="T15" fmla="*/ 0 h 7356"/>
              <a:gd name="T16" fmla="*/ 0 w 13"/>
              <a:gd name="T17" fmla="*/ 3 h 7356"/>
              <a:gd name="T18" fmla="*/ 0 w 13"/>
              <a:gd name="T19" fmla="*/ 3 h 7356"/>
              <a:gd name="T20" fmla="*/ 0 w 13"/>
              <a:gd name="T21" fmla="*/ 7347 h 7356"/>
              <a:gd name="T22" fmla="*/ 0 w 13"/>
              <a:gd name="T23" fmla="*/ 7352 h 7356"/>
              <a:gd name="T24" fmla="*/ 0 w 13"/>
              <a:gd name="T25" fmla="*/ 7352 h 7356"/>
              <a:gd name="T26" fmla="*/ 3 w 13"/>
              <a:gd name="T27" fmla="*/ 7356 h 7356"/>
              <a:gd name="T28" fmla="*/ 3 w 13"/>
              <a:gd name="T29" fmla="*/ 7356 h 7356"/>
              <a:gd name="T30" fmla="*/ 6 w 13"/>
              <a:gd name="T31" fmla="*/ 7356 h 7356"/>
              <a:gd name="T32" fmla="*/ 8 w 13"/>
              <a:gd name="T33" fmla="*/ 7356 h 7356"/>
              <a:gd name="T34" fmla="*/ 8 w 13"/>
              <a:gd name="T35" fmla="*/ 7356 h 7356"/>
              <a:gd name="T36" fmla="*/ 11 w 13"/>
              <a:gd name="T37" fmla="*/ 7352 h 7356"/>
              <a:gd name="T38" fmla="*/ 11 w 13"/>
              <a:gd name="T39" fmla="*/ 7352 h 7356"/>
              <a:gd name="T40" fmla="*/ 13 w 13"/>
              <a:gd name="T41" fmla="*/ 7350 h 7356"/>
              <a:gd name="T42" fmla="*/ 13 w 13"/>
              <a:gd name="T43" fmla="*/ 6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13" y="6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7347"/>
                </a:lnTo>
                <a:lnTo>
                  <a:pt x="0" y="7352"/>
                </a:lnTo>
                <a:lnTo>
                  <a:pt x="3" y="7356"/>
                </a:lnTo>
                <a:lnTo>
                  <a:pt x="6" y="7356"/>
                </a:lnTo>
                <a:lnTo>
                  <a:pt x="8" y="7356"/>
                </a:lnTo>
                <a:lnTo>
                  <a:pt x="11" y="7352"/>
                </a:lnTo>
                <a:lnTo>
                  <a:pt x="13" y="7350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5" name="Rectangle 458">
            <a:extLst>
              <a:ext uri="{FF2B5EF4-FFF2-40B4-BE49-F238E27FC236}">
                <a16:creationId xmlns:a16="http://schemas.microsoft.com/office/drawing/2014/main" id="{3373B961-90B8-427C-B0BA-8A34C812D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3378200"/>
            <a:ext cx="49212" cy="21717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6" name="Line 459">
            <a:extLst>
              <a:ext uri="{FF2B5EF4-FFF2-40B4-BE49-F238E27FC236}">
                <a16:creationId xmlns:a16="http://schemas.microsoft.com/office/drawing/2014/main" id="{D86B09D3-0AAC-4B4A-9FB3-DAB75F5F4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7" name="Freeform 460">
            <a:extLst>
              <a:ext uri="{FF2B5EF4-FFF2-40B4-BE49-F238E27FC236}">
                <a16:creationId xmlns:a16="http://schemas.microsoft.com/office/drawing/2014/main" id="{1CF21BBE-73A1-4E9C-B1C9-5F77396FDF7F}"/>
              </a:ext>
            </a:extLst>
          </p:cNvPr>
          <p:cNvSpPr>
            <a:spLocks/>
          </p:cNvSpPr>
          <p:nvPr/>
        </p:nvSpPr>
        <p:spPr bwMode="auto">
          <a:xfrm>
            <a:off x="5149850" y="3376613"/>
            <a:ext cx="4763" cy="2174875"/>
          </a:xfrm>
          <a:custGeom>
            <a:avLst/>
            <a:gdLst>
              <a:gd name="T0" fmla="*/ 0 w 13"/>
              <a:gd name="T1" fmla="*/ 6014 h 6020"/>
              <a:gd name="T2" fmla="*/ 2 w 13"/>
              <a:gd name="T3" fmla="*/ 6016 h 6020"/>
              <a:gd name="T4" fmla="*/ 2 w 13"/>
              <a:gd name="T5" fmla="*/ 6016 h 6020"/>
              <a:gd name="T6" fmla="*/ 6 w 13"/>
              <a:gd name="T7" fmla="*/ 6020 h 6020"/>
              <a:gd name="T8" fmla="*/ 6 w 13"/>
              <a:gd name="T9" fmla="*/ 6020 h 6020"/>
              <a:gd name="T10" fmla="*/ 8 w 13"/>
              <a:gd name="T11" fmla="*/ 6020 h 6020"/>
              <a:gd name="T12" fmla="*/ 11 w 13"/>
              <a:gd name="T13" fmla="*/ 6020 h 6020"/>
              <a:gd name="T14" fmla="*/ 11 w 13"/>
              <a:gd name="T15" fmla="*/ 6020 h 6020"/>
              <a:gd name="T16" fmla="*/ 13 w 13"/>
              <a:gd name="T17" fmla="*/ 6016 h 6020"/>
              <a:gd name="T18" fmla="*/ 13 w 13"/>
              <a:gd name="T19" fmla="*/ 6016 h 6020"/>
              <a:gd name="T20" fmla="*/ 13 w 13"/>
              <a:gd name="T21" fmla="*/ 11 h 6020"/>
              <a:gd name="T22" fmla="*/ 13 w 13"/>
              <a:gd name="T23" fmla="*/ 2 h 6020"/>
              <a:gd name="T24" fmla="*/ 13 w 13"/>
              <a:gd name="T25" fmla="*/ 2 h 6020"/>
              <a:gd name="T26" fmla="*/ 11 w 13"/>
              <a:gd name="T27" fmla="*/ 0 h 6020"/>
              <a:gd name="T28" fmla="*/ 11 w 13"/>
              <a:gd name="T29" fmla="*/ 0 h 6020"/>
              <a:gd name="T30" fmla="*/ 8 w 13"/>
              <a:gd name="T31" fmla="*/ 0 h 6020"/>
              <a:gd name="T32" fmla="*/ 6 w 13"/>
              <a:gd name="T33" fmla="*/ 0 h 6020"/>
              <a:gd name="T34" fmla="*/ 6 w 13"/>
              <a:gd name="T35" fmla="*/ 0 h 6020"/>
              <a:gd name="T36" fmla="*/ 2 w 13"/>
              <a:gd name="T37" fmla="*/ 2 h 6020"/>
              <a:gd name="T38" fmla="*/ 2 w 13"/>
              <a:gd name="T39" fmla="*/ 2 h 6020"/>
              <a:gd name="T40" fmla="*/ 0 w 13"/>
              <a:gd name="T41" fmla="*/ 8 h 6020"/>
              <a:gd name="T42" fmla="*/ 0 w 13"/>
              <a:gd name="T43" fmla="*/ 6014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020"/>
              <a:gd name="T68" fmla="*/ 13 w 13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020">
                <a:moveTo>
                  <a:pt x="0" y="6014"/>
                </a:moveTo>
                <a:lnTo>
                  <a:pt x="2" y="6016"/>
                </a:lnTo>
                <a:lnTo>
                  <a:pt x="6" y="6020"/>
                </a:lnTo>
                <a:lnTo>
                  <a:pt x="8" y="6020"/>
                </a:lnTo>
                <a:lnTo>
                  <a:pt x="11" y="6020"/>
                </a:lnTo>
                <a:lnTo>
                  <a:pt x="13" y="6016"/>
                </a:lnTo>
                <a:lnTo>
                  <a:pt x="13" y="11"/>
                </a:lnTo>
                <a:lnTo>
                  <a:pt x="13" y="2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2" y="2"/>
                </a:lnTo>
                <a:lnTo>
                  <a:pt x="0" y="8"/>
                </a:lnTo>
                <a:lnTo>
                  <a:pt x="0" y="601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8" name="Line 461">
            <a:extLst>
              <a:ext uri="{FF2B5EF4-FFF2-40B4-BE49-F238E27FC236}">
                <a16:creationId xmlns:a16="http://schemas.microsoft.com/office/drawing/2014/main" id="{DE278E82-C06F-4951-B776-E29E035A8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1438" y="33766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9" name="Freeform 462">
            <a:extLst>
              <a:ext uri="{FF2B5EF4-FFF2-40B4-BE49-F238E27FC236}">
                <a16:creationId xmlns:a16="http://schemas.microsoft.com/office/drawing/2014/main" id="{8CFC7CF1-5F07-4D41-B561-B89C27AB23BB}"/>
              </a:ext>
            </a:extLst>
          </p:cNvPr>
          <p:cNvSpPr>
            <a:spLocks/>
          </p:cNvSpPr>
          <p:nvPr/>
        </p:nvSpPr>
        <p:spPr bwMode="auto">
          <a:xfrm>
            <a:off x="5149850" y="3376613"/>
            <a:ext cx="53975" cy="4762"/>
          </a:xfrm>
          <a:custGeom>
            <a:avLst/>
            <a:gdLst>
              <a:gd name="T0" fmla="*/ 8 w 146"/>
              <a:gd name="T1" fmla="*/ 0 h 11"/>
              <a:gd name="T2" fmla="*/ 6 w 146"/>
              <a:gd name="T3" fmla="*/ 0 h 11"/>
              <a:gd name="T4" fmla="*/ 6 w 146"/>
              <a:gd name="T5" fmla="*/ 0 h 11"/>
              <a:gd name="T6" fmla="*/ 2 w 146"/>
              <a:gd name="T7" fmla="*/ 2 h 11"/>
              <a:gd name="T8" fmla="*/ 2 w 146"/>
              <a:gd name="T9" fmla="*/ 2 h 11"/>
              <a:gd name="T10" fmla="*/ 0 w 146"/>
              <a:gd name="T11" fmla="*/ 5 h 11"/>
              <a:gd name="T12" fmla="*/ 2 w 146"/>
              <a:gd name="T13" fmla="*/ 8 h 11"/>
              <a:gd name="T14" fmla="*/ 2 w 146"/>
              <a:gd name="T15" fmla="*/ 8 h 11"/>
              <a:gd name="T16" fmla="*/ 6 w 146"/>
              <a:gd name="T17" fmla="*/ 11 h 11"/>
              <a:gd name="T18" fmla="*/ 6 w 146"/>
              <a:gd name="T19" fmla="*/ 11 h 11"/>
              <a:gd name="T20" fmla="*/ 137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8 h 11"/>
              <a:gd name="T28" fmla="*/ 144 w 146"/>
              <a:gd name="T29" fmla="*/ 8 h 11"/>
              <a:gd name="T30" fmla="*/ 146 w 146"/>
              <a:gd name="T31" fmla="*/ 5 h 11"/>
              <a:gd name="T32" fmla="*/ 144 w 146"/>
              <a:gd name="T33" fmla="*/ 2 h 11"/>
              <a:gd name="T34" fmla="*/ 144 w 146"/>
              <a:gd name="T35" fmla="*/ 2 h 11"/>
              <a:gd name="T36" fmla="*/ 141 w 146"/>
              <a:gd name="T37" fmla="*/ 0 h 11"/>
              <a:gd name="T38" fmla="*/ 141 w 146"/>
              <a:gd name="T39" fmla="*/ 0 h 11"/>
              <a:gd name="T40" fmla="*/ 139 w 146"/>
              <a:gd name="T41" fmla="*/ 0 h 11"/>
              <a:gd name="T42" fmla="*/ 8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8" y="0"/>
                </a:moveTo>
                <a:lnTo>
                  <a:pt x="6" y="0"/>
                </a:lnTo>
                <a:lnTo>
                  <a:pt x="2" y="2"/>
                </a:lnTo>
                <a:lnTo>
                  <a:pt x="0" y="5"/>
                </a:lnTo>
                <a:lnTo>
                  <a:pt x="2" y="8"/>
                </a:lnTo>
                <a:lnTo>
                  <a:pt x="6" y="11"/>
                </a:lnTo>
                <a:lnTo>
                  <a:pt x="137" y="11"/>
                </a:lnTo>
                <a:lnTo>
                  <a:pt x="141" y="11"/>
                </a:lnTo>
                <a:lnTo>
                  <a:pt x="144" y="8"/>
                </a:lnTo>
                <a:lnTo>
                  <a:pt x="146" y="5"/>
                </a:lnTo>
                <a:lnTo>
                  <a:pt x="144" y="2"/>
                </a:lnTo>
                <a:lnTo>
                  <a:pt x="141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0" name="Line 463">
            <a:extLst>
              <a:ext uri="{FF2B5EF4-FFF2-40B4-BE49-F238E27FC236}">
                <a16:creationId xmlns:a16="http://schemas.microsoft.com/office/drawing/2014/main" id="{AC1E4FB1-9F09-4345-A2C4-F9724FDBB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3825" y="33782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1" name="Freeform 464">
            <a:extLst>
              <a:ext uri="{FF2B5EF4-FFF2-40B4-BE49-F238E27FC236}">
                <a16:creationId xmlns:a16="http://schemas.microsoft.com/office/drawing/2014/main" id="{B9716E4D-AA72-4036-A692-4B015C63F36E}"/>
              </a:ext>
            </a:extLst>
          </p:cNvPr>
          <p:cNvSpPr>
            <a:spLocks/>
          </p:cNvSpPr>
          <p:nvPr/>
        </p:nvSpPr>
        <p:spPr bwMode="auto">
          <a:xfrm>
            <a:off x="5199063" y="3376613"/>
            <a:ext cx="4762" cy="2174875"/>
          </a:xfrm>
          <a:custGeom>
            <a:avLst/>
            <a:gdLst>
              <a:gd name="T0" fmla="*/ 13 w 13"/>
              <a:gd name="T1" fmla="*/ 5 h 6020"/>
              <a:gd name="T2" fmla="*/ 11 w 13"/>
              <a:gd name="T3" fmla="*/ 2 h 6020"/>
              <a:gd name="T4" fmla="*/ 11 w 13"/>
              <a:gd name="T5" fmla="*/ 2 h 6020"/>
              <a:gd name="T6" fmla="*/ 8 w 13"/>
              <a:gd name="T7" fmla="*/ 0 h 6020"/>
              <a:gd name="T8" fmla="*/ 8 w 13"/>
              <a:gd name="T9" fmla="*/ 0 h 6020"/>
              <a:gd name="T10" fmla="*/ 6 w 13"/>
              <a:gd name="T11" fmla="*/ 0 h 6020"/>
              <a:gd name="T12" fmla="*/ 4 w 13"/>
              <a:gd name="T13" fmla="*/ 0 h 6020"/>
              <a:gd name="T14" fmla="*/ 4 w 13"/>
              <a:gd name="T15" fmla="*/ 0 h 6020"/>
              <a:gd name="T16" fmla="*/ 0 w 13"/>
              <a:gd name="T17" fmla="*/ 2 h 6020"/>
              <a:gd name="T18" fmla="*/ 0 w 13"/>
              <a:gd name="T19" fmla="*/ 2 h 6020"/>
              <a:gd name="T20" fmla="*/ 0 w 13"/>
              <a:gd name="T21" fmla="*/ 6011 h 6020"/>
              <a:gd name="T22" fmla="*/ 0 w 13"/>
              <a:gd name="T23" fmla="*/ 6016 h 6020"/>
              <a:gd name="T24" fmla="*/ 0 w 13"/>
              <a:gd name="T25" fmla="*/ 6016 h 6020"/>
              <a:gd name="T26" fmla="*/ 4 w 13"/>
              <a:gd name="T27" fmla="*/ 6020 h 6020"/>
              <a:gd name="T28" fmla="*/ 4 w 13"/>
              <a:gd name="T29" fmla="*/ 6020 h 6020"/>
              <a:gd name="T30" fmla="*/ 6 w 13"/>
              <a:gd name="T31" fmla="*/ 6020 h 6020"/>
              <a:gd name="T32" fmla="*/ 8 w 13"/>
              <a:gd name="T33" fmla="*/ 6020 h 6020"/>
              <a:gd name="T34" fmla="*/ 8 w 13"/>
              <a:gd name="T35" fmla="*/ 6020 h 6020"/>
              <a:gd name="T36" fmla="*/ 11 w 13"/>
              <a:gd name="T37" fmla="*/ 6016 h 6020"/>
              <a:gd name="T38" fmla="*/ 11 w 13"/>
              <a:gd name="T39" fmla="*/ 6016 h 6020"/>
              <a:gd name="T40" fmla="*/ 13 w 13"/>
              <a:gd name="T41" fmla="*/ 6014 h 6020"/>
              <a:gd name="T42" fmla="*/ 13 w 13"/>
              <a:gd name="T43" fmla="*/ 5 h 60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6020"/>
              <a:gd name="T68" fmla="*/ 13 w 13"/>
              <a:gd name="T69" fmla="*/ 6020 h 60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6020">
                <a:moveTo>
                  <a:pt x="13" y="5"/>
                </a:moveTo>
                <a:lnTo>
                  <a:pt x="11" y="2"/>
                </a:lnTo>
                <a:lnTo>
                  <a:pt x="8" y="0"/>
                </a:lnTo>
                <a:lnTo>
                  <a:pt x="6" y="0"/>
                </a:lnTo>
                <a:lnTo>
                  <a:pt x="4" y="0"/>
                </a:lnTo>
                <a:lnTo>
                  <a:pt x="0" y="2"/>
                </a:lnTo>
                <a:lnTo>
                  <a:pt x="0" y="6011"/>
                </a:lnTo>
                <a:lnTo>
                  <a:pt x="0" y="6016"/>
                </a:lnTo>
                <a:lnTo>
                  <a:pt x="4" y="6020"/>
                </a:lnTo>
                <a:lnTo>
                  <a:pt x="6" y="6020"/>
                </a:lnTo>
                <a:lnTo>
                  <a:pt x="8" y="6020"/>
                </a:lnTo>
                <a:lnTo>
                  <a:pt x="11" y="6016"/>
                </a:lnTo>
                <a:lnTo>
                  <a:pt x="13" y="6014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2" name="Rectangle 465">
            <a:extLst>
              <a:ext uri="{FF2B5EF4-FFF2-40B4-BE49-F238E27FC236}">
                <a16:creationId xmlns:a16="http://schemas.microsoft.com/office/drawing/2014/main" id="{9327DFF1-025E-47CD-A256-0814634B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438525"/>
            <a:ext cx="49213" cy="21113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3" name="Line 466">
            <a:extLst>
              <a:ext uri="{FF2B5EF4-FFF2-40B4-BE49-F238E27FC236}">
                <a16:creationId xmlns:a16="http://schemas.microsoft.com/office/drawing/2014/main" id="{52F036C3-1543-4E39-A865-DB5604AA6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33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4" name="Freeform 467">
            <a:extLst>
              <a:ext uri="{FF2B5EF4-FFF2-40B4-BE49-F238E27FC236}">
                <a16:creationId xmlns:a16="http://schemas.microsoft.com/office/drawing/2014/main" id="{7CF15D47-9FCD-4F71-BC4D-595AE50C4D9C}"/>
              </a:ext>
            </a:extLst>
          </p:cNvPr>
          <p:cNvSpPr>
            <a:spLocks/>
          </p:cNvSpPr>
          <p:nvPr/>
        </p:nvSpPr>
        <p:spPr bwMode="auto">
          <a:xfrm>
            <a:off x="5213350" y="3435350"/>
            <a:ext cx="6350" cy="2116138"/>
          </a:xfrm>
          <a:custGeom>
            <a:avLst/>
            <a:gdLst>
              <a:gd name="T0" fmla="*/ 0 w 13"/>
              <a:gd name="T1" fmla="*/ 5848 h 5854"/>
              <a:gd name="T2" fmla="*/ 2 w 13"/>
              <a:gd name="T3" fmla="*/ 5850 h 5854"/>
              <a:gd name="T4" fmla="*/ 2 w 13"/>
              <a:gd name="T5" fmla="*/ 5850 h 5854"/>
              <a:gd name="T6" fmla="*/ 6 w 13"/>
              <a:gd name="T7" fmla="*/ 5854 h 5854"/>
              <a:gd name="T8" fmla="*/ 6 w 13"/>
              <a:gd name="T9" fmla="*/ 5854 h 5854"/>
              <a:gd name="T10" fmla="*/ 8 w 13"/>
              <a:gd name="T11" fmla="*/ 5854 h 5854"/>
              <a:gd name="T12" fmla="*/ 11 w 13"/>
              <a:gd name="T13" fmla="*/ 5854 h 5854"/>
              <a:gd name="T14" fmla="*/ 11 w 13"/>
              <a:gd name="T15" fmla="*/ 5854 h 5854"/>
              <a:gd name="T16" fmla="*/ 13 w 13"/>
              <a:gd name="T17" fmla="*/ 5850 h 5854"/>
              <a:gd name="T18" fmla="*/ 13 w 13"/>
              <a:gd name="T19" fmla="*/ 5850 h 5854"/>
              <a:gd name="T20" fmla="*/ 13 w 13"/>
              <a:gd name="T21" fmla="*/ 10 h 5854"/>
              <a:gd name="T22" fmla="*/ 13 w 13"/>
              <a:gd name="T23" fmla="*/ 5 h 5854"/>
              <a:gd name="T24" fmla="*/ 13 w 13"/>
              <a:gd name="T25" fmla="*/ 5 h 5854"/>
              <a:gd name="T26" fmla="*/ 11 w 13"/>
              <a:gd name="T27" fmla="*/ 2 h 5854"/>
              <a:gd name="T28" fmla="*/ 11 w 13"/>
              <a:gd name="T29" fmla="*/ 2 h 5854"/>
              <a:gd name="T30" fmla="*/ 8 w 13"/>
              <a:gd name="T31" fmla="*/ 0 h 5854"/>
              <a:gd name="T32" fmla="*/ 6 w 13"/>
              <a:gd name="T33" fmla="*/ 2 h 5854"/>
              <a:gd name="T34" fmla="*/ 6 w 13"/>
              <a:gd name="T35" fmla="*/ 2 h 5854"/>
              <a:gd name="T36" fmla="*/ 2 w 13"/>
              <a:gd name="T37" fmla="*/ 5 h 5854"/>
              <a:gd name="T38" fmla="*/ 2 w 13"/>
              <a:gd name="T39" fmla="*/ 5 h 5854"/>
              <a:gd name="T40" fmla="*/ 0 w 13"/>
              <a:gd name="T41" fmla="*/ 7 h 5854"/>
              <a:gd name="T42" fmla="*/ 0 w 13"/>
              <a:gd name="T43" fmla="*/ 5848 h 58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854"/>
              <a:gd name="T68" fmla="*/ 13 w 13"/>
              <a:gd name="T69" fmla="*/ 5854 h 58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854">
                <a:moveTo>
                  <a:pt x="0" y="5848"/>
                </a:moveTo>
                <a:lnTo>
                  <a:pt x="2" y="5850"/>
                </a:lnTo>
                <a:lnTo>
                  <a:pt x="6" y="5854"/>
                </a:lnTo>
                <a:lnTo>
                  <a:pt x="8" y="5854"/>
                </a:lnTo>
                <a:lnTo>
                  <a:pt x="11" y="5854"/>
                </a:lnTo>
                <a:lnTo>
                  <a:pt x="13" y="5850"/>
                </a:lnTo>
                <a:lnTo>
                  <a:pt x="13" y="10"/>
                </a:lnTo>
                <a:lnTo>
                  <a:pt x="13" y="5"/>
                </a:lnTo>
                <a:lnTo>
                  <a:pt x="11" y="2"/>
                </a:lnTo>
                <a:lnTo>
                  <a:pt x="8" y="0"/>
                </a:lnTo>
                <a:lnTo>
                  <a:pt x="6" y="2"/>
                </a:lnTo>
                <a:lnTo>
                  <a:pt x="2" y="5"/>
                </a:lnTo>
                <a:lnTo>
                  <a:pt x="0" y="7"/>
                </a:lnTo>
                <a:lnTo>
                  <a:pt x="0" y="584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5" name="Line 468">
            <a:extLst>
              <a:ext uri="{FF2B5EF4-FFF2-40B4-BE49-F238E27FC236}">
                <a16:creationId xmlns:a16="http://schemas.microsoft.com/office/drawing/2014/main" id="{7F102A14-224C-4F92-977A-406288906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34353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6" name="Freeform 469">
            <a:extLst>
              <a:ext uri="{FF2B5EF4-FFF2-40B4-BE49-F238E27FC236}">
                <a16:creationId xmlns:a16="http://schemas.microsoft.com/office/drawing/2014/main" id="{A2686B20-7C16-4386-9F9B-BF42E46E4155}"/>
              </a:ext>
            </a:extLst>
          </p:cNvPr>
          <p:cNvSpPr>
            <a:spLocks/>
          </p:cNvSpPr>
          <p:nvPr/>
        </p:nvSpPr>
        <p:spPr bwMode="auto">
          <a:xfrm>
            <a:off x="5213350" y="3435350"/>
            <a:ext cx="53975" cy="6350"/>
          </a:xfrm>
          <a:custGeom>
            <a:avLst/>
            <a:gdLst>
              <a:gd name="T0" fmla="*/ 8 w 146"/>
              <a:gd name="T1" fmla="*/ 0 h 12"/>
              <a:gd name="T2" fmla="*/ 6 w 146"/>
              <a:gd name="T3" fmla="*/ 2 h 12"/>
              <a:gd name="T4" fmla="*/ 6 w 146"/>
              <a:gd name="T5" fmla="*/ 2 h 12"/>
              <a:gd name="T6" fmla="*/ 2 w 146"/>
              <a:gd name="T7" fmla="*/ 5 h 12"/>
              <a:gd name="T8" fmla="*/ 2 w 146"/>
              <a:gd name="T9" fmla="*/ 5 h 12"/>
              <a:gd name="T10" fmla="*/ 0 w 146"/>
              <a:gd name="T11" fmla="*/ 7 h 12"/>
              <a:gd name="T12" fmla="*/ 2 w 146"/>
              <a:gd name="T13" fmla="*/ 10 h 12"/>
              <a:gd name="T14" fmla="*/ 2 w 146"/>
              <a:gd name="T15" fmla="*/ 10 h 12"/>
              <a:gd name="T16" fmla="*/ 6 w 146"/>
              <a:gd name="T17" fmla="*/ 12 h 12"/>
              <a:gd name="T18" fmla="*/ 6 w 146"/>
              <a:gd name="T19" fmla="*/ 12 h 12"/>
              <a:gd name="T20" fmla="*/ 136 w 146"/>
              <a:gd name="T21" fmla="*/ 12 h 12"/>
              <a:gd name="T22" fmla="*/ 141 w 146"/>
              <a:gd name="T23" fmla="*/ 12 h 12"/>
              <a:gd name="T24" fmla="*/ 141 w 146"/>
              <a:gd name="T25" fmla="*/ 12 h 12"/>
              <a:gd name="T26" fmla="*/ 144 w 146"/>
              <a:gd name="T27" fmla="*/ 10 h 12"/>
              <a:gd name="T28" fmla="*/ 144 w 146"/>
              <a:gd name="T29" fmla="*/ 10 h 12"/>
              <a:gd name="T30" fmla="*/ 146 w 146"/>
              <a:gd name="T31" fmla="*/ 7 h 12"/>
              <a:gd name="T32" fmla="*/ 144 w 146"/>
              <a:gd name="T33" fmla="*/ 5 h 12"/>
              <a:gd name="T34" fmla="*/ 144 w 146"/>
              <a:gd name="T35" fmla="*/ 5 h 12"/>
              <a:gd name="T36" fmla="*/ 141 w 146"/>
              <a:gd name="T37" fmla="*/ 2 h 12"/>
              <a:gd name="T38" fmla="*/ 141 w 146"/>
              <a:gd name="T39" fmla="*/ 2 h 12"/>
              <a:gd name="T40" fmla="*/ 139 w 146"/>
              <a:gd name="T41" fmla="*/ 0 h 12"/>
              <a:gd name="T42" fmla="*/ 8 w 146"/>
              <a:gd name="T43" fmla="*/ 0 h 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2"/>
              <a:gd name="T68" fmla="*/ 146 w 146"/>
              <a:gd name="T69" fmla="*/ 12 h 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2">
                <a:moveTo>
                  <a:pt x="8" y="0"/>
                </a:moveTo>
                <a:lnTo>
                  <a:pt x="6" y="2"/>
                </a:lnTo>
                <a:lnTo>
                  <a:pt x="2" y="5"/>
                </a:lnTo>
                <a:lnTo>
                  <a:pt x="0" y="7"/>
                </a:lnTo>
                <a:lnTo>
                  <a:pt x="2" y="10"/>
                </a:lnTo>
                <a:lnTo>
                  <a:pt x="6" y="12"/>
                </a:lnTo>
                <a:lnTo>
                  <a:pt x="136" y="12"/>
                </a:lnTo>
                <a:lnTo>
                  <a:pt x="141" y="12"/>
                </a:lnTo>
                <a:lnTo>
                  <a:pt x="144" y="10"/>
                </a:lnTo>
                <a:lnTo>
                  <a:pt x="146" y="7"/>
                </a:lnTo>
                <a:lnTo>
                  <a:pt x="144" y="5"/>
                </a:lnTo>
                <a:lnTo>
                  <a:pt x="141" y="2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7" name="Line 470">
            <a:extLst>
              <a:ext uri="{FF2B5EF4-FFF2-40B4-BE49-F238E27FC236}">
                <a16:creationId xmlns:a16="http://schemas.microsoft.com/office/drawing/2014/main" id="{EC6E3341-ED7D-4A75-82F5-1B0F91B22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34385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8" name="Freeform 471">
            <a:extLst>
              <a:ext uri="{FF2B5EF4-FFF2-40B4-BE49-F238E27FC236}">
                <a16:creationId xmlns:a16="http://schemas.microsoft.com/office/drawing/2014/main" id="{3987536A-1A13-448E-A5D9-F84960E7A301}"/>
              </a:ext>
            </a:extLst>
          </p:cNvPr>
          <p:cNvSpPr>
            <a:spLocks/>
          </p:cNvSpPr>
          <p:nvPr/>
        </p:nvSpPr>
        <p:spPr bwMode="auto">
          <a:xfrm>
            <a:off x="5264150" y="3435350"/>
            <a:ext cx="3175" cy="2116138"/>
          </a:xfrm>
          <a:custGeom>
            <a:avLst/>
            <a:gdLst>
              <a:gd name="T0" fmla="*/ 12 w 12"/>
              <a:gd name="T1" fmla="*/ 7 h 5854"/>
              <a:gd name="T2" fmla="*/ 10 w 12"/>
              <a:gd name="T3" fmla="*/ 5 h 5854"/>
              <a:gd name="T4" fmla="*/ 10 w 12"/>
              <a:gd name="T5" fmla="*/ 5 h 5854"/>
              <a:gd name="T6" fmla="*/ 7 w 12"/>
              <a:gd name="T7" fmla="*/ 2 h 5854"/>
              <a:gd name="T8" fmla="*/ 7 w 12"/>
              <a:gd name="T9" fmla="*/ 2 h 5854"/>
              <a:gd name="T10" fmla="*/ 5 w 12"/>
              <a:gd name="T11" fmla="*/ 0 h 5854"/>
              <a:gd name="T12" fmla="*/ 2 w 12"/>
              <a:gd name="T13" fmla="*/ 2 h 5854"/>
              <a:gd name="T14" fmla="*/ 2 w 12"/>
              <a:gd name="T15" fmla="*/ 2 h 5854"/>
              <a:gd name="T16" fmla="*/ 0 w 12"/>
              <a:gd name="T17" fmla="*/ 5 h 5854"/>
              <a:gd name="T18" fmla="*/ 0 w 12"/>
              <a:gd name="T19" fmla="*/ 5 h 5854"/>
              <a:gd name="T20" fmla="*/ 0 w 12"/>
              <a:gd name="T21" fmla="*/ 5848 h 5854"/>
              <a:gd name="T22" fmla="*/ 0 w 12"/>
              <a:gd name="T23" fmla="*/ 5850 h 5854"/>
              <a:gd name="T24" fmla="*/ 0 w 12"/>
              <a:gd name="T25" fmla="*/ 5850 h 5854"/>
              <a:gd name="T26" fmla="*/ 2 w 12"/>
              <a:gd name="T27" fmla="*/ 5854 h 5854"/>
              <a:gd name="T28" fmla="*/ 2 w 12"/>
              <a:gd name="T29" fmla="*/ 5854 h 5854"/>
              <a:gd name="T30" fmla="*/ 5 w 12"/>
              <a:gd name="T31" fmla="*/ 5854 h 5854"/>
              <a:gd name="T32" fmla="*/ 7 w 12"/>
              <a:gd name="T33" fmla="*/ 5854 h 5854"/>
              <a:gd name="T34" fmla="*/ 7 w 12"/>
              <a:gd name="T35" fmla="*/ 5854 h 5854"/>
              <a:gd name="T36" fmla="*/ 10 w 12"/>
              <a:gd name="T37" fmla="*/ 5850 h 5854"/>
              <a:gd name="T38" fmla="*/ 10 w 12"/>
              <a:gd name="T39" fmla="*/ 5850 h 5854"/>
              <a:gd name="T40" fmla="*/ 12 w 12"/>
              <a:gd name="T41" fmla="*/ 5850 h 5854"/>
              <a:gd name="T42" fmla="*/ 12 w 12"/>
              <a:gd name="T43" fmla="*/ 7 h 58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5854"/>
              <a:gd name="T68" fmla="*/ 12 w 12"/>
              <a:gd name="T69" fmla="*/ 5854 h 58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5854">
                <a:moveTo>
                  <a:pt x="12" y="7"/>
                </a:moveTo>
                <a:lnTo>
                  <a:pt x="10" y="5"/>
                </a:lnTo>
                <a:lnTo>
                  <a:pt x="7" y="2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0" y="5848"/>
                </a:lnTo>
                <a:lnTo>
                  <a:pt x="0" y="5850"/>
                </a:lnTo>
                <a:lnTo>
                  <a:pt x="2" y="5854"/>
                </a:lnTo>
                <a:lnTo>
                  <a:pt x="5" y="5854"/>
                </a:lnTo>
                <a:lnTo>
                  <a:pt x="7" y="5854"/>
                </a:lnTo>
                <a:lnTo>
                  <a:pt x="10" y="5850"/>
                </a:lnTo>
                <a:lnTo>
                  <a:pt x="12" y="5850"/>
                </a:lnTo>
                <a:lnTo>
                  <a:pt x="12" y="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9" name="Rectangle 472">
            <a:extLst>
              <a:ext uri="{FF2B5EF4-FFF2-40B4-BE49-F238E27FC236}">
                <a16:creationId xmlns:a16="http://schemas.microsoft.com/office/drawing/2014/main" id="{CF1608A2-3388-4606-AFD9-65B63C80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2955925"/>
            <a:ext cx="47625" cy="25939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0" name="Line 473">
            <a:extLst>
              <a:ext uri="{FF2B5EF4-FFF2-40B4-BE49-F238E27FC236}">
                <a16:creationId xmlns:a16="http://schemas.microsoft.com/office/drawing/2014/main" id="{0A5BCC7B-5F6D-4E13-A140-EC7D5E8B0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84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1" name="Freeform 474">
            <a:extLst>
              <a:ext uri="{FF2B5EF4-FFF2-40B4-BE49-F238E27FC236}">
                <a16:creationId xmlns:a16="http://schemas.microsoft.com/office/drawing/2014/main" id="{0F7AA083-A95F-451A-A3F0-5D7586D2F888}"/>
              </a:ext>
            </a:extLst>
          </p:cNvPr>
          <p:cNvSpPr>
            <a:spLocks/>
          </p:cNvSpPr>
          <p:nvPr/>
        </p:nvSpPr>
        <p:spPr bwMode="auto">
          <a:xfrm>
            <a:off x="5278438" y="2952750"/>
            <a:ext cx="6350" cy="2598738"/>
          </a:xfrm>
          <a:custGeom>
            <a:avLst/>
            <a:gdLst>
              <a:gd name="T0" fmla="*/ 0 w 13"/>
              <a:gd name="T1" fmla="*/ 7187 h 7193"/>
              <a:gd name="T2" fmla="*/ 3 w 13"/>
              <a:gd name="T3" fmla="*/ 7189 h 7193"/>
              <a:gd name="T4" fmla="*/ 3 w 13"/>
              <a:gd name="T5" fmla="*/ 7189 h 7193"/>
              <a:gd name="T6" fmla="*/ 6 w 13"/>
              <a:gd name="T7" fmla="*/ 7193 h 7193"/>
              <a:gd name="T8" fmla="*/ 6 w 13"/>
              <a:gd name="T9" fmla="*/ 7193 h 7193"/>
              <a:gd name="T10" fmla="*/ 8 w 13"/>
              <a:gd name="T11" fmla="*/ 7193 h 7193"/>
              <a:gd name="T12" fmla="*/ 10 w 13"/>
              <a:gd name="T13" fmla="*/ 7193 h 7193"/>
              <a:gd name="T14" fmla="*/ 10 w 13"/>
              <a:gd name="T15" fmla="*/ 7193 h 7193"/>
              <a:gd name="T16" fmla="*/ 13 w 13"/>
              <a:gd name="T17" fmla="*/ 7189 h 7193"/>
              <a:gd name="T18" fmla="*/ 13 w 13"/>
              <a:gd name="T19" fmla="*/ 7189 h 7193"/>
              <a:gd name="T20" fmla="*/ 13 w 13"/>
              <a:gd name="T21" fmla="*/ 10 h 7193"/>
              <a:gd name="T22" fmla="*/ 13 w 13"/>
              <a:gd name="T23" fmla="*/ 6 h 7193"/>
              <a:gd name="T24" fmla="*/ 13 w 13"/>
              <a:gd name="T25" fmla="*/ 6 h 7193"/>
              <a:gd name="T26" fmla="*/ 10 w 13"/>
              <a:gd name="T27" fmla="*/ 3 h 7193"/>
              <a:gd name="T28" fmla="*/ 10 w 13"/>
              <a:gd name="T29" fmla="*/ 3 h 7193"/>
              <a:gd name="T30" fmla="*/ 8 w 13"/>
              <a:gd name="T31" fmla="*/ 0 h 7193"/>
              <a:gd name="T32" fmla="*/ 6 w 13"/>
              <a:gd name="T33" fmla="*/ 3 h 7193"/>
              <a:gd name="T34" fmla="*/ 6 w 13"/>
              <a:gd name="T35" fmla="*/ 3 h 7193"/>
              <a:gd name="T36" fmla="*/ 3 w 13"/>
              <a:gd name="T37" fmla="*/ 6 h 7193"/>
              <a:gd name="T38" fmla="*/ 3 w 13"/>
              <a:gd name="T39" fmla="*/ 6 h 7193"/>
              <a:gd name="T40" fmla="*/ 0 w 13"/>
              <a:gd name="T41" fmla="*/ 8 h 7193"/>
              <a:gd name="T42" fmla="*/ 0 w 13"/>
              <a:gd name="T43" fmla="*/ 7187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193"/>
              <a:gd name="T68" fmla="*/ 13 w 13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193">
                <a:moveTo>
                  <a:pt x="0" y="7187"/>
                </a:moveTo>
                <a:lnTo>
                  <a:pt x="3" y="7189"/>
                </a:lnTo>
                <a:lnTo>
                  <a:pt x="6" y="7193"/>
                </a:lnTo>
                <a:lnTo>
                  <a:pt x="8" y="7193"/>
                </a:lnTo>
                <a:lnTo>
                  <a:pt x="10" y="7193"/>
                </a:lnTo>
                <a:lnTo>
                  <a:pt x="13" y="7189"/>
                </a:lnTo>
                <a:lnTo>
                  <a:pt x="13" y="10"/>
                </a:lnTo>
                <a:lnTo>
                  <a:pt x="13" y="6"/>
                </a:lnTo>
                <a:lnTo>
                  <a:pt x="10" y="3"/>
                </a:lnTo>
                <a:lnTo>
                  <a:pt x="8" y="0"/>
                </a:lnTo>
                <a:lnTo>
                  <a:pt x="6" y="3"/>
                </a:lnTo>
                <a:lnTo>
                  <a:pt x="3" y="6"/>
                </a:lnTo>
                <a:lnTo>
                  <a:pt x="0" y="8"/>
                </a:lnTo>
                <a:lnTo>
                  <a:pt x="0" y="718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2" name="Line 475">
            <a:extLst>
              <a:ext uri="{FF2B5EF4-FFF2-40B4-BE49-F238E27FC236}">
                <a16:creationId xmlns:a16="http://schemas.microsoft.com/office/drawing/2014/main" id="{4BE8C8F3-0D33-4A55-8A4A-D36996F98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29527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3" name="Freeform 476">
            <a:extLst>
              <a:ext uri="{FF2B5EF4-FFF2-40B4-BE49-F238E27FC236}">
                <a16:creationId xmlns:a16="http://schemas.microsoft.com/office/drawing/2014/main" id="{C835FFEE-C7C2-4414-9652-27E62D64B50D}"/>
              </a:ext>
            </a:extLst>
          </p:cNvPr>
          <p:cNvSpPr>
            <a:spLocks/>
          </p:cNvSpPr>
          <p:nvPr/>
        </p:nvSpPr>
        <p:spPr bwMode="auto">
          <a:xfrm>
            <a:off x="5278438" y="2952750"/>
            <a:ext cx="53975" cy="4763"/>
          </a:xfrm>
          <a:custGeom>
            <a:avLst/>
            <a:gdLst>
              <a:gd name="T0" fmla="*/ 8 w 147"/>
              <a:gd name="T1" fmla="*/ 0 h 13"/>
              <a:gd name="T2" fmla="*/ 6 w 147"/>
              <a:gd name="T3" fmla="*/ 3 h 13"/>
              <a:gd name="T4" fmla="*/ 6 w 147"/>
              <a:gd name="T5" fmla="*/ 3 h 13"/>
              <a:gd name="T6" fmla="*/ 3 w 147"/>
              <a:gd name="T7" fmla="*/ 6 h 13"/>
              <a:gd name="T8" fmla="*/ 3 w 147"/>
              <a:gd name="T9" fmla="*/ 6 h 13"/>
              <a:gd name="T10" fmla="*/ 0 w 147"/>
              <a:gd name="T11" fmla="*/ 8 h 13"/>
              <a:gd name="T12" fmla="*/ 3 w 147"/>
              <a:gd name="T13" fmla="*/ 10 h 13"/>
              <a:gd name="T14" fmla="*/ 3 w 147"/>
              <a:gd name="T15" fmla="*/ 10 h 13"/>
              <a:gd name="T16" fmla="*/ 6 w 147"/>
              <a:gd name="T17" fmla="*/ 13 h 13"/>
              <a:gd name="T18" fmla="*/ 6 w 147"/>
              <a:gd name="T19" fmla="*/ 13 h 13"/>
              <a:gd name="T20" fmla="*/ 136 w 147"/>
              <a:gd name="T21" fmla="*/ 13 h 13"/>
              <a:gd name="T22" fmla="*/ 141 w 147"/>
              <a:gd name="T23" fmla="*/ 13 h 13"/>
              <a:gd name="T24" fmla="*/ 141 w 147"/>
              <a:gd name="T25" fmla="*/ 13 h 13"/>
              <a:gd name="T26" fmla="*/ 144 w 147"/>
              <a:gd name="T27" fmla="*/ 10 h 13"/>
              <a:gd name="T28" fmla="*/ 144 w 147"/>
              <a:gd name="T29" fmla="*/ 10 h 13"/>
              <a:gd name="T30" fmla="*/ 147 w 147"/>
              <a:gd name="T31" fmla="*/ 8 h 13"/>
              <a:gd name="T32" fmla="*/ 144 w 147"/>
              <a:gd name="T33" fmla="*/ 6 h 13"/>
              <a:gd name="T34" fmla="*/ 144 w 147"/>
              <a:gd name="T35" fmla="*/ 6 h 13"/>
              <a:gd name="T36" fmla="*/ 141 w 147"/>
              <a:gd name="T37" fmla="*/ 3 h 13"/>
              <a:gd name="T38" fmla="*/ 141 w 147"/>
              <a:gd name="T39" fmla="*/ 3 h 13"/>
              <a:gd name="T40" fmla="*/ 139 w 147"/>
              <a:gd name="T41" fmla="*/ 0 h 13"/>
              <a:gd name="T42" fmla="*/ 8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8" y="0"/>
                </a:moveTo>
                <a:lnTo>
                  <a:pt x="6" y="3"/>
                </a:lnTo>
                <a:lnTo>
                  <a:pt x="3" y="6"/>
                </a:lnTo>
                <a:lnTo>
                  <a:pt x="0" y="8"/>
                </a:lnTo>
                <a:lnTo>
                  <a:pt x="3" y="10"/>
                </a:lnTo>
                <a:lnTo>
                  <a:pt x="6" y="13"/>
                </a:lnTo>
                <a:lnTo>
                  <a:pt x="136" y="13"/>
                </a:lnTo>
                <a:lnTo>
                  <a:pt x="141" y="13"/>
                </a:lnTo>
                <a:lnTo>
                  <a:pt x="144" y="10"/>
                </a:lnTo>
                <a:lnTo>
                  <a:pt x="147" y="8"/>
                </a:lnTo>
                <a:lnTo>
                  <a:pt x="144" y="6"/>
                </a:lnTo>
                <a:lnTo>
                  <a:pt x="141" y="3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4" name="Line 477">
            <a:extLst>
              <a:ext uri="{FF2B5EF4-FFF2-40B4-BE49-F238E27FC236}">
                <a16:creationId xmlns:a16="http://schemas.microsoft.com/office/drawing/2014/main" id="{8C7C101A-1364-42BA-ADF6-508F11B8E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2413" y="29559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5" name="Freeform 478">
            <a:extLst>
              <a:ext uri="{FF2B5EF4-FFF2-40B4-BE49-F238E27FC236}">
                <a16:creationId xmlns:a16="http://schemas.microsoft.com/office/drawing/2014/main" id="{D603A52E-ADFF-4EA2-B11D-DEE0D5F009F7}"/>
              </a:ext>
            </a:extLst>
          </p:cNvPr>
          <p:cNvSpPr>
            <a:spLocks/>
          </p:cNvSpPr>
          <p:nvPr/>
        </p:nvSpPr>
        <p:spPr bwMode="auto">
          <a:xfrm>
            <a:off x="5327650" y="2952750"/>
            <a:ext cx="4763" cy="2598738"/>
          </a:xfrm>
          <a:custGeom>
            <a:avLst/>
            <a:gdLst>
              <a:gd name="T0" fmla="*/ 13 w 13"/>
              <a:gd name="T1" fmla="*/ 8 h 7193"/>
              <a:gd name="T2" fmla="*/ 10 w 13"/>
              <a:gd name="T3" fmla="*/ 6 h 7193"/>
              <a:gd name="T4" fmla="*/ 10 w 13"/>
              <a:gd name="T5" fmla="*/ 6 h 7193"/>
              <a:gd name="T6" fmla="*/ 7 w 13"/>
              <a:gd name="T7" fmla="*/ 3 h 7193"/>
              <a:gd name="T8" fmla="*/ 7 w 13"/>
              <a:gd name="T9" fmla="*/ 3 h 7193"/>
              <a:gd name="T10" fmla="*/ 5 w 13"/>
              <a:gd name="T11" fmla="*/ 0 h 7193"/>
              <a:gd name="T12" fmla="*/ 2 w 13"/>
              <a:gd name="T13" fmla="*/ 3 h 7193"/>
              <a:gd name="T14" fmla="*/ 2 w 13"/>
              <a:gd name="T15" fmla="*/ 3 h 7193"/>
              <a:gd name="T16" fmla="*/ 0 w 13"/>
              <a:gd name="T17" fmla="*/ 6 h 7193"/>
              <a:gd name="T18" fmla="*/ 0 w 13"/>
              <a:gd name="T19" fmla="*/ 6 h 7193"/>
              <a:gd name="T20" fmla="*/ 0 w 13"/>
              <a:gd name="T21" fmla="*/ 7187 h 7193"/>
              <a:gd name="T22" fmla="*/ 0 w 13"/>
              <a:gd name="T23" fmla="*/ 7189 h 7193"/>
              <a:gd name="T24" fmla="*/ 0 w 13"/>
              <a:gd name="T25" fmla="*/ 7189 h 7193"/>
              <a:gd name="T26" fmla="*/ 2 w 13"/>
              <a:gd name="T27" fmla="*/ 7193 h 7193"/>
              <a:gd name="T28" fmla="*/ 2 w 13"/>
              <a:gd name="T29" fmla="*/ 7193 h 7193"/>
              <a:gd name="T30" fmla="*/ 5 w 13"/>
              <a:gd name="T31" fmla="*/ 7193 h 7193"/>
              <a:gd name="T32" fmla="*/ 7 w 13"/>
              <a:gd name="T33" fmla="*/ 7193 h 7193"/>
              <a:gd name="T34" fmla="*/ 7 w 13"/>
              <a:gd name="T35" fmla="*/ 7193 h 7193"/>
              <a:gd name="T36" fmla="*/ 10 w 13"/>
              <a:gd name="T37" fmla="*/ 7189 h 7193"/>
              <a:gd name="T38" fmla="*/ 10 w 13"/>
              <a:gd name="T39" fmla="*/ 7189 h 7193"/>
              <a:gd name="T40" fmla="*/ 13 w 13"/>
              <a:gd name="T41" fmla="*/ 7189 h 7193"/>
              <a:gd name="T42" fmla="*/ 13 w 13"/>
              <a:gd name="T43" fmla="*/ 8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193"/>
              <a:gd name="T68" fmla="*/ 13 w 13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193">
                <a:moveTo>
                  <a:pt x="13" y="8"/>
                </a:moveTo>
                <a:lnTo>
                  <a:pt x="10" y="6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0" y="7187"/>
                </a:lnTo>
                <a:lnTo>
                  <a:pt x="0" y="7189"/>
                </a:lnTo>
                <a:lnTo>
                  <a:pt x="2" y="7193"/>
                </a:lnTo>
                <a:lnTo>
                  <a:pt x="5" y="7193"/>
                </a:lnTo>
                <a:lnTo>
                  <a:pt x="7" y="7193"/>
                </a:lnTo>
                <a:lnTo>
                  <a:pt x="10" y="7189"/>
                </a:lnTo>
                <a:lnTo>
                  <a:pt x="13" y="7189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6" name="Rectangle 479">
            <a:extLst>
              <a:ext uri="{FF2B5EF4-FFF2-40B4-BE49-F238E27FC236}">
                <a16:creationId xmlns:a16="http://schemas.microsoft.com/office/drawing/2014/main" id="{17562FC8-621D-4CA5-AE4B-EE13DC21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3679825"/>
            <a:ext cx="50800" cy="18700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7" name="Line 480">
            <a:extLst>
              <a:ext uri="{FF2B5EF4-FFF2-40B4-BE49-F238E27FC236}">
                <a16:creationId xmlns:a16="http://schemas.microsoft.com/office/drawing/2014/main" id="{B346C2E9-DF3B-45CC-81F0-BFA8572CF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19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8" name="Freeform 481">
            <a:extLst>
              <a:ext uri="{FF2B5EF4-FFF2-40B4-BE49-F238E27FC236}">
                <a16:creationId xmlns:a16="http://schemas.microsoft.com/office/drawing/2014/main" id="{AA543570-D40B-4DA5-9904-3F12C5662F0B}"/>
              </a:ext>
            </a:extLst>
          </p:cNvPr>
          <p:cNvSpPr>
            <a:spLocks/>
          </p:cNvSpPr>
          <p:nvPr/>
        </p:nvSpPr>
        <p:spPr bwMode="auto">
          <a:xfrm>
            <a:off x="5341938" y="3678238"/>
            <a:ext cx="4762" cy="1873250"/>
          </a:xfrm>
          <a:custGeom>
            <a:avLst/>
            <a:gdLst>
              <a:gd name="T0" fmla="*/ 0 w 10"/>
              <a:gd name="T1" fmla="*/ 5179 h 5185"/>
              <a:gd name="T2" fmla="*/ 0 w 10"/>
              <a:gd name="T3" fmla="*/ 5181 h 5185"/>
              <a:gd name="T4" fmla="*/ 0 w 10"/>
              <a:gd name="T5" fmla="*/ 5181 h 5185"/>
              <a:gd name="T6" fmla="*/ 3 w 10"/>
              <a:gd name="T7" fmla="*/ 5185 h 5185"/>
              <a:gd name="T8" fmla="*/ 3 w 10"/>
              <a:gd name="T9" fmla="*/ 5185 h 5185"/>
              <a:gd name="T10" fmla="*/ 5 w 10"/>
              <a:gd name="T11" fmla="*/ 5185 h 5185"/>
              <a:gd name="T12" fmla="*/ 8 w 10"/>
              <a:gd name="T13" fmla="*/ 5185 h 5185"/>
              <a:gd name="T14" fmla="*/ 8 w 10"/>
              <a:gd name="T15" fmla="*/ 5185 h 5185"/>
              <a:gd name="T16" fmla="*/ 10 w 10"/>
              <a:gd name="T17" fmla="*/ 5181 h 5185"/>
              <a:gd name="T18" fmla="*/ 10 w 10"/>
              <a:gd name="T19" fmla="*/ 5181 h 5185"/>
              <a:gd name="T20" fmla="*/ 10 w 10"/>
              <a:gd name="T21" fmla="*/ 10 h 5185"/>
              <a:gd name="T22" fmla="*/ 10 w 10"/>
              <a:gd name="T23" fmla="*/ 2 h 5185"/>
              <a:gd name="T24" fmla="*/ 10 w 10"/>
              <a:gd name="T25" fmla="*/ 2 h 5185"/>
              <a:gd name="T26" fmla="*/ 8 w 10"/>
              <a:gd name="T27" fmla="*/ 0 h 5185"/>
              <a:gd name="T28" fmla="*/ 8 w 10"/>
              <a:gd name="T29" fmla="*/ 0 h 5185"/>
              <a:gd name="T30" fmla="*/ 5 w 10"/>
              <a:gd name="T31" fmla="*/ 0 h 5185"/>
              <a:gd name="T32" fmla="*/ 3 w 10"/>
              <a:gd name="T33" fmla="*/ 0 h 5185"/>
              <a:gd name="T34" fmla="*/ 3 w 10"/>
              <a:gd name="T35" fmla="*/ 0 h 5185"/>
              <a:gd name="T36" fmla="*/ 0 w 10"/>
              <a:gd name="T37" fmla="*/ 2 h 5185"/>
              <a:gd name="T38" fmla="*/ 0 w 10"/>
              <a:gd name="T39" fmla="*/ 2 h 5185"/>
              <a:gd name="T40" fmla="*/ 0 w 10"/>
              <a:gd name="T41" fmla="*/ 7 h 5185"/>
              <a:gd name="T42" fmla="*/ 0 w 10"/>
              <a:gd name="T43" fmla="*/ 5179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5185"/>
              <a:gd name="T68" fmla="*/ 10 w 10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5185">
                <a:moveTo>
                  <a:pt x="0" y="5179"/>
                </a:moveTo>
                <a:lnTo>
                  <a:pt x="0" y="5181"/>
                </a:lnTo>
                <a:lnTo>
                  <a:pt x="3" y="5185"/>
                </a:lnTo>
                <a:lnTo>
                  <a:pt x="5" y="5185"/>
                </a:lnTo>
                <a:lnTo>
                  <a:pt x="8" y="5185"/>
                </a:lnTo>
                <a:lnTo>
                  <a:pt x="10" y="5181"/>
                </a:lnTo>
                <a:lnTo>
                  <a:pt x="10" y="10"/>
                </a:lnTo>
                <a:lnTo>
                  <a:pt x="10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7"/>
                </a:lnTo>
                <a:lnTo>
                  <a:pt x="0" y="51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9" name="Line 482">
            <a:extLst>
              <a:ext uri="{FF2B5EF4-FFF2-40B4-BE49-F238E27FC236}">
                <a16:creationId xmlns:a16="http://schemas.microsoft.com/office/drawing/2014/main" id="{789CB23F-E649-446A-9D3A-1F6376BB2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525" y="36782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0" name="Freeform 483">
            <a:extLst>
              <a:ext uri="{FF2B5EF4-FFF2-40B4-BE49-F238E27FC236}">
                <a16:creationId xmlns:a16="http://schemas.microsoft.com/office/drawing/2014/main" id="{4EF45A91-D816-41C8-A429-D46A1952ACB0}"/>
              </a:ext>
            </a:extLst>
          </p:cNvPr>
          <p:cNvSpPr>
            <a:spLocks/>
          </p:cNvSpPr>
          <p:nvPr/>
        </p:nvSpPr>
        <p:spPr bwMode="auto">
          <a:xfrm>
            <a:off x="5341938" y="3678238"/>
            <a:ext cx="55562" cy="3175"/>
          </a:xfrm>
          <a:custGeom>
            <a:avLst/>
            <a:gdLst>
              <a:gd name="T0" fmla="*/ 5 w 147"/>
              <a:gd name="T1" fmla="*/ 0 h 10"/>
              <a:gd name="T2" fmla="*/ 3 w 147"/>
              <a:gd name="T3" fmla="*/ 0 h 10"/>
              <a:gd name="T4" fmla="*/ 3 w 147"/>
              <a:gd name="T5" fmla="*/ 0 h 10"/>
              <a:gd name="T6" fmla="*/ 0 w 147"/>
              <a:gd name="T7" fmla="*/ 2 h 10"/>
              <a:gd name="T8" fmla="*/ 0 w 147"/>
              <a:gd name="T9" fmla="*/ 2 h 10"/>
              <a:gd name="T10" fmla="*/ 0 w 147"/>
              <a:gd name="T11" fmla="*/ 5 h 10"/>
              <a:gd name="T12" fmla="*/ 0 w 147"/>
              <a:gd name="T13" fmla="*/ 7 h 10"/>
              <a:gd name="T14" fmla="*/ 0 w 147"/>
              <a:gd name="T15" fmla="*/ 7 h 10"/>
              <a:gd name="T16" fmla="*/ 3 w 147"/>
              <a:gd name="T17" fmla="*/ 10 h 10"/>
              <a:gd name="T18" fmla="*/ 3 w 147"/>
              <a:gd name="T19" fmla="*/ 10 h 10"/>
              <a:gd name="T20" fmla="*/ 134 w 147"/>
              <a:gd name="T21" fmla="*/ 10 h 10"/>
              <a:gd name="T22" fmla="*/ 141 w 147"/>
              <a:gd name="T23" fmla="*/ 10 h 10"/>
              <a:gd name="T24" fmla="*/ 141 w 147"/>
              <a:gd name="T25" fmla="*/ 10 h 10"/>
              <a:gd name="T26" fmla="*/ 143 w 147"/>
              <a:gd name="T27" fmla="*/ 7 h 10"/>
              <a:gd name="T28" fmla="*/ 143 w 147"/>
              <a:gd name="T29" fmla="*/ 7 h 10"/>
              <a:gd name="T30" fmla="*/ 147 w 147"/>
              <a:gd name="T31" fmla="*/ 5 h 10"/>
              <a:gd name="T32" fmla="*/ 143 w 147"/>
              <a:gd name="T33" fmla="*/ 2 h 10"/>
              <a:gd name="T34" fmla="*/ 143 w 147"/>
              <a:gd name="T35" fmla="*/ 2 h 10"/>
              <a:gd name="T36" fmla="*/ 141 w 147"/>
              <a:gd name="T37" fmla="*/ 0 h 10"/>
              <a:gd name="T38" fmla="*/ 141 w 147"/>
              <a:gd name="T39" fmla="*/ 0 h 10"/>
              <a:gd name="T40" fmla="*/ 136 w 147"/>
              <a:gd name="T41" fmla="*/ 0 h 10"/>
              <a:gd name="T42" fmla="*/ 5 w 147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0"/>
              <a:gd name="T68" fmla="*/ 147 w 147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0">
                <a:moveTo>
                  <a:pt x="5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10"/>
                </a:lnTo>
                <a:lnTo>
                  <a:pt x="134" y="10"/>
                </a:lnTo>
                <a:lnTo>
                  <a:pt x="141" y="10"/>
                </a:lnTo>
                <a:lnTo>
                  <a:pt x="143" y="7"/>
                </a:lnTo>
                <a:lnTo>
                  <a:pt x="147" y="5"/>
                </a:lnTo>
                <a:lnTo>
                  <a:pt x="143" y="2"/>
                </a:lnTo>
                <a:lnTo>
                  <a:pt x="141" y="0"/>
                </a:lnTo>
                <a:lnTo>
                  <a:pt x="136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1" name="Line 484">
            <a:extLst>
              <a:ext uri="{FF2B5EF4-FFF2-40B4-BE49-F238E27FC236}">
                <a16:creationId xmlns:a16="http://schemas.microsoft.com/office/drawing/2014/main" id="{FF0B1853-B0A4-43CE-ADDA-EE15A3F16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0" y="36798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2" name="Freeform 485">
            <a:extLst>
              <a:ext uri="{FF2B5EF4-FFF2-40B4-BE49-F238E27FC236}">
                <a16:creationId xmlns:a16="http://schemas.microsoft.com/office/drawing/2014/main" id="{AEE9BA96-C145-4BED-9375-674A8136CE2A}"/>
              </a:ext>
            </a:extLst>
          </p:cNvPr>
          <p:cNvSpPr>
            <a:spLocks/>
          </p:cNvSpPr>
          <p:nvPr/>
        </p:nvSpPr>
        <p:spPr bwMode="auto">
          <a:xfrm>
            <a:off x="5392738" y="3678238"/>
            <a:ext cx="4762" cy="1873250"/>
          </a:xfrm>
          <a:custGeom>
            <a:avLst/>
            <a:gdLst>
              <a:gd name="T0" fmla="*/ 13 w 13"/>
              <a:gd name="T1" fmla="*/ 5 h 5185"/>
              <a:gd name="T2" fmla="*/ 9 w 13"/>
              <a:gd name="T3" fmla="*/ 2 h 5185"/>
              <a:gd name="T4" fmla="*/ 9 w 13"/>
              <a:gd name="T5" fmla="*/ 2 h 5185"/>
              <a:gd name="T6" fmla="*/ 7 w 13"/>
              <a:gd name="T7" fmla="*/ 0 h 5185"/>
              <a:gd name="T8" fmla="*/ 7 w 13"/>
              <a:gd name="T9" fmla="*/ 0 h 5185"/>
              <a:gd name="T10" fmla="*/ 4 w 13"/>
              <a:gd name="T11" fmla="*/ 0 h 5185"/>
              <a:gd name="T12" fmla="*/ 2 w 13"/>
              <a:gd name="T13" fmla="*/ 0 h 5185"/>
              <a:gd name="T14" fmla="*/ 2 w 13"/>
              <a:gd name="T15" fmla="*/ 0 h 5185"/>
              <a:gd name="T16" fmla="*/ 0 w 13"/>
              <a:gd name="T17" fmla="*/ 2 h 5185"/>
              <a:gd name="T18" fmla="*/ 0 w 13"/>
              <a:gd name="T19" fmla="*/ 2 h 5185"/>
              <a:gd name="T20" fmla="*/ 0 w 13"/>
              <a:gd name="T21" fmla="*/ 5176 h 5185"/>
              <a:gd name="T22" fmla="*/ 0 w 13"/>
              <a:gd name="T23" fmla="*/ 5181 h 5185"/>
              <a:gd name="T24" fmla="*/ 0 w 13"/>
              <a:gd name="T25" fmla="*/ 5181 h 5185"/>
              <a:gd name="T26" fmla="*/ 2 w 13"/>
              <a:gd name="T27" fmla="*/ 5185 h 5185"/>
              <a:gd name="T28" fmla="*/ 2 w 13"/>
              <a:gd name="T29" fmla="*/ 5185 h 5185"/>
              <a:gd name="T30" fmla="*/ 4 w 13"/>
              <a:gd name="T31" fmla="*/ 5185 h 5185"/>
              <a:gd name="T32" fmla="*/ 7 w 13"/>
              <a:gd name="T33" fmla="*/ 5185 h 5185"/>
              <a:gd name="T34" fmla="*/ 7 w 13"/>
              <a:gd name="T35" fmla="*/ 5185 h 5185"/>
              <a:gd name="T36" fmla="*/ 9 w 13"/>
              <a:gd name="T37" fmla="*/ 5181 h 5185"/>
              <a:gd name="T38" fmla="*/ 9 w 13"/>
              <a:gd name="T39" fmla="*/ 5181 h 5185"/>
              <a:gd name="T40" fmla="*/ 13 w 13"/>
              <a:gd name="T41" fmla="*/ 5179 h 5185"/>
              <a:gd name="T42" fmla="*/ 13 w 13"/>
              <a:gd name="T43" fmla="*/ 5 h 51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185"/>
              <a:gd name="T68" fmla="*/ 13 w 13"/>
              <a:gd name="T69" fmla="*/ 5185 h 51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185">
                <a:moveTo>
                  <a:pt x="13" y="5"/>
                </a:moveTo>
                <a:lnTo>
                  <a:pt x="9" y="2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176"/>
                </a:lnTo>
                <a:lnTo>
                  <a:pt x="0" y="5181"/>
                </a:lnTo>
                <a:lnTo>
                  <a:pt x="2" y="5185"/>
                </a:lnTo>
                <a:lnTo>
                  <a:pt x="4" y="5185"/>
                </a:lnTo>
                <a:lnTo>
                  <a:pt x="7" y="5185"/>
                </a:lnTo>
                <a:lnTo>
                  <a:pt x="9" y="5181"/>
                </a:lnTo>
                <a:lnTo>
                  <a:pt x="13" y="5179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3" name="Rectangle 486">
            <a:extLst>
              <a:ext uri="{FF2B5EF4-FFF2-40B4-BE49-F238E27FC236}">
                <a16:creationId xmlns:a16="http://schemas.microsoft.com/office/drawing/2014/main" id="{68A157B0-7591-412D-866F-C04ADB37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559175"/>
            <a:ext cx="47625" cy="19907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4" name="Line 487">
            <a:extLst>
              <a:ext uri="{FF2B5EF4-FFF2-40B4-BE49-F238E27FC236}">
                <a16:creationId xmlns:a16="http://schemas.microsoft.com/office/drawing/2014/main" id="{657BAAC4-3C53-4D06-8B80-265860BB6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5" name="Freeform 488">
            <a:extLst>
              <a:ext uri="{FF2B5EF4-FFF2-40B4-BE49-F238E27FC236}">
                <a16:creationId xmlns:a16="http://schemas.microsoft.com/office/drawing/2014/main" id="{5775B0AA-C151-436B-AFC5-259B613E1CD3}"/>
              </a:ext>
            </a:extLst>
          </p:cNvPr>
          <p:cNvSpPr>
            <a:spLocks/>
          </p:cNvSpPr>
          <p:nvPr/>
        </p:nvSpPr>
        <p:spPr bwMode="auto">
          <a:xfrm>
            <a:off x="5407025" y="3557588"/>
            <a:ext cx="4763" cy="1993900"/>
          </a:xfrm>
          <a:custGeom>
            <a:avLst/>
            <a:gdLst>
              <a:gd name="T0" fmla="*/ 0 w 10"/>
              <a:gd name="T1" fmla="*/ 5513 h 5519"/>
              <a:gd name="T2" fmla="*/ 0 w 10"/>
              <a:gd name="T3" fmla="*/ 5515 h 5519"/>
              <a:gd name="T4" fmla="*/ 0 w 10"/>
              <a:gd name="T5" fmla="*/ 5515 h 5519"/>
              <a:gd name="T6" fmla="*/ 3 w 10"/>
              <a:gd name="T7" fmla="*/ 5519 h 5519"/>
              <a:gd name="T8" fmla="*/ 3 w 10"/>
              <a:gd name="T9" fmla="*/ 5519 h 5519"/>
              <a:gd name="T10" fmla="*/ 5 w 10"/>
              <a:gd name="T11" fmla="*/ 5519 h 5519"/>
              <a:gd name="T12" fmla="*/ 8 w 10"/>
              <a:gd name="T13" fmla="*/ 5519 h 5519"/>
              <a:gd name="T14" fmla="*/ 8 w 10"/>
              <a:gd name="T15" fmla="*/ 5519 h 5519"/>
              <a:gd name="T16" fmla="*/ 10 w 10"/>
              <a:gd name="T17" fmla="*/ 5515 h 5519"/>
              <a:gd name="T18" fmla="*/ 10 w 10"/>
              <a:gd name="T19" fmla="*/ 5515 h 5519"/>
              <a:gd name="T20" fmla="*/ 10 w 10"/>
              <a:gd name="T21" fmla="*/ 10 h 5519"/>
              <a:gd name="T22" fmla="*/ 10 w 10"/>
              <a:gd name="T23" fmla="*/ 3 h 5519"/>
              <a:gd name="T24" fmla="*/ 10 w 10"/>
              <a:gd name="T25" fmla="*/ 3 h 5519"/>
              <a:gd name="T26" fmla="*/ 8 w 10"/>
              <a:gd name="T27" fmla="*/ 0 h 5519"/>
              <a:gd name="T28" fmla="*/ 8 w 10"/>
              <a:gd name="T29" fmla="*/ 0 h 5519"/>
              <a:gd name="T30" fmla="*/ 5 w 10"/>
              <a:gd name="T31" fmla="*/ 0 h 5519"/>
              <a:gd name="T32" fmla="*/ 3 w 10"/>
              <a:gd name="T33" fmla="*/ 0 h 5519"/>
              <a:gd name="T34" fmla="*/ 3 w 10"/>
              <a:gd name="T35" fmla="*/ 0 h 5519"/>
              <a:gd name="T36" fmla="*/ 0 w 10"/>
              <a:gd name="T37" fmla="*/ 3 h 5519"/>
              <a:gd name="T38" fmla="*/ 0 w 10"/>
              <a:gd name="T39" fmla="*/ 3 h 5519"/>
              <a:gd name="T40" fmla="*/ 0 w 10"/>
              <a:gd name="T41" fmla="*/ 8 h 5519"/>
              <a:gd name="T42" fmla="*/ 0 w 10"/>
              <a:gd name="T43" fmla="*/ 5513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5519"/>
              <a:gd name="T68" fmla="*/ 10 w 10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5519">
                <a:moveTo>
                  <a:pt x="0" y="5513"/>
                </a:moveTo>
                <a:lnTo>
                  <a:pt x="0" y="5515"/>
                </a:lnTo>
                <a:lnTo>
                  <a:pt x="3" y="5519"/>
                </a:lnTo>
                <a:lnTo>
                  <a:pt x="5" y="5519"/>
                </a:lnTo>
                <a:lnTo>
                  <a:pt x="8" y="5519"/>
                </a:lnTo>
                <a:lnTo>
                  <a:pt x="10" y="5515"/>
                </a:lnTo>
                <a:lnTo>
                  <a:pt x="10" y="10"/>
                </a:ln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8"/>
                </a:lnTo>
                <a:lnTo>
                  <a:pt x="0" y="5513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6" name="Line 489">
            <a:extLst>
              <a:ext uri="{FF2B5EF4-FFF2-40B4-BE49-F238E27FC236}">
                <a16:creationId xmlns:a16="http://schemas.microsoft.com/office/drawing/2014/main" id="{3D7866A1-EDBB-4B27-B63F-3D435E275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5575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7" name="Freeform 490">
            <a:extLst>
              <a:ext uri="{FF2B5EF4-FFF2-40B4-BE49-F238E27FC236}">
                <a16:creationId xmlns:a16="http://schemas.microsoft.com/office/drawing/2014/main" id="{FBE3DC94-2B10-40CD-819B-9D8405EA9BA7}"/>
              </a:ext>
            </a:extLst>
          </p:cNvPr>
          <p:cNvSpPr>
            <a:spLocks/>
          </p:cNvSpPr>
          <p:nvPr/>
        </p:nvSpPr>
        <p:spPr bwMode="auto">
          <a:xfrm>
            <a:off x="5407025" y="3557588"/>
            <a:ext cx="53975" cy="3175"/>
          </a:xfrm>
          <a:custGeom>
            <a:avLst/>
            <a:gdLst>
              <a:gd name="T0" fmla="*/ 5 w 147"/>
              <a:gd name="T1" fmla="*/ 0 h 10"/>
              <a:gd name="T2" fmla="*/ 3 w 147"/>
              <a:gd name="T3" fmla="*/ 0 h 10"/>
              <a:gd name="T4" fmla="*/ 3 w 147"/>
              <a:gd name="T5" fmla="*/ 0 h 10"/>
              <a:gd name="T6" fmla="*/ 0 w 147"/>
              <a:gd name="T7" fmla="*/ 3 h 10"/>
              <a:gd name="T8" fmla="*/ 0 w 147"/>
              <a:gd name="T9" fmla="*/ 3 h 10"/>
              <a:gd name="T10" fmla="*/ 0 w 147"/>
              <a:gd name="T11" fmla="*/ 5 h 10"/>
              <a:gd name="T12" fmla="*/ 0 w 147"/>
              <a:gd name="T13" fmla="*/ 8 h 10"/>
              <a:gd name="T14" fmla="*/ 0 w 147"/>
              <a:gd name="T15" fmla="*/ 8 h 10"/>
              <a:gd name="T16" fmla="*/ 3 w 147"/>
              <a:gd name="T17" fmla="*/ 10 h 10"/>
              <a:gd name="T18" fmla="*/ 3 w 147"/>
              <a:gd name="T19" fmla="*/ 10 h 10"/>
              <a:gd name="T20" fmla="*/ 133 w 147"/>
              <a:gd name="T21" fmla="*/ 10 h 10"/>
              <a:gd name="T22" fmla="*/ 141 w 147"/>
              <a:gd name="T23" fmla="*/ 10 h 10"/>
              <a:gd name="T24" fmla="*/ 141 w 147"/>
              <a:gd name="T25" fmla="*/ 10 h 10"/>
              <a:gd name="T26" fmla="*/ 144 w 147"/>
              <a:gd name="T27" fmla="*/ 8 h 10"/>
              <a:gd name="T28" fmla="*/ 144 w 147"/>
              <a:gd name="T29" fmla="*/ 8 h 10"/>
              <a:gd name="T30" fmla="*/ 147 w 147"/>
              <a:gd name="T31" fmla="*/ 5 h 10"/>
              <a:gd name="T32" fmla="*/ 144 w 147"/>
              <a:gd name="T33" fmla="*/ 3 h 10"/>
              <a:gd name="T34" fmla="*/ 144 w 147"/>
              <a:gd name="T35" fmla="*/ 3 h 10"/>
              <a:gd name="T36" fmla="*/ 141 w 147"/>
              <a:gd name="T37" fmla="*/ 0 h 10"/>
              <a:gd name="T38" fmla="*/ 141 w 147"/>
              <a:gd name="T39" fmla="*/ 0 h 10"/>
              <a:gd name="T40" fmla="*/ 136 w 147"/>
              <a:gd name="T41" fmla="*/ 0 h 10"/>
              <a:gd name="T42" fmla="*/ 5 w 147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0"/>
              <a:gd name="T68" fmla="*/ 147 w 147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0">
                <a:moveTo>
                  <a:pt x="5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10"/>
                </a:lnTo>
                <a:lnTo>
                  <a:pt x="133" y="10"/>
                </a:lnTo>
                <a:lnTo>
                  <a:pt x="141" y="10"/>
                </a:lnTo>
                <a:lnTo>
                  <a:pt x="144" y="8"/>
                </a:lnTo>
                <a:lnTo>
                  <a:pt x="147" y="5"/>
                </a:lnTo>
                <a:lnTo>
                  <a:pt x="144" y="3"/>
                </a:lnTo>
                <a:lnTo>
                  <a:pt x="141" y="0"/>
                </a:lnTo>
                <a:lnTo>
                  <a:pt x="136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8" name="Line 491">
            <a:extLst>
              <a:ext uri="{FF2B5EF4-FFF2-40B4-BE49-F238E27FC236}">
                <a16:creationId xmlns:a16="http://schemas.microsoft.com/office/drawing/2014/main" id="{9527C842-7827-48AC-9D3F-FBA929A3A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35591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" name="Freeform 492">
            <a:extLst>
              <a:ext uri="{FF2B5EF4-FFF2-40B4-BE49-F238E27FC236}">
                <a16:creationId xmlns:a16="http://schemas.microsoft.com/office/drawing/2014/main" id="{E19D673D-E097-4207-86A1-06FE67DE0E8B}"/>
              </a:ext>
            </a:extLst>
          </p:cNvPr>
          <p:cNvSpPr>
            <a:spLocks/>
          </p:cNvSpPr>
          <p:nvPr/>
        </p:nvSpPr>
        <p:spPr bwMode="auto">
          <a:xfrm>
            <a:off x="5454650" y="3557588"/>
            <a:ext cx="6350" cy="1993900"/>
          </a:xfrm>
          <a:custGeom>
            <a:avLst/>
            <a:gdLst>
              <a:gd name="T0" fmla="*/ 14 w 14"/>
              <a:gd name="T1" fmla="*/ 5 h 5519"/>
              <a:gd name="T2" fmla="*/ 11 w 14"/>
              <a:gd name="T3" fmla="*/ 3 h 5519"/>
              <a:gd name="T4" fmla="*/ 11 w 14"/>
              <a:gd name="T5" fmla="*/ 3 h 5519"/>
              <a:gd name="T6" fmla="*/ 8 w 14"/>
              <a:gd name="T7" fmla="*/ 0 h 5519"/>
              <a:gd name="T8" fmla="*/ 8 w 14"/>
              <a:gd name="T9" fmla="*/ 0 h 5519"/>
              <a:gd name="T10" fmla="*/ 5 w 14"/>
              <a:gd name="T11" fmla="*/ 0 h 5519"/>
              <a:gd name="T12" fmla="*/ 3 w 14"/>
              <a:gd name="T13" fmla="*/ 0 h 5519"/>
              <a:gd name="T14" fmla="*/ 3 w 14"/>
              <a:gd name="T15" fmla="*/ 0 h 5519"/>
              <a:gd name="T16" fmla="*/ 0 w 14"/>
              <a:gd name="T17" fmla="*/ 3 h 5519"/>
              <a:gd name="T18" fmla="*/ 0 w 14"/>
              <a:gd name="T19" fmla="*/ 3 h 5519"/>
              <a:gd name="T20" fmla="*/ 0 w 14"/>
              <a:gd name="T21" fmla="*/ 5510 h 5519"/>
              <a:gd name="T22" fmla="*/ 0 w 14"/>
              <a:gd name="T23" fmla="*/ 5515 h 5519"/>
              <a:gd name="T24" fmla="*/ 0 w 14"/>
              <a:gd name="T25" fmla="*/ 5515 h 5519"/>
              <a:gd name="T26" fmla="*/ 3 w 14"/>
              <a:gd name="T27" fmla="*/ 5519 h 5519"/>
              <a:gd name="T28" fmla="*/ 3 w 14"/>
              <a:gd name="T29" fmla="*/ 5519 h 5519"/>
              <a:gd name="T30" fmla="*/ 5 w 14"/>
              <a:gd name="T31" fmla="*/ 5519 h 5519"/>
              <a:gd name="T32" fmla="*/ 8 w 14"/>
              <a:gd name="T33" fmla="*/ 5519 h 5519"/>
              <a:gd name="T34" fmla="*/ 8 w 14"/>
              <a:gd name="T35" fmla="*/ 5519 h 5519"/>
              <a:gd name="T36" fmla="*/ 11 w 14"/>
              <a:gd name="T37" fmla="*/ 5515 h 5519"/>
              <a:gd name="T38" fmla="*/ 11 w 14"/>
              <a:gd name="T39" fmla="*/ 5515 h 5519"/>
              <a:gd name="T40" fmla="*/ 14 w 14"/>
              <a:gd name="T41" fmla="*/ 5513 h 5519"/>
              <a:gd name="T42" fmla="*/ 14 w 14"/>
              <a:gd name="T43" fmla="*/ 5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5519"/>
              <a:gd name="T68" fmla="*/ 14 w 14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5519">
                <a:moveTo>
                  <a:pt x="14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5510"/>
                </a:lnTo>
                <a:lnTo>
                  <a:pt x="0" y="5515"/>
                </a:lnTo>
                <a:lnTo>
                  <a:pt x="3" y="5519"/>
                </a:lnTo>
                <a:lnTo>
                  <a:pt x="5" y="5519"/>
                </a:lnTo>
                <a:lnTo>
                  <a:pt x="8" y="5519"/>
                </a:lnTo>
                <a:lnTo>
                  <a:pt x="11" y="5515"/>
                </a:lnTo>
                <a:lnTo>
                  <a:pt x="14" y="5513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0" name="Rectangle 493">
            <a:extLst>
              <a:ext uri="{FF2B5EF4-FFF2-40B4-BE49-F238E27FC236}">
                <a16:creationId xmlns:a16="http://schemas.microsoft.com/office/drawing/2014/main" id="{1C9EB2B1-84CA-4DDA-AD58-47505888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403725"/>
            <a:ext cx="47625" cy="11461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1" name="Line 494">
            <a:extLst>
              <a:ext uri="{FF2B5EF4-FFF2-40B4-BE49-F238E27FC236}">
                <a16:creationId xmlns:a16="http://schemas.microsoft.com/office/drawing/2014/main" id="{A46DDAEF-67BF-48F5-A843-AA6382914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21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2" name="Freeform 495">
            <a:extLst>
              <a:ext uri="{FF2B5EF4-FFF2-40B4-BE49-F238E27FC236}">
                <a16:creationId xmlns:a16="http://schemas.microsoft.com/office/drawing/2014/main" id="{53049054-7B34-49B9-BA30-4C1DBDE23659}"/>
              </a:ext>
            </a:extLst>
          </p:cNvPr>
          <p:cNvSpPr>
            <a:spLocks/>
          </p:cNvSpPr>
          <p:nvPr/>
        </p:nvSpPr>
        <p:spPr bwMode="auto">
          <a:xfrm>
            <a:off x="5472113" y="4402138"/>
            <a:ext cx="3175" cy="1149350"/>
          </a:xfrm>
          <a:custGeom>
            <a:avLst/>
            <a:gdLst>
              <a:gd name="T0" fmla="*/ 0 w 13"/>
              <a:gd name="T1" fmla="*/ 3175 h 3181"/>
              <a:gd name="T2" fmla="*/ 2 w 13"/>
              <a:gd name="T3" fmla="*/ 3177 h 3181"/>
              <a:gd name="T4" fmla="*/ 2 w 13"/>
              <a:gd name="T5" fmla="*/ 3177 h 3181"/>
              <a:gd name="T6" fmla="*/ 5 w 13"/>
              <a:gd name="T7" fmla="*/ 3181 h 3181"/>
              <a:gd name="T8" fmla="*/ 5 w 13"/>
              <a:gd name="T9" fmla="*/ 3181 h 3181"/>
              <a:gd name="T10" fmla="*/ 7 w 13"/>
              <a:gd name="T11" fmla="*/ 3181 h 3181"/>
              <a:gd name="T12" fmla="*/ 10 w 13"/>
              <a:gd name="T13" fmla="*/ 3181 h 3181"/>
              <a:gd name="T14" fmla="*/ 10 w 13"/>
              <a:gd name="T15" fmla="*/ 3181 h 3181"/>
              <a:gd name="T16" fmla="*/ 13 w 13"/>
              <a:gd name="T17" fmla="*/ 3177 h 3181"/>
              <a:gd name="T18" fmla="*/ 13 w 13"/>
              <a:gd name="T19" fmla="*/ 3177 h 3181"/>
              <a:gd name="T20" fmla="*/ 13 w 13"/>
              <a:gd name="T21" fmla="*/ 10 h 3181"/>
              <a:gd name="T22" fmla="*/ 13 w 13"/>
              <a:gd name="T23" fmla="*/ 3 h 3181"/>
              <a:gd name="T24" fmla="*/ 13 w 13"/>
              <a:gd name="T25" fmla="*/ 3 h 3181"/>
              <a:gd name="T26" fmla="*/ 10 w 13"/>
              <a:gd name="T27" fmla="*/ 0 h 3181"/>
              <a:gd name="T28" fmla="*/ 10 w 13"/>
              <a:gd name="T29" fmla="*/ 0 h 3181"/>
              <a:gd name="T30" fmla="*/ 7 w 13"/>
              <a:gd name="T31" fmla="*/ 0 h 3181"/>
              <a:gd name="T32" fmla="*/ 5 w 13"/>
              <a:gd name="T33" fmla="*/ 0 h 3181"/>
              <a:gd name="T34" fmla="*/ 5 w 13"/>
              <a:gd name="T35" fmla="*/ 0 h 3181"/>
              <a:gd name="T36" fmla="*/ 2 w 13"/>
              <a:gd name="T37" fmla="*/ 3 h 3181"/>
              <a:gd name="T38" fmla="*/ 2 w 13"/>
              <a:gd name="T39" fmla="*/ 3 h 3181"/>
              <a:gd name="T40" fmla="*/ 0 w 13"/>
              <a:gd name="T41" fmla="*/ 8 h 3181"/>
              <a:gd name="T42" fmla="*/ 0 w 13"/>
              <a:gd name="T43" fmla="*/ 3175 h 3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181"/>
              <a:gd name="T68" fmla="*/ 13 w 13"/>
              <a:gd name="T69" fmla="*/ 3181 h 3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181">
                <a:moveTo>
                  <a:pt x="0" y="3175"/>
                </a:moveTo>
                <a:lnTo>
                  <a:pt x="2" y="3177"/>
                </a:lnTo>
                <a:lnTo>
                  <a:pt x="5" y="3181"/>
                </a:lnTo>
                <a:lnTo>
                  <a:pt x="7" y="3181"/>
                </a:lnTo>
                <a:lnTo>
                  <a:pt x="10" y="3181"/>
                </a:lnTo>
                <a:lnTo>
                  <a:pt x="13" y="3177"/>
                </a:lnTo>
                <a:lnTo>
                  <a:pt x="13" y="10"/>
                </a:lnTo>
                <a:lnTo>
                  <a:pt x="13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317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3" name="Line 496">
            <a:extLst>
              <a:ext uri="{FF2B5EF4-FFF2-40B4-BE49-F238E27FC236}">
                <a16:creationId xmlns:a16="http://schemas.microsoft.com/office/drawing/2014/main" id="{3F474173-2E8C-47F8-B765-5A542B64B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44021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4" name="Freeform 497">
            <a:extLst>
              <a:ext uri="{FF2B5EF4-FFF2-40B4-BE49-F238E27FC236}">
                <a16:creationId xmlns:a16="http://schemas.microsoft.com/office/drawing/2014/main" id="{7D6593B1-4BFB-42B9-8802-C8DC6BDB67FA}"/>
              </a:ext>
            </a:extLst>
          </p:cNvPr>
          <p:cNvSpPr>
            <a:spLocks/>
          </p:cNvSpPr>
          <p:nvPr/>
        </p:nvSpPr>
        <p:spPr bwMode="auto">
          <a:xfrm>
            <a:off x="5472113" y="4402138"/>
            <a:ext cx="52387" cy="3175"/>
          </a:xfrm>
          <a:custGeom>
            <a:avLst/>
            <a:gdLst>
              <a:gd name="T0" fmla="*/ 7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5 w 146"/>
              <a:gd name="T17" fmla="*/ 10 h 10"/>
              <a:gd name="T18" fmla="*/ 5 w 146"/>
              <a:gd name="T19" fmla="*/ 10 h 10"/>
              <a:gd name="T20" fmla="*/ 135 w 146"/>
              <a:gd name="T21" fmla="*/ 10 h 10"/>
              <a:gd name="T22" fmla="*/ 140 w 146"/>
              <a:gd name="T23" fmla="*/ 10 h 10"/>
              <a:gd name="T24" fmla="*/ 140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0 w 146"/>
              <a:gd name="T37" fmla="*/ 0 h 10"/>
              <a:gd name="T38" fmla="*/ 140 w 146"/>
              <a:gd name="T39" fmla="*/ 0 h 10"/>
              <a:gd name="T40" fmla="*/ 138 w 146"/>
              <a:gd name="T41" fmla="*/ 0 h 10"/>
              <a:gd name="T42" fmla="*/ 7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0"/>
                </a:lnTo>
                <a:lnTo>
                  <a:pt x="140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0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5" name="Line 498">
            <a:extLst>
              <a:ext uri="{FF2B5EF4-FFF2-40B4-BE49-F238E27FC236}">
                <a16:creationId xmlns:a16="http://schemas.microsoft.com/office/drawing/2014/main" id="{CABFB939-E529-41A8-B8CB-C4969EE96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44037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6" name="Freeform 499">
            <a:extLst>
              <a:ext uri="{FF2B5EF4-FFF2-40B4-BE49-F238E27FC236}">
                <a16:creationId xmlns:a16="http://schemas.microsoft.com/office/drawing/2014/main" id="{34DF9592-D52A-46D7-B42F-55DCA94AA4E7}"/>
              </a:ext>
            </a:extLst>
          </p:cNvPr>
          <p:cNvSpPr>
            <a:spLocks/>
          </p:cNvSpPr>
          <p:nvPr/>
        </p:nvSpPr>
        <p:spPr bwMode="auto">
          <a:xfrm>
            <a:off x="5519738" y="4402138"/>
            <a:ext cx="4762" cy="1149350"/>
          </a:xfrm>
          <a:custGeom>
            <a:avLst/>
            <a:gdLst>
              <a:gd name="T0" fmla="*/ 13 w 13"/>
              <a:gd name="T1" fmla="*/ 5 h 3181"/>
              <a:gd name="T2" fmla="*/ 11 w 13"/>
              <a:gd name="T3" fmla="*/ 3 h 3181"/>
              <a:gd name="T4" fmla="*/ 11 w 13"/>
              <a:gd name="T5" fmla="*/ 3 h 3181"/>
              <a:gd name="T6" fmla="*/ 7 w 13"/>
              <a:gd name="T7" fmla="*/ 0 h 3181"/>
              <a:gd name="T8" fmla="*/ 7 w 13"/>
              <a:gd name="T9" fmla="*/ 0 h 3181"/>
              <a:gd name="T10" fmla="*/ 5 w 13"/>
              <a:gd name="T11" fmla="*/ 0 h 3181"/>
              <a:gd name="T12" fmla="*/ 2 w 13"/>
              <a:gd name="T13" fmla="*/ 0 h 3181"/>
              <a:gd name="T14" fmla="*/ 2 w 13"/>
              <a:gd name="T15" fmla="*/ 0 h 3181"/>
              <a:gd name="T16" fmla="*/ 0 w 13"/>
              <a:gd name="T17" fmla="*/ 3 h 3181"/>
              <a:gd name="T18" fmla="*/ 0 w 13"/>
              <a:gd name="T19" fmla="*/ 3 h 3181"/>
              <a:gd name="T20" fmla="*/ 0 w 13"/>
              <a:gd name="T21" fmla="*/ 3172 h 3181"/>
              <a:gd name="T22" fmla="*/ 0 w 13"/>
              <a:gd name="T23" fmla="*/ 3177 h 3181"/>
              <a:gd name="T24" fmla="*/ 0 w 13"/>
              <a:gd name="T25" fmla="*/ 3177 h 3181"/>
              <a:gd name="T26" fmla="*/ 2 w 13"/>
              <a:gd name="T27" fmla="*/ 3181 h 3181"/>
              <a:gd name="T28" fmla="*/ 2 w 13"/>
              <a:gd name="T29" fmla="*/ 3181 h 3181"/>
              <a:gd name="T30" fmla="*/ 5 w 13"/>
              <a:gd name="T31" fmla="*/ 3181 h 3181"/>
              <a:gd name="T32" fmla="*/ 7 w 13"/>
              <a:gd name="T33" fmla="*/ 3181 h 3181"/>
              <a:gd name="T34" fmla="*/ 7 w 13"/>
              <a:gd name="T35" fmla="*/ 3181 h 3181"/>
              <a:gd name="T36" fmla="*/ 11 w 13"/>
              <a:gd name="T37" fmla="*/ 3177 h 3181"/>
              <a:gd name="T38" fmla="*/ 11 w 13"/>
              <a:gd name="T39" fmla="*/ 3177 h 3181"/>
              <a:gd name="T40" fmla="*/ 13 w 13"/>
              <a:gd name="T41" fmla="*/ 3175 h 3181"/>
              <a:gd name="T42" fmla="*/ 13 w 13"/>
              <a:gd name="T43" fmla="*/ 5 h 3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181"/>
              <a:gd name="T68" fmla="*/ 13 w 13"/>
              <a:gd name="T69" fmla="*/ 3181 h 3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181">
                <a:moveTo>
                  <a:pt x="13" y="5"/>
                </a:moveTo>
                <a:lnTo>
                  <a:pt x="11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3172"/>
                </a:lnTo>
                <a:lnTo>
                  <a:pt x="0" y="3177"/>
                </a:lnTo>
                <a:lnTo>
                  <a:pt x="2" y="3181"/>
                </a:lnTo>
                <a:lnTo>
                  <a:pt x="5" y="3181"/>
                </a:lnTo>
                <a:lnTo>
                  <a:pt x="7" y="3181"/>
                </a:lnTo>
                <a:lnTo>
                  <a:pt x="11" y="3177"/>
                </a:lnTo>
                <a:lnTo>
                  <a:pt x="13" y="3175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7" name="Rectangle 500">
            <a:extLst>
              <a:ext uri="{FF2B5EF4-FFF2-40B4-BE49-F238E27FC236}">
                <a16:creationId xmlns:a16="http://schemas.microsoft.com/office/drawing/2014/main" id="{D07C5D7E-9874-4BA2-B048-A4416774B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5127625"/>
            <a:ext cx="47625" cy="4222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8" name="Line 501">
            <a:extLst>
              <a:ext uri="{FF2B5EF4-FFF2-40B4-BE49-F238E27FC236}">
                <a16:creationId xmlns:a16="http://schemas.microsoft.com/office/drawing/2014/main" id="{B2E26C42-F777-4A53-860C-3C6094694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0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" name="Freeform 502">
            <a:extLst>
              <a:ext uri="{FF2B5EF4-FFF2-40B4-BE49-F238E27FC236}">
                <a16:creationId xmlns:a16="http://schemas.microsoft.com/office/drawing/2014/main" id="{294DA43B-BE57-4C61-AF9D-D6E33B35D615}"/>
              </a:ext>
            </a:extLst>
          </p:cNvPr>
          <p:cNvSpPr>
            <a:spLocks/>
          </p:cNvSpPr>
          <p:nvPr/>
        </p:nvSpPr>
        <p:spPr bwMode="auto">
          <a:xfrm>
            <a:off x="5534025" y="5126038"/>
            <a:ext cx="6350" cy="425450"/>
          </a:xfrm>
          <a:custGeom>
            <a:avLst/>
            <a:gdLst>
              <a:gd name="T0" fmla="*/ 0 w 14"/>
              <a:gd name="T1" fmla="*/ 1170 h 1176"/>
              <a:gd name="T2" fmla="*/ 3 w 14"/>
              <a:gd name="T3" fmla="*/ 1172 h 1176"/>
              <a:gd name="T4" fmla="*/ 3 w 14"/>
              <a:gd name="T5" fmla="*/ 1172 h 1176"/>
              <a:gd name="T6" fmla="*/ 5 w 14"/>
              <a:gd name="T7" fmla="*/ 1176 h 1176"/>
              <a:gd name="T8" fmla="*/ 5 w 14"/>
              <a:gd name="T9" fmla="*/ 1176 h 1176"/>
              <a:gd name="T10" fmla="*/ 8 w 14"/>
              <a:gd name="T11" fmla="*/ 1176 h 1176"/>
              <a:gd name="T12" fmla="*/ 10 w 14"/>
              <a:gd name="T13" fmla="*/ 1176 h 1176"/>
              <a:gd name="T14" fmla="*/ 10 w 14"/>
              <a:gd name="T15" fmla="*/ 1176 h 1176"/>
              <a:gd name="T16" fmla="*/ 14 w 14"/>
              <a:gd name="T17" fmla="*/ 1172 h 1176"/>
              <a:gd name="T18" fmla="*/ 14 w 14"/>
              <a:gd name="T19" fmla="*/ 1172 h 1176"/>
              <a:gd name="T20" fmla="*/ 14 w 14"/>
              <a:gd name="T21" fmla="*/ 10 h 1176"/>
              <a:gd name="T22" fmla="*/ 14 w 14"/>
              <a:gd name="T23" fmla="*/ 3 h 1176"/>
              <a:gd name="T24" fmla="*/ 14 w 14"/>
              <a:gd name="T25" fmla="*/ 3 h 1176"/>
              <a:gd name="T26" fmla="*/ 10 w 14"/>
              <a:gd name="T27" fmla="*/ 0 h 1176"/>
              <a:gd name="T28" fmla="*/ 10 w 14"/>
              <a:gd name="T29" fmla="*/ 0 h 1176"/>
              <a:gd name="T30" fmla="*/ 8 w 14"/>
              <a:gd name="T31" fmla="*/ 0 h 1176"/>
              <a:gd name="T32" fmla="*/ 5 w 14"/>
              <a:gd name="T33" fmla="*/ 0 h 1176"/>
              <a:gd name="T34" fmla="*/ 5 w 14"/>
              <a:gd name="T35" fmla="*/ 0 h 1176"/>
              <a:gd name="T36" fmla="*/ 3 w 14"/>
              <a:gd name="T37" fmla="*/ 3 h 1176"/>
              <a:gd name="T38" fmla="*/ 3 w 14"/>
              <a:gd name="T39" fmla="*/ 3 h 1176"/>
              <a:gd name="T40" fmla="*/ 0 w 14"/>
              <a:gd name="T41" fmla="*/ 8 h 1176"/>
              <a:gd name="T42" fmla="*/ 0 w 14"/>
              <a:gd name="T43" fmla="*/ 1170 h 11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176"/>
              <a:gd name="T68" fmla="*/ 14 w 14"/>
              <a:gd name="T69" fmla="*/ 1176 h 11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176">
                <a:moveTo>
                  <a:pt x="0" y="1170"/>
                </a:moveTo>
                <a:lnTo>
                  <a:pt x="3" y="1172"/>
                </a:lnTo>
                <a:lnTo>
                  <a:pt x="5" y="1176"/>
                </a:lnTo>
                <a:lnTo>
                  <a:pt x="8" y="1176"/>
                </a:lnTo>
                <a:lnTo>
                  <a:pt x="10" y="1176"/>
                </a:lnTo>
                <a:lnTo>
                  <a:pt x="14" y="1172"/>
                </a:lnTo>
                <a:lnTo>
                  <a:pt x="14" y="10"/>
                </a:lnTo>
                <a:lnTo>
                  <a:pt x="14" y="3"/>
                </a:lnTo>
                <a:lnTo>
                  <a:pt x="10" y="0"/>
                </a:lnTo>
                <a:lnTo>
                  <a:pt x="8" y="0"/>
                </a:lnTo>
                <a:lnTo>
                  <a:pt x="5" y="0"/>
                </a:lnTo>
                <a:lnTo>
                  <a:pt x="3" y="3"/>
                </a:lnTo>
                <a:lnTo>
                  <a:pt x="0" y="8"/>
                </a:lnTo>
                <a:lnTo>
                  <a:pt x="0" y="117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0" name="Line 503">
            <a:extLst>
              <a:ext uri="{FF2B5EF4-FFF2-40B4-BE49-F238E27FC236}">
                <a16:creationId xmlns:a16="http://schemas.microsoft.com/office/drawing/2014/main" id="{0FC75468-D9C7-4367-A954-E6DEBA4BF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788" y="51260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91" name="Freeform 504">
            <a:extLst>
              <a:ext uri="{FF2B5EF4-FFF2-40B4-BE49-F238E27FC236}">
                <a16:creationId xmlns:a16="http://schemas.microsoft.com/office/drawing/2014/main" id="{23907D57-3800-4CD1-B17B-DD03769F9303}"/>
              </a:ext>
            </a:extLst>
          </p:cNvPr>
          <p:cNvSpPr>
            <a:spLocks/>
          </p:cNvSpPr>
          <p:nvPr/>
        </p:nvSpPr>
        <p:spPr bwMode="auto">
          <a:xfrm>
            <a:off x="5534025" y="5126038"/>
            <a:ext cx="53975" cy="4762"/>
          </a:xfrm>
          <a:custGeom>
            <a:avLst/>
            <a:gdLst>
              <a:gd name="T0" fmla="*/ 8 w 147"/>
              <a:gd name="T1" fmla="*/ 0 h 10"/>
              <a:gd name="T2" fmla="*/ 5 w 147"/>
              <a:gd name="T3" fmla="*/ 0 h 10"/>
              <a:gd name="T4" fmla="*/ 5 w 147"/>
              <a:gd name="T5" fmla="*/ 0 h 10"/>
              <a:gd name="T6" fmla="*/ 3 w 147"/>
              <a:gd name="T7" fmla="*/ 3 h 10"/>
              <a:gd name="T8" fmla="*/ 3 w 147"/>
              <a:gd name="T9" fmla="*/ 3 h 10"/>
              <a:gd name="T10" fmla="*/ 0 w 147"/>
              <a:gd name="T11" fmla="*/ 5 h 10"/>
              <a:gd name="T12" fmla="*/ 3 w 147"/>
              <a:gd name="T13" fmla="*/ 8 h 10"/>
              <a:gd name="T14" fmla="*/ 3 w 147"/>
              <a:gd name="T15" fmla="*/ 8 h 10"/>
              <a:gd name="T16" fmla="*/ 5 w 147"/>
              <a:gd name="T17" fmla="*/ 10 h 10"/>
              <a:gd name="T18" fmla="*/ 5 w 147"/>
              <a:gd name="T19" fmla="*/ 10 h 10"/>
              <a:gd name="T20" fmla="*/ 136 w 147"/>
              <a:gd name="T21" fmla="*/ 10 h 10"/>
              <a:gd name="T22" fmla="*/ 142 w 147"/>
              <a:gd name="T23" fmla="*/ 10 h 10"/>
              <a:gd name="T24" fmla="*/ 142 w 147"/>
              <a:gd name="T25" fmla="*/ 10 h 10"/>
              <a:gd name="T26" fmla="*/ 144 w 147"/>
              <a:gd name="T27" fmla="*/ 8 h 10"/>
              <a:gd name="T28" fmla="*/ 144 w 147"/>
              <a:gd name="T29" fmla="*/ 8 h 10"/>
              <a:gd name="T30" fmla="*/ 147 w 147"/>
              <a:gd name="T31" fmla="*/ 5 h 10"/>
              <a:gd name="T32" fmla="*/ 144 w 147"/>
              <a:gd name="T33" fmla="*/ 3 h 10"/>
              <a:gd name="T34" fmla="*/ 144 w 147"/>
              <a:gd name="T35" fmla="*/ 3 h 10"/>
              <a:gd name="T36" fmla="*/ 142 w 147"/>
              <a:gd name="T37" fmla="*/ 0 h 10"/>
              <a:gd name="T38" fmla="*/ 142 w 147"/>
              <a:gd name="T39" fmla="*/ 0 h 10"/>
              <a:gd name="T40" fmla="*/ 138 w 147"/>
              <a:gd name="T41" fmla="*/ 0 h 10"/>
              <a:gd name="T42" fmla="*/ 8 w 147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0"/>
              <a:gd name="T68" fmla="*/ 147 w 147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0">
                <a:moveTo>
                  <a:pt x="8" y="0"/>
                </a:move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5" y="10"/>
                </a:lnTo>
                <a:lnTo>
                  <a:pt x="136" y="10"/>
                </a:lnTo>
                <a:lnTo>
                  <a:pt x="142" y="10"/>
                </a:lnTo>
                <a:lnTo>
                  <a:pt x="144" y="8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2" name="Line 505">
            <a:extLst>
              <a:ext uri="{FF2B5EF4-FFF2-40B4-BE49-F238E27FC236}">
                <a16:creationId xmlns:a16="http://schemas.microsoft.com/office/drawing/2014/main" id="{B2C809C2-5B4E-4D7A-B8F6-9CF85075A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51276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93" name="Freeform 506">
            <a:extLst>
              <a:ext uri="{FF2B5EF4-FFF2-40B4-BE49-F238E27FC236}">
                <a16:creationId xmlns:a16="http://schemas.microsoft.com/office/drawing/2014/main" id="{4F606F1E-2F9C-4962-AFDA-E7371D54B83F}"/>
              </a:ext>
            </a:extLst>
          </p:cNvPr>
          <p:cNvSpPr>
            <a:spLocks/>
          </p:cNvSpPr>
          <p:nvPr/>
        </p:nvSpPr>
        <p:spPr bwMode="auto">
          <a:xfrm>
            <a:off x="5584825" y="5126038"/>
            <a:ext cx="3175" cy="425450"/>
          </a:xfrm>
          <a:custGeom>
            <a:avLst/>
            <a:gdLst>
              <a:gd name="T0" fmla="*/ 13 w 13"/>
              <a:gd name="T1" fmla="*/ 5 h 1176"/>
              <a:gd name="T2" fmla="*/ 10 w 13"/>
              <a:gd name="T3" fmla="*/ 3 h 1176"/>
              <a:gd name="T4" fmla="*/ 10 w 13"/>
              <a:gd name="T5" fmla="*/ 3 h 1176"/>
              <a:gd name="T6" fmla="*/ 8 w 13"/>
              <a:gd name="T7" fmla="*/ 0 h 1176"/>
              <a:gd name="T8" fmla="*/ 8 w 13"/>
              <a:gd name="T9" fmla="*/ 0 h 1176"/>
              <a:gd name="T10" fmla="*/ 4 w 13"/>
              <a:gd name="T11" fmla="*/ 0 h 1176"/>
              <a:gd name="T12" fmla="*/ 2 w 13"/>
              <a:gd name="T13" fmla="*/ 0 h 1176"/>
              <a:gd name="T14" fmla="*/ 2 w 13"/>
              <a:gd name="T15" fmla="*/ 0 h 1176"/>
              <a:gd name="T16" fmla="*/ 0 w 13"/>
              <a:gd name="T17" fmla="*/ 3 h 1176"/>
              <a:gd name="T18" fmla="*/ 0 w 13"/>
              <a:gd name="T19" fmla="*/ 3 h 1176"/>
              <a:gd name="T20" fmla="*/ 0 w 13"/>
              <a:gd name="T21" fmla="*/ 1167 h 1176"/>
              <a:gd name="T22" fmla="*/ 0 w 13"/>
              <a:gd name="T23" fmla="*/ 1172 h 1176"/>
              <a:gd name="T24" fmla="*/ 0 w 13"/>
              <a:gd name="T25" fmla="*/ 1172 h 1176"/>
              <a:gd name="T26" fmla="*/ 2 w 13"/>
              <a:gd name="T27" fmla="*/ 1176 h 1176"/>
              <a:gd name="T28" fmla="*/ 2 w 13"/>
              <a:gd name="T29" fmla="*/ 1176 h 1176"/>
              <a:gd name="T30" fmla="*/ 4 w 13"/>
              <a:gd name="T31" fmla="*/ 1176 h 1176"/>
              <a:gd name="T32" fmla="*/ 8 w 13"/>
              <a:gd name="T33" fmla="*/ 1176 h 1176"/>
              <a:gd name="T34" fmla="*/ 8 w 13"/>
              <a:gd name="T35" fmla="*/ 1176 h 1176"/>
              <a:gd name="T36" fmla="*/ 10 w 13"/>
              <a:gd name="T37" fmla="*/ 1172 h 1176"/>
              <a:gd name="T38" fmla="*/ 10 w 13"/>
              <a:gd name="T39" fmla="*/ 1172 h 1176"/>
              <a:gd name="T40" fmla="*/ 13 w 13"/>
              <a:gd name="T41" fmla="*/ 1170 h 1176"/>
              <a:gd name="T42" fmla="*/ 13 w 13"/>
              <a:gd name="T43" fmla="*/ 5 h 11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176"/>
              <a:gd name="T68" fmla="*/ 13 w 13"/>
              <a:gd name="T69" fmla="*/ 1176 h 11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176">
                <a:moveTo>
                  <a:pt x="13" y="5"/>
                </a:moveTo>
                <a:lnTo>
                  <a:pt x="10" y="3"/>
                </a:lnTo>
                <a:lnTo>
                  <a:pt x="8" y="0"/>
                </a:lnTo>
                <a:lnTo>
                  <a:pt x="4" y="0"/>
                </a:lnTo>
                <a:lnTo>
                  <a:pt x="2" y="0"/>
                </a:lnTo>
                <a:lnTo>
                  <a:pt x="0" y="3"/>
                </a:lnTo>
                <a:lnTo>
                  <a:pt x="0" y="1167"/>
                </a:lnTo>
                <a:lnTo>
                  <a:pt x="0" y="1172"/>
                </a:lnTo>
                <a:lnTo>
                  <a:pt x="2" y="1176"/>
                </a:lnTo>
                <a:lnTo>
                  <a:pt x="4" y="1176"/>
                </a:lnTo>
                <a:lnTo>
                  <a:pt x="8" y="1176"/>
                </a:lnTo>
                <a:lnTo>
                  <a:pt x="10" y="1172"/>
                </a:lnTo>
                <a:lnTo>
                  <a:pt x="13" y="1170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4" name="Rectangle 507">
            <a:extLst>
              <a:ext uri="{FF2B5EF4-FFF2-40B4-BE49-F238E27FC236}">
                <a16:creationId xmlns:a16="http://schemas.microsoft.com/office/drawing/2014/main" id="{5F20DF94-D2D0-4A39-A49C-46D996868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75" y="4464050"/>
            <a:ext cx="46038" cy="10858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5" name="Line 508">
            <a:extLst>
              <a:ext uri="{FF2B5EF4-FFF2-40B4-BE49-F238E27FC236}">
                <a16:creationId xmlns:a16="http://schemas.microsoft.com/office/drawing/2014/main" id="{09D891B9-E627-4A13-99A9-EFBF555CB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91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96" name="Freeform 509">
            <a:extLst>
              <a:ext uri="{FF2B5EF4-FFF2-40B4-BE49-F238E27FC236}">
                <a16:creationId xmlns:a16="http://schemas.microsoft.com/office/drawing/2014/main" id="{DD1453AD-1657-441B-960C-A2B3A2BC0F21}"/>
              </a:ext>
            </a:extLst>
          </p:cNvPr>
          <p:cNvSpPr>
            <a:spLocks/>
          </p:cNvSpPr>
          <p:nvPr/>
        </p:nvSpPr>
        <p:spPr bwMode="auto">
          <a:xfrm>
            <a:off x="5599113" y="4462463"/>
            <a:ext cx="6350" cy="1089025"/>
          </a:xfrm>
          <a:custGeom>
            <a:avLst/>
            <a:gdLst>
              <a:gd name="T0" fmla="*/ 0 w 14"/>
              <a:gd name="T1" fmla="*/ 3010 h 3016"/>
              <a:gd name="T2" fmla="*/ 3 w 14"/>
              <a:gd name="T3" fmla="*/ 3012 h 3016"/>
              <a:gd name="T4" fmla="*/ 3 w 14"/>
              <a:gd name="T5" fmla="*/ 3012 h 3016"/>
              <a:gd name="T6" fmla="*/ 5 w 14"/>
              <a:gd name="T7" fmla="*/ 3016 h 3016"/>
              <a:gd name="T8" fmla="*/ 5 w 14"/>
              <a:gd name="T9" fmla="*/ 3016 h 3016"/>
              <a:gd name="T10" fmla="*/ 8 w 14"/>
              <a:gd name="T11" fmla="*/ 3016 h 3016"/>
              <a:gd name="T12" fmla="*/ 11 w 14"/>
              <a:gd name="T13" fmla="*/ 3016 h 3016"/>
              <a:gd name="T14" fmla="*/ 11 w 14"/>
              <a:gd name="T15" fmla="*/ 3016 h 3016"/>
              <a:gd name="T16" fmla="*/ 14 w 14"/>
              <a:gd name="T17" fmla="*/ 3012 h 3016"/>
              <a:gd name="T18" fmla="*/ 14 w 14"/>
              <a:gd name="T19" fmla="*/ 3012 h 3016"/>
              <a:gd name="T20" fmla="*/ 14 w 14"/>
              <a:gd name="T21" fmla="*/ 11 h 3016"/>
              <a:gd name="T22" fmla="*/ 14 w 14"/>
              <a:gd name="T23" fmla="*/ 5 h 3016"/>
              <a:gd name="T24" fmla="*/ 14 w 14"/>
              <a:gd name="T25" fmla="*/ 5 h 3016"/>
              <a:gd name="T26" fmla="*/ 11 w 14"/>
              <a:gd name="T27" fmla="*/ 3 h 3016"/>
              <a:gd name="T28" fmla="*/ 11 w 14"/>
              <a:gd name="T29" fmla="*/ 3 h 3016"/>
              <a:gd name="T30" fmla="*/ 8 w 14"/>
              <a:gd name="T31" fmla="*/ 0 h 3016"/>
              <a:gd name="T32" fmla="*/ 5 w 14"/>
              <a:gd name="T33" fmla="*/ 3 h 3016"/>
              <a:gd name="T34" fmla="*/ 5 w 14"/>
              <a:gd name="T35" fmla="*/ 3 h 3016"/>
              <a:gd name="T36" fmla="*/ 3 w 14"/>
              <a:gd name="T37" fmla="*/ 5 h 3016"/>
              <a:gd name="T38" fmla="*/ 3 w 14"/>
              <a:gd name="T39" fmla="*/ 5 h 3016"/>
              <a:gd name="T40" fmla="*/ 0 w 14"/>
              <a:gd name="T41" fmla="*/ 9 h 3016"/>
              <a:gd name="T42" fmla="*/ 0 w 14"/>
              <a:gd name="T43" fmla="*/ 3010 h 3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3016"/>
              <a:gd name="T68" fmla="*/ 14 w 14"/>
              <a:gd name="T69" fmla="*/ 3016 h 3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3016">
                <a:moveTo>
                  <a:pt x="0" y="3010"/>
                </a:moveTo>
                <a:lnTo>
                  <a:pt x="3" y="3012"/>
                </a:lnTo>
                <a:lnTo>
                  <a:pt x="5" y="3016"/>
                </a:lnTo>
                <a:lnTo>
                  <a:pt x="8" y="3016"/>
                </a:lnTo>
                <a:lnTo>
                  <a:pt x="11" y="3016"/>
                </a:lnTo>
                <a:lnTo>
                  <a:pt x="14" y="3012"/>
                </a:lnTo>
                <a:lnTo>
                  <a:pt x="14" y="11"/>
                </a:lnTo>
                <a:lnTo>
                  <a:pt x="14" y="5"/>
                </a:lnTo>
                <a:lnTo>
                  <a:pt x="11" y="3"/>
                </a:lnTo>
                <a:lnTo>
                  <a:pt x="8" y="0"/>
                </a:lnTo>
                <a:lnTo>
                  <a:pt x="5" y="3"/>
                </a:lnTo>
                <a:lnTo>
                  <a:pt x="3" y="5"/>
                </a:lnTo>
                <a:lnTo>
                  <a:pt x="0" y="9"/>
                </a:lnTo>
                <a:lnTo>
                  <a:pt x="0" y="301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7" name="Line 510">
            <a:extLst>
              <a:ext uri="{FF2B5EF4-FFF2-40B4-BE49-F238E27FC236}">
                <a16:creationId xmlns:a16="http://schemas.microsoft.com/office/drawing/2014/main" id="{8E9409E8-1B62-4858-B5D7-256D174BB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875" y="44624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98" name="Freeform 511">
            <a:extLst>
              <a:ext uri="{FF2B5EF4-FFF2-40B4-BE49-F238E27FC236}">
                <a16:creationId xmlns:a16="http://schemas.microsoft.com/office/drawing/2014/main" id="{1F0CC136-5B97-444F-B062-EEECAB2F6985}"/>
              </a:ext>
            </a:extLst>
          </p:cNvPr>
          <p:cNvSpPr>
            <a:spLocks/>
          </p:cNvSpPr>
          <p:nvPr/>
        </p:nvSpPr>
        <p:spPr bwMode="auto">
          <a:xfrm>
            <a:off x="5599113" y="4462463"/>
            <a:ext cx="53975" cy="3175"/>
          </a:xfrm>
          <a:custGeom>
            <a:avLst/>
            <a:gdLst>
              <a:gd name="T0" fmla="*/ 8 w 147"/>
              <a:gd name="T1" fmla="*/ 0 h 14"/>
              <a:gd name="T2" fmla="*/ 5 w 147"/>
              <a:gd name="T3" fmla="*/ 3 h 14"/>
              <a:gd name="T4" fmla="*/ 5 w 147"/>
              <a:gd name="T5" fmla="*/ 3 h 14"/>
              <a:gd name="T6" fmla="*/ 3 w 147"/>
              <a:gd name="T7" fmla="*/ 5 h 14"/>
              <a:gd name="T8" fmla="*/ 3 w 147"/>
              <a:gd name="T9" fmla="*/ 5 h 14"/>
              <a:gd name="T10" fmla="*/ 0 w 147"/>
              <a:gd name="T11" fmla="*/ 9 h 14"/>
              <a:gd name="T12" fmla="*/ 3 w 147"/>
              <a:gd name="T13" fmla="*/ 11 h 14"/>
              <a:gd name="T14" fmla="*/ 3 w 147"/>
              <a:gd name="T15" fmla="*/ 11 h 14"/>
              <a:gd name="T16" fmla="*/ 5 w 147"/>
              <a:gd name="T17" fmla="*/ 14 h 14"/>
              <a:gd name="T18" fmla="*/ 5 w 147"/>
              <a:gd name="T19" fmla="*/ 14 h 14"/>
              <a:gd name="T20" fmla="*/ 136 w 147"/>
              <a:gd name="T21" fmla="*/ 14 h 14"/>
              <a:gd name="T22" fmla="*/ 142 w 147"/>
              <a:gd name="T23" fmla="*/ 14 h 14"/>
              <a:gd name="T24" fmla="*/ 142 w 147"/>
              <a:gd name="T25" fmla="*/ 14 h 14"/>
              <a:gd name="T26" fmla="*/ 144 w 147"/>
              <a:gd name="T27" fmla="*/ 11 h 14"/>
              <a:gd name="T28" fmla="*/ 144 w 147"/>
              <a:gd name="T29" fmla="*/ 11 h 14"/>
              <a:gd name="T30" fmla="*/ 147 w 147"/>
              <a:gd name="T31" fmla="*/ 9 h 14"/>
              <a:gd name="T32" fmla="*/ 144 w 147"/>
              <a:gd name="T33" fmla="*/ 5 h 14"/>
              <a:gd name="T34" fmla="*/ 144 w 147"/>
              <a:gd name="T35" fmla="*/ 5 h 14"/>
              <a:gd name="T36" fmla="*/ 142 w 147"/>
              <a:gd name="T37" fmla="*/ 3 h 14"/>
              <a:gd name="T38" fmla="*/ 142 w 147"/>
              <a:gd name="T39" fmla="*/ 3 h 14"/>
              <a:gd name="T40" fmla="*/ 138 w 147"/>
              <a:gd name="T41" fmla="*/ 0 h 14"/>
              <a:gd name="T42" fmla="*/ 8 w 147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"/>
              <a:gd name="T68" fmla="*/ 147 w 147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">
                <a:moveTo>
                  <a:pt x="8" y="0"/>
                </a:moveTo>
                <a:lnTo>
                  <a:pt x="5" y="3"/>
                </a:lnTo>
                <a:lnTo>
                  <a:pt x="3" y="5"/>
                </a:lnTo>
                <a:lnTo>
                  <a:pt x="0" y="9"/>
                </a:lnTo>
                <a:lnTo>
                  <a:pt x="3" y="11"/>
                </a:lnTo>
                <a:lnTo>
                  <a:pt x="5" y="14"/>
                </a:lnTo>
                <a:lnTo>
                  <a:pt x="136" y="14"/>
                </a:lnTo>
                <a:lnTo>
                  <a:pt x="142" y="14"/>
                </a:lnTo>
                <a:lnTo>
                  <a:pt x="144" y="11"/>
                </a:lnTo>
                <a:lnTo>
                  <a:pt x="147" y="9"/>
                </a:lnTo>
                <a:lnTo>
                  <a:pt x="144" y="5"/>
                </a:lnTo>
                <a:lnTo>
                  <a:pt x="142" y="3"/>
                </a:lnTo>
                <a:lnTo>
                  <a:pt x="13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9" name="Line 512">
            <a:extLst>
              <a:ext uri="{FF2B5EF4-FFF2-40B4-BE49-F238E27FC236}">
                <a16:creationId xmlns:a16="http://schemas.microsoft.com/office/drawing/2014/main" id="{B13C09AB-79EC-49B3-93B0-8D3B5B37A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088" y="44640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" name="Freeform 513">
            <a:extLst>
              <a:ext uri="{FF2B5EF4-FFF2-40B4-BE49-F238E27FC236}">
                <a16:creationId xmlns:a16="http://schemas.microsoft.com/office/drawing/2014/main" id="{D414223D-D5FB-45CB-BA56-8934A2CFC663}"/>
              </a:ext>
            </a:extLst>
          </p:cNvPr>
          <p:cNvSpPr>
            <a:spLocks/>
          </p:cNvSpPr>
          <p:nvPr/>
        </p:nvSpPr>
        <p:spPr bwMode="auto">
          <a:xfrm>
            <a:off x="5648325" y="4462463"/>
            <a:ext cx="4763" cy="1089025"/>
          </a:xfrm>
          <a:custGeom>
            <a:avLst/>
            <a:gdLst>
              <a:gd name="T0" fmla="*/ 14 w 14"/>
              <a:gd name="T1" fmla="*/ 9 h 3016"/>
              <a:gd name="T2" fmla="*/ 11 w 14"/>
              <a:gd name="T3" fmla="*/ 5 h 3016"/>
              <a:gd name="T4" fmla="*/ 11 w 14"/>
              <a:gd name="T5" fmla="*/ 5 h 3016"/>
              <a:gd name="T6" fmla="*/ 9 w 14"/>
              <a:gd name="T7" fmla="*/ 3 h 3016"/>
              <a:gd name="T8" fmla="*/ 9 w 14"/>
              <a:gd name="T9" fmla="*/ 3 h 3016"/>
              <a:gd name="T10" fmla="*/ 5 w 14"/>
              <a:gd name="T11" fmla="*/ 0 h 3016"/>
              <a:gd name="T12" fmla="*/ 3 w 14"/>
              <a:gd name="T13" fmla="*/ 3 h 3016"/>
              <a:gd name="T14" fmla="*/ 3 w 14"/>
              <a:gd name="T15" fmla="*/ 3 h 3016"/>
              <a:gd name="T16" fmla="*/ 0 w 14"/>
              <a:gd name="T17" fmla="*/ 5 h 3016"/>
              <a:gd name="T18" fmla="*/ 0 w 14"/>
              <a:gd name="T19" fmla="*/ 5 h 3016"/>
              <a:gd name="T20" fmla="*/ 0 w 14"/>
              <a:gd name="T21" fmla="*/ 3010 h 3016"/>
              <a:gd name="T22" fmla="*/ 0 w 14"/>
              <a:gd name="T23" fmla="*/ 3012 h 3016"/>
              <a:gd name="T24" fmla="*/ 0 w 14"/>
              <a:gd name="T25" fmla="*/ 3012 h 3016"/>
              <a:gd name="T26" fmla="*/ 3 w 14"/>
              <a:gd name="T27" fmla="*/ 3016 h 3016"/>
              <a:gd name="T28" fmla="*/ 3 w 14"/>
              <a:gd name="T29" fmla="*/ 3016 h 3016"/>
              <a:gd name="T30" fmla="*/ 5 w 14"/>
              <a:gd name="T31" fmla="*/ 3016 h 3016"/>
              <a:gd name="T32" fmla="*/ 9 w 14"/>
              <a:gd name="T33" fmla="*/ 3016 h 3016"/>
              <a:gd name="T34" fmla="*/ 9 w 14"/>
              <a:gd name="T35" fmla="*/ 3016 h 3016"/>
              <a:gd name="T36" fmla="*/ 11 w 14"/>
              <a:gd name="T37" fmla="*/ 3012 h 3016"/>
              <a:gd name="T38" fmla="*/ 11 w 14"/>
              <a:gd name="T39" fmla="*/ 3012 h 3016"/>
              <a:gd name="T40" fmla="*/ 14 w 14"/>
              <a:gd name="T41" fmla="*/ 3012 h 3016"/>
              <a:gd name="T42" fmla="*/ 14 w 14"/>
              <a:gd name="T43" fmla="*/ 9 h 30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3016"/>
              <a:gd name="T68" fmla="*/ 14 w 14"/>
              <a:gd name="T69" fmla="*/ 3016 h 30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3016">
                <a:moveTo>
                  <a:pt x="14" y="9"/>
                </a:moveTo>
                <a:lnTo>
                  <a:pt x="11" y="5"/>
                </a:lnTo>
                <a:lnTo>
                  <a:pt x="9" y="3"/>
                </a:lnTo>
                <a:lnTo>
                  <a:pt x="5" y="0"/>
                </a:lnTo>
                <a:lnTo>
                  <a:pt x="3" y="3"/>
                </a:lnTo>
                <a:lnTo>
                  <a:pt x="0" y="5"/>
                </a:lnTo>
                <a:lnTo>
                  <a:pt x="0" y="3010"/>
                </a:lnTo>
                <a:lnTo>
                  <a:pt x="0" y="3012"/>
                </a:lnTo>
                <a:lnTo>
                  <a:pt x="3" y="3016"/>
                </a:lnTo>
                <a:lnTo>
                  <a:pt x="5" y="3016"/>
                </a:lnTo>
                <a:lnTo>
                  <a:pt x="9" y="3016"/>
                </a:lnTo>
                <a:lnTo>
                  <a:pt x="11" y="3012"/>
                </a:lnTo>
                <a:lnTo>
                  <a:pt x="14" y="3012"/>
                </a:lnTo>
                <a:lnTo>
                  <a:pt x="14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1" name="Rectangle 514">
            <a:extLst>
              <a:ext uri="{FF2B5EF4-FFF2-40B4-BE49-F238E27FC236}">
                <a16:creationId xmlns:a16="http://schemas.microsoft.com/office/drawing/2014/main" id="{DE036916-143B-4D57-86EB-FE2E30D9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2232025"/>
            <a:ext cx="47625" cy="33178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2" name="Line 515">
            <a:extLst>
              <a:ext uri="{FF2B5EF4-FFF2-40B4-BE49-F238E27FC236}">
                <a16:creationId xmlns:a16="http://schemas.microsoft.com/office/drawing/2014/main" id="{FDE93FB9-BEE0-4B88-8A38-6E0F1B2FE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2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3" name="Freeform 516">
            <a:extLst>
              <a:ext uri="{FF2B5EF4-FFF2-40B4-BE49-F238E27FC236}">
                <a16:creationId xmlns:a16="http://schemas.microsoft.com/office/drawing/2014/main" id="{DAA47F3B-490C-4096-8B01-AB550A42A0C5}"/>
              </a:ext>
            </a:extLst>
          </p:cNvPr>
          <p:cNvSpPr>
            <a:spLocks/>
          </p:cNvSpPr>
          <p:nvPr/>
        </p:nvSpPr>
        <p:spPr bwMode="auto">
          <a:xfrm>
            <a:off x="5664200" y="2228850"/>
            <a:ext cx="4763" cy="3322638"/>
          </a:xfrm>
          <a:custGeom>
            <a:avLst/>
            <a:gdLst>
              <a:gd name="T0" fmla="*/ 0 w 13"/>
              <a:gd name="T1" fmla="*/ 9189 h 9195"/>
              <a:gd name="T2" fmla="*/ 3 w 13"/>
              <a:gd name="T3" fmla="*/ 9191 h 9195"/>
              <a:gd name="T4" fmla="*/ 3 w 13"/>
              <a:gd name="T5" fmla="*/ 9191 h 9195"/>
              <a:gd name="T6" fmla="*/ 5 w 13"/>
              <a:gd name="T7" fmla="*/ 9195 h 9195"/>
              <a:gd name="T8" fmla="*/ 5 w 13"/>
              <a:gd name="T9" fmla="*/ 9195 h 9195"/>
              <a:gd name="T10" fmla="*/ 9 w 13"/>
              <a:gd name="T11" fmla="*/ 9195 h 9195"/>
              <a:gd name="T12" fmla="*/ 11 w 13"/>
              <a:gd name="T13" fmla="*/ 9195 h 9195"/>
              <a:gd name="T14" fmla="*/ 11 w 13"/>
              <a:gd name="T15" fmla="*/ 9195 h 9195"/>
              <a:gd name="T16" fmla="*/ 13 w 13"/>
              <a:gd name="T17" fmla="*/ 9191 h 9195"/>
              <a:gd name="T18" fmla="*/ 13 w 13"/>
              <a:gd name="T19" fmla="*/ 9191 h 9195"/>
              <a:gd name="T20" fmla="*/ 13 w 13"/>
              <a:gd name="T21" fmla="*/ 10 h 9195"/>
              <a:gd name="T22" fmla="*/ 13 w 13"/>
              <a:gd name="T23" fmla="*/ 5 h 9195"/>
              <a:gd name="T24" fmla="*/ 13 w 13"/>
              <a:gd name="T25" fmla="*/ 5 h 9195"/>
              <a:gd name="T26" fmla="*/ 11 w 13"/>
              <a:gd name="T27" fmla="*/ 3 h 9195"/>
              <a:gd name="T28" fmla="*/ 11 w 13"/>
              <a:gd name="T29" fmla="*/ 3 h 9195"/>
              <a:gd name="T30" fmla="*/ 9 w 13"/>
              <a:gd name="T31" fmla="*/ 0 h 9195"/>
              <a:gd name="T32" fmla="*/ 5 w 13"/>
              <a:gd name="T33" fmla="*/ 3 h 9195"/>
              <a:gd name="T34" fmla="*/ 5 w 13"/>
              <a:gd name="T35" fmla="*/ 3 h 9195"/>
              <a:gd name="T36" fmla="*/ 3 w 13"/>
              <a:gd name="T37" fmla="*/ 5 h 9195"/>
              <a:gd name="T38" fmla="*/ 3 w 13"/>
              <a:gd name="T39" fmla="*/ 5 h 9195"/>
              <a:gd name="T40" fmla="*/ 0 w 13"/>
              <a:gd name="T41" fmla="*/ 8 h 9195"/>
              <a:gd name="T42" fmla="*/ 0 w 13"/>
              <a:gd name="T43" fmla="*/ 9189 h 91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9195"/>
              <a:gd name="T68" fmla="*/ 13 w 13"/>
              <a:gd name="T69" fmla="*/ 9195 h 91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9195">
                <a:moveTo>
                  <a:pt x="0" y="9189"/>
                </a:moveTo>
                <a:lnTo>
                  <a:pt x="3" y="9191"/>
                </a:lnTo>
                <a:lnTo>
                  <a:pt x="5" y="9195"/>
                </a:lnTo>
                <a:lnTo>
                  <a:pt x="9" y="9195"/>
                </a:lnTo>
                <a:lnTo>
                  <a:pt x="11" y="9195"/>
                </a:lnTo>
                <a:lnTo>
                  <a:pt x="13" y="9191"/>
                </a:lnTo>
                <a:lnTo>
                  <a:pt x="13" y="10"/>
                </a:lnTo>
                <a:lnTo>
                  <a:pt x="13" y="5"/>
                </a:lnTo>
                <a:lnTo>
                  <a:pt x="11" y="3"/>
                </a:lnTo>
                <a:lnTo>
                  <a:pt x="9" y="0"/>
                </a:lnTo>
                <a:lnTo>
                  <a:pt x="5" y="3"/>
                </a:lnTo>
                <a:lnTo>
                  <a:pt x="3" y="5"/>
                </a:lnTo>
                <a:lnTo>
                  <a:pt x="0" y="8"/>
                </a:lnTo>
                <a:lnTo>
                  <a:pt x="0" y="918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4" name="Line 517">
            <a:extLst>
              <a:ext uri="{FF2B5EF4-FFF2-40B4-BE49-F238E27FC236}">
                <a16:creationId xmlns:a16="http://schemas.microsoft.com/office/drawing/2014/main" id="{AE5625E6-9EDF-4084-9AD4-49F2FBDBB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22288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5" name="Freeform 518">
            <a:extLst>
              <a:ext uri="{FF2B5EF4-FFF2-40B4-BE49-F238E27FC236}">
                <a16:creationId xmlns:a16="http://schemas.microsoft.com/office/drawing/2014/main" id="{2C4E4013-7B15-4A61-AE8B-A22D7DFC1B82}"/>
              </a:ext>
            </a:extLst>
          </p:cNvPr>
          <p:cNvSpPr>
            <a:spLocks/>
          </p:cNvSpPr>
          <p:nvPr/>
        </p:nvSpPr>
        <p:spPr bwMode="auto">
          <a:xfrm>
            <a:off x="5664200" y="2228850"/>
            <a:ext cx="53975" cy="6350"/>
          </a:xfrm>
          <a:custGeom>
            <a:avLst/>
            <a:gdLst>
              <a:gd name="T0" fmla="*/ 9 w 147"/>
              <a:gd name="T1" fmla="*/ 0 h 13"/>
              <a:gd name="T2" fmla="*/ 5 w 147"/>
              <a:gd name="T3" fmla="*/ 3 h 13"/>
              <a:gd name="T4" fmla="*/ 5 w 147"/>
              <a:gd name="T5" fmla="*/ 3 h 13"/>
              <a:gd name="T6" fmla="*/ 3 w 147"/>
              <a:gd name="T7" fmla="*/ 5 h 13"/>
              <a:gd name="T8" fmla="*/ 3 w 147"/>
              <a:gd name="T9" fmla="*/ 5 h 13"/>
              <a:gd name="T10" fmla="*/ 0 w 147"/>
              <a:gd name="T11" fmla="*/ 8 h 13"/>
              <a:gd name="T12" fmla="*/ 3 w 147"/>
              <a:gd name="T13" fmla="*/ 10 h 13"/>
              <a:gd name="T14" fmla="*/ 3 w 147"/>
              <a:gd name="T15" fmla="*/ 10 h 13"/>
              <a:gd name="T16" fmla="*/ 5 w 147"/>
              <a:gd name="T17" fmla="*/ 13 h 13"/>
              <a:gd name="T18" fmla="*/ 5 w 147"/>
              <a:gd name="T19" fmla="*/ 13 h 13"/>
              <a:gd name="T20" fmla="*/ 136 w 147"/>
              <a:gd name="T21" fmla="*/ 13 h 13"/>
              <a:gd name="T22" fmla="*/ 142 w 147"/>
              <a:gd name="T23" fmla="*/ 13 h 13"/>
              <a:gd name="T24" fmla="*/ 142 w 147"/>
              <a:gd name="T25" fmla="*/ 13 h 13"/>
              <a:gd name="T26" fmla="*/ 144 w 147"/>
              <a:gd name="T27" fmla="*/ 10 h 13"/>
              <a:gd name="T28" fmla="*/ 144 w 147"/>
              <a:gd name="T29" fmla="*/ 10 h 13"/>
              <a:gd name="T30" fmla="*/ 147 w 147"/>
              <a:gd name="T31" fmla="*/ 8 h 13"/>
              <a:gd name="T32" fmla="*/ 144 w 147"/>
              <a:gd name="T33" fmla="*/ 5 h 13"/>
              <a:gd name="T34" fmla="*/ 144 w 147"/>
              <a:gd name="T35" fmla="*/ 5 h 13"/>
              <a:gd name="T36" fmla="*/ 142 w 147"/>
              <a:gd name="T37" fmla="*/ 3 h 13"/>
              <a:gd name="T38" fmla="*/ 142 w 147"/>
              <a:gd name="T39" fmla="*/ 3 h 13"/>
              <a:gd name="T40" fmla="*/ 139 w 147"/>
              <a:gd name="T41" fmla="*/ 0 h 13"/>
              <a:gd name="T42" fmla="*/ 9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9" y="0"/>
                </a:moveTo>
                <a:lnTo>
                  <a:pt x="5" y="3"/>
                </a:lnTo>
                <a:lnTo>
                  <a:pt x="3" y="5"/>
                </a:lnTo>
                <a:lnTo>
                  <a:pt x="0" y="8"/>
                </a:lnTo>
                <a:lnTo>
                  <a:pt x="3" y="10"/>
                </a:lnTo>
                <a:lnTo>
                  <a:pt x="5" y="13"/>
                </a:lnTo>
                <a:lnTo>
                  <a:pt x="136" y="13"/>
                </a:lnTo>
                <a:lnTo>
                  <a:pt x="142" y="13"/>
                </a:lnTo>
                <a:lnTo>
                  <a:pt x="144" y="10"/>
                </a:lnTo>
                <a:lnTo>
                  <a:pt x="147" y="8"/>
                </a:lnTo>
                <a:lnTo>
                  <a:pt x="144" y="5"/>
                </a:lnTo>
                <a:lnTo>
                  <a:pt x="142" y="3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6" name="Line 519">
            <a:extLst>
              <a:ext uri="{FF2B5EF4-FFF2-40B4-BE49-F238E27FC236}">
                <a16:creationId xmlns:a16="http://schemas.microsoft.com/office/drawing/2014/main" id="{26B497EF-1EBA-490F-A019-6CFEE87FF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22320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7" name="Freeform 520">
            <a:extLst>
              <a:ext uri="{FF2B5EF4-FFF2-40B4-BE49-F238E27FC236}">
                <a16:creationId xmlns:a16="http://schemas.microsoft.com/office/drawing/2014/main" id="{B811D40A-414F-4ADD-8D1B-97CB7D514099}"/>
              </a:ext>
            </a:extLst>
          </p:cNvPr>
          <p:cNvSpPr>
            <a:spLocks/>
          </p:cNvSpPr>
          <p:nvPr/>
        </p:nvSpPr>
        <p:spPr bwMode="auto">
          <a:xfrm>
            <a:off x="5713413" y="2228850"/>
            <a:ext cx="4762" cy="3322638"/>
          </a:xfrm>
          <a:custGeom>
            <a:avLst/>
            <a:gdLst>
              <a:gd name="T0" fmla="*/ 14 w 14"/>
              <a:gd name="T1" fmla="*/ 8 h 9195"/>
              <a:gd name="T2" fmla="*/ 11 w 14"/>
              <a:gd name="T3" fmla="*/ 5 h 9195"/>
              <a:gd name="T4" fmla="*/ 11 w 14"/>
              <a:gd name="T5" fmla="*/ 5 h 9195"/>
              <a:gd name="T6" fmla="*/ 9 w 14"/>
              <a:gd name="T7" fmla="*/ 3 h 9195"/>
              <a:gd name="T8" fmla="*/ 9 w 14"/>
              <a:gd name="T9" fmla="*/ 3 h 9195"/>
              <a:gd name="T10" fmla="*/ 6 w 14"/>
              <a:gd name="T11" fmla="*/ 0 h 9195"/>
              <a:gd name="T12" fmla="*/ 3 w 14"/>
              <a:gd name="T13" fmla="*/ 3 h 9195"/>
              <a:gd name="T14" fmla="*/ 3 w 14"/>
              <a:gd name="T15" fmla="*/ 3 h 9195"/>
              <a:gd name="T16" fmla="*/ 0 w 14"/>
              <a:gd name="T17" fmla="*/ 5 h 9195"/>
              <a:gd name="T18" fmla="*/ 0 w 14"/>
              <a:gd name="T19" fmla="*/ 5 h 9195"/>
              <a:gd name="T20" fmla="*/ 0 w 14"/>
              <a:gd name="T21" fmla="*/ 9189 h 9195"/>
              <a:gd name="T22" fmla="*/ 0 w 14"/>
              <a:gd name="T23" fmla="*/ 9191 h 9195"/>
              <a:gd name="T24" fmla="*/ 0 w 14"/>
              <a:gd name="T25" fmla="*/ 9191 h 9195"/>
              <a:gd name="T26" fmla="*/ 3 w 14"/>
              <a:gd name="T27" fmla="*/ 9195 h 9195"/>
              <a:gd name="T28" fmla="*/ 3 w 14"/>
              <a:gd name="T29" fmla="*/ 9195 h 9195"/>
              <a:gd name="T30" fmla="*/ 6 w 14"/>
              <a:gd name="T31" fmla="*/ 9195 h 9195"/>
              <a:gd name="T32" fmla="*/ 9 w 14"/>
              <a:gd name="T33" fmla="*/ 9195 h 9195"/>
              <a:gd name="T34" fmla="*/ 9 w 14"/>
              <a:gd name="T35" fmla="*/ 9195 h 9195"/>
              <a:gd name="T36" fmla="*/ 11 w 14"/>
              <a:gd name="T37" fmla="*/ 9191 h 9195"/>
              <a:gd name="T38" fmla="*/ 11 w 14"/>
              <a:gd name="T39" fmla="*/ 9191 h 9195"/>
              <a:gd name="T40" fmla="*/ 14 w 14"/>
              <a:gd name="T41" fmla="*/ 9191 h 9195"/>
              <a:gd name="T42" fmla="*/ 14 w 14"/>
              <a:gd name="T43" fmla="*/ 8 h 919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9195"/>
              <a:gd name="T68" fmla="*/ 14 w 14"/>
              <a:gd name="T69" fmla="*/ 9195 h 919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9195">
                <a:moveTo>
                  <a:pt x="14" y="8"/>
                </a:moveTo>
                <a:lnTo>
                  <a:pt x="11" y="5"/>
                </a:lnTo>
                <a:lnTo>
                  <a:pt x="9" y="3"/>
                </a:ln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lnTo>
                  <a:pt x="0" y="9189"/>
                </a:lnTo>
                <a:lnTo>
                  <a:pt x="0" y="9191"/>
                </a:lnTo>
                <a:lnTo>
                  <a:pt x="3" y="9195"/>
                </a:lnTo>
                <a:lnTo>
                  <a:pt x="6" y="9195"/>
                </a:lnTo>
                <a:lnTo>
                  <a:pt x="9" y="9195"/>
                </a:lnTo>
                <a:lnTo>
                  <a:pt x="11" y="9191"/>
                </a:lnTo>
                <a:lnTo>
                  <a:pt x="14" y="9191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8" name="Rectangle 521">
            <a:extLst>
              <a:ext uri="{FF2B5EF4-FFF2-40B4-BE49-F238E27FC236}">
                <a16:creationId xmlns:a16="http://schemas.microsoft.com/office/drawing/2014/main" id="{21428EB4-DA7D-4DC2-8857-619E978B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559175"/>
            <a:ext cx="47625" cy="19907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9" name="Line 522">
            <a:extLst>
              <a:ext uri="{FF2B5EF4-FFF2-40B4-BE49-F238E27FC236}">
                <a16:creationId xmlns:a16="http://schemas.microsoft.com/office/drawing/2014/main" id="{8C9BA104-8518-435F-99C2-BBDC5F1B0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92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0" name="Freeform 523">
            <a:extLst>
              <a:ext uri="{FF2B5EF4-FFF2-40B4-BE49-F238E27FC236}">
                <a16:creationId xmlns:a16="http://schemas.microsoft.com/office/drawing/2014/main" id="{48E81999-0C1F-4EA7-B248-6DD2A1E5E0D7}"/>
              </a:ext>
            </a:extLst>
          </p:cNvPr>
          <p:cNvSpPr>
            <a:spLocks/>
          </p:cNvSpPr>
          <p:nvPr/>
        </p:nvSpPr>
        <p:spPr bwMode="auto">
          <a:xfrm>
            <a:off x="5729288" y="3557588"/>
            <a:ext cx="3175" cy="1993900"/>
          </a:xfrm>
          <a:custGeom>
            <a:avLst/>
            <a:gdLst>
              <a:gd name="T0" fmla="*/ 0 w 11"/>
              <a:gd name="T1" fmla="*/ 5513 h 5519"/>
              <a:gd name="T2" fmla="*/ 0 w 11"/>
              <a:gd name="T3" fmla="*/ 5515 h 5519"/>
              <a:gd name="T4" fmla="*/ 0 w 11"/>
              <a:gd name="T5" fmla="*/ 5515 h 5519"/>
              <a:gd name="T6" fmla="*/ 2 w 11"/>
              <a:gd name="T7" fmla="*/ 5519 h 5519"/>
              <a:gd name="T8" fmla="*/ 2 w 11"/>
              <a:gd name="T9" fmla="*/ 5519 h 5519"/>
              <a:gd name="T10" fmla="*/ 6 w 11"/>
              <a:gd name="T11" fmla="*/ 5519 h 5519"/>
              <a:gd name="T12" fmla="*/ 8 w 11"/>
              <a:gd name="T13" fmla="*/ 5519 h 5519"/>
              <a:gd name="T14" fmla="*/ 8 w 11"/>
              <a:gd name="T15" fmla="*/ 5519 h 5519"/>
              <a:gd name="T16" fmla="*/ 11 w 11"/>
              <a:gd name="T17" fmla="*/ 5515 h 5519"/>
              <a:gd name="T18" fmla="*/ 11 w 11"/>
              <a:gd name="T19" fmla="*/ 5515 h 5519"/>
              <a:gd name="T20" fmla="*/ 11 w 11"/>
              <a:gd name="T21" fmla="*/ 10 h 5519"/>
              <a:gd name="T22" fmla="*/ 11 w 11"/>
              <a:gd name="T23" fmla="*/ 3 h 5519"/>
              <a:gd name="T24" fmla="*/ 11 w 11"/>
              <a:gd name="T25" fmla="*/ 3 h 5519"/>
              <a:gd name="T26" fmla="*/ 8 w 11"/>
              <a:gd name="T27" fmla="*/ 0 h 5519"/>
              <a:gd name="T28" fmla="*/ 8 w 11"/>
              <a:gd name="T29" fmla="*/ 0 h 5519"/>
              <a:gd name="T30" fmla="*/ 6 w 11"/>
              <a:gd name="T31" fmla="*/ 0 h 5519"/>
              <a:gd name="T32" fmla="*/ 2 w 11"/>
              <a:gd name="T33" fmla="*/ 0 h 5519"/>
              <a:gd name="T34" fmla="*/ 2 w 11"/>
              <a:gd name="T35" fmla="*/ 0 h 5519"/>
              <a:gd name="T36" fmla="*/ 0 w 11"/>
              <a:gd name="T37" fmla="*/ 3 h 5519"/>
              <a:gd name="T38" fmla="*/ 0 w 11"/>
              <a:gd name="T39" fmla="*/ 3 h 5519"/>
              <a:gd name="T40" fmla="*/ 0 w 11"/>
              <a:gd name="T41" fmla="*/ 8 h 5519"/>
              <a:gd name="T42" fmla="*/ 0 w 11"/>
              <a:gd name="T43" fmla="*/ 5513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5519"/>
              <a:gd name="T68" fmla="*/ 11 w 11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5519">
                <a:moveTo>
                  <a:pt x="0" y="5513"/>
                </a:moveTo>
                <a:lnTo>
                  <a:pt x="0" y="5515"/>
                </a:lnTo>
                <a:lnTo>
                  <a:pt x="2" y="5519"/>
                </a:lnTo>
                <a:lnTo>
                  <a:pt x="6" y="5519"/>
                </a:lnTo>
                <a:lnTo>
                  <a:pt x="8" y="5519"/>
                </a:lnTo>
                <a:lnTo>
                  <a:pt x="11" y="5515"/>
                </a:lnTo>
                <a:lnTo>
                  <a:pt x="11" y="10"/>
                </a:ln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2" y="0"/>
                </a:lnTo>
                <a:lnTo>
                  <a:pt x="0" y="3"/>
                </a:lnTo>
                <a:lnTo>
                  <a:pt x="0" y="8"/>
                </a:lnTo>
                <a:lnTo>
                  <a:pt x="0" y="5513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1" name="Line 524">
            <a:extLst>
              <a:ext uri="{FF2B5EF4-FFF2-40B4-BE49-F238E27FC236}">
                <a16:creationId xmlns:a16="http://schemas.microsoft.com/office/drawing/2014/main" id="{37DABFC0-E31E-409C-B67F-46AD8ED41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35575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2" name="Freeform 525">
            <a:extLst>
              <a:ext uri="{FF2B5EF4-FFF2-40B4-BE49-F238E27FC236}">
                <a16:creationId xmlns:a16="http://schemas.microsoft.com/office/drawing/2014/main" id="{2C6B7F2E-0E6F-4604-BA7B-84C5E8A0D403}"/>
              </a:ext>
            </a:extLst>
          </p:cNvPr>
          <p:cNvSpPr>
            <a:spLocks/>
          </p:cNvSpPr>
          <p:nvPr/>
        </p:nvSpPr>
        <p:spPr bwMode="auto">
          <a:xfrm>
            <a:off x="5729288" y="3557588"/>
            <a:ext cx="52387" cy="3175"/>
          </a:xfrm>
          <a:custGeom>
            <a:avLst/>
            <a:gdLst>
              <a:gd name="T0" fmla="*/ 6 w 146"/>
              <a:gd name="T1" fmla="*/ 0 h 10"/>
              <a:gd name="T2" fmla="*/ 2 w 146"/>
              <a:gd name="T3" fmla="*/ 0 h 10"/>
              <a:gd name="T4" fmla="*/ 2 w 146"/>
              <a:gd name="T5" fmla="*/ 0 h 10"/>
              <a:gd name="T6" fmla="*/ 0 w 146"/>
              <a:gd name="T7" fmla="*/ 3 h 10"/>
              <a:gd name="T8" fmla="*/ 0 w 146"/>
              <a:gd name="T9" fmla="*/ 3 h 10"/>
              <a:gd name="T10" fmla="*/ 0 w 146"/>
              <a:gd name="T11" fmla="*/ 5 h 10"/>
              <a:gd name="T12" fmla="*/ 0 w 146"/>
              <a:gd name="T13" fmla="*/ 8 h 10"/>
              <a:gd name="T14" fmla="*/ 0 w 146"/>
              <a:gd name="T15" fmla="*/ 8 h 10"/>
              <a:gd name="T16" fmla="*/ 2 w 146"/>
              <a:gd name="T17" fmla="*/ 10 h 10"/>
              <a:gd name="T18" fmla="*/ 2 w 146"/>
              <a:gd name="T19" fmla="*/ 10 h 10"/>
              <a:gd name="T20" fmla="*/ 133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6 w 146"/>
              <a:gd name="T41" fmla="*/ 0 h 10"/>
              <a:gd name="T42" fmla="*/ 6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6" y="0"/>
                </a:moveTo>
                <a:lnTo>
                  <a:pt x="2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2" y="10"/>
                </a:lnTo>
                <a:lnTo>
                  <a:pt x="133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3" name="Line 526">
            <a:extLst>
              <a:ext uri="{FF2B5EF4-FFF2-40B4-BE49-F238E27FC236}">
                <a16:creationId xmlns:a16="http://schemas.microsoft.com/office/drawing/2014/main" id="{A6548D7E-368F-437D-B507-F241F8A78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675" y="35591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4" name="Freeform 527">
            <a:extLst>
              <a:ext uri="{FF2B5EF4-FFF2-40B4-BE49-F238E27FC236}">
                <a16:creationId xmlns:a16="http://schemas.microsoft.com/office/drawing/2014/main" id="{628E8E1A-85BA-4191-A249-E2AA60623D3D}"/>
              </a:ext>
            </a:extLst>
          </p:cNvPr>
          <p:cNvSpPr>
            <a:spLocks/>
          </p:cNvSpPr>
          <p:nvPr/>
        </p:nvSpPr>
        <p:spPr bwMode="auto">
          <a:xfrm>
            <a:off x="5776913" y="3557588"/>
            <a:ext cx="4762" cy="1993900"/>
          </a:xfrm>
          <a:custGeom>
            <a:avLst/>
            <a:gdLst>
              <a:gd name="T0" fmla="*/ 13 w 13"/>
              <a:gd name="T1" fmla="*/ 5 h 5519"/>
              <a:gd name="T2" fmla="*/ 11 w 13"/>
              <a:gd name="T3" fmla="*/ 3 h 5519"/>
              <a:gd name="T4" fmla="*/ 11 w 13"/>
              <a:gd name="T5" fmla="*/ 3 h 5519"/>
              <a:gd name="T6" fmla="*/ 8 w 13"/>
              <a:gd name="T7" fmla="*/ 0 h 5519"/>
              <a:gd name="T8" fmla="*/ 8 w 13"/>
              <a:gd name="T9" fmla="*/ 0 h 5519"/>
              <a:gd name="T10" fmla="*/ 6 w 13"/>
              <a:gd name="T11" fmla="*/ 0 h 5519"/>
              <a:gd name="T12" fmla="*/ 3 w 13"/>
              <a:gd name="T13" fmla="*/ 0 h 5519"/>
              <a:gd name="T14" fmla="*/ 3 w 13"/>
              <a:gd name="T15" fmla="*/ 0 h 5519"/>
              <a:gd name="T16" fmla="*/ 0 w 13"/>
              <a:gd name="T17" fmla="*/ 3 h 5519"/>
              <a:gd name="T18" fmla="*/ 0 w 13"/>
              <a:gd name="T19" fmla="*/ 3 h 5519"/>
              <a:gd name="T20" fmla="*/ 0 w 13"/>
              <a:gd name="T21" fmla="*/ 5510 h 5519"/>
              <a:gd name="T22" fmla="*/ 0 w 13"/>
              <a:gd name="T23" fmla="*/ 5515 h 5519"/>
              <a:gd name="T24" fmla="*/ 0 w 13"/>
              <a:gd name="T25" fmla="*/ 5515 h 5519"/>
              <a:gd name="T26" fmla="*/ 3 w 13"/>
              <a:gd name="T27" fmla="*/ 5519 h 5519"/>
              <a:gd name="T28" fmla="*/ 3 w 13"/>
              <a:gd name="T29" fmla="*/ 5519 h 5519"/>
              <a:gd name="T30" fmla="*/ 6 w 13"/>
              <a:gd name="T31" fmla="*/ 5519 h 5519"/>
              <a:gd name="T32" fmla="*/ 8 w 13"/>
              <a:gd name="T33" fmla="*/ 5519 h 5519"/>
              <a:gd name="T34" fmla="*/ 8 w 13"/>
              <a:gd name="T35" fmla="*/ 5519 h 5519"/>
              <a:gd name="T36" fmla="*/ 11 w 13"/>
              <a:gd name="T37" fmla="*/ 5515 h 5519"/>
              <a:gd name="T38" fmla="*/ 11 w 13"/>
              <a:gd name="T39" fmla="*/ 5515 h 5519"/>
              <a:gd name="T40" fmla="*/ 13 w 13"/>
              <a:gd name="T41" fmla="*/ 5513 h 5519"/>
              <a:gd name="T42" fmla="*/ 13 w 13"/>
              <a:gd name="T43" fmla="*/ 5 h 55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5519"/>
              <a:gd name="T68" fmla="*/ 13 w 13"/>
              <a:gd name="T69" fmla="*/ 5519 h 551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5519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5510"/>
                </a:lnTo>
                <a:lnTo>
                  <a:pt x="0" y="5515"/>
                </a:lnTo>
                <a:lnTo>
                  <a:pt x="3" y="5519"/>
                </a:lnTo>
                <a:lnTo>
                  <a:pt x="6" y="5519"/>
                </a:lnTo>
                <a:lnTo>
                  <a:pt x="8" y="5519"/>
                </a:lnTo>
                <a:lnTo>
                  <a:pt x="11" y="5515"/>
                </a:lnTo>
                <a:lnTo>
                  <a:pt x="13" y="5513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5" name="Rectangle 528">
            <a:extLst>
              <a:ext uri="{FF2B5EF4-FFF2-40B4-BE49-F238E27FC236}">
                <a16:creationId xmlns:a16="http://schemas.microsoft.com/office/drawing/2014/main" id="{CC9588E0-3325-4CDA-B14C-4ABCDF7E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809750"/>
            <a:ext cx="47625" cy="37401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6" name="Line 529">
            <a:extLst>
              <a:ext uri="{FF2B5EF4-FFF2-40B4-BE49-F238E27FC236}">
                <a16:creationId xmlns:a16="http://schemas.microsoft.com/office/drawing/2014/main" id="{E402B86B-230C-401D-AC75-BC6B9A362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7" name="Freeform 530">
            <a:extLst>
              <a:ext uri="{FF2B5EF4-FFF2-40B4-BE49-F238E27FC236}">
                <a16:creationId xmlns:a16="http://schemas.microsoft.com/office/drawing/2014/main" id="{20902D9E-A691-486C-A984-87F3829430FA}"/>
              </a:ext>
            </a:extLst>
          </p:cNvPr>
          <p:cNvSpPr>
            <a:spLocks/>
          </p:cNvSpPr>
          <p:nvPr/>
        </p:nvSpPr>
        <p:spPr bwMode="auto">
          <a:xfrm>
            <a:off x="5792788" y="1806575"/>
            <a:ext cx="3175" cy="3744913"/>
          </a:xfrm>
          <a:custGeom>
            <a:avLst/>
            <a:gdLst>
              <a:gd name="T0" fmla="*/ 0 w 14"/>
              <a:gd name="T1" fmla="*/ 10357 h 10363"/>
              <a:gd name="T2" fmla="*/ 3 w 14"/>
              <a:gd name="T3" fmla="*/ 10359 h 10363"/>
              <a:gd name="T4" fmla="*/ 3 w 14"/>
              <a:gd name="T5" fmla="*/ 10359 h 10363"/>
              <a:gd name="T6" fmla="*/ 5 w 14"/>
              <a:gd name="T7" fmla="*/ 10363 h 10363"/>
              <a:gd name="T8" fmla="*/ 5 w 14"/>
              <a:gd name="T9" fmla="*/ 10363 h 10363"/>
              <a:gd name="T10" fmla="*/ 9 w 14"/>
              <a:gd name="T11" fmla="*/ 10363 h 10363"/>
              <a:gd name="T12" fmla="*/ 11 w 14"/>
              <a:gd name="T13" fmla="*/ 10363 h 10363"/>
              <a:gd name="T14" fmla="*/ 11 w 14"/>
              <a:gd name="T15" fmla="*/ 10363 h 10363"/>
              <a:gd name="T16" fmla="*/ 14 w 14"/>
              <a:gd name="T17" fmla="*/ 10359 h 10363"/>
              <a:gd name="T18" fmla="*/ 14 w 14"/>
              <a:gd name="T19" fmla="*/ 10359 h 10363"/>
              <a:gd name="T20" fmla="*/ 14 w 14"/>
              <a:gd name="T21" fmla="*/ 11 h 10363"/>
              <a:gd name="T22" fmla="*/ 14 w 14"/>
              <a:gd name="T23" fmla="*/ 3 h 10363"/>
              <a:gd name="T24" fmla="*/ 14 w 14"/>
              <a:gd name="T25" fmla="*/ 3 h 10363"/>
              <a:gd name="T26" fmla="*/ 11 w 14"/>
              <a:gd name="T27" fmla="*/ 0 h 10363"/>
              <a:gd name="T28" fmla="*/ 11 w 14"/>
              <a:gd name="T29" fmla="*/ 0 h 10363"/>
              <a:gd name="T30" fmla="*/ 9 w 14"/>
              <a:gd name="T31" fmla="*/ 0 h 10363"/>
              <a:gd name="T32" fmla="*/ 5 w 14"/>
              <a:gd name="T33" fmla="*/ 0 h 10363"/>
              <a:gd name="T34" fmla="*/ 5 w 14"/>
              <a:gd name="T35" fmla="*/ 0 h 10363"/>
              <a:gd name="T36" fmla="*/ 3 w 14"/>
              <a:gd name="T37" fmla="*/ 3 h 10363"/>
              <a:gd name="T38" fmla="*/ 3 w 14"/>
              <a:gd name="T39" fmla="*/ 3 h 10363"/>
              <a:gd name="T40" fmla="*/ 0 w 14"/>
              <a:gd name="T41" fmla="*/ 9 h 10363"/>
              <a:gd name="T42" fmla="*/ 0 w 14"/>
              <a:gd name="T43" fmla="*/ 10357 h 10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0363"/>
              <a:gd name="T68" fmla="*/ 14 w 14"/>
              <a:gd name="T69" fmla="*/ 10363 h 10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0363">
                <a:moveTo>
                  <a:pt x="0" y="10357"/>
                </a:moveTo>
                <a:lnTo>
                  <a:pt x="3" y="10359"/>
                </a:lnTo>
                <a:lnTo>
                  <a:pt x="5" y="10363"/>
                </a:lnTo>
                <a:lnTo>
                  <a:pt x="9" y="10363"/>
                </a:lnTo>
                <a:lnTo>
                  <a:pt x="11" y="10363"/>
                </a:lnTo>
                <a:lnTo>
                  <a:pt x="14" y="10359"/>
                </a:lnTo>
                <a:lnTo>
                  <a:pt x="14" y="11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5" y="0"/>
                </a:lnTo>
                <a:lnTo>
                  <a:pt x="3" y="3"/>
                </a:lnTo>
                <a:lnTo>
                  <a:pt x="0" y="9"/>
                </a:lnTo>
                <a:lnTo>
                  <a:pt x="0" y="1035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8" name="Line 531">
            <a:extLst>
              <a:ext uri="{FF2B5EF4-FFF2-40B4-BE49-F238E27FC236}">
                <a16:creationId xmlns:a16="http://schemas.microsoft.com/office/drawing/2014/main" id="{6DF105F0-559C-427C-AF15-F3D599B02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8065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9" name="Freeform 532">
            <a:extLst>
              <a:ext uri="{FF2B5EF4-FFF2-40B4-BE49-F238E27FC236}">
                <a16:creationId xmlns:a16="http://schemas.microsoft.com/office/drawing/2014/main" id="{09CD77FD-49BC-4BED-963E-8BE5944B2ACE}"/>
              </a:ext>
            </a:extLst>
          </p:cNvPr>
          <p:cNvSpPr>
            <a:spLocks/>
          </p:cNvSpPr>
          <p:nvPr/>
        </p:nvSpPr>
        <p:spPr bwMode="auto">
          <a:xfrm>
            <a:off x="5792788" y="1806575"/>
            <a:ext cx="53975" cy="4763"/>
          </a:xfrm>
          <a:custGeom>
            <a:avLst/>
            <a:gdLst>
              <a:gd name="T0" fmla="*/ 9 w 149"/>
              <a:gd name="T1" fmla="*/ 0 h 11"/>
              <a:gd name="T2" fmla="*/ 5 w 149"/>
              <a:gd name="T3" fmla="*/ 0 h 11"/>
              <a:gd name="T4" fmla="*/ 5 w 149"/>
              <a:gd name="T5" fmla="*/ 0 h 11"/>
              <a:gd name="T6" fmla="*/ 3 w 149"/>
              <a:gd name="T7" fmla="*/ 3 h 11"/>
              <a:gd name="T8" fmla="*/ 3 w 149"/>
              <a:gd name="T9" fmla="*/ 3 h 11"/>
              <a:gd name="T10" fmla="*/ 0 w 149"/>
              <a:gd name="T11" fmla="*/ 6 h 11"/>
              <a:gd name="T12" fmla="*/ 3 w 149"/>
              <a:gd name="T13" fmla="*/ 9 h 11"/>
              <a:gd name="T14" fmla="*/ 3 w 149"/>
              <a:gd name="T15" fmla="*/ 9 h 11"/>
              <a:gd name="T16" fmla="*/ 5 w 149"/>
              <a:gd name="T17" fmla="*/ 11 h 11"/>
              <a:gd name="T18" fmla="*/ 5 w 149"/>
              <a:gd name="T19" fmla="*/ 11 h 11"/>
              <a:gd name="T20" fmla="*/ 139 w 149"/>
              <a:gd name="T21" fmla="*/ 11 h 11"/>
              <a:gd name="T22" fmla="*/ 144 w 149"/>
              <a:gd name="T23" fmla="*/ 11 h 11"/>
              <a:gd name="T24" fmla="*/ 144 w 149"/>
              <a:gd name="T25" fmla="*/ 11 h 11"/>
              <a:gd name="T26" fmla="*/ 147 w 149"/>
              <a:gd name="T27" fmla="*/ 9 h 11"/>
              <a:gd name="T28" fmla="*/ 147 w 149"/>
              <a:gd name="T29" fmla="*/ 9 h 11"/>
              <a:gd name="T30" fmla="*/ 149 w 149"/>
              <a:gd name="T31" fmla="*/ 6 h 11"/>
              <a:gd name="T32" fmla="*/ 147 w 149"/>
              <a:gd name="T33" fmla="*/ 3 h 11"/>
              <a:gd name="T34" fmla="*/ 147 w 149"/>
              <a:gd name="T35" fmla="*/ 3 h 11"/>
              <a:gd name="T36" fmla="*/ 144 w 149"/>
              <a:gd name="T37" fmla="*/ 0 h 11"/>
              <a:gd name="T38" fmla="*/ 144 w 149"/>
              <a:gd name="T39" fmla="*/ 0 h 11"/>
              <a:gd name="T40" fmla="*/ 142 w 149"/>
              <a:gd name="T41" fmla="*/ 0 h 11"/>
              <a:gd name="T42" fmla="*/ 9 w 149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1"/>
              <a:gd name="T68" fmla="*/ 149 w 149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1">
                <a:moveTo>
                  <a:pt x="9" y="0"/>
                </a:move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3" y="9"/>
                </a:lnTo>
                <a:lnTo>
                  <a:pt x="5" y="11"/>
                </a:lnTo>
                <a:lnTo>
                  <a:pt x="139" y="11"/>
                </a:lnTo>
                <a:lnTo>
                  <a:pt x="144" y="11"/>
                </a:lnTo>
                <a:lnTo>
                  <a:pt x="147" y="9"/>
                </a:lnTo>
                <a:lnTo>
                  <a:pt x="149" y="6"/>
                </a:lnTo>
                <a:lnTo>
                  <a:pt x="147" y="3"/>
                </a:lnTo>
                <a:lnTo>
                  <a:pt x="144" y="0"/>
                </a:lnTo>
                <a:lnTo>
                  <a:pt x="142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0" name="Line 533">
            <a:extLst>
              <a:ext uri="{FF2B5EF4-FFF2-40B4-BE49-F238E27FC236}">
                <a16:creationId xmlns:a16="http://schemas.microsoft.com/office/drawing/2014/main" id="{B0F887CA-7541-49FA-B1C9-DAA0622C6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763" y="18097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1" name="Freeform 534">
            <a:extLst>
              <a:ext uri="{FF2B5EF4-FFF2-40B4-BE49-F238E27FC236}">
                <a16:creationId xmlns:a16="http://schemas.microsoft.com/office/drawing/2014/main" id="{1BE57FE7-9987-4660-A17E-663F8B670D36}"/>
              </a:ext>
            </a:extLst>
          </p:cNvPr>
          <p:cNvSpPr>
            <a:spLocks/>
          </p:cNvSpPr>
          <p:nvPr/>
        </p:nvSpPr>
        <p:spPr bwMode="auto">
          <a:xfrm>
            <a:off x="5842000" y="1806575"/>
            <a:ext cx="4763" cy="3744913"/>
          </a:xfrm>
          <a:custGeom>
            <a:avLst/>
            <a:gdLst>
              <a:gd name="T0" fmla="*/ 13 w 13"/>
              <a:gd name="T1" fmla="*/ 6 h 10363"/>
              <a:gd name="T2" fmla="*/ 11 w 13"/>
              <a:gd name="T3" fmla="*/ 3 h 10363"/>
              <a:gd name="T4" fmla="*/ 11 w 13"/>
              <a:gd name="T5" fmla="*/ 3 h 10363"/>
              <a:gd name="T6" fmla="*/ 8 w 13"/>
              <a:gd name="T7" fmla="*/ 0 h 10363"/>
              <a:gd name="T8" fmla="*/ 8 w 13"/>
              <a:gd name="T9" fmla="*/ 0 h 10363"/>
              <a:gd name="T10" fmla="*/ 6 w 13"/>
              <a:gd name="T11" fmla="*/ 0 h 10363"/>
              <a:gd name="T12" fmla="*/ 3 w 13"/>
              <a:gd name="T13" fmla="*/ 0 h 10363"/>
              <a:gd name="T14" fmla="*/ 3 w 13"/>
              <a:gd name="T15" fmla="*/ 0 h 10363"/>
              <a:gd name="T16" fmla="*/ 0 w 13"/>
              <a:gd name="T17" fmla="*/ 3 h 10363"/>
              <a:gd name="T18" fmla="*/ 0 w 13"/>
              <a:gd name="T19" fmla="*/ 3 h 10363"/>
              <a:gd name="T20" fmla="*/ 0 w 13"/>
              <a:gd name="T21" fmla="*/ 10354 h 10363"/>
              <a:gd name="T22" fmla="*/ 0 w 13"/>
              <a:gd name="T23" fmla="*/ 10359 h 10363"/>
              <a:gd name="T24" fmla="*/ 0 w 13"/>
              <a:gd name="T25" fmla="*/ 10359 h 10363"/>
              <a:gd name="T26" fmla="*/ 3 w 13"/>
              <a:gd name="T27" fmla="*/ 10363 h 10363"/>
              <a:gd name="T28" fmla="*/ 3 w 13"/>
              <a:gd name="T29" fmla="*/ 10363 h 10363"/>
              <a:gd name="T30" fmla="*/ 6 w 13"/>
              <a:gd name="T31" fmla="*/ 10363 h 10363"/>
              <a:gd name="T32" fmla="*/ 8 w 13"/>
              <a:gd name="T33" fmla="*/ 10363 h 10363"/>
              <a:gd name="T34" fmla="*/ 8 w 13"/>
              <a:gd name="T35" fmla="*/ 10363 h 10363"/>
              <a:gd name="T36" fmla="*/ 11 w 13"/>
              <a:gd name="T37" fmla="*/ 10359 h 10363"/>
              <a:gd name="T38" fmla="*/ 11 w 13"/>
              <a:gd name="T39" fmla="*/ 10359 h 10363"/>
              <a:gd name="T40" fmla="*/ 13 w 13"/>
              <a:gd name="T41" fmla="*/ 10357 h 10363"/>
              <a:gd name="T42" fmla="*/ 13 w 13"/>
              <a:gd name="T43" fmla="*/ 6 h 103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0363"/>
              <a:gd name="T68" fmla="*/ 13 w 13"/>
              <a:gd name="T69" fmla="*/ 10363 h 103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0363">
                <a:moveTo>
                  <a:pt x="13" y="6"/>
                </a:moveTo>
                <a:lnTo>
                  <a:pt x="11" y="3"/>
                </a:lnTo>
                <a:lnTo>
                  <a:pt x="8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10354"/>
                </a:lnTo>
                <a:lnTo>
                  <a:pt x="0" y="10359"/>
                </a:lnTo>
                <a:lnTo>
                  <a:pt x="3" y="10363"/>
                </a:lnTo>
                <a:lnTo>
                  <a:pt x="6" y="10363"/>
                </a:lnTo>
                <a:lnTo>
                  <a:pt x="8" y="10363"/>
                </a:lnTo>
                <a:lnTo>
                  <a:pt x="11" y="10359"/>
                </a:lnTo>
                <a:lnTo>
                  <a:pt x="13" y="10357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2" name="Rectangle 535">
            <a:extLst>
              <a:ext uri="{FF2B5EF4-FFF2-40B4-BE49-F238E27FC236}">
                <a16:creationId xmlns:a16="http://schemas.microsoft.com/office/drawing/2014/main" id="{A4918E13-8196-4706-A2AA-46212939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2835275"/>
            <a:ext cx="47625" cy="27146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3" name="Line 536">
            <a:extLst>
              <a:ext uri="{FF2B5EF4-FFF2-40B4-BE49-F238E27FC236}">
                <a16:creationId xmlns:a16="http://schemas.microsoft.com/office/drawing/2014/main" id="{8073F6D4-B6B9-46B8-B47C-BE0170542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4" name="Freeform 537">
            <a:extLst>
              <a:ext uri="{FF2B5EF4-FFF2-40B4-BE49-F238E27FC236}">
                <a16:creationId xmlns:a16="http://schemas.microsoft.com/office/drawing/2014/main" id="{BBA6B94B-2B1E-4970-8A74-9AADDD44728D}"/>
              </a:ext>
            </a:extLst>
          </p:cNvPr>
          <p:cNvSpPr>
            <a:spLocks/>
          </p:cNvSpPr>
          <p:nvPr/>
        </p:nvSpPr>
        <p:spPr bwMode="auto">
          <a:xfrm>
            <a:off x="5856288" y="2832100"/>
            <a:ext cx="4762" cy="2719388"/>
          </a:xfrm>
          <a:custGeom>
            <a:avLst/>
            <a:gdLst>
              <a:gd name="T0" fmla="*/ 0 w 13"/>
              <a:gd name="T1" fmla="*/ 7521 h 7527"/>
              <a:gd name="T2" fmla="*/ 3 w 13"/>
              <a:gd name="T3" fmla="*/ 7523 h 7527"/>
              <a:gd name="T4" fmla="*/ 3 w 13"/>
              <a:gd name="T5" fmla="*/ 7523 h 7527"/>
              <a:gd name="T6" fmla="*/ 6 w 13"/>
              <a:gd name="T7" fmla="*/ 7527 h 7527"/>
              <a:gd name="T8" fmla="*/ 6 w 13"/>
              <a:gd name="T9" fmla="*/ 7527 h 7527"/>
              <a:gd name="T10" fmla="*/ 9 w 13"/>
              <a:gd name="T11" fmla="*/ 7527 h 7527"/>
              <a:gd name="T12" fmla="*/ 11 w 13"/>
              <a:gd name="T13" fmla="*/ 7527 h 7527"/>
              <a:gd name="T14" fmla="*/ 11 w 13"/>
              <a:gd name="T15" fmla="*/ 7527 h 7527"/>
              <a:gd name="T16" fmla="*/ 13 w 13"/>
              <a:gd name="T17" fmla="*/ 7523 h 7527"/>
              <a:gd name="T18" fmla="*/ 13 w 13"/>
              <a:gd name="T19" fmla="*/ 7523 h 7527"/>
              <a:gd name="T20" fmla="*/ 13 w 13"/>
              <a:gd name="T21" fmla="*/ 11 h 7527"/>
              <a:gd name="T22" fmla="*/ 13 w 13"/>
              <a:gd name="T23" fmla="*/ 6 h 7527"/>
              <a:gd name="T24" fmla="*/ 13 w 13"/>
              <a:gd name="T25" fmla="*/ 6 h 7527"/>
              <a:gd name="T26" fmla="*/ 11 w 13"/>
              <a:gd name="T27" fmla="*/ 4 h 7527"/>
              <a:gd name="T28" fmla="*/ 11 w 13"/>
              <a:gd name="T29" fmla="*/ 4 h 7527"/>
              <a:gd name="T30" fmla="*/ 9 w 13"/>
              <a:gd name="T31" fmla="*/ 0 h 7527"/>
              <a:gd name="T32" fmla="*/ 6 w 13"/>
              <a:gd name="T33" fmla="*/ 4 h 7527"/>
              <a:gd name="T34" fmla="*/ 6 w 13"/>
              <a:gd name="T35" fmla="*/ 4 h 7527"/>
              <a:gd name="T36" fmla="*/ 3 w 13"/>
              <a:gd name="T37" fmla="*/ 6 h 7527"/>
              <a:gd name="T38" fmla="*/ 3 w 13"/>
              <a:gd name="T39" fmla="*/ 6 h 7527"/>
              <a:gd name="T40" fmla="*/ 0 w 13"/>
              <a:gd name="T41" fmla="*/ 9 h 7527"/>
              <a:gd name="T42" fmla="*/ 0 w 13"/>
              <a:gd name="T43" fmla="*/ 7521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527"/>
              <a:gd name="T68" fmla="*/ 13 w 13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527">
                <a:moveTo>
                  <a:pt x="0" y="7521"/>
                </a:moveTo>
                <a:lnTo>
                  <a:pt x="3" y="7523"/>
                </a:lnTo>
                <a:lnTo>
                  <a:pt x="6" y="7527"/>
                </a:lnTo>
                <a:lnTo>
                  <a:pt x="9" y="7527"/>
                </a:lnTo>
                <a:lnTo>
                  <a:pt x="11" y="7527"/>
                </a:lnTo>
                <a:lnTo>
                  <a:pt x="13" y="7523"/>
                </a:lnTo>
                <a:lnTo>
                  <a:pt x="13" y="11"/>
                </a:lnTo>
                <a:lnTo>
                  <a:pt x="13" y="6"/>
                </a:lnTo>
                <a:lnTo>
                  <a:pt x="11" y="4"/>
                </a:lnTo>
                <a:lnTo>
                  <a:pt x="9" y="0"/>
                </a:lnTo>
                <a:lnTo>
                  <a:pt x="6" y="4"/>
                </a:lnTo>
                <a:lnTo>
                  <a:pt x="3" y="6"/>
                </a:lnTo>
                <a:lnTo>
                  <a:pt x="0" y="9"/>
                </a:lnTo>
                <a:lnTo>
                  <a:pt x="0" y="752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5" name="Line 538">
            <a:extLst>
              <a:ext uri="{FF2B5EF4-FFF2-40B4-BE49-F238E27FC236}">
                <a16:creationId xmlns:a16="http://schemas.microsoft.com/office/drawing/2014/main" id="{96146753-6817-4225-8596-D3F1FACEA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9463" y="28321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6" name="Freeform 539">
            <a:extLst>
              <a:ext uri="{FF2B5EF4-FFF2-40B4-BE49-F238E27FC236}">
                <a16:creationId xmlns:a16="http://schemas.microsoft.com/office/drawing/2014/main" id="{DED12EBC-1DB8-4D0C-8CDB-E4D305A8F87F}"/>
              </a:ext>
            </a:extLst>
          </p:cNvPr>
          <p:cNvSpPr>
            <a:spLocks/>
          </p:cNvSpPr>
          <p:nvPr/>
        </p:nvSpPr>
        <p:spPr bwMode="auto">
          <a:xfrm>
            <a:off x="5856288" y="2832100"/>
            <a:ext cx="53975" cy="4763"/>
          </a:xfrm>
          <a:custGeom>
            <a:avLst/>
            <a:gdLst>
              <a:gd name="T0" fmla="*/ 9 w 147"/>
              <a:gd name="T1" fmla="*/ 0 h 14"/>
              <a:gd name="T2" fmla="*/ 6 w 147"/>
              <a:gd name="T3" fmla="*/ 4 h 14"/>
              <a:gd name="T4" fmla="*/ 6 w 147"/>
              <a:gd name="T5" fmla="*/ 4 h 14"/>
              <a:gd name="T6" fmla="*/ 3 w 147"/>
              <a:gd name="T7" fmla="*/ 6 h 14"/>
              <a:gd name="T8" fmla="*/ 3 w 147"/>
              <a:gd name="T9" fmla="*/ 6 h 14"/>
              <a:gd name="T10" fmla="*/ 0 w 147"/>
              <a:gd name="T11" fmla="*/ 9 h 14"/>
              <a:gd name="T12" fmla="*/ 3 w 147"/>
              <a:gd name="T13" fmla="*/ 11 h 14"/>
              <a:gd name="T14" fmla="*/ 3 w 147"/>
              <a:gd name="T15" fmla="*/ 11 h 14"/>
              <a:gd name="T16" fmla="*/ 6 w 147"/>
              <a:gd name="T17" fmla="*/ 14 h 14"/>
              <a:gd name="T18" fmla="*/ 6 w 147"/>
              <a:gd name="T19" fmla="*/ 14 h 14"/>
              <a:gd name="T20" fmla="*/ 137 w 147"/>
              <a:gd name="T21" fmla="*/ 14 h 14"/>
              <a:gd name="T22" fmla="*/ 142 w 147"/>
              <a:gd name="T23" fmla="*/ 14 h 14"/>
              <a:gd name="T24" fmla="*/ 142 w 147"/>
              <a:gd name="T25" fmla="*/ 14 h 14"/>
              <a:gd name="T26" fmla="*/ 144 w 147"/>
              <a:gd name="T27" fmla="*/ 11 h 14"/>
              <a:gd name="T28" fmla="*/ 144 w 147"/>
              <a:gd name="T29" fmla="*/ 11 h 14"/>
              <a:gd name="T30" fmla="*/ 147 w 147"/>
              <a:gd name="T31" fmla="*/ 9 h 14"/>
              <a:gd name="T32" fmla="*/ 144 w 147"/>
              <a:gd name="T33" fmla="*/ 6 h 14"/>
              <a:gd name="T34" fmla="*/ 144 w 147"/>
              <a:gd name="T35" fmla="*/ 6 h 14"/>
              <a:gd name="T36" fmla="*/ 142 w 147"/>
              <a:gd name="T37" fmla="*/ 4 h 14"/>
              <a:gd name="T38" fmla="*/ 142 w 147"/>
              <a:gd name="T39" fmla="*/ 4 h 14"/>
              <a:gd name="T40" fmla="*/ 139 w 147"/>
              <a:gd name="T41" fmla="*/ 0 h 14"/>
              <a:gd name="T42" fmla="*/ 9 w 147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"/>
              <a:gd name="T68" fmla="*/ 147 w 147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">
                <a:moveTo>
                  <a:pt x="9" y="0"/>
                </a:moveTo>
                <a:lnTo>
                  <a:pt x="6" y="4"/>
                </a:lnTo>
                <a:lnTo>
                  <a:pt x="3" y="6"/>
                </a:lnTo>
                <a:lnTo>
                  <a:pt x="0" y="9"/>
                </a:lnTo>
                <a:lnTo>
                  <a:pt x="3" y="11"/>
                </a:lnTo>
                <a:lnTo>
                  <a:pt x="6" y="14"/>
                </a:lnTo>
                <a:lnTo>
                  <a:pt x="137" y="14"/>
                </a:lnTo>
                <a:lnTo>
                  <a:pt x="142" y="14"/>
                </a:lnTo>
                <a:lnTo>
                  <a:pt x="144" y="11"/>
                </a:lnTo>
                <a:lnTo>
                  <a:pt x="147" y="9"/>
                </a:lnTo>
                <a:lnTo>
                  <a:pt x="144" y="6"/>
                </a:lnTo>
                <a:lnTo>
                  <a:pt x="142" y="4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7" name="Line 540">
            <a:extLst>
              <a:ext uri="{FF2B5EF4-FFF2-40B4-BE49-F238E27FC236}">
                <a16:creationId xmlns:a16="http://schemas.microsoft.com/office/drawing/2014/main" id="{EED918F8-E109-4389-94CA-385A00CAC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0263" y="28352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28" name="Freeform 541">
            <a:extLst>
              <a:ext uri="{FF2B5EF4-FFF2-40B4-BE49-F238E27FC236}">
                <a16:creationId xmlns:a16="http://schemas.microsoft.com/office/drawing/2014/main" id="{79A0AFFD-109E-4B42-A8A9-63014358BAAD}"/>
              </a:ext>
            </a:extLst>
          </p:cNvPr>
          <p:cNvSpPr>
            <a:spLocks/>
          </p:cNvSpPr>
          <p:nvPr/>
        </p:nvSpPr>
        <p:spPr bwMode="auto">
          <a:xfrm>
            <a:off x="5905500" y="2832100"/>
            <a:ext cx="4763" cy="2719388"/>
          </a:xfrm>
          <a:custGeom>
            <a:avLst/>
            <a:gdLst>
              <a:gd name="T0" fmla="*/ 14 w 14"/>
              <a:gd name="T1" fmla="*/ 9 h 7527"/>
              <a:gd name="T2" fmla="*/ 11 w 14"/>
              <a:gd name="T3" fmla="*/ 6 h 7527"/>
              <a:gd name="T4" fmla="*/ 11 w 14"/>
              <a:gd name="T5" fmla="*/ 6 h 7527"/>
              <a:gd name="T6" fmla="*/ 9 w 14"/>
              <a:gd name="T7" fmla="*/ 4 h 7527"/>
              <a:gd name="T8" fmla="*/ 9 w 14"/>
              <a:gd name="T9" fmla="*/ 4 h 7527"/>
              <a:gd name="T10" fmla="*/ 6 w 14"/>
              <a:gd name="T11" fmla="*/ 0 h 7527"/>
              <a:gd name="T12" fmla="*/ 4 w 14"/>
              <a:gd name="T13" fmla="*/ 4 h 7527"/>
              <a:gd name="T14" fmla="*/ 4 w 14"/>
              <a:gd name="T15" fmla="*/ 4 h 7527"/>
              <a:gd name="T16" fmla="*/ 0 w 14"/>
              <a:gd name="T17" fmla="*/ 6 h 7527"/>
              <a:gd name="T18" fmla="*/ 0 w 14"/>
              <a:gd name="T19" fmla="*/ 6 h 7527"/>
              <a:gd name="T20" fmla="*/ 0 w 14"/>
              <a:gd name="T21" fmla="*/ 7521 h 7527"/>
              <a:gd name="T22" fmla="*/ 0 w 14"/>
              <a:gd name="T23" fmla="*/ 7523 h 7527"/>
              <a:gd name="T24" fmla="*/ 0 w 14"/>
              <a:gd name="T25" fmla="*/ 7523 h 7527"/>
              <a:gd name="T26" fmla="*/ 4 w 14"/>
              <a:gd name="T27" fmla="*/ 7527 h 7527"/>
              <a:gd name="T28" fmla="*/ 4 w 14"/>
              <a:gd name="T29" fmla="*/ 7527 h 7527"/>
              <a:gd name="T30" fmla="*/ 6 w 14"/>
              <a:gd name="T31" fmla="*/ 7527 h 7527"/>
              <a:gd name="T32" fmla="*/ 9 w 14"/>
              <a:gd name="T33" fmla="*/ 7527 h 7527"/>
              <a:gd name="T34" fmla="*/ 9 w 14"/>
              <a:gd name="T35" fmla="*/ 7527 h 7527"/>
              <a:gd name="T36" fmla="*/ 11 w 14"/>
              <a:gd name="T37" fmla="*/ 7523 h 7527"/>
              <a:gd name="T38" fmla="*/ 11 w 14"/>
              <a:gd name="T39" fmla="*/ 7523 h 7527"/>
              <a:gd name="T40" fmla="*/ 14 w 14"/>
              <a:gd name="T41" fmla="*/ 7523 h 7527"/>
              <a:gd name="T42" fmla="*/ 14 w 14"/>
              <a:gd name="T43" fmla="*/ 9 h 75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7527"/>
              <a:gd name="T68" fmla="*/ 14 w 14"/>
              <a:gd name="T69" fmla="*/ 7527 h 75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7527">
                <a:moveTo>
                  <a:pt x="14" y="9"/>
                </a:moveTo>
                <a:lnTo>
                  <a:pt x="11" y="6"/>
                </a:lnTo>
                <a:lnTo>
                  <a:pt x="9" y="4"/>
                </a:lnTo>
                <a:lnTo>
                  <a:pt x="6" y="0"/>
                </a:lnTo>
                <a:lnTo>
                  <a:pt x="4" y="4"/>
                </a:lnTo>
                <a:lnTo>
                  <a:pt x="0" y="6"/>
                </a:lnTo>
                <a:lnTo>
                  <a:pt x="0" y="7521"/>
                </a:lnTo>
                <a:lnTo>
                  <a:pt x="0" y="7523"/>
                </a:lnTo>
                <a:lnTo>
                  <a:pt x="4" y="7527"/>
                </a:lnTo>
                <a:lnTo>
                  <a:pt x="6" y="7527"/>
                </a:lnTo>
                <a:lnTo>
                  <a:pt x="9" y="7527"/>
                </a:lnTo>
                <a:lnTo>
                  <a:pt x="11" y="7523"/>
                </a:lnTo>
                <a:lnTo>
                  <a:pt x="14" y="7523"/>
                </a:lnTo>
                <a:lnTo>
                  <a:pt x="14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9" name="Rectangle 542">
            <a:extLst>
              <a:ext uri="{FF2B5EF4-FFF2-40B4-BE49-F238E27FC236}">
                <a16:creationId xmlns:a16="http://schemas.microsoft.com/office/drawing/2014/main" id="{B6BC6FEB-A23C-4A06-A870-4A9EE29F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4284663"/>
            <a:ext cx="46038" cy="1265237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0" name="Line 543">
            <a:extLst>
              <a:ext uri="{FF2B5EF4-FFF2-40B4-BE49-F238E27FC236}">
                <a16:creationId xmlns:a16="http://schemas.microsoft.com/office/drawing/2014/main" id="{0B77C9C5-B47A-442C-9E88-5F3A80A51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37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1" name="Freeform 544">
            <a:extLst>
              <a:ext uri="{FF2B5EF4-FFF2-40B4-BE49-F238E27FC236}">
                <a16:creationId xmlns:a16="http://schemas.microsoft.com/office/drawing/2014/main" id="{B9B45FBC-5CF9-45D6-944F-CC32DC5F93C4}"/>
              </a:ext>
            </a:extLst>
          </p:cNvPr>
          <p:cNvSpPr>
            <a:spLocks/>
          </p:cNvSpPr>
          <p:nvPr/>
        </p:nvSpPr>
        <p:spPr bwMode="auto">
          <a:xfrm>
            <a:off x="5921375" y="4281488"/>
            <a:ext cx="4763" cy="1270000"/>
          </a:xfrm>
          <a:custGeom>
            <a:avLst/>
            <a:gdLst>
              <a:gd name="T0" fmla="*/ 0 w 13"/>
              <a:gd name="T1" fmla="*/ 3508 h 3514"/>
              <a:gd name="T2" fmla="*/ 3 w 13"/>
              <a:gd name="T3" fmla="*/ 3510 h 3514"/>
              <a:gd name="T4" fmla="*/ 3 w 13"/>
              <a:gd name="T5" fmla="*/ 3510 h 3514"/>
              <a:gd name="T6" fmla="*/ 6 w 13"/>
              <a:gd name="T7" fmla="*/ 3514 h 3514"/>
              <a:gd name="T8" fmla="*/ 6 w 13"/>
              <a:gd name="T9" fmla="*/ 3514 h 3514"/>
              <a:gd name="T10" fmla="*/ 8 w 13"/>
              <a:gd name="T11" fmla="*/ 3514 h 3514"/>
              <a:gd name="T12" fmla="*/ 11 w 13"/>
              <a:gd name="T13" fmla="*/ 3514 h 3514"/>
              <a:gd name="T14" fmla="*/ 11 w 13"/>
              <a:gd name="T15" fmla="*/ 3514 h 3514"/>
              <a:gd name="T16" fmla="*/ 13 w 13"/>
              <a:gd name="T17" fmla="*/ 3510 h 3514"/>
              <a:gd name="T18" fmla="*/ 13 w 13"/>
              <a:gd name="T19" fmla="*/ 3510 h 3514"/>
              <a:gd name="T20" fmla="*/ 13 w 13"/>
              <a:gd name="T21" fmla="*/ 10 h 3514"/>
              <a:gd name="T22" fmla="*/ 13 w 13"/>
              <a:gd name="T23" fmla="*/ 3 h 3514"/>
              <a:gd name="T24" fmla="*/ 13 w 13"/>
              <a:gd name="T25" fmla="*/ 3 h 3514"/>
              <a:gd name="T26" fmla="*/ 11 w 13"/>
              <a:gd name="T27" fmla="*/ 0 h 3514"/>
              <a:gd name="T28" fmla="*/ 11 w 13"/>
              <a:gd name="T29" fmla="*/ 0 h 3514"/>
              <a:gd name="T30" fmla="*/ 8 w 13"/>
              <a:gd name="T31" fmla="*/ 0 h 3514"/>
              <a:gd name="T32" fmla="*/ 6 w 13"/>
              <a:gd name="T33" fmla="*/ 0 h 3514"/>
              <a:gd name="T34" fmla="*/ 6 w 13"/>
              <a:gd name="T35" fmla="*/ 0 h 3514"/>
              <a:gd name="T36" fmla="*/ 3 w 13"/>
              <a:gd name="T37" fmla="*/ 3 h 3514"/>
              <a:gd name="T38" fmla="*/ 3 w 13"/>
              <a:gd name="T39" fmla="*/ 3 h 3514"/>
              <a:gd name="T40" fmla="*/ 0 w 13"/>
              <a:gd name="T41" fmla="*/ 8 h 3514"/>
              <a:gd name="T42" fmla="*/ 0 w 13"/>
              <a:gd name="T43" fmla="*/ 3508 h 35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3514"/>
              <a:gd name="T68" fmla="*/ 13 w 13"/>
              <a:gd name="T69" fmla="*/ 3514 h 35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3514">
                <a:moveTo>
                  <a:pt x="0" y="3508"/>
                </a:moveTo>
                <a:lnTo>
                  <a:pt x="3" y="3510"/>
                </a:lnTo>
                <a:lnTo>
                  <a:pt x="6" y="3514"/>
                </a:lnTo>
                <a:lnTo>
                  <a:pt x="8" y="3514"/>
                </a:lnTo>
                <a:lnTo>
                  <a:pt x="11" y="3514"/>
                </a:lnTo>
                <a:lnTo>
                  <a:pt x="13" y="3510"/>
                </a:lnTo>
                <a:lnTo>
                  <a:pt x="13" y="10"/>
                </a:lnTo>
                <a:lnTo>
                  <a:pt x="13" y="3"/>
                </a:lnTo>
                <a:lnTo>
                  <a:pt x="11" y="0"/>
                </a:lnTo>
                <a:lnTo>
                  <a:pt x="8" y="0"/>
                </a:lnTo>
                <a:lnTo>
                  <a:pt x="6" y="0"/>
                </a:lnTo>
                <a:lnTo>
                  <a:pt x="3" y="3"/>
                </a:lnTo>
                <a:lnTo>
                  <a:pt x="0" y="8"/>
                </a:lnTo>
                <a:lnTo>
                  <a:pt x="0" y="350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2" name="Line 545">
            <a:extLst>
              <a:ext uri="{FF2B5EF4-FFF2-40B4-BE49-F238E27FC236}">
                <a16:creationId xmlns:a16="http://schemas.microsoft.com/office/drawing/2014/main" id="{26D137B3-3DBF-47C7-AE75-BD7CA2A4E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2814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3" name="Freeform 546">
            <a:extLst>
              <a:ext uri="{FF2B5EF4-FFF2-40B4-BE49-F238E27FC236}">
                <a16:creationId xmlns:a16="http://schemas.microsoft.com/office/drawing/2014/main" id="{2D79337D-9530-4948-945B-2E254A6F53EC}"/>
              </a:ext>
            </a:extLst>
          </p:cNvPr>
          <p:cNvSpPr>
            <a:spLocks/>
          </p:cNvSpPr>
          <p:nvPr/>
        </p:nvSpPr>
        <p:spPr bwMode="auto">
          <a:xfrm>
            <a:off x="5921375" y="4281488"/>
            <a:ext cx="52388" cy="3175"/>
          </a:xfrm>
          <a:custGeom>
            <a:avLst/>
            <a:gdLst>
              <a:gd name="T0" fmla="*/ 8 w 146"/>
              <a:gd name="T1" fmla="*/ 0 h 10"/>
              <a:gd name="T2" fmla="*/ 6 w 146"/>
              <a:gd name="T3" fmla="*/ 0 h 10"/>
              <a:gd name="T4" fmla="*/ 6 w 146"/>
              <a:gd name="T5" fmla="*/ 0 h 10"/>
              <a:gd name="T6" fmla="*/ 3 w 146"/>
              <a:gd name="T7" fmla="*/ 3 h 10"/>
              <a:gd name="T8" fmla="*/ 3 w 146"/>
              <a:gd name="T9" fmla="*/ 3 h 10"/>
              <a:gd name="T10" fmla="*/ 0 w 146"/>
              <a:gd name="T11" fmla="*/ 5 h 10"/>
              <a:gd name="T12" fmla="*/ 3 w 146"/>
              <a:gd name="T13" fmla="*/ 8 h 10"/>
              <a:gd name="T14" fmla="*/ 3 w 146"/>
              <a:gd name="T15" fmla="*/ 8 h 10"/>
              <a:gd name="T16" fmla="*/ 6 w 146"/>
              <a:gd name="T17" fmla="*/ 10 h 10"/>
              <a:gd name="T18" fmla="*/ 6 w 146"/>
              <a:gd name="T19" fmla="*/ 10 h 10"/>
              <a:gd name="T20" fmla="*/ 137 w 146"/>
              <a:gd name="T21" fmla="*/ 10 h 10"/>
              <a:gd name="T22" fmla="*/ 141 w 146"/>
              <a:gd name="T23" fmla="*/ 10 h 10"/>
              <a:gd name="T24" fmla="*/ 141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1 w 146"/>
              <a:gd name="T37" fmla="*/ 0 h 10"/>
              <a:gd name="T38" fmla="*/ 141 w 146"/>
              <a:gd name="T39" fmla="*/ 0 h 10"/>
              <a:gd name="T40" fmla="*/ 139 w 146"/>
              <a:gd name="T41" fmla="*/ 0 h 10"/>
              <a:gd name="T42" fmla="*/ 8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8" y="0"/>
                </a:move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6" y="10"/>
                </a:lnTo>
                <a:lnTo>
                  <a:pt x="137" y="10"/>
                </a:lnTo>
                <a:lnTo>
                  <a:pt x="141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9" y="0"/>
                </a:lnTo>
                <a:lnTo>
                  <a:pt x="8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4" name="Line 547">
            <a:extLst>
              <a:ext uri="{FF2B5EF4-FFF2-40B4-BE49-F238E27FC236}">
                <a16:creationId xmlns:a16="http://schemas.microsoft.com/office/drawing/2014/main" id="{BC0357D4-E648-41BA-AD73-6B40F3BCB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42846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5" name="Freeform 548">
            <a:extLst>
              <a:ext uri="{FF2B5EF4-FFF2-40B4-BE49-F238E27FC236}">
                <a16:creationId xmlns:a16="http://schemas.microsoft.com/office/drawing/2014/main" id="{9C993CF2-AD25-427E-A61D-BDAA14EC8280}"/>
              </a:ext>
            </a:extLst>
          </p:cNvPr>
          <p:cNvSpPr>
            <a:spLocks/>
          </p:cNvSpPr>
          <p:nvPr/>
        </p:nvSpPr>
        <p:spPr bwMode="auto">
          <a:xfrm>
            <a:off x="5969000" y="4281488"/>
            <a:ext cx="4763" cy="1270000"/>
          </a:xfrm>
          <a:custGeom>
            <a:avLst/>
            <a:gdLst>
              <a:gd name="T0" fmla="*/ 12 w 12"/>
              <a:gd name="T1" fmla="*/ 5 h 3514"/>
              <a:gd name="T2" fmla="*/ 10 w 12"/>
              <a:gd name="T3" fmla="*/ 3 h 3514"/>
              <a:gd name="T4" fmla="*/ 10 w 12"/>
              <a:gd name="T5" fmla="*/ 3 h 3514"/>
              <a:gd name="T6" fmla="*/ 7 w 12"/>
              <a:gd name="T7" fmla="*/ 0 h 3514"/>
              <a:gd name="T8" fmla="*/ 7 w 12"/>
              <a:gd name="T9" fmla="*/ 0 h 3514"/>
              <a:gd name="T10" fmla="*/ 5 w 12"/>
              <a:gd name="T11" fmla="*/ 0 h 3514"/>
              <a:gd name="T12" fmla="*/ 3 w 12"/>
              <a:gd name="T13" fmla="*/ 0 h 3514"/>
              <a:gd name="T14" fmla="*/ 3 w 12"/>
              <a:gd name="T15" fmla="*/ 0 h 3514"/>
              <a:gd name="T16" fmla="*/ 0 w 12"/>
              <a:gd name="T17" fmla="*/ 3 h 3514"/>
              <a:gd name="T18" fmla="*/ 0 w 12"/>
              <a:gd name="T19" fmla="*/ 3 h 3514"/>
              <a:gd name="T20" fmla="*/ 0 w 12"/>
              <a:gd name="T21" fmla="*/ 3505 h 3514"/>
              <a:gd name="T22" fmla="*/ 0 w 12"/>
              <a:gd name="T23" fmla="*/ 3510 h 3514"/>
              <a:gd name="T24" fmla="*/ 0 w 12"/>
              <a:gd name="T25" fmla="*/ 3510 h 3514"/>
              <a:gd name="T26" fmla="*/ 3 w 12"/>
              <a:gd name="T27" fmla="*/ 3514 h 3514"/>
              <a:gd name="T28" fmla="*/ 3 w 12"/>
              <a:gd name="T29" fmla="*/ 3514 h 3514"/>
              <a:gd name="T30" fmla="*/ 5 w 12"/>
              <a:gd name="T31" fmla="*/ 3514 h 3514"/>
              <a:gd name="T32" fmla="*/ 7 w 12"/>
              <a:gd name="T33" fmla="*/ 3514 h 3514"/>
              <a:gd name="T34" fmla="*/ 7 w 12"/>
              <a:gd name="T35" fmla="*/ 3514 h 3514"/>
              <a:gd name="T36" fmla="*/ 10 w 12"/>
              <a:gd name="T37" fmla="*/ 3510 h 3514"/>
              <a:gd name="T38" fmla="*/ 10 w 12"/>
              <a:gd name="T39" fmla="*/ 3510 h 3514"/>
              <a:gd name="T40" fmla="*/ 12 w 12"/>
              <a:gd name="T41" fmla="*/ 3508 h 3514"/>
              <a:gd name="T42" fmla="*/ 12 w 12"/>
              <a:gd name="T43" fmla="*/ 5 h 35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3514"/>
              <a:gd name="T68" fmla="*/ 12 w 12"/>
              <a:gd name="T69" fmla="*/ 3514 h 35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3514">
                <a:moveTo>
                  <a:pt x="12" y="5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3505"/>
                </a:lnTo>
                <a:lnTo>
                  <a:pt x="0" y="3510"/>
                </a:lnTo>
                <a:lnTo>
                  <a:pt x="3" y="3514"/>
                </a:lnTo>
                <a:lnTo>
                  <a:pt x="5" y="3514"/>
                </a:lnTo>
                <a:lnTo>
                  <a:pt x="7" y="3514"/>
                </a:lnTo>
                <a:lnTo>
                  <a:pt x="10" y="3510"/>
                </a:lnTo>
                <a:lnTo>
                  <a:pt x="12" y="3508"/>
                </a:lnTo>
                <a:lnTo>
                  <a:pt x="12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6" name="Rectangle 549">
            <a:extLst>
              <a:ext uri="{FF2B5EF4-FFF2-40B4-BE49-F238E27FC236}">
                <a16:creationId xmlns:a16="http://schemas.microsoft.com/office/drawing/2014/main" id="{8091CD0E-D126-4EB3-BBEB-F89E1B2E9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3800475"/>
            <a:ext cx="49213" cy="17494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7" name="Line 550">
            <a:extLst>
              <a:ext uri="{FF2B5EF4-FFF2-40B4-BE49-F238E27FC236}">
                <a16:creationId xmlns:a16="http://schemas.microsoft.com/office/drawing/2014/main" id="{24CAEB3C-1B68-4FF4-AFA7-842C0A5FB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64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38" name="Freeform 551">
            <a:extLst>
              <a:ext uri="{FF2B5EF4-FFF2-40B4-BE49-F238E27FC236}">
                <a16:creationId xmlns:a16="http://schemas.microsoft.com/office/drawing/2014/main" id="{3CCBC35B-D5FE-495D-81AC-009A2D0E9943}"/>
              </a:ext>
            </a:extLst>
          </p:cNvPr>
          <p:cNvSpPr>
            <a:spLocks/>
          </p:cNvSpPr>
          <p:nvPr/>
        </p:nvSpPr>
        <p:spPr bwMode="auto">
          <a:xfrm>
            <a:off x="5986463" y="3798888"/>
            <a:ext cx="3175" cy="1752600"/>
          </a:xfrm>
          <a:custGeom>
            <a:avLst/>
            <a:gdLst>
              <a:gd name="T0" fmla="*/ 0 w 12"/>
              <a:gd name="T1" fmla="*/ 4847 h 4853"/>
              <a:gd name="T2" fmla="*/ 2 w 12"/>
              <a:gd name="T3" fmla="*/ 4849 h 4853"/>
              <a:gd name="T4" fmla="*/ 2 w 12"/>
              <a:gd name="T5" fmla="*/ 4849 h 4853"/>
              <a:gd name="T6" fmla="*/ 5 w 12"/>
              <a:gd name="T7" fmla="*/ 4853 h 4853"/>
              <a:gd name="T8" fmla="*/ 5 w 12"/>
              <a:gd name="T9" fmla="*/ 4853 h 4853"/>
              <a:gd name="T10" fmla="*/ 7 w 12"/>
              <a:gd name="T11" fmla="*/ 4853 h 4853"/>
              <a:gd name="T12" fmla="*/ 10 w 12"/>
              <a:gd name="T13" fmla="*/ 4853 h 4853"/>
              <a:gd name="T14" fmla="*/ 10 w 12"/>
              <a:gd name="T15" fmla="*/ 4853 h 4853"/>
              <a:gd name="T16" fmla="*/ 12 w 12"/>
              <a:gd name="T17" fmla="*/ 4849 h 4853"/>
              <a:gd name="T18" fmla="*/ 12 w 12"/>
              <a:gd name="T19" fmla="*/ 4849 h 4853"/>
              <a:gd name="T20" fmla="*/ 12 w 12"/>
              <a:gd name="T21" fmla="*/ 11 h 4853"/>
              <a:gd name="T22" fmla="*/ 12 w 12"/>
              <a:gd name="T23" fmla="*/ 3 h 4853"/>
              <a:gd name="T24" fmla="*/ 12 w 12"/>
              <a:gd name="T25" fmla="*/ 3 h 4853"/>
              <a:gd name="T26" fmla="*/ 10 w 12"/>
              <a:gd name="T27" fmla="*/ 0 h 4853"/>
              <a:gd name="T28" fmla="*/ 10 w 12"/>
              <a:gd name="T29" fmla="*/ 0 h 4853"/>
              <a:gd name="T30" fmla="*/ 7 w 12"/>
              <a:gd name="T31" fmla="*/ 0 h 4853"/>
              <a:gd name="T32" fmla="*/ 5 w 12"/>
              <a:gd name="T33" fmla="*/ 0 h 4853"/>
              <a:gd name="T34" fmla="*/ 5 w 12"/>
              <a:gd name="T35" fmla="*/ 0 h 4853"/>
              <a:gd name="T36" fmla="*/ 2 w 12"/>
              <a:gd name="T37" fmla="*/ 3 h 4853"/>
              <a:gd name="T38" fmla="*/ 2 w 12"/>
              <a:gd name="T39" fmla="*/ 3 h 4853"/>
              <a:gd name="T40" fmla="*/ 0 w 12"/>
              <a:gd name="T41" fmla="*/ 8 h 4853"/>
              <a:gd name="T42" fmla="*/ 0 w 12"/>
              <a:gd name="T43" fmla="*/ 4847 h 48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4853"/>
              <a:gd name="T68" fmla="*/ 12 w 12"/>
              <a:gd name="T69" fmla="*/ 4853 h 48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4853">
                <a:moveTo>
                  <a:pt x="0" y="4847"/>
                </a:moveTo>
                <a:lnTo>
                  <a:pt x="2" y="4849"/>
                </a:lnTo>
                <a:lnTo>
                  <a:pt x="5" y="4853"/>
                </a:lnTo>
                <a:lnTo>
                  <a:pt x="7" y="4853"/>
                </a:lnTo>
                <a:lnTo>
                  <a:pt x="10" y="4853"/>
                </a:lnTo>
                <a:lnTo>
                  <a:pt x="12" y="4849"/>
                </a:lnTo>
                <a:lnTo>
                  <a:pt x="12" y="11"/>
                </a:lnTo>
                <a:lnTo>
                  <a:pt x="12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484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9" name="Line 552">
            <a:extLst>
              <a:ext uri="{FF2B5EF4-FFF2-40B4-BE49-F238E27FC236}">
                <a16:creationId xmlns:a16="http://schemas.microsoft.com/office/drawing/2014/main" id="{54459189-BDAD-4393-BFF6-2EB3E61AE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8050" y="37988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0" name="Freeform 553">
            <a:extLst>
              <a:ext uri="{FF2B5EF4-FFF2-40B4-BE49-F238E27FC236}">
                <a16:creationId xmlns:a16="http://schemas.microsoft.com/office/drawing/2014/main" id="{6F1DA74F-A443-4C5A-AA45-5C6A16622931}"/>
              </a:ext>
            </a:extLst>
          </p:cNvPr>
          <p:cNvSpPr>
            <a:spLocks/>
          </p:cNvSpPr>
          <p:nvPr/>
        </p:nvSpPr>
        <p:spPr bwMode="auto">
          <a:xfrm>
            <a:off x="5986463" y="3798888"/>
            <a:ext cx="52387" cy="3175"/>
          </a:xfrm>
          <a:custGeom>
            <a:avLst/>
            <a:gdLst>
              <a:gd name="T0" fmla="*/ 7 w 146"/>
              <a:gd name="T1" fmla="*/ 0 h 11"/>
              <a:gd name="T2" fmla="*/ 5 w 146"/>
              <a:gd name="T3" fmla="*/ 0 h 11"/>
              <a:gd name="T4" fmla="*/ 5 w 146"/>
              <a:gd name="T5" fmla="*/ 0 h 11"/>
              <a:gd name="T6" fmla="*/ 2 w 146"/>
              <a:gd name="T7" fmla="*/ 3 h 11"/>
              <a:gd name="T8" fmla="*/ 2 w 146"/>
              <a:gd name="T9" fmla="*/ 3 h 11"/>
              <a:gd name="T10" fmla="*/ 0 w 146"/>
              <a:gd name="T11" fmla="*/ 6 h 11"/>
              <a:gd name="T12" fmla="*/ 2 w 146"/>
              <a:gd name="T13" fmla="*/ 8 h 11"/>
              <a:gd name="T14" fmla="*/ 2 w 146"/>
              <a:gd name="T15" fmla="*/ 8 h 11"/>
              <a:gd name="T16" fmla="*/ 5 w 146"/>
              <a:gd name="T17" fmla="*/ 11 h 11"/>
              <a:gd name="T18" fmla="*/ 5 w 146"/>
              <a:gd name="T19" fmla="*/ 11 h 11"/>
              <a:gd name="T20" fmla="*/ 135 w 146"/>
              <a:gd name="T21" fmla="*/ 11 h 11"/>
              <a:gd name="T22" fmla="*/ 140 w 146"/>
              <a:gd name="T23" fmla="*/ 11 h 11"/>
              <a:gd name="T24" fmla="*/ 140 w 146"/>
              <a:gd name="T25" fmla="*/ 11 h 11"/>
              <a:gd name="T26" fmla="*/ 143 w 146"/>
              <a:gd name="T27" fmla="*/ 8 h 11"/>
              <a:gd name="T28" fmla="*/ 143 w 146"/>
              <a:gd name="T29" fmla="*/ 8 h 11"/>
              <a:gd name="T30" fmla="*/ 146 w 146"/>
              <a:gd name="T31" fmla="*/ 6 h 11"/>
              <a:gd name="T32" fmla="*/ 143 w 146"/>
              <a:gd name="T33" fmla="*/ 3 h 11"/>
              <a:gd name="T34" fmla="*/ 143 w 146"/>
              <a:gd name="T35" fmla="*/ 3 h 11"/>
              <a:gd name="T36" fmla="*/ 140 w 146"/>
              <a:gd name="T37" fmla="*/ 0 h 11"/>
              <a:gd name="T38" fmla="*/ 140 w 146"/>
              <a:gd name="T39" fmla="*/ 0 h 11"/>
              <a:gd name="T40" fmla="*/ 138 w 146"/>
              <a:gd name="T41" fmla="*/ 0 h 11"/>
              <a:gd name="T42" fmla="*/ 7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6"/>
                </a:lnTo>
                <a:lnTo>
                  <a:pt x="2" y="8"/>
                </a:lnTo>
                <a:lnTo>
                  <a:pt x="5" y="11"/>
                </a:lnTo>
                <a:lnTo>
                  <a:pt x="135" y="11"/>
                </a:lnTo>
                <a:lnTo>
                  <a:pt x="140" y="11"/>
                </a:lnTo>
                <a:lnTo>
                  <a:pt x="143" y="8"/>
                </a:lnTo>
                <a:lnTo>
                  <a:pt x="146" y="6"/>
                </a:lnTo>
                <a:lnTo>
                  <a:pt x="143" y="3"/>
                </a:lnTo>
                <a:lnTo>
                  <a:pt x="140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1" name="Line 554">
            <a:extLst>
              <a:ext uri="{FF2B5EF4-FFF2-40B4-BE49-F238E27FC236}">
                <a16:creationId xmlns:a16="http://schemas.microsoft.com/office/drawing/2014/main" id="{4202B366-B27C-4063-8DD3-59553C870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38004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2" name="Freeform 555">
            <a:extLst>
              <a:ext uri="{FF2B5EF4-FFF2-40B4-BE49-F238E27FC236}">
                <a16:creationId xmlns:a16="http://schemas.microsoft.com/office/drawing/2014/main" id="{3B8324C7-209F-4B5E-95E6-C1D3E1338CEE}"/>
              </a:ext>
            </a:extLst>
          </p:cNvPr>
          <p:cNvSpPr>
            <a:spLocks/>
          </p:cNvSpPr>
          <p:nvPr/>
        </p:nvSpPr>
        <p:spPr bwMode="auto">
          <a:xfrm>
            <a:off x="6034088" y="3798888"/>
            <a:ext cx="4762" cy="1752600"/>
          </a:xfrm>
          <a:custGeom>
            <a:avLst/>
            <a:gdLst>
              <a:gd name="T0" fmla="*/ 13 w 13"/>
              <a:gd name="T1" fmla="*/ 6 h 4853"/>
              <a:gd name="T2" fmla="*/ 10 w 13"/>
              <a:gd name="T3" fmla="*/ 3 h 4853"/>
              <a:gd name="T4" fmla="*/ 10 w 13"/>
              <a:gd name="T5" fmla="*/ 3 h 4853"/>
              <a:gd name="T6" fmla="*/ 7 w 13"/>
              <a:gd name="T7" fmla="*/ 0 h 4853"/>
              <a:gd name="T8" fmla="*/ 7 w 13"/>
              <a:gd name="T9" fmla="*/ 0 h 4853"/>
              <a:gd name="T10" fmla="*/ 5 w 13"/>
              <a:gd name="T11" fmla="*/ 0 h 4853"/>
              <a:gd name="T12" fmla="*/ 2 w 13"/>
              <a:gd name="T13" fmla="*/ 0 h 4853"/>
              <a:gd name="T14" fmla="*/ 2 w 13"/>
              <a:gd name="T15" fmla="*/ 0 h 4853"/>
              <a:gd name="T16" fmla="*/ 0 w 13"/>
              <a:gd name="T17" fmla="*/ 3 h 4853"/>
              <a:gd name="T18" fmla="*/ 0 w 13"/>
              <a:gd name="T19" fmla="*/ 3 h 4853"/>
              <a:gd name="T20" fmla="*/ 0 w 13"/>
              <a:gd name="T21" fmla="*/ 4844 h 4853"/>
              <a:gd name="T22" fmla="*/ 0 w 13"/>
              <a:gd name="T23" fmla="*/ 4849 h 4853"/>
              <a:gd name="T24" fmla="*/ 0 w 13"/>
              <a:gd name="T25" fmla="*/ 4849 h 4853"/>
              <a:gd name="T26" fmla="*/ 2 w 13"/>
              <a:gd name="T27" fmla="*/ 4853 h 4853"/>
              <a:gd name="T28" fmla="*/ 2 w 13"/>
              <a:gd name="T29" fmla="*/ 4853 h 4853"/>
              <a:gd name="T30" fmla="*/ 5 w 13"/>
              <a:gd name="T31" fmla="*/ 4853 h 4853"/>
              <a:gd name="T32" fmla="*/ 7 w 13"/>
              <a:gd name="T33" fmla="*/ 4853 h 4853"/>
              <a:gd name="T34" fmla="*/ 7 w 13"/>
              <a:gd name="T35" fmla="*/ 4853 h 4853"/>
              <a:gd name="T36" fmla="*/ 10 w 13"/>
              <a:gd name="T37" fmla="*/ 4849 h 4853"/>
              <a:gd name="T38" fmla="*/ 10 w 13"/>
              <a:gd name="T39" fmla="*/ 4849 h 4853"/>
              <a:gd name="T40" fmla="*/ 13 w 13"/>
              <a:gd name="T41" fmla="*/ 4847 h 4853"/>
              <a:gd name="T42" fmla="*/ 13 w 13"/>
              <a:gd name="T43" fmla="*/ 6 h 485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853"/>
              <a:gd name="T68" fmla="*/ 13 w 13"/>
              <a:gd name="T69" fmla="*/ 4853 h 485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853">
                <a:moveTo>
                  <a:pt x="13" y="6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4844"/>
                </a:lnTo>
                <a:lnTo>
                  <a:pt x="0" y="4849"/>
                </a:lnTo>
                <a:lnTo>
                  <a:pt x="2" y="4853"/>
                </a:lnTo>
                <a:lnTo>
                  <a:pt x="5" y="4853"/>
                </a:lnTo>
                <a:lnTo>
                  <a:pt x="7" y="4853"/>
                </a:lnTo>
                <a:lnTo>
                  <a:pt x="10" y="4849"/>
                </a:lnTo>
                <a:lnTo>
                  <a:pt x="13" y="4847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3" name="Rectangle 556">
            <a:extLst>
              <a:ext uri="{FF2B5EF4-FFF2-40B4-BE49-F238E27FC236}">
                <a16:creationId xmlns:a16="http://schemas.microsoft.com/office/drawing/2014/main" id="{4062EB61-6CE4-4599-856F-BB5C154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2895600"/>
            <a:ext cx="49213" cy="26543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4" name="Line 557">
            <a:extLst>
              <a:ext uri="{FF2B5EF4-FFF2-40B4-BE49-F238E27FC236}">
                <a16:creationId xmlns:a16="http://schemas.microsoft.com/office/drawing/2014/main" id="{034DE586-F4D7-48CF-9E1F-B3E07D2C3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9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5" name="Freeform 558">
            <a:extLst>
              <a:ext uri="{FF2B5EF4-FFF2-40B4-BE49-F238E27FC236}">
                <a16:creationId xmlns:a16="http://schemas.microsoft.com/office/drawing/2014/main" id="{6417D966-AB83-4B3E-9D12-A26BCA5B7C17}"/>
              </a:ext>
            </a:extLst>
          </p:cNvPr>
          <p:cNvSpPr>
            <a:spLocks/>
          </p:cNvSpPr>
          <p:nvPr/>
        </p:nvSpPr>
        <p:spPr bwMode="auto">
          <a:xfrm>
            <a:off x="6049963" y="2894013"/>
            <a:ext cx="3175" cy="2657475"/>
          </a:xfrm>
          <a:custGeom>
            <a:avLst/>
            <a:gdLst>
              <a:gd name="T0" fmla="*/ 0 w 9"/>
              <a:gd name="T1" fmla="*/ 7350 h 7356"/>
              <a:gd name="T2" fmla="*/ 0 w 9"/>
              <a:gd name="T3" fmla="*/ 7352 h 7356"/>
              <a:gd name="T4" fmla="*/ 0 w 9"/>
              <a:gd name="T5" fmla="*/ 7352 h 7356"/>
              <a:gd name="T6" fmla="*/ 2 w 9"/>
              <a:gd name="T7" fmla="*/ 7356 h 7356"/>
              <a:gd name="T8" fmla="*/ 2 w 9"/>
              <a:gd name="T9" fmla="*/ 7356 h 7356"/>
              <a:gd name="T10" fmla="*/ 5 w 9"/>
              <a:gd name="T11" fmla="*/ 7356 h 7356"/>
              <a:gd name="T12" fmla="*/ 7 w 9"/>
              <a:gd name="T13" fmla="*/ 7356 h 7356"/>
              <a:gd name="T14" fmla="*/ 7 w 9"/>
              <a:gd name="T15" fmla="*/ 7356 h 7356"/>
              <a:gd name="T16" fmla="*/ 9 w 9"/>
              <a:gd name="T17" fmla="*/ 7352 h 7356"/>
              <a:gd name="T18" fmla="*/ 9 w 9"/>
              <a:gd name="T19" fmla="*/ 7352 h 7356"/>
              <a:gd name="T20" fmla="*/ 9 w 9"/>
              <a:gd name="T21" fmla="*/ 11 h 7356"/>
              <a:gd name="T22" fmla="*/ 9 w 9"/>
              <a:gd name="T23" fmla="*/ 3 h 7356"/>
              <a:gd name="T24" fmla="*/ 9 w 9"/>
              <a:gd name="T25" fmla="*/ 3 h 7356"/>
              <a:gd name="T26" fmla="*/ 7 w 9"/>
              <a:gd name="T27" fmla="*/ 0 h 7356"/>
              <a:gd name="T28" fmla="*/ 7 w 9"/>
              <a:gd name="T29" fmla="*/ 0 h 7356"/>
              <a:gd name="T30" fmla="*/ 5 w 9"/>
              <a:gd name="T31" fmla="*/ 0 h 7356"/>
              <a:gd name="T32" fmla="*/ 2 w 9"/>
              <a:gd name="T33" fmla="*/ 0 h 7356"/>
              <a:gd name="T34" fmla="*/ 2 w 9"/>
              <a:gd name="T35" fmla="*/ 0 h 7356"/>
              <a:gd name="T36" fmla="*/ 0 w 9"/>
              <a:gd name="T37" fmla="*/ 3 h 7356"/>
              <a:gd name="T38" fmla="*/ 0 w 9"/>
              <a:gd name="T39" fmla="*/ 3 h 7356"/>
              <a:gd name="T40" fmla="*/ 0 w 9"/>
              <a:gd name="T41" fmla="*/ 9 h 7356"/>
              <a:gd name="T42" fmla="*/ 0 w 9"/>
              <a:gd name="T43" fmla="*/ 7350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"/>
              <a:gd name="T67" fmla="*/ 0 h 7356"/>
              <a:gd name="T68" fmla="*/ 9 w 9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" h="7356">
                <a:moveTo>
                  <a:pt x="0" y="7350"/>
                </a:moveTo>
                <a:lnTo>
                  <a:pt x="0" y="7352"/>
                </a:lnTo>
                <a:lnTo>
                  <a:pt x="2" y="7356"/>
                </a:lnTo>
                <a:lnTo>
                  <a:pt x="5" y="7356"/>
                </a:lnTo>
                <a:lnTo>
                  <a:pt x="7" y="7356"/>
                </a:lnTo>
                <a:lnTo>
                  <a:pt x="9" y="7352"/>
                </a:lnTo>
                <a:lnTo>
                  <a:pt x="9" y="11"/>
                </a:lnTo>
                <a:lnTo>
                  <a:pt x="9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9"/>
                </a:lnTo>
                <a:lnTo>
                  <a:pt x="0" y="735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6" name="Line 559">
            <a:extLst>
              <a:ext uri="{FF2B5EF4-FFF2-40B4-BE49-F238E27FC236}">
                <a16:creationId xmlns:a16="http://schemas.microsoft.com/office/drawing/2014/main" id="{BA1E0318-F230-4F70-9D95-FE37DC48B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1550" y="28940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7" name="Freeform 560">
            <a:extLst>
              <a:ext uri="{FF2B5EF4-FFF2-40B4-BE49-F238E27FC236}">
                <a16:creationId xmlns:a16="http://schemas.microsoft.com/office/drawing/2014/main" id="{113AF1DA-9A47-4ACC-A509-FB04BE835A59}"/>
              </a:ext>
            </a:extLst>
          </p:cNvPr>
          <p:cNvSpPr>
            <a:spLocks/>
          </p:cNvSpPr>
          <p:nvPr/>
        </p:nvSpPr>
        <p:spPr bwMode="auto">
          <a:xfrm>
            <a:off x="6049963" y="2894013"/>
            <a:ext cx="52387" cy="4762"/>
          </a:xfrm>
          <a:custGeom>
            <a:avLst/>
            <a:gdLst>
              <a:gd name="T0" fmla="*/ 5 w 146"/>
              <a:gd name="T1" fmla="*/ 0 h 11"/>
              <a:gd name="T2" fmla="*/ 2 w 146"/>
              <a:gd name="T3" fmla="*/ 0 h 11"/>
              <a:gd name="T4" fmla="*/ 2 w 146"/>
              <a:gd name="T5" fmla="*/ 0 h 11"/>
              <a:gd name="T6" fmla="*/ 0 w 146"/>
              <a:gd name="T7" fmla="*/ 3 h 11"/>
              <a:gd name="T8" fmla="*/ 0 w 146"/>
              <a:gd name="T9" fmla="*/ 3 h 11"/>
              <a:gd name="T10" fmla="*/ 0 w 146"/>
              <a:gd name="T11" fmla="*/ 6 h 11"/>
              <a:gd name="T12" fmla="*/ 0 w 146"/>
              <a:gd name="T13" fmla="*/ 9 h 11"/>
              <a:gd name="T14" fmla="*/ 0 w 146"/>
              <a:gd name="T15" fmla="*/ 9 h 11"/>
              <a:gd name="T16" fmla="*/ 2 w 146"/>
              <a:gd name="T17" fmla="*/ 11 h 11"/>
              <a:gd name="T18" fmla="*/ 2 w 146"/>
              <a:gd name="T19" fmla="*/ 11 h 11"/>
              <a:gd name="T20" fmla="*/ 133 w 146"/>
              <a:gd name="T21" fmla="*/ 11 h 11"/>
              <a:gd name="T22" fmla="*/ 140 w 146"/>
              <a:gd name="T23" fmla="*/ 11 h 11"/>
              <a:gd name="T24" fmla="*/ 140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6 h 11"/>
              <a:gd name="T32" fmla="*/ 144 w 146"/>
              <a:gd name="T33" fmla="*/ 3 h 11"/>
              <a:gd name="T34" fmla="*/ 144 w 146"/>
              <a:gd name="T35" fmla="*/ 3 h 11"/>
              <a:gd name="T36" fmla="*/ 140 w 146"/>
              <a:gd name="T37" fmla="*/ 0 h 11"/>
              <a:gd name="T38" fmla="*/ 140 w 146"/>
              <a:gd name="T39" fmla="*/ 0 h 11"/>
              <a:gd name="T40" fmla="*/ 135 w 146"/>
              <a:gd name="T41" fmla="*/ 0 h 11"/>
              <a:gd name="T42" fmla="*/ 5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5" y="0"/>
                </a:moveTo>
                <a:lnTo>
                  <a:pt x="2" y="0"/>
                </a:lnTo>
                <a:lnTo>
                  <a:pt x="0" y="3"/>
                </a:lnTo>
                <a:lnTo>
                  <a:pt x="0" y="6"/>
                </a:lnTo>
                <a:lnTo>
                  <a:pt x="0" y="9"/>
                </a:lnTo>
                <a:lnTo>
                  <a:pt x="2" y="11"/>
                </a:lnTo>
                <a:lnTo>
                  <a:pt x="133" y="11"/>
                </a:lnTo>
                <a:lnTo>
                  <a:pt x="140" y="11"/>
                </a:lnTo>
                <a:lnTo>
                  <a:pt x="144" y="9"/>
                </a:lnTo>
                <a:lnTo>
                  <a:pt x="146" y="6"/>
                </a:lnTo>
                <a:lnTo>
                  <a:pt x="144" y="3"/>
                </a:lnTo>
                <a:lnTo>
                  <a:pt x="140" y="0"/>
                </a:lnTo>
                <a:lnTo>
                  <a:pt x="13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8" name="Line 561">
            <a:extLst>
              <a:ext uri="{FF2B5EF4-FFF2-40B4-BE49-F238E27FC236}">
                <a16:creationId xmlns:a16="http://schemas.microsoft.com/office/drawing/2014/main" id="{1224AC07-C732-42D6-BB80-EE6FE2CC6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350" y="28956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49" name="Freeform 562">
            <a:extLst>
              <a:ext uri="{FF2B5EF4-FFF2-40B4-BE49-F238E27FC236}">
                <a16:creationId xmlns:a16="http://schemas.microsoft.com/office/drawing/2014/main" id="{C40B06C7-FB6C-4618-90E7-645C61C42779}"/>
              </a:ext>
            </a:extLst>
          </p:cNvPr>
          <p:cNvSpPr>
            <a:spLocks/>
          </p:cNvSpPr>
          <p:nvPr/>
        </p:nvSpPr>
        <p:spPr bwMode="auto">
          <a:xfrm>
            <a:off x="6099175" y="2894013"/>
            <a:ext cx="3175" cy="2657475"/>
          </a:xfrm>
          <a:custGeom>
            <a:avLst/>
            <a:gdLst>
              <a:gd name="T0" fmla="*/ 13 w 13"/>
              <a:gd name="T1" fmla="*/ 6 h 7356"/>
              <a:gd name="T2" fmla="*/ 11 w 13"/>
              <a:gd name="T3" fmla="*/ 3 h 7356"/>
              <a:gd name="T4" fmla="*/ 11 w 13"/>
              <a:gd name="T5" fmla="*/ 3 h 7356"/>
              <a:gd name="T6" fmla="*/ 7 w 13"/>
              <a:gd name="T7" fmla="*/ 0 h 7356"/>
              <a:gd name="T8" fmla="*/ 7 w 13"/>
              <a:gd name="T9" fmla="*/ 0 h 7356"/>
              <a:gd name="T10" fmla="*/ 5 w 13"/>
              <a:gd name="T11" fmla="*/ 0 h 7356"/>
              <a:gd name="T12" fmla="*/ 2 w 13"/>
              <a:gd name="T13" fmla="*/ 0 h 7356"/>
              <a:gd name="T14" fmla="*/ 2 w 13"/>
              <a:gd name="T15" fmla="*/ 0 h 7356"/>
              <a:gd name="T16" fmla="*/ 0 w 13"/>
              <a:gd name="T17" fmla="*/ 3 h 7356"/>
              <a:gd name="T18" fmla="*/ 0 w 13"/>
              <a:gd name="T19" fmla="*/ 3 h 7356"/>
              <a:gd name="T20" fmla="*/ 0 w 13"/>
              <a:gd name="T21" fmla="*/ 7347 h 7356"/>
              <a:gd name="T22" fmla="*/ 0 w 13"/>
              <a:gd name="T23" fmla="*/ 7352 h 7356"/>
              <a:gd name="T24" fmla="*/ 0 w 13"/>
              <a:gd name="T25" fmla="*/ 7352 h 7356"/>
              <a:gd name="T26" fmla="*/ 2 w 13"/>
              <a:gd name="T27" fmla="*/ 7356 h 7356"/>
              <a:gd name="T28" fmla="*/ 2 w 13"/>
              <a:gd name="T29" fmla="*/ 7356 h 7356"/>
              <a:gd name="T30" fmla="*/ 5 w 13"/>
              <a:gd name="T31" fmla="*/ 7356 h 7356"/>
              <a:gd name="T32" fmla="*/ 7 w 13"/>
              <a:gd name="T33" fmla="*/ 7356 h 7356"/>
              <a:gd name="T34" fmla="*/ 7 w 13"/>
              <a:gd name="T35" fmla="*/ 7356 h 7356"/>
              <a:gd name="T36" fmla="*/ 11 w 13"/>
              <a:gd name="T37" fmla="*/ 7352 h 7356"/>
              <a:gd name="T38" fmla="*/ 11 w 13"/>
              <a:gd name="T39" fmla="*/ 7352 h 7356"/>
              <a:gd name="T40" fmla="*/ 13 w 13"/>
              <a:gd name="T41" fmla="*/ 7350 h 7356"/>
              <a:gd name="T42" fmla="*/ 13 w 13"/>
              <a:gd name="T43" fmla="*/ 6 h 73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356"/>
              <a:gd name="T68" fmla="*/ 13 w 13"/>
              <a:gd name="T69" fmla="*/ 7356 h 73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356">
                <a:moveTo>
                  <a:pt x="13" y="6"/>
                </a:moveTo>
                <a:lnTo>
                  <a:pt x="11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347"/>
                </a:lnTo>
                <a:lnTo>
                  <a:pt x="0" y="7352"/>
                </a:lnTo>
                <a:lnTo>
                  <a:pt x="2" y="7356"/>
                </a:lnTo>
                <a:lnTo>
                  <a:pt x="5" y="7356"/>
                </a:lnTo>
                <a:lnTo>
                  <a:pt x="7" y="7356"/>
                </a:lnTo>
                <a:lnTo>
                  <a:pt x="11" y="7352"/>
                </a:lnTo>
                <a:lnTo>
                  <a:pt x="13" y="7350"/>
                </a:lnTo>
                <a:lnTo>
                  <a:pt x="13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0" name="Rectangle 563">
            <a:extLst>
              <a:ext uri="{FF2B5EF4-FFF2-40B4-BE49-F238E27FC236}">
                <a16:creationId xmlns:a16="http://schemas.microsoft.com/office/drawing/2014/main" id="{366115DC-29C2-4147-BB29-032E25D2B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2955925"/>
            <a:ext cx="47625" cy="25939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1" name="Line 564">
            <a:extLst>
              <a:ext uri="{FF2B5EF4-FFF2-40B4-BE49-F238E27FC236}">
                <a16:creationId xmlns:a16="http://schemas.microsoft.com/office/drawing/2014/main" id="{F8B60BE5-570B-4A35-9352-73B8DDD10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2" name="Freeform 565">
            <a:extLst>
              <a:ext uri="{FF2B5EF4-FFF2-40B4-BE49-F238E27FC236}">
                <a16:creationId xmlns:a16="http://schemas.microsoft.com/office/drawing/2014/main" id="{5FC702CD-BE7B-41F6-8DD8-69F6611E3800}"/>
              </a:ext>
            </a:extLst>
          </p:cNvPr>
          <p:cNvSpPr>
            <a:spLocks/>
          </p:cNvSpPr>
          <p:nvPr/>
        </p:nvSpPr>
        <p:spPr bwMode="auto">
          <a:xfrm>
            <a:off x="6115050" y="2952750"/>
            <a:ext cx="3175" cy="2598738"/>
          </a:xfrm>
          <a:custGeom>
            <a:avLst/>
            <a:gdLst>
              <a:gd name="T0" fmla="*/ 0 w 10"/>
              <a:gd name="T1" fmla="*/ 7187 h 7193"/>
              <a:gd name="T2" fmla="*/ 0 w 10"/>
              <a:gd name="T3" fmla="*/ 7189 h 7193"/>
              <a:gd name="T4" fmla="*/ 0 w 10"/>
              <a:gd name="T5" fmla="*/ 7189 h 7193"/>
              <a:gd name="T6" fmla="*/ 3 w 10"/>
              <a:gd name="T7" fmla="*/ 7193 h 7193"/>
              <a:gd name="T8" fmla="*/ 3 w 10"/>
              <a:gd name="T9" fmla="*/ 7193 h 7193"/>
              <a:gd name="T10" fmla="*/ 5 w 10"/>
              <a:gd name="T11" fmla="*/ 7193 h 7193"/>
              <a:gd name="T12" fmla="*/ 8 w 10"/>
              <a:gd name="T13" fmla="*/ 7193 h 7193"/>
              <a:gd name="T14" fmla="*/ 8 w 10"/>
              <a:gd name="T15" fmla="*/ 7193 h 7193"/>
              <a:gd name="T16" fmla="*/ 10 w 10"/>
              <a:gd name="T17" fmla="*/ 7189 h 7193"/>
              <a:gd name="T18" fmla="*/ 10 w 10"/>
              <a:gd name="T19" fmla="*/ 7189 h 7193"/>
              <a:gd name="T20" fmla="*/ 10 w 10"/>
              <a:gd name="T21" fmla="*/ 10 h 7193"/>
              <a:gd name="T22" fmla="*/ 10 w 10"/>
              <a:gd name="T23" fmla="*/ 6 h 7193"/>
              <a:gd name="T24" fmla="*/ 10 w 10"/>
              <a:gd name="T25" fmla="*/ 6 h 7193"/>
              <a:gd name="T26" fmla="*/ 8 w 10"/>
              <a:gd name="T27" fmla="*/ 3 h 7193"/>
              <a:gd name="T28" fmla="*/ 8 w 10"/>
              <a:gd name="T29" fmla="*/ 3 h 7193"/>
              <a:gd name="T30" fmla="*/ 5 w 10"/>
              <a:gd name="T31" fmla="*/ 0 h 7193"/>
              <a:gd name="T32" fmla="*/ 3 w 10"/>
              <a:gd name="T33" fmla="*/ 3 h 7193"/>
              <a:gd name="T34" fmla="*/ 3 w 10"/>
              <a:gd name="T35" fmla="*/ 3 h 7193"/>
              <a:gd name="T36" fmla="*/ 0 w 10"/>
              <a:gd name="T37" fmla="*/ 6 h 7193"/>
              <a:gd name="T38" fmla="*/ 0 w 10"/>
              <a:gd name="T39" fmla="*/ 6 h 7193"/>
              <a:gd name="T40" fmla="*/ 0 w 10"/>
              <a:gd name="T41" fmla="*/ 8 h 7193"/>
              <a:gd name="T42" fmla="*/ 0 w 10"/>
              <a:gd name="T43" fmla="*/ 7187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"/>
              <a:gd name="T67" fmla="*/ 0 h 7193"/>
              <a:gd name="T68" fmla="*/ 10 w 10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" h="7193">
                <a:moveTo>
                  <a:pt x="0" y="7187"/>
                </a:moveTo>
                <a:lnTo>
                  <a:pt x="0" y="7189"/>
                </a:lnTo>
                <a:lnTo>
                  <a:pt x="3" y="7193"/>
                </a:lnTo>
                <a:lnTo>
                  <a:pt x="5" y="7193"/>
                </a:lnTo>
                <a:lnTo>
                  <a:pt x="8" y="7193"/>
                </a:lnTo>
                <a:lnTo>
                  <a:pt x="10" y="7189"/>
                </a:lnTo>
                <a:lnTo>
                  <a:pt x="10" y="10"/>
                </a:lnTo>
                <a:lnTo>
                  <a:pt x="10" y="6"/>
                </a:lnTo>
                <a:lnTo>
                  <a:pt x="8" y="3"/>
                </a:lnTo>
                <a:lnTo>
                  <a:pt x="5" y="0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0" y="7187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3" name="Line 566">
            <a:extLst>
              <a:ext uri="{FF2B5EF4-FFF2-40B4-BE49-F238E27FC236}">
                <a16:creationId xmlns:a16="http://schemas.microsoft.com/office/drawing/2014/main" id="{E2C65D98-B202-40EE-BF66-96859FB65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8" y="29527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4" name="Freeform 567">
            <a:extLst>
              <a:ext uri="{FF2B5EF4-FFF2-40B4-BE49-F238E27FC236}">
                <a16:creationId xmlns:a16="http://schemas.microsoft.com/office/drawing/2014/main" id="{3B7D9FBC-8C51-4648-BB4C-9159099FBB58}"/>
              </a:ext>
            </a:extLst>
          </p:cNvPr>
          <p:cNvSpPr>
            <a:spLocks/>
          </p:cNvSpPr>
          <p:nvPr/>
        </p:nvSpPr>
        <p:spPr bwMode="auto">
          <a:xfrm>
            <a:off x="6115050" y="2952750"/>
            <a:ext cx="52388" cy="4763"/>
          </a:xfrm>
          <a:custGeom>
            <a:avLst/>
            <a:gdLst>
              <a:gd name="T0" fmla="*/ 5 w 147"/>
              <a:gd name="T1" fmla="*/ 0 h 13"/>
              <a:gd name="T2" fmla="*/ 3 w 147"/>
              <a:gd name="T3" fmla="*/ 3 h 13"/>
              <a:gd name="T4" fmla="*/ 3 w 147"/>
              <a:gd name="T5" fmla="*/ 3 h 13"/>
              <a:gd name="T6" fmla="*/ 0 w 147"/>
              <a:gd name="T7" fmla="*/ 6 h 13"/>
              <a:gd name="T8" fmla="*/ 0 w 147"/>
              <a:gd name="T9" fmla="*/ 6 h 13"/>
              <a:gd name="T10" fmla="*/ 0 w 147"/>
              <a:gd name="T11" fmla="*/ 8 h 13"/>
              <a:gd name="T12" fmla="*/ 0 w 147"/>
              <a:gd name="T13" fmla="*/ 10 h 13"/>
              <a:gd name="T14" fmla="*/ 0 w 147"/>
              <a:gd name="T15" fmla="*/ 10 h 13"/>
              <a:gd name="T16" fmla="*/ 3 w 147"/>
              <a:gd name="T17" fmla="*/ 13 h 13"/>
              <a:gd name="T18" fmla="*/ 3 w 147"/>
              <a:gd name="T19" fmla="*/ 13 h 13"/>
              <a:gd name="T20" fmla="*/ 134 w 147"/>
              <a:gd name="T21" fmla="*/ 13 h 13"/>
              <a:gd name="T22" fmla="*/ 142 w 147"/>
              <a:gd name="T23" fmla="*/ 13 h 13"/>
              <a:gd name="T24" fmla="*/ 142 w 147"/>
              <a:gd name="T25" fmla="*/ 13 h 13"/>
              <a:gd name="T26" fmla="*/ 144 w 147"/>
              <a:gd name="T27" fmla="*/ 10 h 13"/>
              <a:gd name="T28" fmla="*/ 144 w 147"/>
              <a:gd name="T29" fmla="*/ 10 h 13"/>
              <a:gd name="T30" fmla="*/ 147 w 147"/>
              <a:gd name="T31" fmla="*/ 8 h 13"/>
              <a:gd name="T32" fmla="*/ 144 w 147"/>
              <a:gd name="T33" fmla="*/ 6 h 13"/>
              <a:gd name="T34" fmla="*/ 144 w 147"/>
              <a:gd name="T35" fmla="*/ 6 h 13"/>
              <a:gd name="T36" fmla="*/ 142 w 147"/>
              <a:gd name="T37" fmla="*/ 3 h 13"/>
              <a:gd name="T38" fmla="*/ 142 w 147"/>
              <a:gd name="T39" fmla="*/ 3 h 13"/>
              <a:gd name="T40" fmla="*/ 136 w 147"/>
              <a:gd name="T41" fmla="*/ 0 h 13"/>
              <a:gd name="T42" fmla="*/ 5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5" y="0"/>
                </a:move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3" y="13"/>
                </a:lnTo>
                <a:lnTo>
                  <a:pt x="134" y="13"/>
                </a:lnTo>
                <a:lnTo>
                  <a:pt x="142" y="13"/>
                </a:lnTo>
                <a:lnTo>
                  <a:pt x="144" y="10"/>
                </a:lnTo>
                <a:lnTo>
                  <a:pt x="147" y="8"/>
                </a:lnTo>
                <a:lnTo>
                  <a:pt x="144" y="6"/>
                </a:lnTo>
                <a:lnTo>
                  <a:pt x="142" y="3"/>
                </a:lnTo>
                <a:lnTo>
                  <a:pt x="136" y="0"/>
                </a:lnTo>
                <a:lnTo>
                  <a:pt x="5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5" name="Line 568">
            <a:extLst>
              <a:ext uri="{FF2B5EF4-FFF2-40B4-BE49-F238E27FC236}">
                <a16:creationId xmlns:a16="http://schemas.microsoft.com/office/drawing/2014/main" id="{7B0D4BBA-453F-4728-8B54-765A8CFB5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29559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6" name="Freeform 569">
            <a:extLst>
              <a:ext uri="{FF2B5EF4-FFF2-40B4-BE49-F238E27FC236}">
                <a16:creationId xmlns:a16="http://schemas.microsoft.com/office/drawing/2014/main" id="{EE4818DE-A1C2-40F2-9DCD-8C05EBD5E873}"/>
              </a:ext>
            </a:extLst>
          </p:cNvPr>
          <p:cNvSpPr>
            <a:spLocks/>
          </p:cNvSpPr>
          <p:nvPr/>
        </p:nvSpPr>
        <p:spPr bwMode="auto">
          <a:xfrm>
            <a:off x="6162675" y="2952750"/>
            <a:ext cx="4763" cy="2598738"/>
          </a:xfrm>
          <a:custGeom>
            <a:avLst/>
            <a:gdLst>
              <a:gd name="T0" fmla="*/ 13 w 13"/>
              <a:gd name="T1" fmla="*/ 8 h 7193"/>
              <a:gd name="T2" fmla="*/ 10 w 13"/>
              <a:gd name="T3" fmla="*/ 6 h 7193"/>
              <a:gd name="T4" fmla="*/ 10 w 13"/>
              <a:gd name="T5" fmla="*/ 6 h 7193"/>
              <a:gd name="T6" fmla="*/ 8 w 13"/>
              <a:gd name="T7" fmla="*/ 3 h 7193"/>
              <a:gd name="T8" fmla="*/ 8 w 13"/>
              <a:gd name="T9" fmla="*/ 3 h 7193"/>
              <a:gd name="T10" fmla="*/ 4 w 13"/>
              <a:gd name="T11" fmla="*/ 0 h 7193"/>
              <a:gd name="T12" fmla="*/ 2 w 13"/>
              <a:gd name="T13" fmla="*/ 3 h 7193"/>
              <a:gd name="T14" fmla="*/ 2 w 13"/>
              <a:gd name="T15" fmla="*/ 3 h 7193"/>
              <a:gd name="T16" fmla="*/ 0 w 13"/>
              <a:gd name="T17" fmla="*/ 6 h 7193"/>
              <a:gd name="T18" fmla="*/ 0 w 13"/>
              <a:gd name="T19" fmla="*/ 6 h 7193"/>
              <a:gd name="T20" fmla="*/ 0 w 13"/>
              <a:gd name="T21" fmla="*/ 7187 h 7193"/>
              <a:gd name="T22" fmla="*/ 0 w 13"/>
              <a:gd name="T23" fmla="*/ 7189 h 7193"/>
              <a:gd name="T24" fmla="*/ 0 w 13"/>
              <a:gd name="T25" fmla="*/ 7189 h 7193"/>
              <a:gd name="T26" fmla="*/ 2 w 13"/>
              <a:gd name="T27" fmla="*/ 7193 h 7193"/>
              <a:gd name="T28" fmla="*/ 2 w 13"/>
              <a:gd name="T29" fmla="*/ 7193 h 7193"/>
              <a:gd name="T30" fmla="*/ 4 w 13"/>
              <a:gd name="T31" fmla="*/ 7193 h 7193"/>
              <a:gd name="T32" fmla="*/ 8 w 13"/>
              <a:gd name="T33" fmla="*/ 7193 h 7193"/>
              <a:gd name="T34" fmla="*/ 8 w 13"/>
              <a:gd name="T35" fmla="*/ 7193 h 7193"/>
              <a:gd name="T36" fmla="*/ 10 w 13"/>
              <a:gd name="T37" fmla="*/ 7189 h 7193"/>
              <a:gd name="T38" fmla="*/ 10 w 13"/>
              <a:gd name="T39" fmla="*/ 7189 h 7193"/>
              <a:gd name="T40" fmla="*/ 13 w 13"/>
              <a:gd name="T41" fmla="*/ 7189 h 7193"/>
              <a:gd name="T42" fmla="*/ 13 w 13"/>
              <a:gd name="T43" fmla="*/ 8 h 71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193"/>
              <a:gd name="T68" fmla="*/ 13 w 13"/>
              <a:gd name="T69" fmla="*/ 7193 h 71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193">
                <a:moveTo>
                  <a:pt x="13" y="8"/>
                </a:moveTo>
                <a:lnTo>
                  <a:pt x="10" y="6"/>
                </a:lnTo>
                <a:lnTo>
                  <a:pt x="8" y="3"/>
                </a:lnTo>
                <a:lnTo>
                  <a:pt x="4" y="0"/>
                </a:lnTo>
                <a:lnTo>
                  <a:pt x="2" y="3"/>
                </a:lnTo>
                <a:lnTo>
                  <a:pt x="0" y="6"/>
                </a:lnTo>
                <a:lnTo>
                  <a:pt x="0" y="7187"/>
                </a:lnTo>
                <a:lnTo>
                  <a:pt x="0" y="7189"/>
                </a:lnTo>
                <a:lnTo>
                  <a:pt x="2" y="7193"/>
                </a:lnTo>
                <a:lnTo>
                  <a:pt x="4" y="7193"/>
                </a:lnTo>
                <a:lnTo>
                  <a:pt x="8" y="7193"/>
                </a:lnTo>
                <a:lnTo>
                  <a:pt x="10" y="7189"/>
                </a:lnTo>
                <a:lnTo>
                  <a:pt x="13" y="7189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7" name="Rectangle 570">
            <a:extLst>
              <a:ext uri="{FF2B5EF4-FFF2-40B4-BE49-F238E27FC236}">
                <a16:creationId xmlns:a16="http://schemas.microsoft.com/office/drawing/2014/main" id="{A06E26BE-B13D-4B6D-9BC2-5A1A6BAC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2714625"/>
            <a:ext cx="49212" cy="28352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8" name="Line 571">
            <a:extLst>
              <a:ext uri="{FF2B5EF4-FFF2-40B4-BE49-F238E27FC236}">
                <a16:creationId xmlns:a16="http://schemas.microsoft.com/office/drawing/2014/main" id="{D4931105-7D6E-44FA-97C5-E8F8A9114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96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59" name="Freeform 572">
            <a:extLst>
              <a:ext uri="{FF2B5EF4-FFF2-40B4-BE49-F238E27FC236}">
                <a16:creationId xmlns:a16="http://schemas.microsoft.com/office/drawing/2014/main" id="{61F24821-6DB3-4C02-B649-92A1EAD8ACE9}"/>
              </a:ext>
            </a:extLst>
          </p:cNvPr>
          <p:cNvSpPr>
            <a:spLocks/>
          </p:cNvSpPr>
          <p:nvPr/>
        </p:nvSpPr>
        <p:spPr bwMode="auto">
          <a:xfrm>
            <a:off x="6176963" y="2713038"/>
            <a:ext cx="4762" cy="2838450"/>
          </a:xfrm>
          <a:custGeom>
            <a:avLst/>
            <a:gdLst>
              <a:gd name="T0" fmla="*/ 0 w 13"/>
              <a:gd name="T1" fmla="*/ 7851 h 7857"/>
              <a:gd name="T2" fmla="*/ 2 w 13"/>
              <a:gd name="T3" fmla="*/ 7853 h 7857"/>
              <a:gd name="T4" fmla="*/ 2 w 13"/>
              <a:gd name="T5" fmla="*/ 7853 h 7857"/>
              <a:gd name="T6" fmla="*/ 5 w 13"/>
              <a:gd name="T7" fmla="*/ 7857 h 7857"/>
              <a:gd name="T8" fmla="*/ 5 w 13"/>
              <a:gd name="T9" fmla="*/ 7857 h 7857"/>
              <a:gd name="T10" fmla="*/ 7 w 13"/>
              <a:gd name="T11" fmla="*/ 7857 h 7857"/>
              <a:gd name="T12" fmla="*/ 10 w 13"/>
              <a:gd name="T13" fmla="*/ 7857 h 7857"/>
              <a:gd name="T14" fmla="*/ 10 w 13"/>
              <a:gd name="T15" fmla="*/ 7857 h 7857"/>
              <a:gd name="T16" fmla="*/ 13 w 13"/>
              <a:gd name="T17" fmla="*/ 7853 h 7857"/>
              <a:gd name="T18" fmla="*/ 13 w 13"/>
              <a:gd name="T19" fmla="*/ 7853 h 7857"/>
              <a:gd name="T20" fmla="*/ 13 w 13"/>
              <a:gd name="T21" fmla="*/ 10 h 7857"/>
              <a:gd name="T22" fmla="*/ 13 w 13"/>
              <a:gd name="T23" fmla="*/ 3 h 7857"/>
              <a:gd name="T24" fmla="*/ 13 w 13"/>
              <a:gd name="T25" fmla="*/ 3 h 7857"/>
              <a:gd name="T26" fmla="*/ 10 w 13"/>
              <a:gd name="T27" fmla="*/ 0 h 7857"/>
              <a:gd name="T28" fmla="*/ 10 w 13"/>
              <a:gd name="T29" fmla="*/ 0 h 7857"/>
              <a:gd name="T30" fmla="*/ 7 w 13"/>
              <a:gd name="T31" fmla="*/ 0 h 7857"/>
              <a:gd name="T32" fmla="*/ 5 w 13"/>
              <a:gd name="T33" fmla="*/ 0 h 7857"/>
              <a:gd name="T34" fmla="*/ 5 w 13"/>
              <a:gd name="T35" fmla="*/ 0 h 7857"/>
              <a:gd name="T36" fmla="*/ 2 w 13"/>
              <a:gd name="T37" fmla="*/ 3 h 7857"/>
              <a:gd name="T38" fmla="*/ 2 w 13"/>
              <a:gd name="T39" fmla="*/ 3 h 7857"/>
              <a:gd name="T40" fmla="*/ 0 w 13"/>
              <a:gd name="T41" fmla="*/ 8 h 7857"/>
              <a:gd name="T42" fmla="*/ 0 w 13"/>
              <a:gd name="T43" fmla="*/ 7851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0" y="7851"/>
                </a:moveTo>
                <a:lnTo>
                  <a:pt x="2" y="7853"/>
                </a:lnTo>
                <a:lnTo>
                  <a:pt x="5" y="7857"/>
                </a:lnTo>
                <a:lnTo>
                  <a:pt x="7" y="7857"/>
                </a:lnTo>
                <a:lnTo>
                  <a:pt x="10" y="7857"/>
                </a:lnTo>
                <a:lnTo>
                  <a:pt x="13" y="7853"/>
                </a:lnTo>
                <a:lnTo>
                  <a:pt x="13" y="10"/>
                </a:lnTo>
                <a:lnTo>
                  <a:pt x="13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8"/>
                </a:lnTo>
                <a:lnTo>
                  <a:pt x="0" y="785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0" name="Line 573">
            <a:extLst>
              <a:ext uri="{FF2B5EF4-FFF2-40B4-BE49-F238E27FC236}">
                <a16:creationId xmlns:a16="http://schemas.microsoft.com/office/drawing/2014/main" id="{7A7578EC-B5D8-484B-BC57-1F3A9BCC3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138" y="27130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1" name="Freeform 574">
            <a:extLst>
              <a:ext uri="{FF2B5EF4-FFF2-40B4-BE49-F238E27FC236}">
                <a16:creationId xmlns:a16="http://schemas.microsoft.com/office/drawing/2014/main" id="{25162F94-85FD-4024-B09B-CD289C0BA9A4}"/>
              </a:ext>
            </a:extLst>
          </p:cNvPr>
          <p:cNvSpPr>
            <a:spLocks/>
          </p:cNvSpPr>
          <p:nvPr/>
        </p:nvSpPr>
        <p:spPr bwMode="auto">
          <a:xfrm>
            <a:off x="6176963" y="2713038"/>
            <a:ext cx="55562" cy="3175"/>
          </a:xfrm>
          <a:custGeom>
            <a:avLst/>
            <a:gdLst>
              <a:gd name="T0" fmla="*/ 7 w 146"/>
              <a:gd name="T1" fmla="*/ 0 h 10"/>
              <a:gd name="T2" fmla="*/ 5 w 146"/>
              <a:gd name="T3" fmla="*/ 0 h 10"/>
              <a:gd name="T4" fmla="*/ 5 w 146"/>
              <a:gd name="T5" fmla="*/ 0 h 10"/>
              <a:gd name="T6" fmla="*/ 2 w 146"/>
              <a:gd name="T7" fmla="*/ 3 h 10"/>
              <a:gd name="T8" fmla="*/ 2 w 146"/>
              <a:gd name="T9" fmla="*/ 3 h 10"/>
              <a:gd name="T10" fmla="*/ 0 w 146"/>
              <a:gd name="T11" fmla="*/ 5 h 10"/>
              <a:gd name="T12" fmla="*/ 2 w 146"/>
              <a:gd name="T13" fmla="*/ 8 h 10"/>
              <a:gd name="T14" fmla="*/ 2 w 146"/>
              <a:gd name="T15" fmla="*/ 8 h 10"/>
              <a:gd name="T16" fmla="*/ 5 w 146"/>
              <a:gd name="T17" fmla="*/ 10 h 10"/>
              <a:gd name="T18" fmla="*/ 5 w 146"/>
              <a:gd name="T19" fmla="*/ 10 h 10"/>
              <a:gd name="T20" fmla="*/ 135 w 146"/>
              <a:gd name="T21" fmla="*/ 10 h 10"/>
              <a:gd name="T22" fmla="*/ 140 w 146"/>
              <a:gd name="T23" fmla="*/ 10 h 10"/>
              <a:gd name="T24" fmla="*/ 140 w 146"/>
              <a:gd name="T25" fmla="*/ 10 h 10"/>
              <a:gd name="T26" fmla="*/ 144 w 146"/>
              <a:gd name="T27" fmla="*/ 8 h 10"/>
              <a:gd name="T28" fmla="*/ 144 w 146"/>
              <a:gd name="T29" fmla="*/ 8 h 10"/>
              <a:gd name="T30" fmla="*/ 146 w 146"/>
              <a:gd name="T31" fmla="*/ 5 h 10"/>
              <a:gd name="T32" fmla="*/ 144 w 146"/>
              <a:gd name="T33" fmla="*/ 3 h 10"/>
              <a:gd name="T34" fmla="*/ 144 w 146"/>
              <a:gd name="T35" fmla="*/ 3 h 10"/>
              <a:gd name="T36" fmla="*/ 140 w 146"/>
              <a:gd name="T37" fmla="*/ 0 h 10"/>
              <a:gd name="T38" fmla="*/ 140 w 146"/>
              <a:gd name="T39" fmla="*/ 0 h 10"/>
              <a:gd name="T40" fmla="*/ 138 w 146"/>
              <a:gd name="T41" fmla="*/ 0 h 10"/>
              <a:gd name="T42" fmla="*/ 7 w 146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0"/>
              <a:gd name="T68" fmla="*/ 146 w 146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0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10"/>
                </a:lnTo>
                <a:lnTo>
                  <a:pt x="135" y="10"/>
                </a:lnTo>
                <a:lnTo>
                  <a:pt x="140" y="10"/>
                </a:lnTo>
                <a:lnTo>
                  <a:pt x="144" y="8"/>
                </a:lnTo>
                <a:lnTo>
                  <a:pt x="146" y="5"/>
                </a:lnTo>
                <a:lnTo>
                  <a:pt x="144" y="3"/>
                </a:lnTo>
                <a:lnTo>
                  <a:pt x="140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2" name="Line 575">
            <a:extLst>
              <a:ext uri="{FF2B5EF4-FFF2-40B4-BE49-F238E27FC236}">
                <a16:creationId xmlns:a16="http://schemas.microsoft.com/office/drawing/2014/main" id="{0A06D69A-6124-4AF4-9045-91E1740F4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2525" y="27146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3" name="Freeform 576">
            <a:extLst>
              <a:ext uri="{FF2B5EF4-FFF2-40B4-BE49-F238E27FC236}">
                <a16:creationId xmlns:a16="http://schemas.microsoft.com/office/drawing/2014/main" id="{9399E32B-2E09-46A1-9F2C-ECF08E2DD0D6}"/>
              </a:ext>
            </a:extLst>
          </p:cNvPr>
          <p:cNvSpPr>
            <a:spLocks/>
          </p:cNvSpPr>
          <p:nvPr/>
        </p:nvSpPr>
        <p:spPr bwMode="auto">
          <a:xfrm>
            <a:off x="6226175" y="2713038"/>
            <a:ext cx="6350" cy="2838450"/>
          </a:xfrm>
          <a:custGeom>
            <a:avLst/>
            <a:gdLst>
              <a:gd name="T0" fmla="*/ 13 w 13"/>
              <a:gd name="T1" fmla="*/ 5 h 7857"/>
              <a:gd name="T2" fmla="*/ 11 w 13"/>
              <a:gd name="T3" fmla="*/ 3 h 7857"/>
              <a:gd name="T4" fmla="*/ 11 w 13"/>
              <a:gd name="T5" fmla="*/ 3 h 7857"/>
              <a:gd name="T6" fmla="*/ 7 w 13"/>
              <a:gd name="T7" fmla="*/ 0 h 7857"/>
              <a:gd name="T8" fmla="*/ 7 w 13"/>
              <a:gd name="T9" fmla="*/ 0 h 7857"/>
              <a:gd name="T10" fmla="*/ 5 w 13"/>
              <a:gd name="T11" fmla="*/ 0 h 7857"/>
              <a:gd name="T12" fmla="*/ 2 w 13"/>
              <a:gd name="T13" fmla="*/ 0 h 7857"/>
              <a:gd name="T14" fmla="*/ 2 w 13"/>
              <a:gd name="T15" fmla="*/ 0 h 7857"/>
              <a:gd name="T16" fmla="*/ 0 w 13"/>
              <a:gd name="T17" fmla="*/ 3 h 7857"/>
              <a:gd name="T18" fmla="*/ 0 w 13"/>
              <a:gd name="T19" fmla="*/ 3 h 7857"/>
              <a:gd name="T20" fmla="*/ 0 w 13"/>
              <a:gd name="T21" fmla="*/ 7848 h 7857"/>
              <a:gd name="T22" fmla="*/ 0 w 13"/>
              <a:gd name="T23" fmla="*/ 7853 h 7857"/>
              <a:gd name="T24" fmla="*/ 0 w 13"/>
              <a:gd name="T25" fmla="*/ 7853 h 7857"/>
              <a:gd name="T26" fmla="*/ 2 w 13"/>
              <a:gd name="T27" fmla="*/ 7857 h 7857"/>
              <a:gd name="T28" fmla="*/ 2 w 13"/>
              <a:gd name="T29" fmla="*/ 7857 h 7857"/>
              <a:gd name="T30" fmla="*/ 5 w 13"/>
              <a:gd name="T31" fmla="*/ 7857 h 7857"/>
              <a:gd name="T32" fmla="*/ 7 w 13"/>
              <a:gd name="T33" fmla="*/ 7857 h 7857"/>
              <a:gd name="T34" fmla="*/ 7 w 13"/>
              <a:gd name="T35" fmla="*/ 7857 h 7857"/>
              <a:gd name="T36" fmla="*/ 11 w 13"/>
              <a:gd name="T37" fmla="*/ 7853 h 7857"/>
              <a:gd name="T38" fmla="*/ 11 w 13"/>
              <a:gd name="T39" fmla="*/ 7853 h 7857"/>
              <a:gd name="T40" fmla="*/ 13 w 13"/>
              <a:gd name="T41" fmla="*/ 7851 h 7857"/>
              <a:gd name="T42" fmla="*/ 13 w 13"/>
              <a:gd name="T43" fmla="*/ 5 h 78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7857"/>
              <a:gd name="T68" fmla="*/ 13 w 13"/>
              <a:gd name="T69" fmla="*/ 7857 h 78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7857">
                <a:moveTo>
                  <a:pt x="13" y="5"/>
                </a:moveTo>
                <a:lnTo>
                  <a:pt x="11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7848"/>
                </a:lnTo>
                <a:lnTo>
                  <a:pt x="0" y="7853"/>
                </a:lnTo>
                <a:lnTo>
                  <a:pt x="2" y="7857"/>
                </a:lnTo>
                <a:lnTo>
                  <a:pt x="5" y="7857"/>
                </a:lnTo>
                <a:lnTo>
                  <a:pt x="7" y="7857"/>
                </a:lnTo>
                <a:lnTo>
                  <a:pt x="11" y="7853"/>
                </a:lnTo>
                <a:lnTo>
                  <a:pt x="13" y="785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4" name="Rectangle 577">
            <a:extLst>
              <a:ext uri="{FF2B5EF4-FFF2-40B4-BE49-F238E27FC236}">
                <a16:creationId xmlns:a16="http://schemas.microsoft.com/office/drawing/2014/main" id="{894E4770-3479-4432-9468-FA89929B7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60800"/>
            <a:ext cx="47625" cy="16891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5" name="Line 578">
            <a:extLst>
              <a:ext uri="{FF2B5EF4-FFF2-40B4-BE49-F238E27FC236}">
                <a16:creationId xmlns:a16="http://schemas.microsoft.com/office/drawing/2014/main" id="{D848FBCA-BCE7-49CF-80A4-129E2C080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05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6" name="Freeform 579">
            <a:extLst>
              <a:ext uri="{FF2B5EF4-FFF2-40B4-BE49-F238E27FC236}">
                <a16:creationId xmlns:a16="http://schemas.microsoft.com/office/drawing/2014/main" id="{4308542C-BBAD-482F-91E8-B26C7B0F8041}"/>
              </a:ext>
            </a:extLst>
          </p:cNvPr>
          <p:cNvSpPr>
            <a:spLocks/>
          </p:cNvSpPr>
          <p:nvPr/>
        </p:nvSpPr>
        <p:spPr bwMode="auto">
          <a:xfrm>
            <a:off x="6242050" y="3859213"/>
            <a:ext cx="4763" cy="1692275"/>
          </a:xfrm>
          <a:custGeom>
            <a:avLst/>
            <a:gdLst>
              <a:gd name="T0" fmla="*/ 0 w 13"/>
              <a:gd name="T1" fmla="*/ 4679 h 4685"/>
              <a:gd name="T2" fmla="*/ 2 w 13"/>
              <a:gd name="T3" fmla="*/ 4681 h 4685"/>
              <a:gd name="T4" fmla="*/ 2 w 13"/>
              <a:gd name="T5" fmla="*/ 4681 h 4685"/>
              <a:gd name="T6" fmla="*/ 5 w 13"/>
              <a:gd name="T7" fmla="*/ 4685 h 4685"/>
              <a:gd name="T8" fmla="*/ 5 w 13"/>
              <a:gd name="T9" fmla="*/ 4685 h 4685"/>
              <a:gd name="T10" fmla="*/ 7 w 13"/>
              <a:gd name="T11" fmla="*/ 4685 h 4685"/>
              <a:gd name="T12" fmla="*/ 11 w 13"/>
              <a:gd name="T13" fmla="*/ 4685 h 4685"/>
              <a:gd name="T14" fmla="*/ 11 w 13"/>
              <a:gd name="T15" fmla="*/ 4685 h 4685"/>
              <a:gd name="T16" fmla="*/ 13 w 13"/>
              <a:gd name="T17" fmla="*/ 4681 h 4685"/>
              <a:gd name="T18" fmla="*/ 13 w 13"/>
              <a:gd name="T19" fmla="*/ 4681 h 4685"/>
              <a:gd name="T20" fmla="*/ 13 w 13"/>
              <a:gd name="T21" fmla="*/ 11 h 4685"/>
              <a:gd name="T22" fmla="*/ 13 w 13"/>
              <a:gd name="T23" fmla="*/ 3 h 4685"/>
              <a:gd name="T24" fmla="*/ 13 w 13"/>
              <a:gd name="T25" fmla="*/ 3 h 4685"/>
              <a:gd name="T26" fmla="*/ 11 w 13"/>
              <a:gd name="T27" fmla="*/ 0 h 4685"/>
              <a:gd name="T28" fmla="*/ 11 w 13"/>
              <a:gd name="T29" fmla="*/ 0 h 4685"/>
              <a:gd name="T30" fmla="*/ 7 w 13"/>
              <a:gd name="T31" fmla="*/ 0 h 4685"/>
              <a:gd name="T32" fmla="*/ 5 w 13"/>
              <a:gd name="T33" fmla="*/ 0 h 4685"/>
              <a:gd name="T34" fmla="*/ 5 w 13"/>
              <a:gd name="T35" fmla="*/ 0 h 4685"/>
              <a:gd name="T36" fmla="*/ 2 w 13"/>
              <a:gd name="T37" fmla="*/ 3 h 4685"/>
              <a:gd name="T38" fmla="*/ 2 w 13"/>
              <a:gd name="T39" fmla="*/ 3 h 4685"/>
              <a:gd name="T40" fmla="*/ 0 w 13"/>
              <a:gd name="T41" fmla="*/ 9 h 4685"/>
              <a:gd name="T42" fmla="*/ 0 w 13"/>
              <a:gd name="T43" fmla="*/ 4679 h 4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685"/>
              <a:gd name="T68" fmla="*/ 13 w 13"/>
              <a:gd name="T69" fmla="*/ 4685 h 4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685">
                <a:moveTo>
                  <a:pt x="0" y="4679"/>
                </a:moveTo>
                <a:lnTo>
                  <a:pt x="2" y="4681"/>
                </a:lnTo>
                <a:lnTo>
                  <a:pt x="5" y="4685"/>
                </a:lnTo>
                <a:lnTo>
                  <a:pt x="7" y="4685"/>
                </a:lnTo>
                <a:lnTo>
                  <a:pt x="11" y="4685"/>
                </a:lnTo>
                <a:lnTo>
                  <a:pt x="13" y="4681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9"/>
                </a:lnTo>
                <a:lnTo>
                  <a:pt x="0" y="467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7" name="Line 580">
            <a:extLst>
              <a:ext uri="{FF2B5EF4-FFF2-40B4-BE49-F238E27FC236}">
                <a16:creationId xmlns:a16="http://schemas.microsoft.com/office/drawing/2014/main" id="{E5488DEB-3270-48B4-8FBB-EE63DE37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5225" y="38592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8" name="Freeform 581">
            <a:extLst>
              <a:ext uri="{FF2B5EF4-FFF2-40B4-BE49-F238E27FC236}">
                <a16:creationId xmlns:a16="http://schemas.microsoft.com/office/drawing/2014/main" id="{A6BCE81A-DFD2-431A-9624-62668509BF4A}"/>
              </a:ext>
            </a:extLst>
          </p:cNvPr>
          <p:cNvSpPr>
            <a:spLocks/>
          </p:cNvSpPr>
          <p:nvPr/>
        </p:nvSpPr>
        <p:spPr bwMode="auto">
          <a:xfrm>
            <a:off x="6242050" y="3859213"/>
            <a:ext cx="53975" cy="3175"/>
          </a:xfrm>
          <a:custGeom>
            <a:avLst/>
            <a:gdLst>
              <a:gd name="T0" fmla="*/ 7 w 146"/>
              <a:gd name="T1" fmla="*/ 0 h 11"/>
              <a:gd name="T2" fmla="*/ 5 w 146"/>
              <a:gd name="T3" fmla="*/ 0 h 11"/>
              <a:gd name="T4" fmla="*/ 5 w 146"/>
              <a:gd name="T5" fmla="*/ 0 h 11"/>
              <a:gd name="T6" fmla="*/ 2 w 146"/>
              <a:gd name="T7" fmla="*/ 3 h 11"/>
              <a:gd name="T8" fmla="*/ 2 w 146"/>
              <a:gd name="T9" fmla="*/ 3 h 11"/>
              <a:gd name="T10" fmla="*/ 0 w 146"/>
              <a:gd name="T11" fmla="*/ 5 h 11"/>
              <a:gd name="T12" fmla="*/ 2 w 146"/>
              <a:gd name="T13" fmla="*/ 9 h 11"/>
              <a:gd name="T14" fmla="*/ 2 w 146"/>
              <a:gd name="T15" fmla="*/ 9 h 11"/>
              <a:gd name="T16" fmla="*/ 5 w 146"/>
              <a:gd name="T17" fmla="*/ 11 h 11"/>
              <a:gd name="T18" fmla="*/ 5 w 146"/>
              <a:gd name="T19" fmla="*/ 11 h 11"/>
              <a:gd name="T20" fmla="*/ 135 w 146"/>
              <a:gd name="T21" fmla="*/ 11 h 11"/>
              <a:gd name="T22" fmla="*/ 141 w 146"/>
              <a:gd name="T23" fmla="*/ 11 h 11"/>
              <a:gd name="T24" fmla="*/ 141 w 146"/>
              <a:gd name="T25" fmla="*/ 11 h 11"/>
              <a:gd name="T26" fmla="*/ 144 w 146"/>
              <a:gd name="T27" fmla="*/ 9 h 11"/>
              <a:gd name="T28" fmla="*/ 144 w 146"/>
              <a:gd name="T29" fmla="*/ 9 h 11"/>
              <a:gd name="T30" fmla="*/ 146 w 146"/>
              <a:gd name="T31" fmla="*/ 5 h 11"/>
              <a:gd name="T32" fmla="*/ 144 w 146"/>
              <a:gd name="T33" fmla="*/ 3 h 11"/>
              <a:gd name="T34" fmla="*/ 144 w 146"/>
              <a:gd name="T35" fmla="*/ 3 h 11"/>
              <a:gd name="T36" fmla="*/ 141 w 146"/>
              <a:gd name="T37" fmla="*/ 0 h 11"/>
              <a:gd name="T38" fmla="*/ 141 w 146"/>
              <a:gd name="T39" fmla="*/ 0 h 11"/>
              <a:gd name="T40" fmla="*/ 138 w 146"/>
              <a:gd name="T41" fmla="*/ 0 h 11"/>
              <a:gd name="T42" fmla="*/ 7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9"/>
                </a:lnTo>
                <a:lnTo>
                  <a:pt x="5" y="11"/>
                </a:lnTo>
                <a:lnTo>
                  <a:pt x="135" y="11"/>
                </a:lnTo>
                <a:lnTo>
                  <a:pt x="141" y="11"/>
                </a:lnTo>
                <a:lnTo>
                  <a:pt x="144" y="9"/>
                </a:lnTo>
                <a:lnTo>
                  <a:pt x="146" y="5"/>
                </a:lnTo>
                <a:lnTo>
                  <a:pt x="144" y="3"/>
                </a:lnTo>
                <a:lnTo>
                  <a:pt x="141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9" name="Line 582">
            <a:extLst>
              <a:ext uri="{FF2B5EF4-FFF2-40B4-BE49-F238E27FC236}">
                <a16:creationId xmlns:a16="http://schemas.microsoft.com/office/drawing/2014/main" id="{FE88906F-A831-4A46-867E-F7A211FB8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38608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0" name="Freeform 583">
            <a:extLst>
              <a:ext uri="{FF2B5EF4-FFF2-40B4-BE49-F238E27FC236}">
                <a16:creationId xmlns:a16="http://schemas.microsoft.com/office/drawing/2014/main" id="{7F5B1893-8D9F-43C8-A830-E3F243A4283D}"/>
              </a:ext>
            </a:extLst>
          </p:cNvPr>
          <p:cNvSpPr>
            <a:spLocks/>
          </p:cNvSpPr>
          <p:nvPr/>
        </p:nvSpPr>
        <p:spPr bwMode="auto">
          <a:xfrm>
            <a:off x="6291263" y="3859213"/>
            <a:ext cx="4762" cy="1692275"/>
          </a:xfrm>
          <a:custGeom>
            <a:avLst/>
            <a:gdLst>
              <a:gd name="T0" fmla="*/ 13 w 13"/>
              <a:gd name="T1" fmla="*/ 5 h 4685"/>
              <a:gd name="T2" fmla="*/ 11 w 13"/>
              <a:gd name="T3" fmla="*/ 3 h 4685"/>
              <a:gd name="T4" fmla="*/ 11 w 13"/>
              <a:gd name="T5" fmla="*/ 3 h 4685"/>
              <a:gd name="T6" fmla="*/ 8 w 13"/>
              <a:gd name="T7" fmla="*/ 0 h 4685"/>
              <a:gd name="T8" fmla="*/ 8 w 13"/>
              <a:gd name="T9" fmla="*/ 0 h 4685"/>
              <a:gd name="T10" fmla="*/ 5 w 13"/>
              <a:gd name="T11" fmla="*/ 0 h 4685"/>
              <a:gd name="T12" fmla="*/ 2 w 13"/>
              <a:gd name="T13" fmla="*/ 0 h 4685"/>
              <a:gd name="T14" fmla="*/ 2 w 13"/>
              <a:gd name="T15" fmla="*/ 0 h 4685"/>
              <a:gd name="T16" fmla="*/ 0 w 13"/>
              <a:gd name="T17" fmla="*/ 3 h 4685"/>
              <a:gd name="T18" fmla="*/ 0 w 13"/>
              <a:gd name="T19" fmla="*/ 3 h 4685"/>
              <a:gd name="T20" fmla="*/ 0 w 13"/>
              <a:gd name="T21" fmla="*/ 4676 h 4685"/>
              <a:gd name="T22" fmla="*/ 0 w 13"/>
              <a:gd name="T23" fmla="*/ 4681 h 4685"/>
              <a:gd name="T24" fmla="*/ 0 w 13"/>
              <a:gd name="T25" fmla="*/ 4681 h 4685"/>
              <a:gd name="T26" fmla="*/ 2 w 13"/>
              <a:gd name="T27" fmla="*/ 4685 h 4685"/>
              <a:gd name="T28" fmla="*/ 2 w 13"/>
              <a:gd name="T29" fmla="*/ 4685 h 4685"/>
              <a:gd name="T30" fmla="*/ 5 w 13"/>
              <a:gd name="T31" fmla="*/ 4685 h 4685"/>
              <a:gd name="T32" fmla="*/ 8 w 13"/>
              <a:gd name="T33" fmla="*/ 4685 h 4685"/>
              <a:gd name="T34" fmla="*/ 8 w 13"/>
              <a:gd name="T35" fmla="*/ 4685 h 4685"/>
              <a:gd name="T36" fmla="*/ 11 w 13"/>
              <a:gd name="T37" fmla="*/ 4681 h 4685"/>
              <a:gd name="T38" fmla="*/ 11 w 13"/>
              <a:gd name="T39" fmla="*/ 4681 h 4685"/>
              <a:gd name="T40" fmla="*/ 13 w 13"/>
              <a:gd name="T41" fmla="*/ 4679 h 4685"/>
              <a:gd name="T42" fmla="*/ 13 w 13"/>
              <a:gd name="T43" fmla="*/ 5 h 46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685"/>
              <a:gd name="T68" fmla="*/ 13 w 13"/>
              <a:gd name="T69" fmla="*/ 4685 h 468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685">
                <a:moveTo>
                  <a:pt x="13" y="5"/>
                </a:moveTo>
                <a:lnTo>
                  <a:pt x="11" y="3"/>
                </a:lnTo>
                <a:lnTo>
                  <a:pt x="8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4676"/>
                </a:lnTo>
                <a:lnTo>
                  <a:pt x="0" y="4681"/>
                </a:lnTo>
                <a:lnTo>
                  <a:pt x="2" y="4685"/>
                </a:lnTo>
                <a:lnTo>
                  <a:pt x="5" y="4685"/>
                </a:lnTo>
                <a:lnTo>
                  <a:pt x="8" y="4685"/>
                </a:lnTo>
                <a:lnTo>
                  <a:pt x="11" y="4681"/>
                </a:lnTo>
                <a:lnTo>
                  <a:pt x="13" y="4679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1" name="Rectangle 584">
            <a:extLst>
              <a:ext uri="{FF2B5EF4-FFF2-40B4-BE49-F238E27FC236}">
                <a16:creationId xmlns:a16="http://schemas.microsoft.com/office/drawing/2014/main" id="{CFBE8B45-ACCD-479A-A830-D5D58D7E9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3921125"/>
            <a:ext cx="49213" cy="16287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2" name="Line 585">
            <a:extLst>
              <a:ext uri="{FF2B5EF4-FFF2-40B4-BE49-F238E27FC236}">
                <a16:creationId xmlns:a16="http://schemas.microsoft.com/office/drawing/2014/main" id="{A168C399-4866-4AA0-95FD-EAF399A82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71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3" name="Freeform 586">
            <a:extLst>
              <a:ext uri="{FF2B5EF4-FFF2-40B4-BE49-F238E27FC236}">
                <a16:creationId xmlns:a16="http://schemas.microsoft.com/office/drawing/2014/main" id="{9219DB84-9575-4637-9814-AFD71A959B3C}"/>
              </a:ext>
            </a:extLst>
          </p:cNvPr>
          <p:cNvSpPr>
            <a:spLocks/>
          </p:cNvSpPr>
          <p:nvPr/>
        </p:nvSpPr>
        <p:spPr bwMode="auto">
          <a:xfrm>
            <a:off x="6307138" y="3917950"/>
            <a:ext cx="3175" cy="1633538"/>
          </a:xfrm>
          <a:custGeom>
            <a:avLst/>
            <a:gdLst>
              <a:gd name="T0" fmla="*/ 0 w 14"/>
              <a:gd name="T1" fmla="*/ 4514 h 4520"/>
              <a:gd name="T2" fmla="*/ 3 w 14"/>
              <a:gd name="T3" fmla="*/ 4516 h 4520"/>
              <a:gd name="T4" fmla="*/ 3 w 14"/>
              <a:gd name="T5" fmla="*/ 4516 h 4520"/>
              <a:gd name="T6" fmla="*/ 5 w 14"/>
              <a:gd name="T7" fmla="*/ 4520 h 4520"/>
              <a:gd name="T8" fmla="*/ 5 w 14"/>
              <a:gd name="T9" fmla="*/ 4520 h 4520"/>
              <a:gd name="T10" fmla="*/ 9 w 14"/>
              <a:gd name="T11" fmla="*/ 4520 h 4520"/>
              <a:gd name="T12" fmla="*/ 11 w 14"/>
              <a:gd name="T13" fmla="*/ 4520 h 4520"/>
              <a:gd name="T14" fmla="*/ 11 w 14"/>
              <a:gd name="T15" fmla="*/ 4520 h 4520"/>
              <a:gd name="T16" fmla="*/ 14 w 14"/>
              <a:gd name="T17" fmla="*/ 4516 h 4520"/>
              <a:gd name="T18" fmla="*/ 14 w 14"/>
              <a:gd name="T19" fmla="*/ 4516 h 4520"/>
              <a:gd name="T20" fmla="*/ 14 w 14"/>
              <a:gd name="T21" fmla="*/ 11 h 4520"/>
              <a:gd name="T22" fmla="*/ 14 w 14"/>
              <a:gd name="T23" fmla="*/ 6 h 4520"/>
              <a:gd name="T24" fmla="*/ 14 w 14"/>
              <a:gd name="T25" fmla="*/ 6 h 4520"/>
              <a:gd name="T26" fmla="*/ 11 w 14"/>
              <a:gd name="T27" fmla="*/ 4 h 4520"/>
              <a:gd name="T28" fmla="*/ 11 w 14"/>
              <a:gd name="T29" fmla="*/ 4 h 4520"/>
              <a:gd name="T30" fmla="*/ 9 w 14"/>
              <a:gd name="T31" fmla="*/ 0 h 4520"/>
              <a:gd name="T32" fmla="*/ 5 w 14"/>
              <a:gd name="T33" fmla="*/ 4 h 4520"/>
              <a:gd name="T34" fmla="*/ 5 w 14"/>
              <a:gd name="T35" fmla="*/ 4 h 4520"/>
              <a:gd name="T36" fmla="*/ 3 w 14"/>
              <a:gd name="T37" fmla="*/ 6 h 4520"/>
              <a:gd name="T38" fmla="*/ 3 w 14"/>
              <a:gd name="T39" fmla="*/ 6 h 4520"/>
              <a:gd name="T40" fmla="*/ 0 w 14"/>
              <a:gd name="T41" fmla="*/ 9 h 4520"/>
              <a:gd name="T42" fmla="*/ 0 w 14"/>
              <a:gd name="T43" fmla="*/ 4514 h 45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520"/>
              <a:gd name="T68" fmla="*/ 14 w 14"/>
              <a:gd name="T69" fmla="*/ 4520 h 45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520">
                <a:moveTo>
                  <a:pt x="0" y="4514"/>
                </a:moveTo>
                <a:lnTo>
                  <a:pt x="3" y="4516"/>
                </a:lnTo>
                <a:lnTo>
                  <a:pt x="5" y="4520"/>
                </a:lnTo>
                <a:lnTo>
                  <a:pt x="9" y="4520"/>
                </a:lnTo>
                <a:lnTo>
                  <a:pt x="11" y="4520"/>
                </a:lnTo>
                <a:lnTo>
                  <a:pt x="14" y="4516"/>
                </a:lnTo>
                <a:lnTo>
                  <a:pt x="14" y="11"/>
                </a:lnTo>
                <a:lnTo>
                  <a:pt x="14" y="6"/>
                </a:lnTo>
                <a:lnTo>
                  <a:pt x="11" y="4"/>
                </a:lnTo>
                <a:lnTo>
                  <a:pt x="9" y="0"/>
                </a:lnTo>
                <a:lnTo>
                  <a:pt x="5" y="4"/>
                </a:lnTo>
                <a:lnTo>
                  <a:pt x="3" y="6"/>
                </a:lnTo>
                <a:lnTo>
                  <a:pt x="0" y="9"/>
                </a:lnTo>
                <a:lnTo>
                  <a:pt x="0" y="451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4" name="Line 587">
            <a:extLst>
              <a:ext uri="{FF2B5EF4-FFF2-40B4-BE49-F238E27FC236}">
                <a16:creationId xmlns:a16="http://schemas.microsoft.com/office/drawing/2014/main" id="{CFE8F887-9188-4518-B900-93D1D2603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725" y="39179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5" name="Freeform 588">
            <a:extLst>
              <a:ext uri="{FF2B5EF4-FFF2-40B4-BE49-F238E27FC236}">
                <a16:creationId xmlns:a16="http://schemas.microsoft.com/office/drawing/2014/main" id="{D26DA539-CA26-4788-85C8-D5A26DD8CD38}"/>
              </a:ext>
            </a:extLst>
          </p:cNvPr>
          <p:cNvSpPr>
            <a:spLocks/>
          </p:cNvSpPr>
          <p:nvPr/>
        </p:nvSpPr>
        <p:spPr bwMode="auto">
          <a:xfrm>
            <a:off x="6307138" y="3917950"/>
            <a:ext cx="53975" cy="6350"/>
          </a:xfrm>
          <a:custGeom>
            <a:avLst/>
            <a:gdLst>
              <a:gd name="T0" fmla="*/ 9 w 147"/>
              <a:gd name="T1" fmla="*/ 0 h 14"/>
              <a:gd name="T2" fmla="*/ 5 w 147"/>
              <a:gd name="T3" fmla="*/ 4 h 14"/>
              <a:gd name="T4" fmla="*/ 5 w 147"/>
              <a:gd name="T5" fmla="*/ 4 h 14"/>
              <a:gd name="T6" fmla="*/ 3 w 147"/>
              <a:gd name="T7" fmla="*/ 6 h 14"/>
              <a:gd name="T8" fmla="*/ 3 w 147"/>
              <a:gd name="T9" fmla="*/ 6 h 14"/>
              <a:gd name="T10" fmla="*/ 0 w 147"/>
              <a:gd name="T11" fmla="*/ 9 h 14"/>
              <a:gd name="T12" fmla="*/ 3 w 147"/>
              <a:gd name="T13" fmla="*/ 11 h 14"/>
              <a:gd name="T14" fmla="*/ 3 w 147"/>
              <a:gd name="T15" fmla="*/ 11 h 14"/>
              <a:gd name="T16" fmla="*/ 5 w 147"/>
              <a:gd name="T17" fmla="*/ 14 h 14"/>
              <a:gd name="T18" fmla="*/ 5 w 147"/>
              <a:gd name="T19" fmla="*/ 14 h 14"/>
              <a:gd name="T20" fmla="*/ 136 w 147"/>
              <a:gd name="T21" fmla="*/ 14 h 14"/>
              <a:gd name="T22" fmla="*/ 142 w 147"/>
              <a:gd name="T23" fmla="*/ 14 h 14"/>
              <a:gd name="T24" fmla="*/ 142 w 147"/>
              <a:gd name="T25" fmla="*/ 14 h 14"/>
              <a:gd name="T26" fmla="*/ 144 w 147"/>
              <a:gd name="T27" fmla="*/ 11 h 14"/>
              <a:gd name="T28" fmla="*/ 144 w 147"/>
              <a:gd name="T29" fmla="*/ 11 h 14"/>
              <a:gd name="T30" fmla="*/ 147 w 147"/>
              <a:gd name="T31" fmla="*/ 9 h 14"/>
              <a:gd name="T32" fmla="*/ 144 w 147"/>
              <a:gd name="T33" fmla="*/ 6 h 14"/>
              <a:gd name="T34" fmla="*/ 144 w 147"/>
              <a:gd name="T35" fmla="*/ 6 h 14"/>
              <a:gd name="T36" fmla="*/ 142 w 147"/>
              <a:gd name="T37" fmla="*/ 4 h 14"/>
              <a:gd name="T38" fmla="*/ 142 w 147"/>
              <a:gd name="T39" fmla="*/ 4 h 14"/>
              <a:gd name="T40" fmla="*/ 138 w 147"/>
              <a:gd name="T41" fmla="*/ 0 h 14"/>
              <a:gd name="T42" fmla="*/ 9 w 147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4"/>
              <a:gd name="T68" fmla="*/ 147 w 147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4">
                <a:moveTo>
                  <a:pt x="9" y="0"/>
                </a:moveTo>
                <a:lnTo>
                  <a:pt x="5" y="4"/>
                </a:lnTo>
                <a:lnTo>
                  <a:pt x="3" y="6"/>
                </a:lnTo>
                <a:lnTo>
                  <a:pt x="0" y="9"/>
                </a:lnTo>
                <a:lnTo>
                  <a:pt x="3" y="11"/>
                </a:lnTo>
                <a:lnTo>
                  <a:pt x="5" y="14"/>
                </a:lnTo>
                <a:lnTo>
                  <a:pt x="136" y="14"/>
                </a:lnTo>
                <a:lnTo>
                  <a:pt x="142" y="14"/>
                </a:lnTo>
                <a:lnTo>
                  <a:pt x="144" y="11"/>
                </a:lnTo>
                <a:lnTo>
                  <a:pt x="147" y="9"/>
                </a:lnTo>
                <a:lnTo>
                  <a:pt x="144" y="6"/>
                </a:lnTo>
                <a:lnTo>
                  <a:pt x="142" y="4"/>
                </a:lnTo>
                <a:lnTo>
                  <a:pt x="138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6" name="Line 589">
            <a:extLst>
              <a:ext uri="{FF2B5EF4-FFF2-40B4-BE49-F238E27FC236}">
                <a16:creationId xmlns:a16="http://schemas.microsoft.com/office/drawing/2014/main" id="{50205D57-C1C0-44B4-8046-0DAD3228B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113" y="39211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7" name="Freeform 590">
            <a:extLst>
              <a:ext uri="{FF2B5EF4-FFF2-40B4-BE49-F238E27FC236}">
                <a16:creationId xmlns:a16="http://schemas.microsoft.com/office/drawing/2014/main" id="{0A4DA14D-F12C-4959-AFA9-821AD45A896A}"/>
              </a:ext>
            </a:extLst>
          </p:cNvPr>
          <p:cNvSpPr>
            <a:spLocks/>
          </p:cNvSpPr>
          <p:nvPr/>
        </p:nvSpPr>
        <p:spPr bwMode="auto">
          <a:xfrm>
            <a:off x="6356350" y="3917950"/>
            <a:ext cx="4763" cy="1633538"/>
          </a:xfrm>
          <a:custGeom>
            <a:avLst/>
            <a:gdLst>
              <a:gd name="T0" fmla="*/ 13 w 13"/>
              <a:gd name="T1" fmla="*/ 9 h 4520"/>
              <a:gd name="T2" fmla="*/ 10 w 13"/>
              <a:gd name="T3" fmla="*/ 6 h 4520"/>
              <a:gd name="T4" fmla="*/ 10 w 13"/>
              <a:gd name="T5" fmla="*/ 6 h 4520"/>
              <a:gd name="T6" fmla="*/ 8 w 13"/>
              <a:gd name="T7" fmla="*/ 4 h 4520"/>
              <a:gd name="T8" fmla="*/ 8 w 13"/>
              <a:gd name="T9" fmla="*/ 4 h 4520"/>
              <a:gd name="T10" fmla="*/ 4 w 13"/>
              <a:gd name="T11" fmla="*/ 0 h 4520"/>
              <a:gd name="T12" fmla="*/ 2 w 13"/>
              <a:gd name="T13" fmla="*/ 4 h 4520"/>
              <a:gd name="T14" fmla="*/ 2 w 13"/>
              <a:gd name="T15" fmla="*/ 4 h 4520"/>
              <a:gd name="T16" fmla="*/ 0 w 13"/>
              <a:gd name="T17" fmla="*/ 6 h 4520"/>
              <a:gd name="T18" fmla="*/ 0 w 13"/>
              <a:gd name="T19" fmla="*/ 6 h 4520"/>
              <a:gd name="T20" fmla="*/ 0 w 13"/>
              <a:gd name="T21" fmla="*/ 4514 h 4520"/>
              <a:gd name="T22" fmla="*/ 0 w 13"/>
              <a:gd name="T23" fmla="*/ 4516 h 4520"/>
              <a:gd name="T24" fmla="*/ 0 w 13"/>
              <a:gd name="T25" fmla="*/ 4516 h 4520"/>
              <a:gd name="T26" fmla="*/ 2 w 13"/>
              <a:gd name="T27" fmla="*/ 4520 h 4520"/>
              <a:gd name="T28" fmla="*/ 2 w 13"/>
              <a:gd name="T29" fmla="*/ 4520 h 4520"/>
              <a:gd name="T30" fmla="*/ 4 w 13"/>
              <a:gd name="T31" fmla="*/ 4520 h 4520"/>
              <a:gd name="T32" fmla="*/ 8 w 13"/>
              <a:gd name="T33" fmla="*/ 4520 h 4520"/>
              <a:gd name="T34" fmla="*/ 8 w 13"/>
              <a:gd name="T35" fmla="*/ 4520 h 4520"/>
              <a:gd name="T36" fmla="*/ 10 w 13"/>
              <a:gd name="T37" fmla="*/ 4516 h 4520"/>
              <a:gd name="T38" fmla="*/ 10 w 13"/>
              <a:gd name="T39" fmla="*/ 4516 h 4520"/>
              <a:gd name="T40" fmla="*/ 13 w 13"/>
              <a:gd name="T41" fmla="*/ 4516 h 4520"/>
              <a:gd name="T42" fmla="*/ 13 w 13"/>
              <a:gd name="T43" fmla="*/ 9 h 45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4520"/>
              <a:gd name="T68" fmla="*/ 13 w 13"/>
              <a:gd name="T69" fmla="*/ 4520 h 45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4520">
                <a:moveTo>
                  <a:pt x="13" y="9"/>
                </a:moveTo>
                <a:lnTo>
                  <a:pt x="10" y="6"/>
                </a:lnTo>
                <a:lnTo>
                  <a:pt x="8" y="4"/>
                </a:ln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  <a:lnTo>
                  <a:pt x="0" y="4514"/>
                </a:lnTo>
                <a:lnTo>
                  <a:pt x="0" y="4516"/>
                </a:lnTo>
                <a:lnTo>
                  <a:pt x="2" y="4520"/>
                </a:lnTo>
                <a:lnTo>
                  <a:pt x="4" y="4520"/>
                </a:lnTo>
                <a:lnTo>
                  <a:pt x="8" y="4520"/>
                </a:lnTo>
                <a:lnTo>
                  <a:pt x="10" y="4516"/>
                </a:lnTo>
                <a:lnTo>
                  <a:pt x="13" y="4516"/>
                </a:lnTo>
                <a:lnTo>
                  <a:pt x="13" y="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8" name="Rectangle 591">
            <a:extLst>
              <a:ext uri="{FF2B5EF4-FFF2-40B4-BE49-F238E27FC236}">
                <a16:creationId xmlns:a16="http://schemas.microsoft.com/office/drawing/2014/main" id="{1DAF02D3-C970-484A-8F7C-541AC4CCF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041775"/>
            <a:ext cx="47625" cy="150812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9" name="Line 592">
            <a:extLst>
              <a:ext uri="{FF2B5EF4-FFF2-40B4-BE49-F238E27FC236}">
                <a16:creationId xmlns:a16="http://schemas.microsoft.com/office/drawing/2014/main" id="{474AFFE9-D979-4FEE-93F1-7732A02D6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0" name="Freeform 593">
            <a:extLst>
              <a:ext uri="{FF2B5EF4-FFF2-40B4-BE49-F238E27FC236}">
                <a16:creationId xmlns:a16="http://schemas.microsoft.com/office/drawing/2014/main" id="{179D3C62-1E4B-421C-A36E-DFFA87FC9B64}"/>
              </a:ext>
            </a:extLst>
          </p:cNvPr>
          <p:cNvSpPr>
            <a:spLocks/>
          </p:cNvSpPr>
          <p:nvPr/>
        </p:nvSpPr>
        <p:spPr bwMode="auto">
          <a:xfrm>
            <a:off x="6370638" y="4040188"/>
            <a:ext cx="6350" cy="1511300"/>
          </a:xfrm>
          <a:custGeom>
            <a:avLst/>
            <a:gdLst>
              <a:gd name="T0" fmla="*/ 0 w 14"/>
              <a:gd name="T1" fmla="*/ 4180 h 4186"/>
              <a:gd name="T2" fmla="*/ 3 w 14"/>
              <a:gd name="T3" fmla="*/ 4182 h 4186"/>
              <a:gd name="T4" fmla="*/ 3 w 14"/>
              <a:gd name="T5" fmla="*/ 4182 h 4186"/>
              <a:gd name="T6" fmla="*/ 5 w 14"/>
              <a:gd name="T7" fmla="*/ 4186 h 4186"/>
              <a:gd name="T8" fmla="*/ 5 w 14"/>
              <a:gd name="T9" fmla="*/ 4186 h 4186"/>
              <a:gd name="T10" fmla="*/ 9 w 14"/>
              <a:gd name="T11" fmla="*/ 4186 h 4186"/>
              <a:gd name="T12" fmla="*/ 11 w 14"/>
              <a:gd name="T13" fmla="*/ 4186 h 4186"/>
              <a:gd name="T14" fmla="*/ 11 w 14"/>
              <a:gd name="T15" fmla="*/ 4186 h 4186"/>
              <a:gd name="T16" fmla="*/ 14 w 14"/>
              <a:gd name="T17" fmla="*/ 4182 h 4186"/>
              <a:gd name="T18" fmla="*/ 14 w 14"/>
              <a:gd name="T19" fmla="*/ 4182 h 4186"/>
              <a:gd name="T20" fmla="*/ 14 w 14"/>
              <a:gd name="T21" fmla="*/ 10 h 4186"/>
              <a:gd name="T22" fmla="*/ 14 w 14"/>
              <a:gd name="T23" fmla="*/ 6 h 4186"/>
              <a:gd name="T24" fmla="*/ 14 w 14"/>
              <a:gd name="T25" fmla="*/ 6 h 4186"/>
              <a:gd name="T26" fmla="*/ 11 w 14"/>
              <a:gd name="T27" fmla="*/ 3 h 4186"/>
              <a:gd name="T28" fmla="*/ 11 w 14"/>
              <a:gd name="T29" fmla="*/ 3 h 4186"/>
              <a:gd name="T30" fmla="*/ 9 w 14"/>
              <a:gd name="T31" fmla="*/ 0 h 4186"/>
              <a:gd name="T32" fmla="*/ 5 w 14"/>
              <a:gd name="T33" fmla="*/ 3 h 4186"/>
              <a:gd name="T34" fmla="*/ 5 w 14"/>
              <a:gd name="T35" fmla="*/ 3 h 4186"/>
              <a:gd name="T36" fmla="*/ 3 w 14"/>
              <a:gd name="T37" fmla="*/ 6 h 4186"/>
              <a:gd name="T38" fmla="*/ 3 w 14"/>
              <a:gd name="T39" fmla="*/ 6 h 4186"/>
              <a:gd name="T40" fmla="*/ 0 w 14"/>
              <a:gd name="T41" fmla="*/ 8 h 4186"/>
              <a:gd name="T42" fmla="*/ 0 w 14"/>
              <a:gd name="T43" fmla="*/ 4180 h 4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186"/>
              <a:gd name="T68" fmla="*/ 14 w 14"/>
              <a:gd name="T69" fmla="*/ 4186 h 41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186">
                <a:moveTo>
                  <a:pt x="0" y="4180"/>
                </a:moveTo>
                <a:lnTo>
                  <a:pt x="3" y="4182"/>
                </a:lnTo>
                <a:lnTo>
                  <a:pt x="5" y="4186"/>
                </a:lnTo>
                <a:lnTo>
                  <a:pt x="9" y="4186"/>
                </a:lnTo>
                <a:lnTo>
                  <a:pt x="11" y="4186"/>
                </a:lnTo>
                <a:lnTo>
                  <a:pt x="14" y="4182"/>
                </a:lnTo>
                <a:lnTo>
                  <a:pt x="14" y="10"/>
                </a:lnTo>
                <a:lnTo>
                  <a:pt x="14" y="6"/>
                </a:lnTo>
                <a:lnTo>
                  <a:pt x="11" y="3"/>
                </a:lnTo>
                <a:lnTo>
                  <a:pt x="9" y="0"/>
                </a:lnTo>
                <a:lnTo>
                  <a:pt x="5" y="3"/>
                </a:lnTo>
                <a:lnTo>
                  <a:pt x="3" y="6"/>
                </a:lnTo>
                <a:lnTo>
                  <a:pt x="0" y="8"/>
                </a:lnTo>
                <a:lnTo>
                  <a:pt x="0" y="418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1" name="Line 594">
            <a:extLst>
              <a:ext uri="{FF2B5EF4-FFF2-40B4-BE49-F238E27FC236}">
                <a16:creationId xmlns:a16="http://schemas.microsoft.com/office/drawing/2014/main" id="{CA162AD6-CC64-4956-8DE0-F7ED4D836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40401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2" name="Freeform 595">
            <a:extLst>
              <a:ext uri="{FF2B5EF4-FFF2-40B4-BE49-F238E27FC236}">
                <a16:creationId xmlns:a16="http://schemas.microsoft.com/office/drawing/2014/main" id="{6F0B63AD-5B05-4C9F-8500-F97DB3678C6A}"/>
              </a:ext>
            </a:extLst>
          </p:cNvPr>
          <p:cNvSpPr>
            <a:spLocks/>
          </p:cNvSpPr>
          <p:nvPr/>
        </p:nvSpPr>
        <p:spPr bwMode="auto">
          <a:xfrm>
            <a:off x="6370638" y="4040188"/>
            <a:ext cx="53975" cy="3175"/>
          </a:xfrm>
          <a:custGeom>
            <a:avLst/>
            <a:gdLst>
              <a:gd name="T0" fmla="*/ 9 w 147"/>
              <a:gd name="T1" fmla="*/ 0 h 13"/>
              <a:gd name="T2" fmla="*/ 5 w 147"/>
              <a:gd name="T3" fmla="*/ 3 h 13"/>
              <a:gd name="T4" fmla="*/ 5 w 147"/>
              <a:gd name="T5" fmla="*/ 3 h 13"/>
              <a:gd name="T6" fmla="*/ 3 w 147"/>
              <a:gd name="T7" fmla="*/ 6 h 13"/>
              <a:gd name="T8" fmla="*/ 3 w 147"/>
              <a:gd name="T9" fmla="*/ 6 h 13"/>
              <a:gd name="T10" fmla="*/ 0 w 147"/>
              <a:gd name="T11" fmla="*/ 8 h 13"/>
              <a:gd name="T12" fmla="*/ 3 w 147"/>
              <a:gd name="T13" fmla="*/ 10 h 13"/>
              <a:gd name="T14" fmla="*/ 3 w 147"/>
              <a:gd name="T15" fmla="*/ 10 h 13"/>
              <a:gd name="T16" fmla="*/ 5 w 147"/>
              <a:gd name="T17" fmla="*/ 13 h 13"/>
              <a:gd name="T18" fmla="*/ 5 w 147"/>
              <a:gd name="T19" fmla="*/ 13 h 13"/>
              <a:gd name="T20" fmla="*/ 136 w 147"/>
              <a:gd name="T21" fmla="*/ 13 h 13"/>
              <a:gd name="T22" fmla="*/ 142 w 147"/>
              <a:gd name="T23" fmla="*/ 13 h 13"/>
              <a:gd name="T24" fmla="*/ 142 w 147"/>
              <a:gd name="T25" fmla="*/ 13 h 13"/>
              <a:gd name="T26" fmla="*/ 144 w 147"/>
              <a:gd name="T27" fmla="*/ 10 h 13"/>
              <a:gd name="T28" fmla="*/ 144 w 147"/>
              <a:gd name="T29" fmla="*/ 10 h 13"/>
              <a:gd name="T30" fmla="*/ 147 w 147"/>
              <a:gd name="T31" fmla="*/ 8 h 13"/>
              <a:gd name="T32" fmla="*/ 144 w 147"/>
              <a:gd name="T33" fmla="*/ 6 h 13"/>
              <a:gd name="T34" fmla="*/ 144 w 147"/>
              <a:gd name="T35" fmla="*/ 6 h 13"/>
              <a:gd name="T36" fmla="*/ 142 w 147"/>
              <a:gd name="T37" fmla="*/ 3 h 13"/>
              <a:gd name="T38" fmla="*/ 142 w 147"/>
              <a:gd name="T39" fmla="*/ 3 h 13"/>
              <a:gd name="T40" fmla="*/ 139 w 147"/>
              <a:gd name="T41" fmla="*/ 0 h 13"/>
              <a:gd name="T42" fmla="*/ 9 w 147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3"/>
              <a:gd name="T68" fmla="*/ 147 w 147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3">
                <a:moveTo>
                  <a:pt x="9" y="0"/>
                </a:moveTo>
                <a:lnTo>
                  <a:pt x="5" y="3"/>
                </a:lnTo>
                <a:lnTo>
                  <a:pt x="3" y="6"/>
                </a:lnTo>
                <a:lnTo>
                  <a:pt x="0" y="8"/>
                </a:lnTo>
                <a:lnTo>
                  <a:pt x="3" y="10"/>
                </a:lnTo>
                <a:lnTo>
                  <a:pt x="5" y="13"/>
                </a:lnTo>
                <a:lnTo>
                  <a:pt x="136" y="13"/>
                </a:lnTo>
                <a:lnTo>
                  <a:pt x="142" y="13"/>
                </a:lnTo>
                <a:lnTo>
                  <a:pt x="144" y="10"/>
                </a:lnTo>
                <a:lnTo>
                  <a:pt x="147" y="8"/>
                </a:lnTo>
                <a:lnTo>
                  <a:pt x="144" y="6"/>
                </a:lnTo>
                <a:lnTo>
                  <a:pt x="142" y="3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3" name="Line 596">
            <a:extLst>
              <a:ext uri="{FF2B5EF4-FFF2-40B4-BE49-F238E27FC236}">
                <a16:creationId xmlns:a16="http://schemas.microsoft.com/office/drawing/2014/main" id="{B584F100-455C-46D8-B735-2A9D34E83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4613" y="40417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4" name="Freeform 597">
            <a:extLst>
              <a:ext uri="{FF2B5EF4-FFF2-40B4-BE49-F238E27FC236}">
                <a16:creationId xmlns:a16="http://schemas.microsoft.com/office/drawing/2014/main" id="{DE509241-6C8D-4754-9FFB-D5A643D46C53}"/>
              </a:ext>
            </a:extLst>
          </p:cNvPr>
          <p:cNvSpPr>
            <a:spLocks/>
          </p:cNvSpPr>
          <p:nvPr/>
        </p:nvSpPr>
        <p:spPr bwMode="auto">
          <a:xfrm>
            <a:off x="6419850" y="4040188"/>
            <a:ext cx="4763" cy="1511300"/>
          </a:xfrm>
          <a:custGeom>
            <a:avLst/>
            <a:gdLst>
              <a:gd name="T0" fmla="*/ 14 w 14"/>
              <a:gd name="T1" fmla="*/ 8 h 4186"/>
              <a:gd name="T2" fmla="*/ 11 w 14"/>
              <a:gd name="T3" fmla="*/ 6 h 4186"/>
              <a:gd name="T4" fmla="*/ 11 w 14"/>
              <a:gd name="T5" fmla="*/ 6 h 4186"/>
              <a:gd name="T6" fmla="*/ 9 w 14"/>
              <a:gd name="T7" fmla="*/ 3 h 4186"/>
              <a:gd name="T8" fmla="*/ 9 w 14"/>
              <a:gd name="T9" fmla="*/ 3 h 4186"/>
              <a:gd name="T10" fmla="*/ 6 w 14"/>
              <a:gd name="T11" fmla="*/ 0 h 4186"/>
              <a:gd name="T12" fmla="*/ 3 w 14"/>
              <a:gd name="T13" fmla="*/ 3 h 4186"/>
              <a:gd name="T14" fmla="*/ 3 w 14"/>
              <a:gd name="T15" fmla="*/ 3 h 4186"/>
              <a:gd name="T16" fmla="*/ 0 w 14"/>
              <a:gd name="T17" fmla="*/ 6 h 4186"/>
              <a:gd name="T18" fmla="*/ 0 w 14"/>
              <a:gd name="T19" fmla="*/ 6 h 4186"/>
              <a:gd name="T20" fmla="*/ 0 w 14"/>
              <a:gd name="T21" fmla="*/ 4180 h 4186"/>
              <a:gd name="T22" fmla="*/ 0 w 14"/>
              <a:gd name="T23" fmla="*/ 4182 h 4186"/>
              <a:gd name="T24" fmla="*/ 0 w 14"/>
              <a:gd name="T25" fmla="*/ 4182 h 4186"/>
              <a:gd name="T26" fmla="*/ 3 w 14"/>
              <a:gd name="T27" fmla="*/ 4186 h 4186"/>
              <a:gd name="T28" fmla="*/ 3 w 14"/>
              <a:gd name="T29" fmla="*/ 4186 h 4186"/>
              <a:gd name="T30" fmla="*/ 6 w 14"/>
              <a:gd name="T31" fmla="*/ 4186 h 4186"/>
              <a:gd name="T32" fmla="*/ 9 w 14"/>
              <a:gd name="T33" fmla="*/ 4186 h 4186"/>
              <a:gd name="T34" fmla="*/ 9 w 14"/>
              <a:gd name="T35" fmla="*/ 4186 h 4186"/>
              <a:gd name="T36" fmla="*/ 11 w 14"/>
              <a:gd name="T37" fmla="*/ 4182 h 4186"/>
              <a:gd name="T38" fmla="*/ 11 w 14"/>
              <a:gd name="T39" fmla="*/ 4182 h 4186"/>
              <a:gd name="T40" fmla="*/ 14 w 14"/>
              <a:gd name="T41" fmla="*/ 4182 h 4186"/>
              <a:gd name="T42" fmla="*/ 14 w 14"/>
              <a:gd name="T43" fmla="*/ 8 h 41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4186"/>
              <a:gd name="T68" fmla="*/ 14 w 14"/>
              <a:gd name="T69" fmla="*/ 4186 h 41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4186">
                <a:moveTo>
                  <a:pt x="14" y="8"/>
                </a:moveTo>
                <a:lnTo>
                  <a:pt x="11" y="6"/>
                </a:lnTo>
                <a:lnTo>
                  <a:pt x="9" y="3"/>
                </a:lnTo>
                <a:lnTo>
                  <a:pt x="6" y="0"/>
                </a:lnTo>
                <a:lnTo>
                  <a:pt x="3" y="3"/>
                </a:lnTo>
                <a:lnTo>
                  <a:pt x="0" y="6"/>
                </a:lnTo>
                <a:lnTo>
                  <a:pt x="0" y="4180"/>
                </a:lnTo>
                <a:lnTo>
                  <a:pt x="0" y="4182"/>
                </a:lnTo>
                <a:lnTo>
                  <a:pt x="3" y="4186"/>
                </a:lnTo>
                <a:lnTo>
                  <a:pt x="6" y="4186"/>
                </a:lnTo>
                <a:lnTo>
                  <a:pt x="9" y="4186"/>
                </a:lnTo>
                <a:lnTo>
                  <a:pt x="11" y="4182"/>
                </a:lnTo>
                <a:lnTo>
                  <a:pt x="14" y="4182"/>
                </a:lnTo>
                <a:lnTo>
                  <a:pt x="14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5" name="Rectangle 598">
            <a:extLst>
              <a:ext uri="{FF2B5EF4-FFF2-40B4-BE49-F238E27FC236}">
                <a16:creationId xmlns:a16="http://schemas.microsoft.com/office/drawing/2014/main" id="{A38F9BFF-B241-4C75-80BF-17D2828AB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4584700"/>
            <a:ext cx="49212" cy="96520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6" name="Line 599">
            <a:extLst>
              <a:ext uri="{FF2B5EF4-FFF2-40B4-BE49-F238E27FC236}">
                <a16:creationId xmlns:a16="http://schemas.microsoft.com/office/drawing/2014/main" id="{41AC3AEA-C7F9-43CA-B74C-746233C1F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57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7" name="Freeform 600">
            <a:extLst>
              <a:ext uri="{FF2B5EF4-FFF2-40B4-BE49-F238E27FC236}">
                <a16:creationId xmlns:a16="http://schemas.microsoft.com/office/drawing/2014/main" id="{9B3E9B72-29A0-46F2-97A8-1CC09FE89103}"/>
              </a:ext>
            </a:extLst>
          </p:cNvPr>
          <p:cNvSpPr>
            <a:spLocks/>
          </p:cNvSpPr>
          <p:nvPr/>
        </p:nvSpPr>
        <p:spPr bwMode="auto">
          <a:xfrm>
            <a:off x="6435725" y="4583113"/>
            <a:ext cx="4763" cy="968375"/>
          </a:xfrm>
          <a:custGeom>
            <a:avLst/>
            <a:gdLst>
              <a:gd name="T0" fmla="*/ 0 w 11"/>
              <a:gd name="T1" fmla="*/ 2674 h 2680"/>
              <a:gd name="T2" fmla="*/ 0 w 11"/>
              <a:gd name="T3" fmla="*/ 2676 h 2680"/>
              <a:gd name="T4" fmla="*/ 0 w 11"/>
              <a:gd name="T5" fmla="*/ 2676 h 2680"/>
              <a:gd name="T6" fmla="*/ 3 w 11"/>
              <a:gd name="T7" fmla="*/ 2680 h 2680"/>
              <a:gd name="T8" fmla="*/ 3 w 11"/>
              <a:gd name="T9" fmla="*/ 2680 h 2680"/>
              <a:gd name="T10" fmla="*/ 6 w 11"/>
              <a:gd name="T11" fmla="*/ 2680 h 2680"/>
              <a:gd name="T12" fmla="*/ 9 w 11"/>
              <a:gd name="T13" fmla="*/ 2680 h 2680"/>
              <a:gd name="T14" fmla="*/ 9 w 11"/>
              <a:gd name="T15" fmla="*/ 2680 h 2680"/>
              <a:gd name="T16" fmla="*/ 11 w 11"/>
              <a:gd name="T17" fmla="*/ 2676 h 2680"/>
              <a:gd name="T18" fmla="*/ 11 w 11"/>
              <a:gd name="T19" fmla="*/ 2676 h 2680"/>
              <a:gd name="T20" fmla="*/ 11 w 11"/>
              <a:gd name="T21" fmla="*/ 11 h 2680"/>
              <a:gd name="T22" fmla="*/ 11 w 11"/>
              <a:gd name="T23" fmla="*/ 3 h 2680"/>
              <a:gd name="T24" fmla="*/ 11 w 11"/>
              <a:gd name="T25" fmla="*/ 3 h 2680"/>
              <a:gd name="T26" fmla="*/ 9 w 11"/>
              <a:gd name="T27" fmla="*/ 0 h 2680"/>
              <a:gd name="T28" fmla="*/ 9 w 11"/>
              <a:gd name="T29" fmla="*/ 0 h 2680"/>
              <a:gd name="T30" fmla="*/ 6 w 11"/>
              <a:gd name="T31" fmla="*/ 0 h 2680"/>
              <a:gd name="T32" fmla="*/ 3 w 11"/>
              <a:gd name="T33" fmla="*/ 0 h 2680"/>
              <a:gd name="T34" fmla="*/ 3 w 11"/>
              <a:gd name="T35" fmla="*/ 0 h 2680"/>
              <a:gd name="T36" fmla="*/ 0 w 11"/>
              <a:gd name="T37" fmla="*/ 3 h 2680"/>
              <a:gd name="T38" fmla="*/ 0 w 11"/>
              <a:gd name="T39" fmla="*/ 3 h 2680"/>
              <a:gd name="T40" fmla="*/ 0 w 11"/>
              <a:gd name="T41" fmla="*/ 8 h 2680"/>
              <a:gd name="T42" fmla="*/ 0 w 11"/>
              <a:gd name="T43" fmla="*/ 2674 h 2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"/>
              <a:gd name="T67" fmla="*/ 0 h 2680"/>
              <a:gd name="T68" fmla="*/ 11 w 11"/>
              <a:gd name="T69" fmla="*/ 2680 h 2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" h="2680">
                <a:moveTo>
                  <a:pt x="0" y="2674"/>
                </a:moveTo>
                <a:lnTo>
                  <a:pt x="0" y="2676"/>
                </a:lnTo>
                <a:lnTo>
                  <a:pt x="3" y="2680"/>
                </a:lnTo>
                <a:lnTo>
                  <a:pt x="6" y="2680"/>
                </a:lnTo>
                <a:lnTo>
                  <a:pt x="9" y="2680"/>
                </a:lnTo>
                <a:lnTo>
                  <a:pt x="11" y="2676"/>
                </a:lnTo>
                <a:lnTo>
                  <a:pt x="11" y="11"/>
                </a:lnTo>
                <a:lnTo>
                  <a:pt x="11" y="3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3"/>
                </a:lnTo>
                <a:lnTo>
                  <a:pt x="0" y="8"/>
                </a:lnTo>
                <a:lnTo>
                  <a:pt x="0" y="2674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8" name="Line 601">
            <a:extLst>
              <a:ext uri="{FF2B5EF4-FFF2-40B4-BE49-F238E27FC236}">
                <a16:creationId xmlns:a16="http://schemas.microsoft.com/office/drawing/2014/main" id="{4234CE2F-F2C3-4C33-9B92-6A6D7B5B3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458311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89" name="Freeform 602">
            <a:extLst>
              <a:ext uri="{FF2B5EF4-FFF2-40B4-BE49-F238E27FC236}">
                <a16:creationId xmlns:a16="http://schemas.microsoft.com/office/drawing/2014/main" id="{2DBBA963-1CBD-46C9-B88A-16BD4EEF85F8}"/>
              </a:ext>
            </a:extLst>
          </p:cNvPr>
          <p:cNvSpPr>
            <a:spLocks/>
          </p:cNvSpPr>
          <p:nvPr/>
        </p:nvSpPr>
        <p:spPr bwMode="auto">
          <a:xfrm>
            <a:off x="6435725" y="4583113"/>
            <a:ext cx="53975" cy="4762"/>
          </a:xfrm>
          <a:custGeom>
            <a:avLst/>
            <a:gdLst>
              <a:gd name="T0" fmla="*/ 6 w 147"/>
              <a:gd name="T1" fmla="*/ 0 h 11"/>
              <a:gd name="T2" fmla="*/ 3 w 147"/>
              <a:gd name="T3" fmla="*/ 0 h 11"/>
              <a:gd name="T4" fmla="*/ 3 w 147"/>
              <a:gd name="T5" fmla="*/ 0 h 11"/>
              <a:gd name="T6" fmla="*/ 0 w 147"/>
              <a:gd name="T7" fmla="*/ 3 h 11"/>
              <a:gd name="T8" fmla="*/ 0 w 147"/>
              <a:gd name="T9" fmla="*/ 3 h 11"/>
              <a:gd name="T10" fmla="*/ 0 w 147"/>
              <a:gd name="T11" fmla="*/ 5 h 11"/>
              <a:gd name="T12" fmla="*/ 0 w 147"/>
              <a:gd name="T13" fmla="*/ 8 h 11"/>
              <a:gd name="T14" fmla="*/ 0 w 147"/>
              <a:gd name="T15" fmla="*/ 8 h 11"/>
              <a:gd name="T16" fmla="*/ 3 w 147"/>
              <a:gd name="T17" fmla="*/ 11 h 11"/>
              <a:gd name="T18" fmla="*/ 3 w 147"/>
              <a:gd name="T19" fmla="*/ 11 h 11"/>
              <a:gd name="T20" fmla="*/ 133 w 147"/>
              <a:gd name="T21" fmla="*/ 11 h 11"/>
              <a:gd name="T22" fmla="*/ 142 w 147"/>
              <a:gd name="T23" fmla="*/ 11 h 11"/>
              <a:gd name="T24" fmla="*/ 142 w 147"/>
              <a:gd name="T25" fmla="*/ 11 h 11"/>
              <a:gd name="T26" fmla="*/ 144 w 147"/>
              <a:gd name="T27" fmla="*/ 8 h 11"/>
              <a:gd name="T28" fmla="*/ 144 w 147"/>
              <a:gd name="T29" fmla="*/ 8 h 11"/>
              <a:gd name="T30" fmla="*/ 147 w 147"/>
              <a:gd name="T31" fmla="*/ 5 h 11"/>
              <a:gd name="T32" fmla="*/ 144 w 147"/>
              <a:gd name="T33" fmla="*/ 3 h 11"/>
              <a:gd name="T34" fmla="*/ 144 w 147"/>
              <a:gd name="T35" fmla="*/ 3 h 11"/>
              <a:gd name="T36" fmla="*/ 142 w 147"/>
              <a:gd name="T37" fmla="*/ 0 h 11"/>
              <a:gd name="T38" fmla="*/ 142 w 147"/>
              <a:gd name="T39" fmla="*/ 0 h 11"/>
              <a:gd name="T40" fmla="*/ 137 w 147"/>
              <a:gd name="T41" fmla="*/ 0 h 11"/>
              <a:gd name="T42" fmla="*/ 6 w 147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1"/>
              <a:gd name="T68" fmla="*/ 147 w 147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1">
                <a:moveTo>
                  <a:pt x="6" y="0"/>
                </a:moveTo>
                <a:lnTo>
                  <a:pt x="3" y="0"/>
                </a:lnTo>
                <a:lnTo>
                  <a:pt x="0" y="3"/>
                </a:lnTo>
                <a:lnTo>
                  <a:pt x="0" y="5"/>
                </a:lnTo>
                <a:lnTo>
                  <a:pt x="0" y="8"/>
                </a:lnTo>
                <a:lnTo>
                  <a:pt x="3" y="11"/>
                </a:lnTo>
                <a:lnTo>
                  <a:pt x="133" y="11"/>
                </a:lnTo>
                <a:lnTo>
                  <a:pt x="142" y="11"/>
                </a:lnTo>
                <a:lnTo>
                  <a:pt x="144" y="8"/>
                </a:lnTo>
                <a:lnTo>
                  <a:pt x="147" y="5"/>
                </a:lnTo>
                <a:lnTo>
                  <a:pt x="144" y="3"/>
                </a:lnTo>
                <a:lnTo>
                  <a:pt x="142" y="0"/>
                </a:lnTo>
                <a:lnTo>
                  <a:pt x="137" y="0"/>
                </a:lnTo>
                <a:lnTo>
                  <a:pt x="6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0" name="Line 603">
            <a:extLst>
              <a:ext uri="{FF2B5EF4-FFF2-40B4-BE49-F238E27FC236}">
                <a16:creationId xmlns:a16="http://schemas.microsoft.com/office/drawing/2014/main" id="{6A6C3F6D-0914-46E1-9DA4-EEA99E94C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9700" y="45847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1" name="Freeform 604">
            <a:extLst>
              <a:ext uri="{FF2B5EF4-FFF2-40B4-BE49-F238E27FC236}">
                <a16:creationId xmlns:a16="http://schemas.microsoft.com/office/drawing/2014/main" id="{25690B28-F3B4-4DDF-AA58-54AEF029AF86}"/>
              </a:ext>
            </a:extLst>
          </p:cNvPr>
          <p:cNvSpPr>
            <a:spLocks/>
          </p:cNvSpPr>
          <p:nvPr/>
        </p:nvSpPr>
        <p:spPr bwMode="auto">
          <a:xfrm>
            <a:off x="6483350" y="4583113"/>
            <a:ext cx="6350" cy="968375"/>
          </a:xfrm>
          <a:custGeom>
            <a:avLst/>
            <a:gdLst>
              <a:gd name="T0" fmla="*/ 14 w 14"/>
              <a:gd name="T1" fmla="*/ 5 h 2680"/>
              <a:gd name="T2" fmla="*/ 11 w 14"/>
              <a:gd name="T3" fmla="*/ 3 h 2680"/>
              <a:gd name="T4" fmla="*/ 11 w 14"/>
              <a:gd name="T5" fmla="*/ 3 h 2680"/>
              <a:gd name="T6" fmla="*/ 9 w 14"/>
              <a:gd name="T7" fmla="*/ 0 h 2680"/>
              <a:gd name="T8" fmla="*/ 9 w 14"/>
              <a:gd name="T9" fmla="*/ 0 h 2680"/>
              <a:gd name="T10" fmla="*/ 6 w 14"/>
              <a:gd name="T11" fmla="*/ 0 h 2680"/>
              <a:gd name="T12" fmla="*/ 4 w 14"/>
              <a:gd name="T13" fmla="*/ 0 h 2680"/>
              <a:gd name="T14" fmla="*/ 4 w 14"/>
              <a:gd name="T15" fmla="*/ 0 h 2680"/>
              <a:gd name="T16" fmla="*/ 0 w 14"/>
              <a:gd name="T17" fmla="*/ 3 h 2680"/>
              <a:gd name="T18" fmla="*/ 0 w 14"/>
              <a:gd name="T19" fmla="*/ 3 h 2680"/>
              <a:gd name="T20" fmla="*/ 0 w 14"/>
              <a:gd name="T21" fmla="*/ 2671 h 2680"/>
              <a:gd name="T22" fmla="*/ 0 w 14"/>
              <a:gd name="T23" fmla="*/ 2676 h 2680"/>
              <a:gd name="T24" fmla="*/ 0 w 14"/>
              <a:gd name="T25" fmla="*/ 2676 h 2680"/>
              <a:gd name="T26" fmla="*/ 4 w 14"/>
              <a:gd name="T27" fmla="*/ 2680 h 2680"/>
              <a:gd name="T28" fmla="*/ 4 w 14"/>
              <a:gd name="T29" fmla="*/ 2680 h 2680"/>
              <a:gd name="T30" fmla="*/ 6 w 14"/>
              <a:gd name="T31" fmla="*/ 2680 h 2680"/>
              <a:gd name="T32" fmla="*/ 9 w 14"/>
              <a:gd name="T33" fmla="*/ 2680 h 2680"/>
              <a:gd name="T34" fmla="*/ 9 w 14"/>
              <a:gd name="T35" fmla="*/ 2680 h 2680"/>
              <a:gd name="T36" fmla="*/ 11 w 14"/>
              <a:gd name="T37" fmla="*/ 2676 h 2680"/>
              <a:gd name="T38" fmla="*/ 11 w 14"/>
              <a:gd name="T39" fmla="*/ 2676 h 2680"/>
              <a:gd name="T40" fmla="*/ 14 w 14"/>
              <a:gd name="T41" fmla="*/ 2674 h 2680"/>
              <a:gd name="T42" fmla="*/ 14 w 14"/>
              <a:gd name="T43" fmla="*/ 5 h 2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680"/>
              <a:gd name="T68" fmla="*/ 14 w 14"/>
              <a:gd name="T69" fmla="*/ 2680 h 2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680">
                <a:moveTo>
                  <a:pt x="14" y="5"/>
                </a:moveTo>
                <a:lnTo>
                  <a:pt x="11" y="3"/>
                </a:lnTo>
                <a:lnTo>
                  <a:pt x="9" y="0"/>
                </a:lnTo>
                <a:lnTo>
                  <a:pt x="6" y="0"/>
                </a:lnTo>
                <a:lnTo>
                  <a:pt x="4" y="0"/>
                </a:lnTo>
                <a:lnTo>
                  <a:pt x="0" y="3"/>
                </a:lnTo>
                <a:lnTo>
                  <a:pt x="0" y="2671"/>
                </a:lnTo>
                <a:lnTo>
                  <a:pt x="0" y="2676"/>
                </a:lnTo>
                <a:lnTo>
                  <a:pt x="4" y="2680"/>
                </a:lnTo>
                <a:lnTo>
                  <a:pt x="6" y="2680"/>
                </a:lnTo>
                <a:lnTo>
                  <a:pt x="9" y="2680"/>
                </a:lnTo>
                <a:lnTo>
                  <a:pt x="11" y="2676"/>
                </a:lnTo>
                <a:lnTo>
                  <a:pt x="14" y="2674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2" name="Rectangle 605">
            <a:extLst>
              <a:ext uri="{FF2B5EF4-FFF2-40B4-BE49-F238E27FC236}">
                <a16:creationId xmlns:a16="http://schemas.microsoft.com/office/drawing/2014/main" id="{F244DEBE-B84C-429A-A873-F48E7512E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4403725"/>
            <a:ext cx="50800" cy="11461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3" name="Line 606">
            <a:extLst>
              <a:ext uri="{FF2B5EF4-FFF2-40B4-BE49-F238E27FC236}">
                <a16:creationId xmlns:a16="http://schemas.microsoft.com/office/drawing/2014/main" id="{8012BE9F-5AB2-43FD-8B40-D0907467D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4" name="Freeform 607">
            <a:extLst>
              <a:ext uri="{FF2B5EF4-FFF2-40B4-BE49-F238E27FC236}">
                <a16:creationId xmlns:a16="http://schemas.microsoft.com/office/drawing/2014/main" id="{8BFDBF0C-2F81-490D-AACA-A0A14AEC4DB9}"/>
              </a:ext>
            </a:extLst>
          </p:cNvPr>
          <p:cNvSpPr>
            <a:spLocks/>
          </p:cNvSpPr>
          <p:nvPr/>
        </p:nvSpPr>
        <p:spPr bwMode="auto">
          <a:xfrm>
            <a:off x="6497638" y="4402138"/>
            <a:ext cx="6350" cy="1149350"/>
          </a:xfrm>
          <a:custGeom>
            <a:avLst/>
            <a:gdLst>
              <a:gd name="T0" fmla="*/ 0 w 14"/>
              <a:gd name="T1" fmla="*/ 3175 h 3181"/>
              <a:gd name="T2" fmla="*/ 3 w 14"/>
              <a:gd name="T3" fmla="*/ 3177 h 3181"/>
              <a:gd name="T4" fmla="*/ 3 w 14"/>
              <a:gd name="T5" fmla="*/ 3177 h 3181"/>
              <a:gd name="T6" fmla="*/ 6 w 14"/>
              <a:gd name="T7" fmla="*/ 3181 h 3181"/>
              <a:gd name="T8" fmla="*/ 6 w 14"/>
              <a:gd name="T9" fmla="*/ 3181 h 3181"/>
              <a:gd name="T10" fmla="*/ 9 w 14"/>
              <a:gd name="T11" fmla="*/ 3181 h 3181"/>
              <a:gd name="T12" fmla="*/ 11 w 14"/>
              <a:gd name="T13" fmla="*/ 3181 h 3181"/>
              <a:gd name="T14" fmla="*/ 11 w 14"/>
              <a:gd name="T15" fmla="*/ 3181 h 3181"/>
              <a:gd name="T16" fmla="*/ 14 w 14"/>
              <a:gd name="T17" fmla="*/ 3177 h 3181"/>
              <a:gd name="T18" fmla="*/ 14 w 14"/>
              <a:gd name="T19" fmla="*/ 3177 h 3181"/>
              <a:gd name="T20" fmla="*/ 14 w 14"/>
              <a:gd name="T21" fmla="*/ 10 h 3181"/>
              <a:gd name="T22" fmla="*/ 14 w 14"/>
              <a:gd name="T23" fmla="*/ 3 h 3181"/>
              <a:gd name="T24" fmla="*/ 14 w 14"/>
              <a:gd name="T25" fmla="*/ 3 h 3181"/>
              <a:gd name="T26" fmla="*/ 11 w 14"/>
              <a:gd name="T27" fmla="*/ 0 h 3181"/>
              <a:gd name="T28" fmla="*/ 11 w 14"/>
              <a:gd name="T29" fmla="*/ 0 h 3181"/>
              <a:gd name="T30" fmla="*/ 9 w 14"/>
              <a:gd name="T31" fmla="*/ 0 h 3181"/>
              <a:gd name="T32" fmla="*/ 6 w 14"/>
              <a:gd name="T33" fmla="*/ 0 h 3181"/>
              <a:gd name="T34" fmla="*/ 6 w 14"/>
              <a:gd name="T35" fmla="*/ 0 h 3181"/>
              <a:gd name="T36" fmla="*/ 3 w 14"/>
              <a:gd name="T37" fmla="*/ 3 h 3181"/>
              <a:gd name="T38" fmla="*/ 3 w 14"/>
              <a:gd name="T39" fmla="*/ 3 h 3181"/>
              <a:gd name="T40" fmla="*/ 0 w 14"/>
              <a:gd name="T41" fmla="*/ 8 h 3181"/>
              <a:gd name="T42" fmla="*/ 0 w 14"/>
              <a:gd name="T43" fmla="*/ 3175 h 3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3181"/>
              <a:gd name="T68" fmla="*/ 14 w 14"/>
              <a:gd name="T69" fmla="*/ 3181 h 3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3181">
                <a:moveTo>
                  <a:pt x="0" y="3175"/>
                </a:moveTo>
                <a:lnTo>
                  <a:pt x="3" y="3177"/>
                </a:lnTo>
                <a:lnTo>
                  <a:pt x="6" y="3181"/>
                </a:lnTo>
                <a:lnTo>
                  <a:pt x="9" y="3181"/>
                </a:lnTo>
                <a:lnTo>
                  <a:pt x="11" y="3181"/>
                </a:lnTo>
                <a:lnTo>
                  <a:pt x="14" y="3177"/>
                </a:lnTo>
                <a:lnTo>
                  <a:pt x="14" y="10"/>
                </a:lnTo>
                <a:lnTo>
                  <a:pt x="14" y="3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0" y="8"/>
                </a:lnTo>
                <a:lnTo>
                  <a:pt x="0" y="317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5" name="Line 608">
            <a:extLst>
              <a:ext uri="{FF2B5EF4-FFF2-40B4-BE49-F238E27FC236}">
                <a16:creationId xmlns:a16="http://schemas.microsoft.com/office/drawing/2014/main" id="{E7E1F623-7525-45B8-BD0E-257CA87F3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0813" y="440213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6" name="Freeform 609">
            <a:extLst>
              <a:ext uri="{FF2B5EF4-FFF2-40B4-BE49-F238E27FC236}">
                <a16:creationId xmlns:a16="http://schemas.microsoft.com/office/drawing/2014/main" id="{F42FD6A1-D7BA-4826-ABE9-FBA1E7B9849B}"/>
              </a:ext>
            </a:extLst>
          </p:cNvPr>
          <p:cNvSpPr>
            <a:spLocks/>
          </p:cNvSpPr>
          <p:nvPr/>
        </p:nvSpPr>
        <p:spPr bwMode="auto">
          <a:xfrm>
            <a:off x="6497638" y="4402138"/>
            <a:ext cx="57150" cy="3175"/>
          </a:xfrm>
          <a:custGeom>
            <a:avLst/>
            <a:gdLst>
              <a:gd name="T0" fmla="*/ 9 w 149"/>
              <a:gd name="T1" fmla="*/ 0 h 10"/>
              <a:gd name="T2" fmla="*/ 6 w 149"/>
              <a:gd name="T3" fmla="*/ 0 h 10"/>
              <a:gd name="T4" fmla="*/ 6 w 149"/>
              <a:gd name="T5" fmla="*/ 0 h 10"/>
              <a:gd name="T6" fmla="*/ 3 w 149"/>
              <a:gd name="T7" fmla="*/ 3 h 10"/>
              <a:gd name="T8" fmla="*/ 3 w 149"/>
              <a:gd name="T9" fmla="*/ 3 h 10"/>
              <a:gd name="T10" fmla="*/ 0 w 149"/>
              <a:gd name="T11" fmla="*/ 5 h 10"/>
              <a:gd name="T12" fmla="*/ 3 w 149"/>
              <a:gd name="T13" fmla="*/ 8 h 10"/>
              <a:gd name="T14" fmla="*/ 3 w 149"/>
              <a:gd name="T15" fmla="*/ 8 h 10"/>
              <a:gd name="T16" fmla="*/ 6 w 149"/>
              <a:gd name="T17" fmla="*/ 10 h 10"/>
              <a:gd name="T18" fmla="*/ 6 w 149"/>
              <a:gd name="T19" fmla="*/ 10 h 10"/>
              <a:gd name="T20" fmla="*/ 139 w 149"/>
              <a:gd name="T21" fmla="*/ 10 h 10"/>
              <a:gd name="T22" fmla="*/ 144 w 149"/>
              <a:gd name="T23" fmla="*/ 10 h 10"/>
              <a:gd name="T24" fmla="*/ 144 w 149"/>
              <a:gd name="T25" fmla="*/ 10 h 10"/>
              <a:gd name="T26" fmla="*/ 147 w 149"/>
              <a:gd name="T27" fmla="*/ 8 h 10"/>
              <a:gd name="T28" fmla="*/ 147 w 149"/>
              <a:gd name="T29" fmla="*/ 8 h 10"/>
              <a:gd name="T30" fmla="*/ 149 w 149"/>
              <a:gd name="T31" fmla="*/ 5 h 10"/>
              <a:gd name="T32" fmla="*/ 147 w 149"/>
              <a:gd name="T33" fmla="*/ 3 h 10"/>
              <a:gd name="T34" fmla="*/ 147 w 149"/>
              <a:gd name="T35" fmla="*/ 3 h 10"/>
              <a:gd name="T36" fmla="*/ 144 w 149"/>
              <a:gd name="T37" fmla="*/ 0 h 10"/>
              <a:gd name="T38" fmla="*/ 144 w 149"/>
              <a:gd name="T39" fmla="*/ 0 h 10"/>
              <a:gd name="T40" fmla="*/ 142 w 149"/>
              <a:gd name="T41" fmla="*/ 0 h 10"/>
              <a:gd name="T42" fmla="*/ 9 w 149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9"/>
              <a:gd name="T67" fmla="*/ 0 h 10"/>
              <a:gd name="T68" fmla="*/ 149 w 149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9" h="10">
                <a:moveTo>
                  <a:pt x="9" y="0"/>
                </a:moveTo>
                <a:lnTo>
                  <a:pt x="6" y="0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6" y="10"/>
                </a:lnTo>
                <a:lnTo>
                  <a:pt x="139" y="10"/>
                </a:lnTo>
                <a:lnTo>
                  <a:pt x="144" y="10"/>
                </a:lnTo>
                <a:lnTo>
                  <a:pt x="147" y="8"/>
                </a:lnTo>
                <a:lnTo>
                  <a:pt x="149" y="5"/>
                </a:lnTo>
                <a:lnTo>
                  <a:pt x="147" y="3"/>
                </a:lnTo>
                <a:lnTo>
                  <a:pt x="144" y="0"/>
                </a:lnTo>
                <a:lnTo>
                  <a:pt x="142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7" name="Line 610">
            <a:extLst>
              <a:ext uri="{FF2B5EF4-FFF2-40B4-BE49-F238E27FC236}">
                <a16:creationId xmlns:a16="http://schemas.microsoft.com/office/drawing/2014/main" id="{92C71D88-9492-4E15-8E65-426EFDFB8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44037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8" name="Freeform 611">
            <a:extLst>
              <a:ext uri="{FF2B5EF4-FFF2-40B4-BE49-F238E27FC236}">
                <a16:creationId xmlns:a16="http://schemas.microsoft.com/office/drawing/2014/main" id="{95968204-8E7C-4F1B-8A8D-0C9837425955}"/>
              </a:ext>
            </a:extLst>
          </p:cNvPr>
          <p:cNvSpPr>
            <a:spLocks/>
          </p:cNvSpPr>
          <p:nvPr/>
        </p:nvSpPr>
        <p:spPr bwMode="auto">
          <a:xfrm>
            <a:off x="6548438" y="4402138"/>
            <a:ext cx="6350" cy="1149350"/>
          </a:xfrm>
          <a:custGeom>
            <a:avLst/>
            <a:gdLst>
              <a:gd name="T0" fmla="*/ 12 w 12"/>
              <a:gd name="T1" fmla="*/ 5 h 3181"/>
              <a:gd name="T2" fmla="*/ 10 w 12"/>
              <a:gd name="T3" fmla="*/ 3 h 3181"/>
              <a:gd name="T4" fmla="*/ 10 w 12"/>
              <a:gd name="T5" fmla="*/ 3 h 3181"/>
              <a:gd name="T6" fmla="*/ 7 w 12"/>
              <a:gd name="T7" fmla="*/ 0 h 3181"/>
              <a:gd name="T8" fmla="*/ 7 w 12"/>
              <a:gd name="T9" fmla="*/ 0 h 3181"/>
              <a:gd name="T10" fmla="*/ 5 w 12"/>
              <a:gd name="T11" fmla="*/ 0 h 3181"/>
              <a:gd name="T12" fmla="*/ 2 w 12"/>
              <a:gd name="T13" fmla="*/ 0 h 3181"/>
              <a:gd name="T14" fmla="*/ 2 w 12"/>
              <a:gd name="T15" fmla="*/ 0 h 3181"/>
              <a:gd name="T16" fmla="*/ 0 w 12"/>
              <a:gd name="T17" fmla="*/ 3 h 3181"/>
              <a:gd name="T18" fmla="*/ 0 w 12"/>
              <a:gd name="T19" fmla="*/ 3 h 3181"/>
              <a:gd name="T20" fmla="*/ 0 w 12"/>
              <a:gd name="T21" fmla="*/ 3172 h 3181"/>
              <a:gd name="T22" fmla="*/ 0 w 12"/>
              <a:gd name="T23" fmla="*/ 3177 h 3181"/>
              <a:gd name="T24" fmla="*/ 0 w 12"/>
              <a:gd name="T25" fmla="*/ 3177 h 3181"/>
              <a:gd name="T26" fmla="*/ 2 w 12"/>
              <a:gd name="T27" fmla="*/ 3181 h 3181"/>
              <a:gd name="T28" fmla="*/ 2 w 12"/>
              <a:gd name="T29" fmla="*/ 3181 h 3181"/>
              <a:gd name="T30" fmla="*/ 5 w 12"/>
              <a:gd name="T31" fmla="*/ 3181 h 3181"/>
              <a:gd name="T32" fmla="*/ 7 w 12"/>
              <a:gd name="T33" fmla="*/ 3181 h 3181"/>
              <a:gd name="T34" fmla="*/ 7 w 12"/>
              <a:gd name="T35" fmla="*/ 3181 h 3181"/>
              <a:gd name="T36" fmla="*/ 10 w 12"/>
              <a:gd name="T37" fmla="*/ 3177 h 3181"/>
              <a:gd name="T38" fmla="*/ 10 w 12"/>
              <a:gd name="T39" fmla="*/ 3177 h 3181"/>
              <a:gd name="T40" fmla="*/ 12 w 12"/>
              <a:gd name="T41" fmla="*/ 3175 h 3181"/>
              <a:gd name="T42" fmla="*/ 12 w 12"/>
              <a:gd name="T43" fmla="*/ 5 h 31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3181"/>
              <a:gd name="T68" fmla="*/ 12 w 12"/>
              <a:gd name="T69" fmla="*/ 3181 h 31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3181">
                <a:moveTo>
                  <a:pt x="12" y="5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3172"/>
                </a:lnTo>
                <a:lnTo>
                  <a:pt x="0" y="3177"/>
                </a:lnTo>
                <a:lnTo>
                  <a:pt x="2" y="3181"/>
                </a:lnTo>
                <a:lnTo>
                  <a:pt x="5" y="3181"/>
                </a:lnTo>
                <a:lnTo>
                  <a:pt x="7" y="3181"/>
                </a:lnTo>
                <a:lnTo>
                  <a:pt x="10" y="3177"/>
                </a:lnTo>
                <a:lnTo>
                  <a:pt x="12" y="3175"/>
                </a:lnTo>
                <a:lnTo>
                  <a:pt x="12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9" name="Rectangle 612">
            <a:extLst>
              <a:ext uri="{FF2B5EF4-FFF2-40B4-BE49-F238E27FC236}">
                <a16:creationId xmlns:a16="http://schemas.microsoft.com/office/drawing/2014/main" id="{75D93336-B60E-43AB-A1D5-B0DDF9A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4767263"/>
            <a:ext cx="47625" cy="782637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0" name="Line 613">
            <a:extLst>
              <a:ext uri="{FF2B5EF4-FFF2-40B4-BE49-F238E27FC236}">
                <a16:creationId xmlns:a16="http://schemas.microsoft.com/office/drawing/2014/main" id="{FB12C0CF-C8CA-4A9F-9581-4FC15F0B9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2725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1" name="Freeform 614">
            <a:extLst>
              <a:ext uri="{FF2B5EF4-FFF2-40B4-BE49-F238E27FC236}">
                <a16:creationId xmlns:a16="http://schemas.microsoft.com/office/drawing/2014/main" id="{8065D44B-4100-4B0A-9C92-E29EAB25329D}"/>
              </a:ext>
            </a:extLst>
          </p:cNvPr>
          <p:cNvSpPr>
            <a:spLocks/>
          </p:cNvSpPr>
          <p:nvPr/>
        </p:nvSpPr>
        <p:spPr bwMode="auto">
          <a:xfrm>
            <a:off x="6562725" y="4764088"/>
            <a:ext cx="6350" cy="787400"/>
          </a:xfrm>
          <a:custGeom>
            <a:avLst/>
            <a:gdLst>
              <a:gd name="T0" fmla="*/ 0 w 14"/>
              <a:gd name="T1" fmla="*/ 2172 h 2178"/>
              <a:gd name="T2" fmla="*/ 4 w 14"/>
              <a:gd name="T3" fmla="*/ 2174 h 2178"/>
              <a:gd name="T4" fmla="*/ 4 w 14"/>
              <a:gd name="T5" fmla="*/ 2174 h 2178"/>
              <a:gd name="T6" fmla="*/ 6 w 14"/>
              <a:gd name="T7" fmla="*/ 2178 h 2178"/>
              <a:gd name="T8" fmla="*/ 6 w 14"/>
              <a:gd name="T9" fmla="*/ 2178 h 2178"/>
              <a:gd name="T10" fmla="*/ 9 w 14"/>
              <a:gd name="T11" fmla="*/ 2178 h 2178"/>
              <a:gd name="T12" fmla="*/ 11 w 14"/>
              <a:gd name="T13" fmla="*/ 2178 h 2178"/>
              <a:gd name="T14" fmla="*/ 11 w 14"/>
              <a:gd name="T15" fmla="*/ 2178 h 2178"/>
              <a:gd name="T16" fmla="*/ 14 w 14"/>
              <a:gd name="T17" fmla="*/ 2174 h 2178"/>
              <a:gd name="T18" fmla="*/ 14 w 14"/>
              <a:gd name="T19" fmla="*/ 2174 h 2178"/>
              <a:gd name="T20" fmla="*/ 14 w 14"/>
              <a:gd name="T21" fmla="*/ 10 h 2178"/>
              <a:gd name="T22" fmla="*/ 14 w 14"/>
              <a:gd name="T23" fmla="*/ 2 h 2178"/>
              <a:gd name="T24" fmla="*/ 14 w 14"/>
              <a:gd name="T25" fmla="*/ 2 h 2178"/>
              <a:gd name="T26" fmla="*/ 11 w 14"/>
              <a:gd name="T27" fmla="*/ 0 h 2178"/>
              <a:gd name="T28" fmla="*/ 11 w 14"/>
              <a:gd name="T29" fmla="*/ 0 h 2178"/>
              <a:gd name="T30" fmla="*/ 9 w 14"/>
              <a:gd name="T31" fmla="*/ 0 h 2178"/>
              <a:gd name="T32" fmla="*/ 6 w 14"/>
              <a:gd name="T33" fmla="*/ 0 h 2178"/>
              <a:gd name="T34" fmla="*/ 6 w 14"/>
              <a:gd name="T35" fmla="*/ 0 h 2178"/>
              <a:gd name="T36" fmla="*/ 4 w 14"/>
              <a:gd name="T37" fmla="*/ 2 h 2178"/>
              <a:gd name="T38" fmla="*/ 4 w 14"/>
              <a:gd name="T39" fmla="*/ 2 h 2178"/>
              <a:gd name="T40" fmla="*/ 0 w 14"/>
              <a:gd name="T41" fmla="*/ 7 h 2178"/>
              <a:gd name="T42" fmla="*/ 0 w 14"/>
              <a:gd name="T43" fmla="*/ 2172 h 21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178"/>
              <a:gd name="T68" fmla="*/ 14 w 14"/>
              <a:gd name="T69" fmla="*/ 2178 h 21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178">
                <a:moveTo>
                  <a:pt x="0" y="2172"/>
                </a:moveTo>
                <a:lnTo>
                  <a:pt x="4" y="2174"/>
                </a:lnTo>
                <a:lnTo>
                  <a:pt x="6" y="2178"/>
                </a:lnTo>
                <a:lnTo>
                  <a:pt x="9" y="2178"/>
                </a:lnTo>
                <a:lnTo>
                  <a:pt x="11" y="2178"/>
                </a:lnTo>
                <a:lnTo>
                  <a:pt x="14" y="2174"/>
                </a:lnTo>
                <a:lnTo>
                  <a:pt x="14" y="10"/>
                </a:lnTo>
                <a:lnTo>
                  <a:pt x="14" y="2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0" y="7"/>
                </a:lnTo>
                <a:lnTo>
                  <a:pt x="0" y="2172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2" name="Line 615">
            <a:extLst>
              <a:ext uri="{FF2B5EF4-FFF2-40B4-BE49-F238E27FC236}">
                <a16:creationId xmlns:a16="http://schemas.microsoft.com/office/drawing/2014/main" id="{285BAB5B-DAE7-484F-9CFA-D104B7DDD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47640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" name="Freeform 616">
            <a:extLst>
              <a:ext uri="{FF2B5EF4-FFF2-40B4-BE49-F238E27FC236}">
                <a16:creationId xmlns:a16="http://schemas.microsoft.com/office/drawing/2014/main" id="{4B4DAAD0-BDFB-4750-B539-B0D830301024}"/>
              </a:ext>
            </a:extLst>
          </p:cNvPr>
          <p:cNvSpPr>
            <a:spLocks/>
          </p:cNvSpPr>
          <p:nvPr/>
        </p:nvSpPr>
        <p:spPr bwMode="auto">
          <a:xfrm>
            <a:off x="6562725" y="4764088"/>
            <a:ext cx="53975" cy="4762"/>
          </a:xfrm>
          <a:custGeom>
            <a:avLst/>
            <a:gdLst>
              <a:gd name="T0" fmla="*/ 9 w 147"/>
              <a:gd name="T1" fmla="*/ 0 h 10"/>
              <a:gd name="T2" fmla="*/ 6 w 147"/>
              <a:gd name="T3" fmla="*/ 0 h 10"/>
              <a:gd name="T4" fmla="*/ 6 w 147"/>
              <a:gd name="T5" fmla="*/ 0 h 10"/>
              <a:gd name="T6" fmla="*/ 4 w 147"/>
              <a:gd name="T7" fmla="*/ 2 h 10"/>
              <a:gd name="T8" fmla="*/ 4 w 147"/>
              <a:gd name="T9" fmla="*/ 2 h 10"/>
              <a:gd name="T10" fmla="*/ 0 w 147"/>
              <a:gd name="T11" fmla="*/ 5 h 10"/>
              <a:gd name="T12" fmla="*/ 4 w 147"/>
              <a:gd name="T13" fmla="*/ 7 h 10"/>
              <a:gd name="T14" fmla="*/ 4 w 147"/>
              <a:gd name="T15" fmla="*/ 7 h 10"/>
              <a:gd name="T16" fmla="*/ 6 w 147"/>
              <a:gd name="T17" fmla="*/ 10 h 10"/>
              <a:gd name="T18" fmla="*/ 6 w 147"/>
              <a:gd name="T19" fmla="*/ 10 h 10"/>
              <a:gd name="T20" fmla="*/ 137 w 147"/>
              <a:gd name="T21" fmla="*/ 10 h 10"/>
              <a:gd name="T22" fmla="*/ 142 w 147"/>
              <a:gd name="T23" fmla="*/ 10 h 10"/>
              <a:gd name="T24" fmla="*/ 142 w 147"/>
              <a:gd name="T25" fmla="*/ 10 h 10"/>
              <a:gd name="T26" fmla="*/ 144 w 147"/>
              <a:gd name="T27" fmla="*/ 7 h 10"/>
              <a:gd name="T28" fmla="*/ 144 w 147"/>
              <a:gd name="T29" fmla="*/ 7 h 10"/>
              <a:gd name="T30" fmla="*/ 147 w 147"/>
              <a:gd name="T31" fmla="*/ 5 h 10"/>
              <a:gd name="T32" fmla="*/ 144 w 147"/>
              <a:gd name="T33" fmla="*/ 2 h 10"/>
              <a:gd name="T34" fmla="*/ 144 w 147"/>
              <a:gd name="T35" fmla="*/ 2 h 10"/>
              <a:gd name="T36" fmla="*/ 142 w 147"/>
              <a:gd name="T37" fmla="*/ 0 h 10"/>
              <a:gd name="T38" fmla="*/ 142 w 147"/>
              <a:gd name="T39" fmla="*/ 0 h 10"/>
              <a:gd name="T40" fmla="*/ 139 w 147"/>
              <a:gd name="T41" fmla="*/ 0 h 10"/>
              <a:gd name="T42" fmla="*/ 9 w 147"/>
              <a:gd name="T43" fmla="*/ 0 h 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"/>
              <a:gd name="T67" fmla="*/ 0 h 10"/>
              <a:gd name="T68" fmla="*/ 147 w 147"/>
              <a:gd name="T69" fmla="*/ 10 h 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" h="10">
                <a:moveTo>
                  <a:pt x="9" y="0"/>
                </a:moveTo>
                <a:lnTo>
                  <a:pt x="6" y="0"/>
                </a:lnTo>
                <a:lnTo>
                  <a:pt x="4" y="2"/>
                </a:lnTo>
                <a:lnTo>
                  <a:pt x="0" y="5"/>
                </a:lnTo>
                <a:lnTo>
                  <a:pt x="4" y="7"/>
                </a:lnTo>
                <a:lnTo>
                  <a:pt x="6" y="10"/>
                </a:lnTo>
                <a:lnTo>
                  <a:pt x="137" y="10"/>
                </a:lnTo>
                <a:lnTo>
                  <a:pt x="142" y="10"/>
                </a:lnTo>
                <a:lnTo>
                  <a:pt x="144" y="7"/>
                </a:lnTo>
                <a:lnTo>
                  <a:pt x="147" y="5"/>
                </a:lnTo>
                <a:lnTo>
                  <a:pt x="144" y="2"/>
                </a:lnTo>
                <a:lnTo>
                  <a:pt x="142" y="0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4" name="Line 617">
            <a:extLst>
              <a:ext uri="{FF2B5EF4-FFF2-40B4-BE49-F238E27FC236}">
                <a16:creationId xmlns:a16="http://schemas.microsoft.com/office/drawing/2014/main" id="{DA0EF8A0-6B0A-4225-882E-9B3A5D95D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47672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5" name="Freeform 618">
            <a:extLst>
              <a:ext uri="{FF2B5EF4-FFF2-40B4-BE49-F238E27FC236}">
                <a16:creationId xmlns:a16="http://schemas.microsoft.com/office/drawing/2014/main" id="{16E344B3-2516-4479-93E2-03F378E8E75E}"/>
              </a:ext>
            </a:extLst>
          </p:cNvPr>
          <p:cNvSpPr>
            <a:spLocks/>
          </p:cNvSpPr>
          <p:nvPr/>
        </p:nvSpPr>
        <p:spPr bwMode="auto">
          <a:xfrm>
            <a:off x="6611938" y="4764088"/>
            <a:ext cx="4762" cy="787400"/>
          </a:xfrm>
          <a:custGeom>
            <a:avLst/>
            <a:gdLst>
              <a:gd name="T0" fmla="*/ 14 w 14"/>
              <a:gd name="T1" fmla="*/ 5 h 2178"/>
              <a:gd name="T2" fmla="*/ 11 w 14"/>
              <a:gd name="T3" fmla="*/ 2 h 2178"/>
              <a:gd name="T4" fmla="*/ 11 w 14"/>
              <a:gd name="T5" fmla="*/ 2 h 2178"/>
              <a:gd name="T6" fmla="*/ 9 w 14"/>
              <a:gd name="T7" fmla="*/ 0 h 2178"/>
              <a:gd name="T8" fmla="*/ 9 w 14"/>
              <a:gd name="T9" fmla="*/ 0 h 2178"/>
              <a:gd name="T10" fmla="*/ 6 w 14"/>
              <a:gd name="T11" fmla="*/ 0 h 2178"/>
              <a:gd name="T12" fmla="*/ 4 w 14"/>
              <a:gd name="T13" fmla="*/ 0 h 2178"/>
              <a:gd name="T14" fmla="*/ 4 w 14"/>
              <a:gd name="T15" fmla="*/ 0 h 2178"/>
              <a:gd name="T16" fmla="*/ 0 w 14"/>
              <a:gd name="T17" fmla="*/ 2 h 2178"/>
              <a:gd name="T18" fmla="*/ 0 w 14"/>
              <a:gd name="T19" fmla="*/ 2 h 2178"/>
              <a:gd name="T20" fmla="*/ 0 w 14"/>
              <a:gd name="T21" fmla="*/ 2169 h 2178"/>
              <a:gd name="T22" fmla="*/ 0 w 14"/>
              <a:gd name="T23" fmla="*/ 2174 h 2178"/>
              <a:gd name="T24" fmla="*/ 0 w 14"/>
              <a:gd name="T25" fmla="*/ 2174 h 2178"/>
              <a:gd name="T26" fmla="*/ 4 w 14"/>
              <a:gd name="T27" fmla="*/ 2178 h 2178"/>
              <a:gd name="T28" fmla="*/ 4 w 14"/>
              <a:gd name="T29" fmla="*/ 2178 h 2178"/>
              <a:gd name="T30" fmla="*/ 6 w 14"/>
              <a:gd name="T31" fmla="*/ 2178 h 2178"/>
              <a:gd name="T32" fmla="*/ 9 w 14"/>
              <a:gd name="T33" fmla="*/ 2178 h 2178"/>
              <a:gd name="T34" fmla="*/ 9 w 14"/>
              <a:gd name="T35" fmla="*/ 2178 h 2178"/>
              <a:gd name="T36" fmla="*/ 11 w 14"/>
              <a:gd name="T37" fmla="*/ 2174 h 2178"/>
              <a:gd name="T38" fmla="*/ 11 w 14"/>
              <a:gd name="T39" fmla="*/ 2174 h 2178"/>
              <a:gd name="T40" fmla="*/ 14 w 14"/>
              <a:gd name="T41" fmla="*/ 2172 h 2178"/>
              <a:gd name="T42" fmla="*/ 14 w 14"/>
              <a:gd name="T43" fmla="*/ 5 h 21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178"/>
              <a:gd name="T68" fmla="*/ 14 w 14"/>
              <a:gd name="T69" fmla="*/ 2178 h 21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178">
                <a:moveTo>
                  <a:pt x="14" y="5"/>
                </a:moveTo>
                <a:lnTo>
                  <a:pt x="11" y="2"/>
                </a:lnTo>
                <a:lnTo>
                  <a:pt x="9" y="0"/>
                </a:lnTo>
                <a:lnTo>
                  <a:pt x="6" y="0"/>
                </a:lnTo>
                <a:lnTo>
                  <a:pt x="4" y="0"/>
                </a:lnTo>
                <a:lnTo>
                  <a:pt x="0" y="2"/>
                </a:lnTo>
                <a:lnTo>
                  <a:pt x="0" y="2169"/>
                </a:lnTo>
                <a:lnTo>
                  <a:pt x="0" y="2174"/>
                </a:lnTo>
                <a:lnTo>
                  <a:pt x="4" y="2178"/>
                </a:lnTo>
                <a:lnTo>
                  <a:pt x="6" y="2178"/>
                </a:lnTo>
                <a:lnTo>
                  <a:pt x="9" y="2178"/>
                </a:lnTo>
                <a:lnTo>
                  <a:pt x="11" y="2174"/>
                </a:lnTo>
                <a:lnTo>
                  <a:pt x="14" y="2172"/>
                </a:lnTo>
                <a:lnTo>
                  <a:pt x="14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6" name="Rectangle 619">
            <a:extLst>
              <a:ext uri="{FF2B5EF4-FFF2-40B4-BE49-F238E27FC236}">
                <a16:creationId xmlns:a16="http://schemas.microsoft.com/office/drawing/2014/main" id="{D7781889-C5AB-43A7-B1E6-C40454187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4645025"/>
            <a:ext cx="47625" cy="9048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7" name="Line 620">
            <a:extLst>
              <a:ext uri="{FF2B5EF4-FFF2-40B4-BE49-F238E27FC236}">
                <a16:creationId xmlns:a16="http://schemas.microsoft.com/office/drawing/2014/main" id="{E92B11A4-87F3-43A9-B5D0-D22F68ECD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8" name="Freeform 621">
            <a:extLst>
              <a:ext uri="{FF2B5EF4-FFF2-40B4-BE49-F238E27FC236}">
                <a16:creationId xmlns:a16="http://schemas.microsoft.com/office/drawing/2014/main" id="{43321E59-7DBE-4448-842B-111F17A612DB}"/>
              </a:ext>
            </a:extLst>
          </p:cNvPr>
          <p:cNvSpPr>
            <a:spLocks/>
          </p:cNvSpPr>
          <p:nvPr/>
        </p:nvSpPr>
        <p:spPr bwMode="auto">
          <a:xfrm>
            <a:off x="6627813" y="4641850"/>
            <a:ext cx="4762" cy="909638"/>
          </a:xfrm>
          <a:custGeom>
            <a:avLst/>
            <a:gdLst>
              <a:gd name="T0" fmla="*/ 0 w 13"/>
              <a:gd name="T1" fmla="*/ 2509 h 2515"/>
              <a:gd name="T2" fmla="*/ 4 w 13"/>
              <a:gd name="T3" fmla="*/ 2511 h 2515"/>
              <a:gd name="T4" fmla="*/ 4 w 13"/>
              <a:gd name="T5" fmla="*/ 2511 h 2515"/>
              <a:gd name="T6" fmla="*/ 6 w 13"/>
              <a:gd name="T7" fmla="*/ 2515 h 2515"/>
              <a:gd name="T8" fmla="*/ 6 w 13"/>
              <a:gd name="T9" fmla="*/ 2515 h 2515"/>
              <a:gd name="T10" fmla="*/ 9 w 13"/>
              <a:gd name="T11" fmla="*/ 2515 h 2515"/>
              <a:gd name="T12" fmla="*/ 11 w 13"/>
              <a:gd name="T13" fmla="*/ 2515 h 2515"/>
              <a:gd name="T14" fmla="*/ 11 w 13"/>
              <a:gd name="T15" fmla="*/ 2515 h 2515"/>
              <a:gd name="T16" fmla="*/ 13 w 13"/>
              <a:gd name="T17" fmla="*/ 2511 h 2515"/>
              <a:gd name="T18" fmla="*/ 13 w 13"/>
              <a:gd name="T19" fmla="*/ 2511 h 2515"/>
              <a:gd name="T20" fmla="*/ 13 w 13"/>
              <a:gd name="T21" fmla="*/ 11 h 2515"/>
              <a:gd name="T22" fmla="*/ 13 w 13"/>
              <a:gd name="T23" fmla="*/ 3 h 2515"/>
              <a:gd name="T24" fmla="*/ 13 w 13"/>
              <a:gd name="T25" fmla="*/ 3 h 2515"/>
              <a:gd name="T26" fmla="*/ 11 w 13"/>
              <a:gd name="T27" fmla="*/ 0 h 2515"/>
              <a:gd name="T28" fmla="*/ 11 w 13"/>
              <a:gd name="T29" fmla="*/ 0 h 2515"/>
              <a:gd name="T30" fmla="*/ 9 w 13"/>
              <a:gd name="T31" fmla="*/ 0 h 2515"/>
              <a:gd name="T32" fmla="*/ 6 w 13"/>
              <a:gd name="T33" fmla="*/ 0 h 2515"/>
              <a:gd name="T34" fmla="*/ 6 w 13"/>
              <a:gd name="T35" fmla="*/ 0 h 2515"/>
              <a:gd name="T36" fmla="*/ 4 w 13"/>
              <a:gd name="T37" fmla="*/ 3 h 2515"/>
              <a:gd name="T38" fmla="*/ 4 w 13"/>
              <a:gd name="T39" fmla="*/ 3 h 2515"/>
              <a:gd name="T40" fmla="*/ 0 w 13"/>
              <a:gd name="T41" fmla="*/ 8 h 2515"/>
              <a:gd name="T42" fmla="*/ 0 w 13"/>
              <a:gd name="T43" fmla="*/ 2509 h 2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515"/>
              <a:gd name="T68" fmla="*/ 13 w 13"/>
              <a:gd name="T69" fmla="*/ 2515 h 25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515">
                <a:moveTo>
                  <a:pt x="0" y="2509"/>
                </a:moveTo>
                <a:lnTo>
                  <a:pt x="4" y="2511"/>
                </a:lnTo>
                <a:lnTo>
                  <a:pt x="6" y="2515"/>
                </a:lnTo>
                <a:lnTo>
                  <a:pt x="9" y="2515"/>
                </a:lnTo>
                <a:lnTo>
                  <a:pt x="11" y="2515"/>
                </a:lnTo>
                <a:lnTo>
                  <a:pt x="13" y="2511"/>
                </a:lnTo>
                <a:lnTo>
                  <a:pt x="13" y="11"/>
                </a:lnTo>
                <a:lnTo>
                  <a:pt x="13" y="3"/>
                </a:lnTo>
                <a:lnTo>
                  <a:pt x="11" y="0"/>
                </a:lnTo>
                <a:lnTo>
                  <a:pt x="9" y="0"/>
                </a:lnTo>
                <a:lnTo>
                  <a:pt x="6" y="0"/>
                </a:lnTo>
                <a:lnTo>
                  <a:pt x="4" y="3"/>
                </a:lnTo>
                <a:lnTo>
                  <a:pt x="0" y="8"/>
                </a:lnTo>
                <a:lnTo>
                  <a:pt x="0" y="2509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9" name="Line 622">
            <a:extLst>
              <a:ext uri="{FF2B5EF4-FFF2-40B4-BE49-F238E27FC236}">
                <a16:creationId xmlns:a16="http://schemas.microsoft.com/office/drawing/2014/main" id="{86F8B246-965A-40F3-8612-5A1F6085B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46418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" name="Freeform 623">
            <a:extLst>
              <a:ext uri="{FF2B5EF4-FFF2-40B4-BE49-F238E27FC236}">
                <a16:creationId xmlns:a16="http://schemas.microsoft.com/office/drawing/2014/main" id="{F453A42E-EC06-485A-A3BE-9AA912F044E9}"/>
              </a:ext>
            </a:extLst>
          </p:cNvPr>
          <p:cNvSpPr>
            <a:spLocks/>
          </p:cNvSpPr>
          <p:nvPr/>
        </p:nvSpPr>
        <p:spPr bwMode="auto">
          <a:xfrm>
            <a:off x="6627813" y="4641850"/>
            <a:ext cx="53975" cy="4763"/>
          </a:xfrm>
          <a:custGeom>
            <a:avLst/>
            <a:gdLst>
              <a:gd name="T0" fmla="*/ 9 w 148"/>
              <a:gd name="T1" fmla="*/ 0 h 11"/>
              <a:gd name="T2" fmla="*/ 6 w 148"/>
              <a:gd name="T3" fmla="*/ 0 h 11"/>
              <a:gd name="T4" fmla="*/ 6 w 148"/>
              <a:gd name="T5" fmla="*/ 0 h 11"/>
              <a:gd name="T6" fmla="*/ 4 w 148"/>
              <a:gd name="T7" fmla="*/ 3 h 11"/>
              <a:gd name="T8" fmla="*/ 4 w 148"/>
              <a:gd name="T9" fmla="*/ 3 h 11"/>
              <a:gd name="T10" fmla="*/ 0 w 148"/>
              <a:gd name="T11" fmla="*/ 6 h 11"/>
              <a:gd name="T12" fmla="*/ 4 w 148"/>
              <a:gd name="T13" fmla="*/ 8 h 11"/>
              <a:gd name="T14" fmla="*/ 4 w 148"/>
              <a:gd name="T15" fmla="*/ 8 h 11"/>
              <a:gd name="T16" fmla="*/ 6 w 148"/>
              <a:gd name="T17" fmla="*/ 11 h 11"/>
              <a:gd name="T18" fmla="*/ 6 w 148"/>
              <a:gd name="T19" fmla="*/ 11 h 11"/>
              <a:gd name="T20" fmla="*/ 137 w 148"/>
              <a:gd name="T21" fmla="*/ 11 h 11"/>
              <a:gd name="T22" fmla="*/ 142 w 148"/>
              <a:gd name="T23" fmla="*/ 11 h 11"/>
              <a:gd name="T24" fmla="*/ 142 w 148"/>
              <a:gd name="T25" fmla="*/ 11 h 11"/>
              <a:gd name="T26" fmla="*/ 144 w 148"/>
              <a:gd name="T27" fmla="*/ 8 h 11"/>
              <a:gd name="T28" fmla="*/ 144 w 148"/>
              <a:gd name="T29" fmla="*/ 8 h 11"/>
              <a:gd name="T30" fmla="*/ 148 w 148"/>
              <a:gd name="T31" fmla="*/ 6 h 11"/>
              <a:gd name="T32" fmla="*/ 144 w 148"/>
              <a:gd name="T33" fmla="*/ 3 h 11"/>
              <a:gd name="T34" fmla="*/ 144 w 148"/>
              <a:gd name="T35" fmla="*/ 3 h 11"/>
              <a:gd name="T36" fmla="*/ 142 w 148"/>
              <a:gd name="T37" fmla="*/ 0 h 11"/>
              <a:gd name="T38" fmla="*/ 142 w 148"/>
              <a:gd name="T39" fmla="*/ 0 h 11"/>
              <a:gd name="T40" fmla="*/ 139 w 148"/>
              <a:gd name="T41" fmla="*/ 0 h 11"/>
              <a:gd name="T42" fmla="*/ 9 w 148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8"/>
              <a:gd name="T67" fmla="*/ 0 h 11"/>
              <a:gd name="T68" fmla="*/ 148 w 148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8" h="11">
                <a:moveTo>
                  <a:pt x="9" y="0"/>
                </a:moveTo>
                <a:lnTo>
                  <a:pt x="6" y="0"/>
                </a:lnTo>
                <a:lnTo>
                  <a:pt x="4" y="3"/>
                </a:lnTo>
                <a:lnTo>
                  <a:pt x="0" y="6"/>
                </a:lnTo>
                <a:lnTo>
                  <a:pt x="4" y="8"/>
                </a:lnTo>
                <a:lnTo>
                  <a:pt x="6" y="11"/>
                </a:lnTo>
                <a:lnTo>
                  <a:pt x="137" y="11"/>
                </a:lnTo>
                <a:lnTo>
                  <a:pt x="142" y="11"/>
                </a:lnTo>
                <a:lnTo>
                  <a:pt x="144" y="8"/>
                </a:lnTo>
                <a:lnTo>
                  <a:pt x="148" y="6"/>
                </a:lnTo>
                <a:lnTo>
                  <a:pt x="144" y="3"/>
                </a:lnTo>
                <a:lnTo>
                  <a:pt x="142" y="0"/>
                </a:lnTo>
                <a:lnTo>
                  <a:pt x="139" y="0"/>
                </a:lnTo>
                <a:lnTo>
                  <a:pt x="9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1" name="Line 624">
            <a:extLst>
              <a:ext uri="{FF2B5EF4-FFF2-40B4-BE49-F238E27FC236}">
                <a16:creationId xmlns:a16="http://schemas.microsoft.com/office/drawing/2014/main" id="{50C345AA-34C9-4AC7-990A-DE9C0ACF7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46450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" name="Freeform 625">
            <a:extLst>
              <a:ext uri="{FF2B5EF4-FFF2-40B4-BE49-F238E27FC236}">
                <a16:creationId xmlns:a16="http://schemas.microsoft.com/office/drawing/2014/main" id="{332DE287-78A5-454D-BDD7-794289A52078}"/>
              </a:ext>
            </a:extLst>
          </p:cNvPr>
          <p:cNvSpPr>
            <a:spLocks/>
          </p:cNvSpPr>
          <p:nvPr/>
        </p:nvSpPr>
        <p:spPr bwMode="auto">
          <a:xfrm>
            <a:off x="6677025" y="4641850"/>
            <a:ext cx="4763" cy="909638"/>
          </a:xfrm>
          <a:custGeom>
            <a:avLst/>
            <a:gdLst>
              <a:gd name="T0" fmla="*/ 14 w 14"/>
              <a:gd name="T1" fmla="*/ 6 h 2515"/>
              <a:gd name="T2" fmla="*/ 10 w 14"/>
              <a:gd name="T3" fmla="*/ 3 h 2515"/>
              <a:gd name="T4" fmla="*/ 10 w 14"/>
              <a:gd name="T5" fmla="*/ 3 h 2515"/>
              <a:gd name="T6" fmla="*/ 8 w 14"/>
              <a:gd name="T7" fmla="*/ 0 h 2515"/>
              <a:gd name="T8" fmla="*/ 8 w 14"/>
              <a:gd name="T9" fmla="*/ 0 h 2515"/>
              <a:gd name="T10" fmla="*/ 5 w 14"/>
              <a:gd name="T11" fmla="*/ 0 h 2515"/>
              <a:gd name="T12" fmla="*/ 3 w 14"/>
              <a:gd name="T13" fmla="*/ 0 h 2515"/>
              <a:gd name="T14" fmla="*/ 3 w 14"/>
              <a:gd name="T15" fmla="*/ 0 h 2515"/>
              <a:gd name="T16" fmla="*/ 0 w 14"/>
              <a:gd name="T17" fmla="*/ 3 h 2515"/>
              <a:gd name="T18" fmla="*/ 0 w 14"/>
              <a:gd name="T19" fmla="*/ 3 h 2515"/>
              <a:gd name="T20" fmla="*/ 0 w 14"/>
              <a:gd name="T21" fmla="*/ 2506 h 2515"/>
              <a:gd name="T22" fmla="*/ 0 w 14"/>
              <a:gd name="T23" fmla="*/ 2511 h 2515"/>
              <a:gd name="T24" fmla="*/ 0 w 14"/>
              <a:gd name="T25" fmla="*/ 2511 h 2515"/>
              <a:gd name="T26" fmla="*/ 3 w 14"/>
              <a:gd name="T27" fmla="*/ 2515 h 2515"/>
              <a:gd name="T28" fmla="*/ 3 w 14"/>
              <a:gd name="T29" fmla="*/ 2515 h 2515"/>
              <a:gd name="T30" fmla="*/ 5 w 14"/>
              <a:gd name="T31" fmla="*/ 2515 h 2515"/>
              <a:gd name="T32" fmla="*/ 8 w 14"/>
              <a:gd name="T33" fmla="*/ 2515 h 2515"/>
              <a:gd name="T34" fmla="*/ 8 w 14"/>
              <a:gd name="T35" fmla="*/ 2515 h 2515"/>
              <a:gd name="T36" fmla="*/ 10 w 14"/>
              <a:gd name="T37" fmla="*/ 2511 h 2515"/>
              <a:gd name="T38" fmla="*/ 10 w 14"/>
              <a:gd name="T39" fmla="*/ 2511 h 2515"/>
              <a:gd name="T40" fmla="*/ 14 w 14"/>
              <a:gd name="T41" fmla="*/ 2509 h 2515"/>
              <a:gd name="T42" fmla="*/ 14 w 14"/>
              <a:gd name="T43" fmla="*/ 6 h 25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2515"/>
              <a:gd name="T68" fmla="*/ 14 w 14"/>
              <a:gd name="T69" fmla="*/ 2515 h 25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2515">
                <a:moveTo>
                  <a:pt x="14" y="6"/>
                </a:moveTo>
                <a:lnTo>
                  <a:pt x="10" y="3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3"/>
                </a:lnTo>
                <a:lnTo>
                  <a:pt x="0" y="2506"/>
                </a:lnTo>
                <a:lnTo>
                  <a:pt x="0" y="2511"/>
                </a:lnTo>
                <a:lnTo>
                  <a:pt x="3" y="2515"/>
                </a:lnTo>
                <a:lnTo>
                  <a:pt x="5" y="2515"/>
                </a:lnTo>
                <a:lnTo>
                  <a:pt x="8" y="2515"/>
                </a:lnTo>
                <a:lnTo>
                  <a:pt x="10" y="2511"/>
                </a:lnTo>
                <a:lnTo>
                  <a:pt x="14" y="2509"/>
                </a:lnTo>
                <a:lnTo>
                  <a:pt x="14" y="6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3" name="Rectangle 626">
            <a:extLst>
              <a:ext uri="{FF2B5EF4-FFF2-40B4-BE49-F238E27FC236}">
                <a16:creationId xmlns:a16="http://schemas.microsoft.com/office/drawing/2014/main" id="{BBD93E8F-A7DA-4343-A694-6AAD99C3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4705350"/>
            <a:ext cx="49212" cy="844550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4" name="Line 627">
            <a:extLst>
              <a:ext uri="{FF2B5EF4-FFF2-40B4-BE49-F238E27FC236}">
                <a16:creationId xmlns:a16="http://schemas.microsoft.com/office/drawing/2014/main" id="{4F1EF011-E822-4E7A-991F-B449CE458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313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5" name="Freeform 628">
            <a:extLst>
              <a:ext uri="{FF2B5EF4-FFF2-40B4-BE49-F238E27FC236}">
                <a16:creationId xmlns:a16="http://schemas.microsoft.com/office/drawing/2014/main" id="{CC94EA59-9B1B-4E6E-8884-36455651458D}"/>
              </a:ext>
            </a:extLst>
          </p:cNvPr>
          <p:cNvSpPr>
            <a:spLocks/>
          </p:cNvSpPr>
          <p:nvPr/>
        </p:nvSpPr>
        <p:spPr bwMode="auto">
          <a:xfrm>
            <a:off x="6691313" y="4703763"/>
            <a:ext cx="6350" cy="847725"/>
          </a:xfrm>
          <a:custGeom>
            <a:avLst/>
            <a:gdLst>
              <a:gd name="T0" fmla="*/ 0 w 12"/>
              <a:gd name="T1" fmla="*/ 2341 h 2347"/>
              <a:gd name="T2" fmla="*/ 2 w 12"/>
              <a:gd name="T3" fmla="*/ 2343 h 2347"/>
              <a:gd name="T4" fmla="*/ 2 w 12"/>
              <a:gd name="T5" fmla="*/ 2343 h 2347"/>
              <a:gd name="T6" fmla="*/ 5 w 12"/>
              <a:gd name="T7" fmla="*/ 2347 h 2347"/>
              <a:gd name="T8" fmla="*/ 5 w 12"/>
              <a:gd name="T9" fmla="*/ 2347 h 2347"/>
              <a:gd name="T10" fmla="*/ 7 w 12"/>
              <a:gd name="T11" fmla="*/ 2347 h 2347"/>
              <a:gd name="T12" fmla="*/ 10 w 12"/>
              <a:gd name="T13" fmla="*/ 2347 h 2347"/>
              <a:gd name="T14" fmla="*/ 10 w 12"/>
              <a:gd name="T15" fmla="*/ 2347 h 2347"/>
              <a:gd name="T16" fmla="*/ 12 w 12"/>
              <a:gd name="T17" fmla="*/ 2343 h 2347"/>
              <a:gd name="T18" fmla="*/ 12 w 12"/>
              <a:gd name="T19" fmla="*/ 2343 h 2347"/>
              <a:gd name="T20" fmla="*/ 12 w 12"/>
              <a:gd name="T21" fmla="*/ 11 h 2347"/>
              <a:gd name="T22" fmla="*/ 12 w 12"/>
              <a:gd name="T23" fmla="*/ 3 h 2347"/>
              <a:gd name="T24" fmla="*/ 12 w 12"/>
              <a:gd name="T25" fmla="*/ 3 h 2347"/>
              <a:gd name="T26" fmla="*/ 10 w 12"/>
              <a:gd name="T27" fmla="*/ 0 h 2347"/>
              <a:gd name="T28" fmla="*/ 10 w 12"/>
              <a:gd name="T29" fmla="*/ 0 h 2347"/>
              <a:gd name="T30" fmla="*/ 7 w 12"/>
              <a:gd name="T31" fmla="*/ 0 h 2347"/>
              <a:gd name="T32" fmla="*/ 5 w 12"/>
              <a:gd name="T33" fmla="*/ 0 h 2347"/>
              <a:gd name="T34" fmla="*/ 5 w 12"/>
              <a:gd name="T35" fmla="*/ 0 h 2347"/>
              <a:gd name="T36" fmla="*/ 2 w 12"/>
              <a:gd name="T37" fmla="*/ 3 h 2347"/>
              <a:gd name="T38" fmla="*/ 2 w 12"/>
              <a:gd name="T39" fmla="*/ 3 h 2347"/>
              <a:gd name="T40" fmla="*/ 0 w 12"/>
              <a:gd name="T41" fmla="*/ 9 h 2347"/>
              <a:gd name="T42" fmla="*/ 0 w 12"/>
              <a:gd name="T43" fmla="*/ 2341 h 23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2347"/>
              <a:gd name="T68" fmla="*/ 12 w 12"/>
              <a:gd name="T69" fmla="*/ 2347 h 23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2347">
                <a:moveTo>
                  <a:pt x="0" y="2341"/>
                </a:moveTo>
                <a:lnTo>
                  <a:pt x="2" y="2343"/>
                </a:lnTo>
                <a:lnTo>
                  <a:pt x="5" y="2347"/>
                </a:lnTo>
                <a:lnTo>
                  <a:pt x="7" y="2347"/>
                </a:lnTo>
                <a:lnTo>
                  <a:pt x="10" y="2347"/>
                </a:lnTo>
                <a:lnTo>
                  <a:pt x="12" y="2343"/>
                </a:lnTo>
                <a:lnTo>
                  <a:pt x="12" y="11"/>
                </a:lnTo>
                <a:lnTo>
                  <a:pt x="12" y="3"/>
                </a:lnTo>
                <a:lnTo>
                  <a:pt x="10" y="0"/>
                </a:lnTo>
                <a:lnTo>
                  <a:pt x="7" y="0"/>
                </a:lnTo>
                <a:lnTo>
                  <a:pt x="5" y="0"/>
                </a:lnTo>
                <a:lnTo>
                  <a:pt x="2" y="3"/>
                </a:lnTo>
                <a:lnTo>
                  <a:pt x="0" y="9"/>
                </a:lnTo>
                <a:lnTo>
                  <a:pt x="0" y="2341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6" name="Line 629">
            <a:extLst>
              <a:ext uri="{FF2B5EF4-FFF2-40B4-BE49-F238E27FC236}">
                <a16:creationId xmlns:a16="http://schemas.microsoft.com/office/drawing/2014/main" id="{8D543C5C-A2B3-4A45-ABB7-6B15B1C99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4703763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7" name="Freeform 630">
            <a:extLst>
              <a:ext uri="{FF2B5EF4-FFF2-40B4-BE49-F238E27FC236}">
                <a16:creationId xmlns:a16="http://schemas.microsoft.com/office/drawing/2014/main" id="{C706E6A9-9266-46C7-B5AD-207DC14DBC53}"/>
              </a:ext>
            </a:extLst>
          </p:cNvPr>
          <p:cNvSpPr>
            <a:spLocks/>
          </p:cNvSpPr>
          <p:nvPr/>
        </p:nvSpPr>
        <p:spPr bwMode="auto">
          <a:xfrm>
            <a:off x="6691313" y="4703763"/>
            <a:ext cx="53975" cy="3175"/>
          </a:xfrm>
          <a:custGeom>
            <a:avLst/>
            <a:gdLst>
              <a:gd name="T0" fmla="*/ 7 w 146"/>
              <a:gd name="T1" fmla="*/ 0 h 11"/>
              <a:gd name="T2" fmla="*/ 5 w 146"/>
              <a:gd name="T3" fmla="*/ 0 h 11"/>
              <a:gd name="T4" fmla="*/ 5 w 146"/>
              <a:gd name="T5" fmla="*/ 0 h 11"/>
              <a:gd name="T6" fmla="*/ 2 w 146"/>
              <a:gd name="T7" fmla="*/ 3 h 11"/>
              <a:gd name="T8" fmla="*/ 2 w 146"/>
              <a:gd name="T9" fmla="*/ 3 h 11"/>
              <a:gd name="T10" fmla="*/ 0 w 146"/>
              <a:gd name="T11" fmla="*/ 5 h 11"/>
              <a:gd name="T12" fmla="*/ 2 w 146"/>
              <a:gd name="T13" fmla="*/ 9 h 11"/>
              <a:gd name="T14" fmla="*/ 2 w 146"/>
              <a:gd name="T15" fmla="*/ 9 h 11"/>
              <a:gd name="T16" fmla="*/ 5 w 146"/>
              <a:gd name="T17" fmla="*/ 11 h 11"/>
              <a:gd name="T18" fmla="*/ 5 w 146"/>
              <a:gd name="T19" fmla="*/ 11 h 11"/>
              <a:gd name="T20" fmla="*/ 135 w 146"/>
              <a:gd name="T21" fmla="*/ 11 h 11"/>
              <a:gd name="T22" fmla="*/ 140 w 146"/>
              <a:gd name="T23" fmla="*/ 11 h 11"/>
              <a:gd name="T24" fmla="*/ 140 w 146"/>
              <a:gd name="T25" fmla="*/ 11 h 11"/>
              <a:gd name="T26" fmla="*/ 143 w 146"/>
              <a:gd name="T27" fmla="*/ 9 h 11"/>
              <a:gd name="T28" fmla="*/ 143 w 146"/>
              <a:gd name="T29" fmla="*/ 9 h 11"/>
              <a:gd name="T30" fmla="*/ 146 w 146"/>
              <a:gd name="T31" fmla="*/ 5 h 11"/>
              <a:gd name="T32" fmla="*/ 143 w 146"/>
              <a:gd name="T33" fmla="*/ 3 h 11"/>
              <a:gd name="T34" fmla="*/ 143 w 146"/>
              <a:gd name="T35" fmla="*/ 3 h 11"/>
              <a:gd name="T36" fmla="*/ 140 w 146"/>
              <a:gd name="T37" fmla="*/ 0 h 11"/>
              <a:gd name="T38" fmla="*/ 140 w 146"/>
              <a:gd name="T39" fmla="*/ 0 h 11"/>
              <a:gd name="T40" fmla="*/ 138 w 146"/>
              <a:gd name="T41" fmla="*/ 0 h 11"/>
              <a:gd name="T42" fmla="*/ 7 w 146"/>
              <a:gd name="T43" fmla="*/ 0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1"/>
              <a:gd name="T68" fmla="*/ 146 w 146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1">
                <a:moveTo>
                  <a:pt x="7" y="0"/>
                </a:move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2" y="9"/>
                </a:lnTo>
                <a:lnTo>
                  <a:pt x="5" y="11"/>
                </a:lnTo>
                <a:lnTo>
                  <a:pt x="135" y="11"/>
                </a:lnTo>
                <a:lnTo>
                  <a:pt x="140" y="11"/>
                </a:lnTo>
                <a:lnTo>
                  <a:pt x="143" y="9"/>
                </a:lnTo>
                <a:lnTo>
                  <a:pt x="146" y="5"/>
                </a:lnTo>
                <a:lnTo>
                  <a:pt x="143" y="3"/>
                </a:lnTo>
                <a:lnTo>
                  <a:pt x="140" y="0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8" name="Line 631">
            <a:extLst>
              <a:ext uri="{FF2B5EF4-FFF2-40B4-BE49-F238E27FC236}">
                <a16:creationId xmlns:a16="http://schemas.microsoft.com/office/drawing/2014/main" id="{473A645E-4266-4507-847B-375DE02F7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47053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9" name="Freeform 632">
            <a:extLst>
              <a:ext uri="{FF2B5EF4-FFF2-40B4-BE49-F238E27FC236}">
                <a16:creationId xmlns:a16="http://schemas.microsoft.com/office/drawing/2014/main" id="{522C0EDF-591E-4BF4-885C-43CFBE37F22F}"/>
              </a:ext>
            </a:extLst>
          </p:cNvPr>
          <p:cNvSpPr>
            <a:spLocks/>
          </p:cNvSpPr>
          <p:nvPr/>
        </p:nvSpPr>
        <p:spPr bwMode="auto">
          <a:xfrm>
            <a:off x="6742113" y="4703763"/>
            <a:ext cx="3175" cy="847725"/>
          </a:xfrm>
          <a:custGeom>
            <a:avLst/>
            <a:gdLst>
              <a:gd name="T0" fmla="*/ 13 w 13"/>
              <a:gd name="T1" fmla="*/ 5 h 2347"/>
              <a:gd name="T2" fmla="*/ 10 w 13"/>
              <a:gd name="T3" fmla="*/ 3 h 2347"/>
              <a:gd name="T4" fmla="*/ 10 w 13"/>
              <a:gd name="T5" fmla="*/ 3 h 2347"/>
              <a:gd name="T6" fmla="*/ 7 w 13"/>
              <a:gd name="T7" fmla="*/ 0 h 2347"/>
              <a:gd name="T8" fmla="*/ 7 w 13"/>
              <a:gd name="T9" fmla="*/ 0 h 2347"/>
              <a:gd name="T10" fmla="*/ 5 w 13"/>
              <a:gd name="T11" fmla="*/ 0 h 2347"/>
              <a:gd name="T12" fmla="*/ 2 w 13"/>
              <a:gd name="T13" fmla="*/ 0 h 2347"/>
              <a:gd name="T14" fmla="*/ 2 w 13"/>
              <a:gd name="T15" fmla="*/ 0 h 2347"/>
              <a:gd name="T16" fmla="*/ 0 w 13"/>
              <a:gd name="T17" fmla="*/ 3 h 2347"/>
              <a:gd name="T18" fmla="*/ 0 w 13"/>
              <a:gd name="T19" fmla="*/ 3 h 2347"/>
              <a:gd name="T20" fmla="*/ 0 w 13"/>
              <a:gd name="T21" fmla="*/ 2338 h 2347"/>
              <a:gd name="T22" fmla="*/ 0 w 13"/>
              <a:gd name="T23" fmla="*/ 2343 h 2347"/>
              <a:gd name="T24" fmla="*/ 0 w 13"/>
              <a:gd name="T25" fmla="*/ 2343 h 2347"/>
              <a:gd name="T26" fmla="*/ 2 w 13"/>
              <a:gd name="T27" fmla="*/ 2347 h 2347"/>
              <a:gd name="T28" fmla="*/ 2 w 13"/>
              <a:gd name="T29" fmla="*/ 2347 h 2347"/>
              <a:gd name="T30" fmla="*/ 5 w 13"/>
              <a:gd name="T31" fmla="*/ 2347 h 2347"/>
              <a:gd name="T32" fmla="*/ 7 w 13"/>
              <a:gd name="T33" fmla="*/ 2347 h 2347"/>
              <a:gd name="T34" fmla="*/ 7 w 13"/>
              <a:gd name="T35" fmla="*/ 2347 h 2347"/>
              <a:gd name="T36" fmla="*/ 10 w 13"/>
              <a:gd name="T37" fmla="*/ 2343 h 2347"/>
              <a:gd name="T38" fmla="*/ 10 w 13"/>
              <a:gd name="T39" fmla="*/ 2343 h 2347"/>
              <a:gd name="T40" fmla="*/ 13 w 13"/>
              <a:gd name="T41" fmla="*/ 2341 h 2347"/>
              <a:gd name="T42" fmla="*/ 13 w 13"/>
              <a:gd name="T43" fmla="*/ 5 h 234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2347"/>
              <a:gd name="T68" fmla="*/ 13 w 13"/>
              <a:gd name="T69" fmla="*/ 2347 h 234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2347">
                <a:moveTo>
                  <a:pt x="13" y="5"/>
                </a:moveTo>
                <a:lnTo>
                  <a:pt x="10" y="3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0" y="2338"/>
                </a:lnTo>
                <a:lnTo>
                  <a:pt x="0" y="2343"/>
                </a:lnTo>
                <a:lnTo>
                  <a:pt x="2" y="2347"/>
                </a:lnTo>
                <a:lnTo>
                  <a:pt x="5" y="2347"/>
                </a:lnTo>
                <a:lnTo>
                  <a:pt x="7" y="2347"/>
                </a:lnTo>
                <a:lnTo>
                  <a:pt x="10" y="2343"/>
                </a:lnTo>
                <a:lnTo>
                  <a:pt x="13" y="2341"/>
                </a:lnTo>
                <a:lnTo>
                  <a:pt x="13" y="5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0" name="Rectangle 633">
            <a:extLst>
              <a:ext uri="{FF2B5EF4-FFF2-40B4-BE49-F238E27FC236}">
                <a16:creationId xmlns:a16="http://schemas.microsoft.com/office/drawing/2014/main" id="{C67A7994-0236-4567-9396-09C4DD40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4886325"/>
            <a:ext cx="47625" cy="663575"/>
          </a:xfrm>
          <a:prstGeom prst="rect">
            <a:avLst/>
          </a:prstGeom>
          <a:solidFill>
            <a:srgbClr val="FFA500"/>
          </a:solidFill>
          <a:ln w="6350">
            <a:solidFill>
              <a:srgbClr val="FFA5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1" name="Line 634">
            <a:extLst>
              <a:ext uri="{FF2B5EF4-FFF2-40B4-BE49-F238E27FC236}">
                <a16:creationId xmlns:a16="http://schemas.microsoft.com/office/drawing/2014/main" id="{CF0D9451-469B-421F-A338-5F4FE416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4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22" name="Freeform 635">
            <a:extLst>
              <a:ext uri="{FF2B5EF4-FFF2-40B4-BE49-F238E27FC236}">
                <a16:creationId xmlns:a16="http://schemas.microsoft.com/office/drawing/2014/main" id="{31763C95-4E2C-4895-A8AE-248343F662EC}"/>
              </a:ext>
            </a:extLst>
          </p:cNvPr>
          <p:cNvSpPr>
            <a:spLocks/>
          </p:cNvSpPr>
          <p:nvPr/>
        </p:nvSpPr>
        <p:spPr bwMode="auto">
          <a:xfrm>
            <a:off x="6756400" y="4883150"/>
            <a:ext cx="6350" cy="668338"/>
          </a:xfrm>
          <a:custGeom>
            <a:avLst/>
            <a:gdLst>
              <a:gd name="T0" fmla="*/ 0 w 13"/>
              <a:gd name="T1" fmla="*/ 1842 h 1848"/>
              <a:gd name="T2" fmla="*/ 2 w 13"/>
              <a:gd name="T3" fmla="*/ 1844 h 1848"/>
              <a:gd name="T4" fmla="*/ 2 w 13"/>
              <a:gd name="T5" fmla="*/ 1844 h 1848"/>
              <a:gd name="T6" fmla="*/ 5 w 13"/>
              <a:gd name="T7" fmla="*/ 1848 h 1848"/>
              <a:gd name="T8" fmla="*/ 5 w 13"/>
              <a:gd name="T9" fmla="*/ 1848 h 1848"/>
              <a:gd name="T10" fmla="*/ 7 w 13"/>
              <a:gd name="T11" fmla="*/ 1848 h 1848"/>
              <a:gd name="T12" fmla="*/ 10 w 13"/>
              <a:gd name="T13" fmla="*/ 1848 h 1848"/>
              <a:gd name="T14" fmla="*/ 10 w 13"/>
              <a:gd name="T15" fmla="*/ 1848 h 1848"/>
              <a:gd name="T16" fmla="*/ 13 w 13"/>
              <a:gd name="T17" fmla="*/ 1844 h 1848"/>
              <a:gd name="T18" fmla="*/ 13 w 13"/>
              <a:gd name="T19" fmla="*/ 1844 h 1848"/>
              <a:gd name="T20" fmla="*/ 13 w 13"/>
              <a:gd name="T21" fmla="*/ 13 h 1848"/>
              <a:gd name="T22" fmla="*/ 13 w 13"/>
              <a:gd name="T23" fmla="*/ 5 h 1848"/>
              <a:gd name="T24" fmla="*/ 13 w 13"/>
              <a:gd name="T25" fmla="*/ 5 h 1848"/>
              <a:gd name="T26" fmla="*/ 10 w 13"/>
              <a:gd name="T27" fmla="*/ 3 h 1848"/>
              <a:gd name="T28" fmla="*/ 10 w 13"/>
              <a:gd name="T29" fmla="*/ 3 h 1848"/>
              <a:gd name="T30" fmla="*/ 7 w 13"/>
              <a:gd name="T31" fmla="*/ 0 h 1848"/>
              <a:gd name="T32" fmla="*/ 5 w 13"/>
              <a:gd name="T33" fmla="*/ 3 h 1848"/>
              <a:gd name="T34" fmla="*/ 5 w 13"/>
              <a:gd name="T35" fmla="*/ 3 h 1848"/>
              <a:gd name="T36" fmla="*/ 2 w 13"/>
              <a:gd name="T37" fmla="*/ 5 h 1848"/>
              <a:gd name="T38" fmla="*/ 2 w 13"/>
              <a:gd name="T39" fmla="*/ 5 h 1848"/>
              <a:gd name="T40" fmla="*/ 0 w 13"/>
              <a:gd name="T41" fmla="*/ 10 h 1848"/>
              <a:gd name="T42" fmla="*/ 0 w 13"/>
              <a:gd name="T43" fmla="*/ 1842 h 18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848"/>
              <a:gd name="T68" fmla="*/ 13 w 13"/>
              <a:gd name="T69" fmla="*/ 1848 h 18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848">
                <a:moveTo>
                  <a:pt x="0" y="1842"/>
                </a:moveTo>
                <a:lnTo>
                  <a:pt x="2" y="1844"/>
                </a:lnTo>
                <a:lnTo>
                  <a:pt x="5" y="1848"/>
                </a:lnTo>
                <a:lnTo>
                  <a:pt x="7" y="1848"/>
                </a:lnTo>
                <a:lnTo>
                  <a:pt x="10" y="1848"/>
                </a:lnTo>
                <a:lnTo>
                  <a:pt x="13" y="1844"/>
                </a:lnTo>
                <a:lnTo>
                  <a:pt x="13" y="13"/>
                </a:lnTo>
                <a:lnTo>
                  <a:pt x="13" y="5"/>
                </a:lnTo>
                <a:lnTo>
                  <a:pt x="10" y="3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0" y="10"/>
                </a:lnTo>
                <a:lnTo>
                  <a:pt x="0" y="1842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3" name="Line 636">
            <a:extLst>
              <a:ext uri="{FF2B5EF4-FFF2-40B4-BE49-F238E27FC236}">
                <a16:creationId xmlns:a16="http://schemas.microsoft.com/office/drawing/2014/main" id="{CFF3200A-CAA8-4AED-AE6A-F95ECA5E9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9575" y="488315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24" name="Freeform 637">
            <a:extLst>
              <a:ext uri="{FF2B5EF4-FFF2-40B4-BE49-F238E27FC236}">
                <a16:creationId xmlns:a16="http://schemas.microsoft.com/office/drawing/2014/main" id="{6D96FD76-7CA5-47B9-A18C-2D5F47D616B5}"/>
              </a:ext>
            </a:extLst>
          </p:cNvPr>
          <p:cNvSpPr>
            <a:spLocks/>
          </p:cNvSpPr>
          <p:nvPr/>
        </p:nvSpPr>
        <p:spPr bwMode="auto">
          <a:xfrm>
            <a:off x="6756400" y="4883150"/>
            <a:ext cx="53975" cy="4763"/>
          </a:xfrm>
          <a:custGeom>
            <a:avLst/>
            <a:gdLst>
              <a:gd name="T0" fmla="*/ 7 w 146"/>
              <a:gd name="T1" fmla="*/ 0 h 13"/>
              <a:gd name="T2" fmla="*/ 5 w 146"/>
              <a:gd name="T3" fmla="*/ 3 h 13"/>
              <a:gd name="T4" fmla="*/ 5 w 146"/>
              <a:gd name="T5" fmla="*/ 3 h 13"/>
              <a:gd name="T6" fmla="*/ 2 w 146"/>
              <a:gd name="T7" fmla="*/ 5 h 13"/>
              <a:gd name="T8" fmla="*/ 2 w 146"/>
              <a:gd name="T9" fmla="*/ 5 h 13"/>
              <a:gd name="T10" fmla="*/ 0 w 146"/>
              <a:gd name="T11" fmla="*/ 8 h 13"/>
              <a:gd name="T12" fmla="*/ 2 w 146"/>
              <a:gd name="T13" fmla="*/ 10 h 13"/>
              <a:gd name="T14" fmla="*/ 2 w 146"/>
              <a:gd name="T15" fmla="*/ 10 h 13"/>
              <a:gd name="T16" fmla="*/ 5 w 146"/>
              <a:gd name="T17" fmla="*/ 13 h 13"/>
              <a:gd name="T18" fmla="*/ 5 w 146"/>
              <a:gd name="T19" fmla="*/ 13 h 13"/>
              <a:gd name="T20" fmla="*/ 135 w 146"/>
              <a:gd name="T21" fmla="*/ 13 h 13"/>
              <a:gd name="T22" fmla="*/ 140 w 146"/>
              <a:gd name="T23" fmla="*/ 13 h 13"/>
              <a:gd name="T24" fmla="*/ 140 w 146"/>
              <a:gd name="T25" fmla="*/ 13 h 13"/>
              <a:gd name="T26" fmla="*/ 144 w 146"/>
              <a:gd name="T27" fmla="*/ 10 h 13"/>
              <a:gd name="T28" fmla="*/ 144 w 146"/>
              <a:gd name="T29" fmla="*/ 10 h 13"/>
              <a:gd name="T30" fmla="*/ 146 w 146"/>
              <a:gd name="T31" fmla="*/ 8 h 13"/>
              <a:gd name="T32" fmla="*/ 144 w 146"/>
              <a:gd name="T33" fmla="*/ 5 h 13"/>
              <a:gd name="T34" fmla="*/ 144 w 146"/>
              <a:gd name="T35" fmla="*/ 5 h 13"/>
              <a:gd name="T36" fmla="*/ 140 w 146"/>
              <a:gd name="T37" fmla="*/ 3 h 13"/>
              <a:gd name="T38" fmla="*/ 140 w 146"/>
              <a:gd name="T39" fmla="*/ 3 h 13"/>
              <a:gd name="T40" fmla="*/ 138 w 146"/>
              <a:gd name="T41" fmla="*/ 0 h 13"/>
              <a:gd name="T42" fmla="*/ 7 w 146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6"/>
              <a:gd name="T67" fmla="*/ 0 h 13"/>
              <a:gd name="T68" fmla="*/ 146 w 146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6" h="13">
                <a:moveTo>
                  <a:pt x="7" y="0"/>
                </a:moveTo>
                <a:lnTo>
                  <a:pt x="5" y="3"/>
                </a:lnTo>
                <a:lnTo>
                  <a:pt x="2" y="5"/>
                </a:lnTo>
                <a:lnTo>
                  <a:pt x="0" y="8"/>
                </a:lnTo>
                <a:lnTo>
                  <a:pt x="2" y="10"/>
                </a:lnTo>
                <a:lnTo>
                  <a:pt x="5" y="13"/>
                </a:lnTo>
                <a:lnTo>
                  <a:pt x="135" y="13"/>
                </a:lnTo>
                <a:lnTo>
                  <a:pt x="140" y="13"/>
                </a:lnTo>
                <a:lnTo>
                  <a:pt x="144" y="10"/>
                </a:lnTo>
                <a:lnTo>
                  <a:pt x="146" y="8"/>
                </a:lnTo>
                <a:lnTo>
                  <a:pt x="144" y="5"/>
                </a:lnTo>
                <a:lnTo>
                  <a:pt x="140" y="3"/>
                </a:lnTo>
                <a:lnTo>
                  <a:pt x="138" y="0"/>
                </a:lnTo>
                <a:lnTo>
                  <a:pt x="7" y="0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5" name="Line 638">
            <a:extLst>
              <a:ext uri="{FF2B5EF4-FFF2-40B4-BE49-F238E27FC236}">
                <a16:creationId xmlns:a16="http://schemas.microsoft.com/office/drawing/2014/main" id="{48D73829-68F2-4AC2-A188-E75D50DD7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75" y="488632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26" name="Freeform 639">
            <a:extLst>
              <a:ext uri="{FF2B5EF4-FFF2-40B4-BE49-F238E27FC236}">
                <a16:creationId xmlns:a16="http://schemas.microsoft.com/office/drawing/2014/main" id="{F5B29624-F392-4F81-BDBE-A8AE1DA77058}"/>
              </a:ext>
            </a:extLst>
          </p:cNvPr>
          <p:cNvSpPr>
            <a:spLocks/>
          </p:cNvSpPr>
          <p:nvPr/>
        </p:nvSpPr>
        <p:spPr bwMode="auto">
          <a:xfrm>
            <a:off x="6805613" y="4883150"/>
            <a:ext cx="4762" cy="668338"/>
          </a:xfrm>
          <a:custGeom>
            <a:avLst/>
            <a:gdLst>
              <a:gd name="T0" fmla="*/ 13 w 13"/>
              <a:gd name="T1" fmla="*/ 8 h 1848"/>
              <a:gd name="T2" fmla="*/ 11 w 13"/>
              <a:gd name="T3" fmla="*/ 5 h 1848"/>
              <a:gd name="T4" fmla="*/ 11 w 13"/>
              <a:gd name="T5" fmla="*/ 5 h 1848"/>
              <a:gd name="T6" fmla="*/ 7 w 13"/>
              <a:gd name="T7" fmla="*/ 3 h 1848"/>
              <a:gd name="T8" fmla="*/ 7 w 13"/>
              <a:gd name="T9" fmla="*/ 3 h 1848"/>
              <a:gd name="T10" fmla="*/ 5 w 13"/>
              <a:gd name="T11" fmla="*/ 0 h 1848"/>
              <a:gd name="T12" fmla="*/ 2 w 13"/>
              <a:gd name="T13" fmla="*/ 3 h 1848"/>
              <a:gd name="T14" fmla="*/ 2 w 13"/>
              <a:gd name="T15" fmla="*/ 3 h 1848"/>
              <a:gd name="T16" fmla="*/ 0 w 13"/>
              <a:gd name="T17" fmla="*/ 5 h 1848"/>
              <a:gd name="T18" fmla="*/ 0 w 13"/>
              <a:gd name="T19" fmla="*/ 5 h 1848"/>
              <a:gd name="T20" fmla="*/ 0 w 13"/>
              <a:gd name="T21" fmla="*/ 1839 h 1848"/>
              <a:gd name="T22" fmla="*/ 0 w 13"/>
              <a:gd name="T23" fmla="*/ 1844 h 1848"/>
              <a:gd name="T24" fmla="*/ 0 w 13"/>
              <a:gd name="T25" fmla="*/ 1844 h 1848"/>
              <a:gd name="T26" fmla="*/ 2 w 13"/>
              <a:gd name="T27" fmla="*/ 1848 h 1848"/>
              <a:gd name="T28" fmla="*/ 2 w 13"/>
              <a:gd name="T29" fmla="*/ 1848 h 1848"/>
              <a:gd name="T30" fmla="*/ 5 w 13"/>
              <a:gd name="T31" fmla="*/ 1848 h 1848"/>
              <a:gd name="T32" fmla="*/ 7 w 13"/>
              <a:gd name="T33" fmla="*/ 1848 h 1848"/>
              <a:gd name="T34" fmla="*/ 7 w 13"/>
              <a:gd name="T35" fmla="*/ 1848 h 1848"/>
              <a:gd name="T36" fmla="*/ 11 w 13"/>
              <a:gd name="T37" fmla="*/ 1844 h 1848"/>
              <a:gd name="T38" fmla="*/ 11 w 13"/>
              <a:gd name="T39" fmla="*/ 1844 h 1848"/>
              <a:gd name="T40" fmla="*/ 13 w 13"/>
              <a:gd name="T41" fmla="*/ 1842 h 1848"/>
              <a:gd name="T42" fmla="*/ 13 w 13"/>
              <a:gd name="T43" fmla="*/ 8 h 18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848"/>
              <a:gd name="T68" fmla="*/ 13 w 13"/>
              <a:gd name="T69" fmla="*/ 1848 h 18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848">
                <a:moveTo>
                  <a:pt x="13" y="8"/>
                </a:moveTo>
                <a:lnTo>
                  <a:pt x="11" y="5"/>
                </a:lnTo>
                <a:lnTo>
                  <a:pt x="7" y="3"/>
                </a:lnTo>
                <a:lnTo>
                  <a:pt x="5" y="0"/>
                </a:lnTo>
                <a:lnTo>
                  <a:pt x="2" y="3"/>
                </a:lnTo>
                <a:lnTo>
                  <a:pt x="0" y="5"/>
                </a:lnTo>
                <a:lnTo>
                  <a:pt x="0" y="1839"/>
                </a:lnTo>
                <a:lnTo>
                  <a:pt x="0" y="1844"/>
                </a:lnTo>
                <a:lnTo>
                  <a:pt x="2" y="1848"/>
                </a:lnTo>
                <a:lnTo>
                  <a:pt x="5" y="1848"/>
                </a:lnTo>
                <a:lnTo>
                  <a:pt x="7" y="1848"/>
                </a:lnTo>
                <a:lnTo>
                  <a:pt x="11" y="1844"/>
                </a:lnTo>
                <a:lnTo>
                  <a:pt x="13" y="1842"/>
                </a:lnTo>
                <a:lnTo>
                  <a:pt x="13" y="8"/>
                </a:lnTo>
                <a:close/>
              </a:path>
            </a:pathLst>
          </a:custGeom>
          <a:solidFill>
            <a:srgbClr val="FFA500"/>
          </a:solidFill>
          <a:ln w="6350">
            <a:solidFill>
              <a:srgbClr val="FFA5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7" name="Line 640">
            <a:extLst>
              <a:ext uri="{FF2B5EF4-FFF2-40B4-BE49-F238E27FC236}">
                <a16:creationId xmlns:a16="http://schemas.microsoft.com/office/drawing/2014/main" id="{4B72D607-40AB-4B6F-B1E3-744CE9C40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5549900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28" name="Line 641">
            <a:extLst>
              <a:ext uri="{FF2B5EF4-FFF2-40B4-BE49-F238E27FC236}">
                <a16:creationId xmlns:a16="http://schemas.microsoft.com/office/drawing/2014/main" id="{E27BECB3-2A3E-4DEB-A03F-4A53728B4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075" y="5487988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29" name="Line 642">
            <a:extLst>
              <a:ext uri="{FF2B5EF4-FFF2-40B4-BE49-F238E27FC236}">
                <a16:creationId xmlns:a16="http://schemas.microsoft.com/office/drawing/2014/main" id="{6FDCD02C-6448-41BD-8FD2-460381552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489575"/>
            <a:ext cx="0" cy="0"/>
          </a:xfrm>
          <a:prstGeom prst="line">
            <a:avLst/>
          </a:prstGeom>
          <a:noFill/>
          <a:ln w="1588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0" name="Line 643">
            <a:extLst>
              <a:ext uri="{FF2B5EF4-FFF2-40B4-BE49-F238E27FC236}">
                <a16:creationId xmlns:a16="http://schemas.microsoft.com/office/drawing/2014/main" id="{522D9E25-A8F1-4474-86C6-DAFF9E2A8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1" name="Rectangle 644">
            <a:extLst>
              <a:ext uri="{FF2B5EF4-FFF2-40B4-BE49-F238E27FC236}">
                <a16:creationId xmlns:a16="http://schemas.microsoft.com/office/drawing/2014/main" id="{82B340BA-2261-4749-9BFC-B415943A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32" name="Line 645">
            <a:extLst>
              <a:ext uri="{FF2B5EF4-FFF2-40B4-BE49-F238E27FC236}">
                <a16:creationId xmlns:a16="http://schemas.microsoft.com/office/drawing/2014/main" id="{1D701905-7237-4FC2-AADB-99A8FCFE0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9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3" name="Rectangle 646">
            <a:extLst>
              <a:ext uri="{FF2B5EF4-FFF2-40B4-BE49-F238E27FC236}">
                <a16:creationId xmlns:a16="http://schemas.microsoft.com/office/drawing/2014/main" id="{86631A1B-BAAB-44B0-A36A-EA81DC855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34" name="Line 647">
            <a:extLst>
              <a:ext uri="{FF2B5EF4-FFF2-40B4-BE49-F238E27FC236}">
                <a16:creationId xmlns:a16="http://schemas.microsoft.com/office/drawing/2014/main" id="{3D82F02D-0A49-47F5-9111-CEA08EC79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9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5" name="Rectangle 648">
            <a:extLst>
              <a:ext uri="{FF2B5EF4-FFF2-40B4-BE49-F238E27FC236}">
                <a16:creationId xmlns:a16="http://schemas.microsoft.com/office/drawing/2014/main" id="{149BDAD6-57A9-4D69-A026-FB316EA11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36" name="Line 649">
            <a:extLst>
              <a:ext uri="{FF2B5EF4-FFF2-40B4-BE49-F238E27FC236}">
                <a16:creationId xmlns:a16="http://schemas.microsoft.com/office/drawing/2014/main" id="{54490D0B-A98E-4A0F-AE91-51304A620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7" name="Rectangle 650">
            <a:extLst>
              <a:ext uri="{FF2B5EF4-FFF2-40B4-BE49-F238E27FC236}">
                <a16:creationId xmlns:a16="http://schemas.microsoft.com/office/drawing/2014/main" id="{C0BFA295-768B-41F1-9688-941FAB52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38" name="Line 651">
            <a:extLst>
              <a:ext uri="{FF2B5EF4-FFF2-40B4-BE49-F238E27FC236}">
                <a16:creationId xmlns:a16="http://schemas.microsoft.com/office/drawing/2014/main" id="{9699CEBA-15FD-42E1-A56D-FDCAC4C1E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39" name="Rectangle 652">
            <a:extLst>
              <a:ext uri="{FF2B5EF4-FFF2-40B4-BE49-F238E27FC236}">
                <a16:creationId xmlns:a16="http://schemas.microsoft.com/office/drawing/2014/main" id="{1FDBCFE5-DA78-4849-BD4D-58CB04BE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0" name="Line 653">
            <a:extLst>
              <a:ext uri="{FF2B5EF4-FFF2-40B4-BE49-F238E27FC236}">
                <a16:creationId xmlns:a16="http://schemas.microsoft.com/office/drawing/2014/main" id="{008CF213-D206-42F4-B6F3-BB8529800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2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1" name="Rectangle 654">
            <a:extLst>
              <a:ext uri="{FF2B5EF4-FFF2-40B4-BE49-F238E27FC236}">
                <a16:creationId xmlns:a16="http://schemas.microsoft.com/office/drawing/2014/main" id="{32219467-7A5C-41D7-9D7D-497EFC5F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2" name="Line 655">
            <a:extLst>
              <a:ext uri="{FF2B5EF4-FFF2-40B4-BE49-F238E27FC236}">
                <a16:creationId xmlns:a16="http://schemas.microsoft.com/office/drawing/2014/main" id="{8727B505-98B3-44EB-8644-F51B4445F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" name="Rectangle 656">
            <a:extLst>
              <a:ext uri="{FF2B5EF4-FFF2-40B4-BE49-F238E27FC236}">
                <a16:creationId xmlns:a16="http://schemas.microsoft.com/office/drawing/2014/main" id="{DC70D37D-2A9D-4183-898E-0C408577E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4" name="Line 657">
            <a:extLst>
              <a:ext uri="{FF2B5EF4-FFF2-40B4-BE49-F238E27FC236}">
                <a16:creationId xmlns:a16="http://schemas.microsoft.com/office/drawing/2014/main" id="{A27C552F-9884-42A6-8E41-D54863613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5" name="Rectangle 658">
            <a:extLst>
              <a:ext uri="{FF2B5EF4-FFF2-40B4-BE49-F238E27FC236}">
                <a16:creationId xmlns:a16="http://schemas.microsoft.com/office/drawing/2014/main" id="{A73FBBBB-CC0B-4F59-A934-3E00FDA4F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6" name="Line 659">
            <a:extLst>
              <a:ext uri="{FF2B5EF4-FFF2-40B4-BE49-F238E27FC236}">
                <a16:creationId xmlns:a16="http://schemas.microsoft.com/office/drawing/2014/main" id="{E1ABEED2-267A-4257-82AF-6BB209CFB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09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7" name="Rectangle 660">
            <a:extLst>
              <a:ext uri="{FF2B5EF4-FFF2-40B4-BE49-F238E27FC236}">
                <a16:creationId xmlns:a16="http://schemas.microsoft.com/office/drawing/2014/main" id="{55A74E0E-144A-4691-B03D-D9747919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8" name="Line 661">
            <a:extLst>
              <a:ext uri="{FF2B5EF4-FFF2-40B4-BE49-F238E27FC236}">
                <a16:creationId xmlns:a16="http://schemas.microsoft.com/office/drawing/2014/main" id="{FF073DE1-AF70-4966-903E-71EB70373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9" name="Rectangle 662">
            <a:extLst>
              <a:ext uri="{FF2B5EF4-FFF2-40B4-BE49-F238E27FC236}">
                <a16:creationId xmlns:a16="http://schemas.microsoft.com/office/drawing/2014/main" id="{AC10EE5D-F3FB-46C9-95A7-D506532D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0" name="Line 663">
            <a:extLst>
              <a:ext uri="{FF2B5EF4-FFF2-40B4-BE49-F238E27FC236}">
                <a16:creationId xmlns:a16="http://schemas.microsoft.com/office/drawing/2014/main" id="{89053D7D-71A0-4402-A0AA-F46973D4E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1" name="Rectangle 664">
            <a:extLst>
              <a:ext uri="{FF2B5EF4-FFF2-40B4-BE49-F238E27FC236}">
                <a16:creationId xmlns:a16="http://schemas.microsoft.com/office/drawing/2014/main" id="{15E5AC34-C9E1-434B-97A6-0831B826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2" name="Line 665">
            <a:extLst>
              <a:ext uri="{FF2B5EF4-FFF2-40B4-BE49-F238E27FC236}">
                <a16:creationId xmlns:a16="http://schemas.microsoft.com/office/drawing/2014/main" id="{C8CDFEB9-388A-41EC-AF77-A8818DBD4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3" name="Rectangle 666">
            <a:extLst>
              <a:ext uri="{FF2B5EF4-FFF2-40B4-BE49-F238E27FC236}">
                <a16:creationId xmlns:a16="http://schemas.microsoft.com/office/drawing/2014/main" id="{33D8719E-16A7-4D77-B497-13D71D186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4" name="Line 667">
            <a:extLst>
              <a:ext uri="{FF2B5EF4-FFF2-40B4-BE49-F238E27FC236}">
                <a16:creationId xmlns:a16="http://schemas.microsoft.com/office/drawing/2014/main" id="{47A02A0D-9EB9-4062-A142-674A8A440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82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5" name="Rectangle 668">
            <a:extLst>
              <a:ext uri="{FF2B5EF4-FFF2-40B4-BE49-F238E27FC236}">
                <a16:creationId xmlns:a16="http://schemas.microsoft.com/office/drawing/2014/main" id="{2C5657C2-5A38-4088-9567-692D5C424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6" name="Line 669">
            <a:extLst>
              <a:ext uri="{FF2B5EF4-FFF2-40B4-BE49-F238E27FC236}">
                <a16:creationId xmlns:a16="http://schemas.microsoft.com/office/drawing/2014/main" id="{12149600-CD7B-48A1-B0F0-8DEE8421E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7" name="Rectangle 670">
            <a:extLst>
              <a:ext uri="{FF2B5EF4-FFF2-40B4-BE49-F238E27FC236}">
                <a16:creationId xmlns:a16="http://schemas.microsoft.com/office/drawing/2014/main" id="{FDA527C3-38FC-4E3E-9C67-2B0DEF9A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8" name="Line 671">
            <a:extLst>
              <a:ext uri="{FF2B5EF4-FFF2-40B4-BE49-F238E27FC236}">
                <a16:creationId xmlns:a16="http://schemas.microsoft.com/office/drawing/2014/main" id="{6961E412-2667-4E44-AC2E-187B823F9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19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9" name="Rectangle 672">
            <a:extLst>
              <a:ext uri="{FF2B5EF4-FFF2-40B4-BE49-F238E27FC236}">
                <a16:creationId xmlns:a16="http://schemas.microsoft.com/office/drawing/2014/main" id="{F68FAD10-0AA1-47FB-9B3D-A5553C78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0" name="Line 673">
            <a:extLst>
              <a:ext uri="{FF2B5EF4-FFF2-40B4-BE49-F238E27FC236}">
                <a16:creationId xmlns:a16="http://schemas.microsoft.com/office/drawing/2014/main" id="{46B61AD5-F81A-4E17-9B1A-13BEAADC4A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5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1" name="Rectangle 674">
            <a:extLst>
              <a:ext uri="{FF2B5EF4-FFF2-40B4-BE49-F238E27FC236}">
                <a16:creationId xmlns:a16="http://schemas.microsoft.com/office/drawing/2014/main" id="{438840F9-991B-4713-85A1-6CD38F4C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2" name="Line 675">
            <a:extLst>
              <a:ext uri="{FF2B5EF4-FFF2-40B4-BE49-F238E27FC236}">
                <a16:creationId xmlns:a16="http://schemas.microsoft.com/office/drawing/2014/main" id="{F59D1408-D683-4BC2-9164-B78C803F1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3" name="Rectangle 676">
            <a:extLst>
              <a:ext uri="{FF2B5EF4-FFF2-40B4-BE49-F238E27FC236}">
                <a16:creationId xmlns:a16="http://schemas.microsoft.com/office/drawing/2014/main" id="{19D75A3B-FF3A-4F3D-8F58-A4708EFEA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4" name="Line 677">
            <a:extLst>
              <a:ext uri="{FF2B5EF4-FFF2-40B4-BE49-F238E27FC236}">
                <a16:creationId xmlns:a16="http://schemas.microsoft.com/office/drawing/2014/main" id="{A1F02E05-0DA2-4AC9-9BB0-88FEE70E8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2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5" name="Rectangle 678">
            <a:extLst>
              <a:ext uri="{FF2B5EF4-FFF2-40B4-BE49-F238E27FC236}">
                <a16:creationId xmlns:a16="http://schemas.microsoft.com/office/drawing/2014/main" id="{D99523EC-4D9A-47FD-BC5F-16B8BF22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6" name="Line 679">
            <a:extLst>
              <a:ext uri="{FF2B5EF4-FFF2-40B4-BE49-F238E27FC236}">
                <a16:creationId xmlns:a16="http://schemas.microsoft.com/office/drawing/2014/main" id="{852E66E7-0CB8-4567-9269-EF99C12FD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7" name="Rectangle 680">
            <a:extLst>
              <a:ext uri="{FF2B5EF4-FFF2-40B4-BE49-F238E27FC236}">
                <a16:creationId xmlns:a16="http://schemas.microsoft.com/office/drawing/2014/main" id="{3E25A789-E272-4B3C-8BF7-74BC17891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8" name="Line 681">
            <a:extLst>
              <a:ext uri="{FF2B5EF4-FFF2-40B4-BE49-F238E27FC236}">
                <a16:creationId xmlns:a16="http://schemas.microsoft.com/office/drawing/2014/main" id="{A045358C-EE92-4187-9C04-A6B188827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68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69" name="Rectangle 682">
            <a:extLst>
              <a:ext uri="{FF2B5EF4-FFF2-40B4-BE49-F238E27FC236}">
                <a16:creationId xmlns:a16="http://schemas.microsoft.com/office/drawing/2014/main" id="{4E596D98-B6A7-479D-8109-BF62F354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0" name="Line 683">
            <a:extLst>
              <a:ext uri="{FF2B5EF4-FFF2-40B4-BE49-F238E27FC236}">
                <a16:creationId xmlns:a16="http://schemas.microsoft.com/office/drawing/2014/main" id="{2C4D2EB4-F439-441C-B584-CD1B9F063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5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1" name="Rectangle 684">
            <a:extLst>
              <a:ext uri="{FF2B5EF4-FFF2-40B4-BE49-F238E27FC236}">
                <a16:creationId xmlns:a16="http://schemas.microsoft.com/office/drawing/2014/main" id="{8A8EBFDF-0A29-4CA6-A71D-B7B27A2E4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2" name="Line 685">
            <a:extLst>
              <a:ext uri="{FF2B5EF4-FFF2-40B4-BE49-F238E27FC236}">
                <a16:creationId xmlns:a16="http://schemas.microsoft.com/office/drawing/2014/main" id="{740A98F0-A056-4E44-9C4C-F5EE25314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05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3" name="Rectangle 686">
            <a:extLst>
              <a:ext uri="{FF2B5EF4-FFF2-40B4-BE49-F238E27FC236}">
                <a16:creationId xmlns:a16="http://schemas.microsoft.com/office/drawing/2014/main" id="{84DB29A6-2435-4897-AC23-826E7841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4" name="Line 687">
            <a:extLst>
              <a:ext uri="{FF2B5EF4-FFF2-40B4-BE49-F238E27FC236}">
                <a16:creationId xmlns:a16="http://schemas.microsoft.com/office/drawing/2014/main" id="{7C7F3A9A-FC81-4FBC-9129-0DDCD4534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5" name="Rectangle 688">
            <a:extLst>
              <a:ext uri="{FF2B5EF4-FFF2-40B4-BE49-F238E27FC236}">
                <a16:creationId xmlns:a16="http://schemas.microsoft.com/office/drawing/2014/main" id="{238CE462-4A00-423F-9976-B3AC2F80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6" name="Line 689">
            <a:extLst>
              <a:ext uri="{FF2B5EF4-FFF2-40B4-BE49-F238E27FC236}">
                <a16:creationId xmlns:a16="http://schemas.microsoft.com/office/drawing/2014/main" id="{BF783A7D-2E8E-401C-B928-97AE50952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7" name="Rectangle 690">
            <a:extLst>
              <a:ext uri="{FF2B5EF4-FFF2-40B4-BE49-F238E27FC236}">
                <a16:creationId xmlns:a16="http://schemas.microsoft.com/office/drawing/2014/main" id="{AB3A3800-70F5-4634-ADF7-862D85CC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8" name="Line 691">
            <a:extLst>
              <a:ext uri="{FF2B5EF4-FFF2-40B4-BE49-F238E27FC236}">
                <a16:creationId xmlns:a16="http://schemas.microsoft.com/office/drawing/2014/main" id="{0E086128-A8D2-447E-8058-23EE817B8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79" name="Rectangle 692">
            <a:extLst>
              <a:ext uri="{FF2B5EF4-FFF2-40B4-BE49-F238E27FC236}">
                <a16:creationId xmlns:a16="http://schemas.microsoft.com/office/drawing/2014/main" id="{3730E784-D3D4-4728-8DA8-93B80DADB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0" name="Line 693">
            <a:extLst>
              <a:ext uri="{FF2B5EF4-FFF2-40B4-BE49-F238E27FC236}">
                <a16:creationId xmlns:a16="http://schemas.microsoft.com/office/drawing/2014/main" id="{42238777-0301-4700-95DC-12668615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78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1" name="Rectangle 694">
            <a:extLst>
              <a:ext uri="{FF2B5EF4-FFF2-40B4-BE49-F238E27FC236}">
                <a16:creationId xmlns:a16="http://schemas.microsoft.com/office/drawing/2014/main" id="{ECBF28C2-B25A-45B3-98F9-06CAC45C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2" name="Line 695">
            <a:extLst>
              <a:ext uri="{FF2B5EF4-FFF2-40B4-BE49-F238E27FC236}">
                <a16:creationId xmlns:a16="http://schemas.microsoft.com/office/drawing/2014/main" id="{B64E042C-4BC1-4F5E-B3BF-FE87FEF74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55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3" name="Rectangle 696">
            <a:extLst>
              <a:ext uri="{FF2B5EF4-FFF2-40B4-BE49-F238E27FC236}">
                <a16:creationId xmlns:a16="http://schemas.microsoft.com/office/drawing/2014/main" id="{4C4E78AE-15DB-427A-A84B-BA38E0A27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4" name="Line 697">
            <a:extLst>
              <a:ext uri="{FF2B5EF4-FFF2-40B4-BE49-F238E27FC236}">
                <a16:creationId xmlns:a16="http://schemas.microsoft.com/office/drawing/2014/main" id="{372C3FF3-0E0E-4094-A0B7-FF092FB11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5" name="Rectangle 698">
            <a:extLst>
              <a:ext uri="{FF2B5EF4-FFF2-40B4-BE49-F238E27FC236}">
                <a16:creationId xmlns:a16="http://schemas.microsoft.com/office/drawing/2014/main" id="{05DD054B-8EF4-433E-BF48-F1190504F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6" name="Line 699">
            <a:extLst>
              <a:ext uri="{FF2B5EF4-FFF2-40B4-BE49-F238E27FC236}">
                <a16:creationId xmlns:a16="http://schemas.microsoft.com/office/drawing/2014/main" id="{11BBB3F5-CC7B-4E7D-BF94-0670C322A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91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7" name="Rectangle 700">
            <a:extLst>
              <a:ext uri="{FF2B5EF4-FFF2-40B4-BE49-F238E27FC236}">
                <a16:creationId xmlns:a16="http://schemas.microsoft.com/office/drawing/2014/main" id="{6F507CB8-3FE6-424F-B974-CA081230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8" name="Line 701">
            <a:extLst>
              <a:ext uri="{FF2B5EF4-FFF2-40B4-BE49-F238E27FC236}">
                <a16:creationId xmlns:a16="http://schemas.microsoft.com/office/drawing/2014/main" id="{5E1169BE-603B-4C29-A8B9-1C1E3BF06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9" name="Rectangle 702">
            <a:extLst>
              <a:ext uri="{FF2B5EF4-FFF2-40B4-BE49-F238E27FC236}">
                <a16:creationId xmlns:a16="http://schemas.microsoft.com/office/drawing/2014/main" id="{3B0DDAFE-8401-4906-ADC9-CED5862F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0" name="Line 703">
            <a:extLst>
              <a:ext uri="{FF2B5EF4-FFF2-40B4-BE49-F238E27FC236}">
                <a16:creationId xmlns:a16="http://schemas.microsoft.com/office/drawing/2014/main" id="{C1BCF60C-5FE9-46A9-86CF-05023C1E9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1" name="Rectangle 704">
            <a:extLst>
              <a:ext uri="{FF2B5EF4-FFF2-40B4-BE49-F238E27FC236}">
                <a16:creationId xmlns:a16="http://schemas.microsoft.com/office/drawing/2014/main" id="{F70EC698-0F39-4961-92B3-7CF7D701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2" name="Line 705">
            <a:extLst>
              <a:ext uri="{FF2B5EF4-FFF2-40B4-BE49-F238E27FC236}">
                <a16:creationId xmlns:a16="http://schemas.microsoft.com/office/drawing/2014/main" id="{65707996-9DF9-4C45-8B3D-59FD6AB89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88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3" name="Rectangle 706">
            <a:extLst>
              <a:ext uri="{FF2B5EF4-FFF2-40B4-BE49-F238E27FC236}">
                <a16:creationId xmlns:a16="http://schemas.microsoft.com/office/drawing/2014/main" id="{3A5BB19F-F1A3-4BDA-9A2E-B80AB0D3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4" name="Line 707">
            <a:extLst>
              <a:ext uri="{FF2B5EF4-FFF2-40B4-BE49-F238E27FC236}">
                <a16:creationId xmlns:a16="http://schemas.microsoft.com/office/drawing/2014/main" id="{598D12FA-DC5F-4B55-9A83-6370E4BCE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5" name="Rectangle 708">
            <a:extLst>
              <a:ext uri="{FF2B5EF4-FFF2-40B4-BE49-F238E27FC236}">
                <a16:creationId xmlns:a16="http://schemas.microsoft.com/office/drawing/2014/main" id="{47E9C32C-116D-46DB-A22E-7E0DECF8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6" name="Line 709">
            <a:extLst>
              <a:ext uri="{FF2B5EF4-FFF2-40B4-BE49-F238E27FC236}">
                <a16:creationId xmlns:a16="http://schemas.microsoft.com/office/drawing/2014/main" id="{C9F7D5D4-F1A6-40E2-BBB3-E060E8CBE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25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7" name="Rectangle 710">
            <a:extLst>
              <a:ext uri="{FF2B5EF4-FFF2-40B4-BE49-F238E27FC236}">
                <a16:creationId xmlns:a16="http://schemas.microsoft.com/office/drawing/2014/main" id="{68D577EC-B095-44AF-9228-24D38FD28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8" name="Line 711">
            <a:extLst>
              <a:ext uri="{FF2B5EF4-FFF2-40B4-BE49-F238E27FC236}">
                <a16:creationId xmlns:a16="http://schemas.microsoft.com/office/drawing/2014/main" id="{3E0D0FFB-0226-4513-8EFF-2988DA957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01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99" name="Rectangle 712">
            <a:extLst>
              <a:ext uri="{FF2B5EF4-FFF2-40B4-BE49-F238E27FC236}">
                <a16:creationId xmlns:a16="http://schemas.microsoft.com/office/drawing/2014/main" id="{BF4CBD4F-1B6A-46B1-B0AF-CEFF2E84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0" name="Line 713">
            <a:extLst>
              <a:ext uri="{FF2B5EF4-FFF2-40B4-BE49-F238E27FC236}">
                <a16:creationId xmlns:a16="http://schemas.microsoft.com/office/drawing/2014/main" id="{DB7E8101-EF03-4991-8FA3-5346E08C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61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1" name="Rectangle 714">
            <a:extLst>
              <a:ext uri="{FF2B5EF4-FFF2-40B4-BE49-F238E27FC236}">
                <a16:creationId xmlns:a16="http://schemas.microsoft.com/office/drawing/2014/main" id="{F963BC10-9C59-498E-8F52-92C5567B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2" name="Line 715">
            <a:extLst>
              <a:ext uri="{FF2B5EF4-FFF2-40B4-BE49-F238E27FC236}">
                <a16:creationId xmlns:a16="http://schemas.microsoft.com/office/drawing/2014/main" id="{041DA02E-E716-42B6-87EA-FC29F464B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38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3" name="Rectangle 716">
            <a:extLst>
              <a:ext uri="{FF2B5EF4-FFF2-40B4-BE49-F238E27FC236}">
                <a16:creationId xmlns:a16="http://schemas.microsoft.com/office/drawing/2014/main" id="{F7DBE105-6304-443D-B2D0-5E2DF5E13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4" name="Line 717">
            <a:extLst>
              <a:ext uri="{FF2B5EF4-FFF2-40B4-BE49-F238E27FC236}">
                <a16:creationId xmlns:a16="http://schemas.microsoft.com/office/drawing/2014/main" id="{DC0DCE3E-A67E-469E-A250-11EC88F4A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" name="Rectangle 718">
            <a:extLst>
              <a:ext uri="{FF2B5EF4-FFF2-40B4-BE49-F238E27FC236}">
                <a16:creationId xmlns:a16="http://schemas.microsoft.com/office/drawing/2014/main" id="{4DDAF4EF-4BAA-4E80-A219-288FEE356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6" name="Line 719">
            <a:extLst>
              <a:ext uri="{FF2B5EF4-FFF2-40B4-BE49-F238E27FC236}">
                <a16:creationId xmlns:a16="http://schemas.microsoft.com/office/drawing/2014/main" id="{D1A29E22-579D-453F-863B-431031454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74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" name="Rectangle 720">
            <a:extLst>
              <a:ext uri="{FF2B5EF4-FFF2-40B4-BE49-F238E27FC236}">
                <a16:creationId xmlns:a16="http://schemas.microsoft.com/office/drawing/2014/main" id="{09F05948-78A7-4A41-B3EE-B1B9C63E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8" name="Line 721">
            <a:extLst>
              <a:ext uri="{FF2B5EF4-FFF2-40B4-BE49-F238E27FC236}">
                <a16:creationId xmlns:a16="http://schemas.microsoft.com/office/drawing/2014/main" id="{5248DFA2-E946-40C6-82F2-4943D0492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9" name="Rectangle 722">
            <a:extLst>
              <a:ext uri="{FF2B5EF4-FFF2-40B4-BE49-F238E27FC236}">
                <a16:creationId xmlns:a16="http://schemas.microsoft.com/office/drawing/2014/main" id="{AF29F2BD-4C15-4D22-9334-787D60CED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0" name="Line 723">
            <a:extLst>
              <a:ext uri="{FF2B5EF4-FFF2-40B4-BE49-F238E27FC236}">
                <a16:creationId xmlns:a16="http://schemas.microsoft.com/office/drawing/2014/main" id="{EA8AC863-3278-44FE-A5A5-1D3EE5B9D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1" name="Rectangle 724">
            <a:extLst>
              <a:ext uri="{FF2B5EF4-FFF2-40B4-BE49-F238E27FC236}">
                <a16:creationId xmlns:a16="http://schemas.microsoft.com/office/drawing/2014/main" id="{2A1119C0-997E-4087-9712-F69D8303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2" name="Line 725">
            <a:extLst>
              <a:ext uri="{FF2B5EF4-FFF2-40B4-BE49-F238E27FC236}">
                <a16:creationId xmlns:a16="http://schemas.microsoft.com/office/drawing/2014/main" id="{44AA219E-DDD4-4F4A-9B4D-35B9FF934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87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3" name="Rectangle 726">
            <a:extLst>
              <a:ext uri="{FF2B5EF4-FFF2-40B4-BE49-F238E27FC236}">
                <a16:creationId xmlns:a16="http://schemas.microsoft.com/office/drawing/2014/main" id="{288D1C8C-0052-424D-8745-8CB4C054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4" name="Line 727">
            <a:extLst>
              <a:ext uri="{FF2B5EF4-FFF2-40B4-BE49-F238E27FC236}">
                <a16:creationId xmlns:a16="http://schemas.microsoft.com/office/drawing/2014/main" id="{70319AA3-954F-4764-A29E-1BEDDEA9E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" name="Rectangle 728">
            <a:extLst>
              <a:ext uri="{FF2B5EF4-FFF2-40B4-BE49-F238E27FC236}">
                <a16:creationId xmlns:a16="http://schemas.microsoft.com/office/drawing/2014/main" id="{D0A75B54-A99A-45C6-A6C1-5730DC64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6" name="Line 729">
            <a:extLst>
              <a:ext uri="{FF2B5EF4-FFF2-40B4-BE49-F238E27FC236}">
                <a16:creationId xmlns:a16="http://schemas.microsoft.com/office/drawing/2014/main" id="{0A3AE652-1170-4E08-A72D-17A6150D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24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7" name="Rectangle 730">
            <a:extLst>
              <a:ext uri="{FF2B5EF4-FFF2-40B4-BE49-F238E27FC236}">
                <a16:creationId xmlns:a16="http://schemas.microsoft.com/office/drawing/2014/main" id="{A8E470D9-1430-49FB-880B-4200D6C4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8" name="Line 731">
            <a:extLst>
              <a:ext uri="{FF2B5EF4-FFF2-40B4-BE49-F238E27FC236}">
                <a16:creationId xmlns:a16="http://schemas.microsoft.com/office/drawing/2014/main" id="{6E369975-8FD2-440A-98D1-AB6BDEC5E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9" name="Rectangle 732">
            <a:extLst>
              <a:ext uri="{FF2B5EF4-FFF2-40B4-BE49-F238E27FC236}">
                <a16:creationId xmlns:a16="http://schemas.microsoft.com/office/drawing/2014/main" id="{7E03719D-E37E-4F0D-A9F1-7B1FE89A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0" name="Line 733">
            <a:extLst>
              <a:ext uri="{FF2B5EF4-FFF2-40B4-BE49-F238E27FC236}">
                <a16:creationId xmlns:a16="http://schemas.microsoft.com/office/drawing/2014/main" id="{4EC11C3A-D8E0-425E-BFA2-483623BCD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0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1" name="Rectangle 734">
            <a:extLst>
              <a:ext uri="{FF2B5EF4-FFF2-40B4-BE49-F238E27FC236}">
                <a16:creationId xmlns:a16="http://schemas.microsoft.com/office/drawing/2014/main" id="{F837B772-3521-43BC-86B9-8FF723CC4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2" name="Line 735">
            <a:extLst>
              <a:ext uri="{FF2B5EF4-FFF2-40B4-BE49-F238E27FC236}">
                <a16:creationId xmlns:a16="http://schemas.microsoft.com/office/drawing/2014/main" id="{6F016BC7-1678-44FF-AD22-0BD291ED0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3" name="Rectangle 736">
            <a:extLst>
              <a:ext uri="{FF2B5EF4-FFF2-40B4-BE49-F238E27FC236}">
                <a16:creationId xmlns:a16="http://schemas.microsoft.com/office/drawing/2014/main" id="{963556F6-DEE6-4C7B-9B87-8867FD70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4" name="Line 737">
            <a:extLst>
              <a:ext uri="{FF2B5EF4-FFF2-40B4-BE49-F238E27FC236}">
                <a16:creationId xmlns:a16="http://schemas.microsoft.com/office/drawing/2014/main" id="{B867E039-7527-4E75-9A86-486D1720D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97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" name="Rectangle 738">
            <a:extLst>
              <a:ext uri="{FF2B5EF4-FFF2-40B4-BE49-F238E27FC236}">
                <a16:creationId xmlns:a16="http://schemas.microsoft.com/office/drawing/2014/main" id="{6E6EC17C-F772-45DC-9A32-ACD4BCBE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6" name="Line 739">
            <a:extLst>
              <a:ext uri="{FF2B5EF4-FFF2-40B4-BE49-F238E27FC236}">
                <a16:creationId xmlns:a16="http://schemas.microsoft.com/office/drawing/2014/main" id="{E7EF270D-4B4C-4EA4-B61B-56D9D4623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57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7" name="Rectangle 740">
            <a:extLst>
              <a:ext uri="{FF2B5EF4-FFF2-40B4-BE49-F238E27FC236}">
                <a16:creationId xmlns:a16="http://schemas.microsoft.com/office/drawing/2014/main" id="{45FA220E-B038-4D43-995E-B0D527CE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8" name="Line 741">
            <a:extLst>
              <a:ext uri="{FF2B5EF4-FFF2-40B4-BE49-F238E27FC236}">
                <a16:creationId xmlns:a16="http://schemas.microsoft.com/office/drawing/2014/main" id="{E41D1EA5-7EBC-4A5A-BADB-8B6193195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9" name="Rectangle 742">
            <a:extLst>
              <a:ext uri="{FF2B5EF4-FFF2-40B4-BE49-F238E27FC236}">
                <a16:creationId xmlns:a16="http://schemas.microsoft.com/office/drawing/2014/main" id="{8450702E-6BB0-4C51-BC92-2C2755C1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0" name="Line 743">
            <a:extLst>
              <a:ext uri="{FF2B5EF4-FFF2-40B4-BE49-F238E27FC236}">
                <a16:creationId xmlns:a16="http://schemas.microsoft.com/office/drawing/2014/main" id="{D42F8ACE-8E29-40BE-A73F-78EBF2F2E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8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31" name="Rectangle 744">
            <a:extLst>
              <a:ext uri="{FF2B5EF4-FFF2-40B4-BE49-F238E27FC236}">
                <a16:creationId xmlns:a16="http://schemas.microsoft.com/office/drawing/2014/main" id="{61C886F3-9FB5-44AC-896B-7785242A5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2" name="Line 745">
            <a:extLst>
              <a:ext uri="{FF2B5EF4-FFF2-40B4-BE49-F238E27FC236}">
                <a16:creationId xmlns:a16="http://schemas.microsoft.com/office/drawing/2014/main" id="{D877FEE1-4655-4B38-9843-94ED5BF61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33" name="Rectangle 746">
            <a:extLst>
              <a:ext uri="{FF2B5EF4-FFF2-40B4-BE49-F238E27FC236}">
                <a16:creationId xmlns:a16="http://schemas.microsoft.com/office/drawing/2014/main" id="{B675EF64-23B0-4558-B9D9-603DC2FCA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4" name="Line 747">
            <a:extLst>
              <a:ext uri="{FF2B5EF4-FFF2-40B4-BE49-F238E27FC236}">
                <a16:creationId xmlns:a16="http://schemas.microsoft.com/office/drawing/2014/main" id="{0D66AD3F-206E-4A47-884B-CC5C95F07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35" name="Rectangle 748">
            <a:extLst>
              <a:ext uri="{FF2B5EF4-FFF2-40B4-BE49-F238E27FC236}">
                <a16:creationId xmlns:a16="http://schemas.microsoft.com/office/drawing/2014/main" id="{EEEBA33F-A225-48FE-803A-36BE81432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3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6" name="Line 749">
            <a:extLst>
              <a:ext uri="{FF2B5EF4-FFF2-40B4-BE49-F238E27FC236}">
                <a16:creationId xmlns:a16="http://schemas.microsoft.com/office/drawing/2014/main" id="{FC211667-7962-4025-A0CE-42D567901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73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37" name="Rectangle 750">
            <a:extLst>
              <a:ext uri="{FF2B5EF4-FFF2-40B4-BE49-F238E27FC236}">
                <a16:creationId xmlns:a16="http://schemas.microsoft.com/office/drawing/2014/main" id="{4B6B6D1F-07A0-46A2-8678-3C610C41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8" name="Line 751">
            <a:extLst>
              <a:ext uri="{FF2B5EF4-FFF2-40B4-BE49-F238E27FC236}">
                <a16:creationId xmlns:a16="http://schemas.microsoft.com/office/drawing/2014/main" id="{C55A01D4-D1C6-42BC-B19C-130AE678A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3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39" name="Rectangle 752">
            <a:extLst>
              <a:ext uri="{FF2B5EF4-FFF2-40B4-BE49-F238E27FC236}">
                <a16:creationId xmlns:a16="http://schemas.microsoft.com/office/drawing/2014/main" id="{17AADFB6-110F-45D8-BC1D-3D31F10D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0" name="Line 753">
            <a:extLst>
              <a:ext uri="{FF2B5EF4-FFF2-40B4-BE49-F238E27FC236}">
                <a16:creationId xmlns:a16="http://schemas.microsoft.com/office/drawing/2014/main" id="{8C84D739-785B-4F31-BA07-D2492E8D0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41" name="Rectangle 754">
            <a:extLst>
              <a:ext uri="{FF2B5EF4-FFF2-40B4-BE49-F238E27FC236}">
                <a16:creationId xmlns:a16="http://schemas.microsoft.com/office/drawing/2014/main" id="{26236F1E-8554-4042-8301-D6784530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2" name="Line 755">
            <a:extLst>
              <a:ext uri="{FF2B5EF4-FFF2-40B4-BE49-F238E27FC236}">
                <a16:creationId xmlns:a16="http://schemas.microsoft.com/office/drawing/2014/main" id="{51AF4633-20F9-43B4-83B5-715D8838B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43" name="Rectangle 756">
            <a:extLst>
              <a:ext uri="{FF2B5EF4-FFF2-40B4-BE49-F238E27FC236}">
                <a16:creationId xmlns:a16="http://schemas.microsoft.com/office/drawing/2014/main" id="{7D98A8A1-65D6-4E65-BCAA-D519E026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4" name="Line 757">
            <a:extLst>
              <a:ext uri="{FF2B5EF4-FFF2-40B4-BE49-F238E27FC236}">
                <a16:creationId xmlns:a16="http://schemas.microsoft.com/office/drawing/2014/main" id="{33EBBDC3-B725-41D4-9EF8-7B6169EAA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47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45" name="Rectangle 758">
            <a:extLst>
              <a:ext uri="{FF2B5EF4-FFF2-40B4-BE49-F238E27FC236}">
                <a16:creationId xmlns:a16="http://schemas.microsoft.com/office/drawing/2014/main" id="{B00B643C-170E-43E1-BC69-D56A40CF8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475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6" name="Line 759">
            <a:extLst>
              <a:ext uri="{FF2B5EF4-FFF2-40B4-BE49-F238E27FC236}">
                <a16:creationId xmlns:a16="http://schemas.microsoft.com/office/drawing/2014/main" id="{3E92D169-7AA6-44F2-8F1F-AB7B5317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47" name="Rectangle 760">
            <a:extLst>
              <a:ext uri="{FF2B5EF4-FFF2-40B4-BE49-F238E27FC236}">
                <a16:creationId xmlns:a16="http://schemas.microsoft.com/office/drawing/2014/main" id="{C25BA690-DDF9-4BE7-AE17-176EF39D2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8" name="Line 761">
            <a:extLst>
              <a:ext uri="{FF2B5EF4-FFF2-40B4-BE49-F238E27FC236}">
                <a16:creationId xmlns:a16="http://schemas.microsoft.com/office/drawing/2014/main" id="{B96C4CB0-F716-46EB-BB18-4E9518742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7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49" name="Rectangle 762">
            <a:extLst>
              <a:ext uri="{FF2B5EF4-FFF2-40B4-BE49-F238E27FC236}">
                <a16:creationId xmlns:a16="http://schemas.microsoft.com/office/drawing/2014/main" id="{F8B0133E-E070-4625-A05D-BEC9EE60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0" name="Line 763">
            <a:extLst>
              <a:ext uri="{FF2B5EF4-FFF2-40B4-BE49-F238E27FC236}">
                <a16:creationId xmlns:a16="http://schemas.microsoft.com/office/drawing/2014/main" id="{265AC970-982A-4B39-8D8A-A5736D921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3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1" name="Rectangle 764">
            <a:extLst>
              <a:ext uri="{FF2B5EF4-FFF2-40B4-BE49-F238E27FC236}">
                <a16:creationId xmlns:a16="http://schemas.microsoft.com/office/drawing/2014/main" id="{35A6D64E-3152-4263-B113-5A6452F4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0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2" name="Line 765">
            <a:extLst>
              <a:ext uri="{FF2B5EF4-FFF2-40B4-BE49-F238E27FC236}">
                <a16:creationId xmlns:a16="http://schemas.microsoft.com/office/drawing/2014/main" id="{218F7C39-A3E6-4928-852A-A7EDD4297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3" name="Rectangle 766">
            <a:extLst>
              <a:ext uri="{FF2B5EF4-FFF2-40B4-BE49-F238E27FC236}">
                <a16:creationId xmlns:a16="http://schemas.microsoft.com/office/drawing/2014/main" id="{BA14D4DF-53D7-4754-9163-79F57E3BE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4" name="Line 767">
            <a:extLst>
              <a:ext uri="{FF2B5EF4-FFF2-40B4-BE49-F238E27FC236}">
                <a16:creationId xmlns:a16="http://schemas.microsoft.com/office/drawing/2014/main" id="{B27685C7-CB91-4645-B533-ED1EC18FA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5" name="Rectangle 768">
            <a:extLst>
              <a:ext uri="{FF2B5EF4-FFF2-40B4-BE49-F238E27FC236}">
                <a16:creationId xmlns:a16="http://schemas.microsoft.com/office/drawing/2014/main" id="{C43EA479-0D4F-49AA-802C-5BA6170D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6" name="Line 769">
            <a:extLst>
              <a:ext uri="{FF2B5EF4-FFF2-40B4-BE49-F238E27FC236}">
                <a16:creationId xmlns:a16="http://schemas.microsoft.com/office/drawing/2014/main" id="{BCA5D899-EC13-40D8-9B68-179A04045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7" name="Rectangle 770">
            <a:extLst>
              <a:ext uri="{FF2B5EF4-FFF2-40B4-BE49-F238E27FC236}">
                <a16:creationId xmlns:a16="http://schemas.microsoft.com/office/drawing/2014/main" id="{706CAF59-662A-4350-8441-2EADBF91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8" name="Line 771">
            <a:extLst>
              <a:ext uri="{FF2B5EF4-FFF2-40B4-BE49-F238E27FC236}">
                <a16:creationId xmlns:a16="http://schemas.microsoft.com/office/drawing/2014/main" id="{7AB6B805-003C-4756-A1E0-0A7913055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59" name="Rectangle 772">
            <a:extLst>
              <a:ext uri="{FF2B5EF4-FFF2-40B4-BE49-F238E27FC236}">
                <a16:creationId xmlns:a16="http://schemas.microsoft.com/office/drawing/2014/main" id="{A964D7E1-E628-4B38-91D7-CFEA997E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335338"/>
            <a:ext cx="6350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0" name="Line 773">
            <a:extLst>
              <a:ext uri="{FF2B5EF4-FFF2-40B4-BE49-F238E27FC236}">
                <a16:creationId xmlns:a16="http://schemas.microsoft.com/office/drawing/2014/main" id="{B7C866D1-B181-4B99-9144-830C8AC28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1" name="Rectangle 774">
            <a:extLst>
              <a:ext uri="{FF2B5EF4-FFF2-40B4-BE49-F238E27FC236}">
                <a16:creationId xmlns:a16="http://schemas.microsoft.com/office/drawing/2014/main" id="{69A5A4F5-C642-4C75-984F-4104EAEF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2" name="Line 775">
            <a:extLst>
              <a:ext uri="{FF2B5EF4-FFF2-40B4-BE49-F238E27FC236}">
                <a16:creationId xmlns:a16="http://schemas.microsoft.com/office/drawing/2014/main" id="{8E1A39A5-3A83-499F-B99D-F9827D6D7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3" name="Rectangle 776">
            <a:extLst>
              <a:ext uri="{FF2B5EF4-FFF2-40B4-BE49-F238E27FC236}">
                <a16:creationId xmlns:a16="http://schemas.microsoft.com/office/drawing/2014/main" id="{FDFE95A8-7D99-4079-8E0D-466BC2AF3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4" name="Line 777">
            <a:extLst>
              <a:ext uri="{FF2B5EF4-FFF2-40B4-BE49-F238E27FC236}">
                <a16:creationId xmlns:a16="http://schemas.microsoft.com/office/drawing/2014/main" id="{DC4538AD-9C5C-47EB-B430-799349CB5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47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5" name="Rectangle 778">
            <a:extLst>
              <a:ext uri="{FF2B5EF4-FFF2-40B4-BE49-F238E27FC236}">
                <a16:creationId xmlns:a16="http://schemas.microsoft.com/office/drawing/2014/main" id="{67973450-EFB4-48E3-BF3E-158C7D9C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6" name="Line 779">
            <a:extLst>
              <a:ext uri="{FF2B5EF4-FFF2-40B4-BE49-F238E27FC236}">
                <a16:creationId xmlns:a16="http://schemas.microsoft.com/office/drawing/2014/main" id="{4C1871F1-5401-4596-87C3-6A1A15D86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24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7" name="Rectangle 780">
            <a:extLst>
              <a:ext uri="{FF2B5EF4-FFF2-40B4-BE49-F238E27FC236}">
                <a16:creationId xmlns:a16="http://schemas.microsoft.com/office/drawing/2014/main" id="{89FD867D-14C1-449D-B8D3-DB820B54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8" name="Line 781">
            <a:extLst>
              <a:ext uri="{FF2B5EF4-FFF2-40B4-BE49-F238E27FC236}">
                <a16:creationId xmlns:a16="http://schemas.microsoft.com/office/drawing/2014/main" id="{3A90C953-A27C-46E5-AF40-7358FDDF2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84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69" name="Rectangle 782">
            <a:extLst>
              <a:ext uri="{FF2B5EF4-FFF2-40B4-BE49-F238E27FC236}">
                <a16:creationId xmlns:a16="http://schemas.microsoft.com/office/drawing/2014/main" id="{1279DFF9-0E8C-49BF-BC66-A76E9160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0" name="Line 783">
            <a:extLst>
              <a:ext uri="{FF2B5EF4-FFF2-40B4-BE49-F238E27FC236}">
                <a16:creationId xmlns:a16="http://schemas.microsoft.com/office/drawing/2014/main" id="{B9373F83-173B-4E70-8CAC-33483F499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07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1" name="Rectangle 784">
            <a:extLst>
              <a:ext uri="{FF2B5EF4-FFF2-40B4-BE49-F238E27FC236}">
                <a16:creationId xmlns:a16="http://schemas.microsoft.com/office/drawing/2014/main" id="{43548653-AB5F-4AA5-B216-7B8EAA5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2" name="Line 785">
            <a:extLst>
              <a:ext uri="{FF2B5EF4-FFF2-40B4-BE49-F238E27FC236}">
                <a16:creationId xmlns:a16="http://schemas.microsoft.com/office/drawing/2014/main" id="{CD685218-D64D-4753-A51E-FF2684FB6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70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3" name="Rectangle 786">
            <a:extLst>
              <a:ext uri="{FF2B5EF4-FFF2-40B4-BE49-F238E27FC236}">
                <a16:creationId xmlns:a16="http://schemas.microsoft.com/office/drawing/2014/main" id="{06AC87F0-DE85-436C-9A1E-D1ECDAF1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4" name="Line 787">
            <a:extLst>
              <a:ext uri="{FF2B5EF4-FFF2-40B4-BE49-F238E27FC236}">
                <a16:creationId xmlns:a16="http://schemas.microsoft.com/office/drawing/2014/main" id="{64FC796D-6C02-4D82-99F2-2B0231FD5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73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5" name="Rectangle 788">
            <a:extLst>
              <a:ext uri="{FF2B5EF4-FFF2-40B4-BE49-F238E27FC236}">
                <a16:creationId xmlns:a16="http://schemas.microsoft.com/office/drawing/2014/main" id="{044A11F4-B2D7-46F7-9153-55B1653AE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6" name="Line 789">
            <a:extLst>
              <a:ext uri="{FF2B5EF4-FFF2-40B4-BE49-F238E27FC236}">
                <a16:creationId xmlns:a16="http://schemas.microsoft.com/office/drawing/2014/main" id="{7A3CD91E-F33E-44F0-B0DE-130D8F77C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73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7" name="Rectangle 790">
            <a:extLst>
              <a:ext uri="{FF2B5EF4-FFF2-40B4-BE49-F238E27FC236}">
                <a16:creationId xmlns:a16="http://schemas.microsoft.com/office/drawing/2014/main" id="{8070E71E-90BE-4695-94D4-3FC86E8C9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8" name="Line 791">
            <a:extLst>
              <a:ext uri="{FF2B5EF4-FFF2-40B4-BE49-F238E27FC236}">
                <a16:creationId xmlns:a16="http://schemas.microsoft.com/office/drawing/2014/main" id="{CE5EED2B-61B4-4E35-BFA3-92B704EAB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9" name="Rectangle 792">
            <a:extLst>
              <a:ext uri="{FF2B5EF4-FFF2-40B4-BE49-F238E27FC236}">
                <a16:creationId xmlns:a16="http://schemas.microsoft.com/office/drawing/2014/main" id="{D9F56E4F-DE9F-4908-8112-0593FA4C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0" name="Line 793">
            <a:extLst>
              <a:ext uri="{FF2B5EF4-FFF2-40B4-BE49-F238E27FC236}">
                <a16:creationId xmlns:a16="http://schemas.microsoft.com/office/drawing/2014/main" id="{57218746-73A2-4391-93D3-C0CCE5C73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1" name="Rectangle 794">
            <a:extLst>
              <a:ext uri="{FF2B5EF4-FFF2-40B4-BE49-F238E27FC236}">
                <a16:creationId xmlns:a16="http://schemas.microsoft.com/office/drawing/2014/main" id="{4FE5A75F-C624-450B-8185-6C7889520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2" name="Line 795">
            <a:extLst>
              <a:ext uri="{FF2B5EF4-FFF2-40B4-BE49-F238E27FC236}">
                <a16:creationId xmlns:a16="http://schemas.microsoft.com/office/drawing/2014/main" id="{363674F8-3602-4997-A97F-973B2B0B8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3" name="Rectangle 796">
            <a:extLst>
              <a:ext uri="{FF2B5EF4-FFF2-40B4-BE49-F238E27FC236}">
                <a16:creationId xmlns:a16="http://schemas.microsoft.com/office/drawing/2014/main" id="{1AA33089-018D-4B7C-8097-EDEB12BA9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4" name="Line 797">
            <a:extLst>
              <a:ext uri="{FF2B5EF4-FFF2-40B4-BE49-F238E27FC236}">
                <a16:creationId xmlns:a16="http://schemas.microsoft.com/office/drawing/2014/main" id="{A4D92DB8-58D8-4519-9881-82F767830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46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5" name="Rectangle 798">
            <a:extLst>
              <a:ext uri="{FF2B5EF4-FFF2-40B4-BE49-F238E27FC236}">
                <a16:creationId xmlns:a16="http://schemas.microsoft.com/office/drawing/2014/main" id="{546B0FAC-9067-47E4-A77B-3FE216A7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6" name="Line 799">
            <a:extLst>
              <a:ext uri="{FF2B5EF4-FFF2-40B4-BE49-F238E27FC236}">
                <a16:creationId xmlns:a16="http://schemas.microsoft.com/office/drawing/2014/main" id="{D1C39311-E45E-4076-8CE0-AC95BB7B4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2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7" name="Rectangle 800">
            <a:extLst>
              <a:ext uri="{FF2B5EF4-FFF2-40B4-BE49-F238E27FC236}">
                <a16:creationId xmlns:a16="http://schemas.microsoft.com/office/drawing/2014/main" id="{06763357-63AD-47CB-A774-724D39B7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8" name="Line 801">
            <a:extLst>
              <a:ext uri="{FF2B5EF4-FFF2-40B4-BE49-F238E27FC236}">
                <a16:creationId xmlns:a16="http://schemas.microsoft.com/office/drawing/2014/main" id="{2D3BC9C5-AEA7-4AED-9489-E31591B5B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3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9" name="Rectangle 802">
            <a:extLst>
              <a:ext uri="{FF2B5EF4-FFF2-40B4-BE49-F238E27FC236}">
                <a16:creationId xmlns:a16="http://schemas.microsoft.com/office/drawing/2014/main" id="{60E785F2-3EC3-4618-933F-73AF7A67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0" name="Line 803">
            <a:extLst>
              <a:ext uri="{FF2B5EF4-FFF2-40B4-BE49-F238E27FC236}">
                <a16:creationId xmlns:a16="http://schemas.microsoft.com/office/drawing/2014/main" id="{8DBF6F3A-2770-485E-9396-A2726193F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4388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91" name="Rectangle 804">
            <a:extLst>
              <a:ext uri="{FF2B5EF4-FFF2-40B4-BE49-F238E27FC236}">
                <a16:creationId xmlns:a16="http://schemas.microsoft.com/office/drawing/2014/main" id="{99672ABF-0ADB-40BE-A576-B00F9DF9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2" name="Line 805">
            <a:extLst>
              <a:ext uri="{FF2B5EF4-FFF2-40B4-BE49-F238E27FC236}">
                <a16:creationId xmlns:a16="http://schemas.microsoft.com/office/drawing/2014/main" id="{4E345A84-F18D-4683-930C-873FDEB50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20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93" name="Rectangle 806">
            <a:extLst>
              <a:ext uri="{FF2B5EF4-FFF2-40B4-BE49-F238E27FC236}">
                <a16:creationId xmlns:a16="http://schemas.microsoft.com/office/drawing/2014/main" id="{02927D80-731D-4608-88EB-FE28D9F5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3335338"/>
            <a:ext cx="7937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4" name="Line 807">
            <a:extLst>
              <a:ext uri="{FF2B5EF4-FFF2-40B4-BE49-F238E27FC236}">
                <a16:creationId xmlns:a16="http://schemas.microsoft.com/office/drawing/2014/main" id="{066D3732-8A9E-49F3-AA02-7EDE259F9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8050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95" name="Rectangle 808">
            <a:extLst>
              <a:ext uri="{FF2B5EF4-FFF2-40B4-BE49-F238E27FC236}">
                <a16:creationId xmlns:a16="http://schemas.microsoft.com/office/drawing/2014/main" id="{D83D5AF0-6DF4-49DC-8F97-9363A035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6" name="Line 809">
            <a:extLst>
              <a:ext uri="{FF2B5EF4-FFF2-40B4-BE49-F238E27FC236}">
                <a16:creationId xmlns:a16="http://schemas.microsoft.com/office/drawing/2014/main" id="{3D2BC60C-D4C1-49DC-9A35-4F1DED902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675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97" name="Rectangle 810">
            <a:extLst>
              <a:ext uri="{FF2B5EF4-FFF2-40B4-BE49-F238E27FC236}">
                <a16:creationId xmlns:a16="http://schemas.microsoft.com/office/drawing/2014/main" id="{5BCAE68A-1256-4277-B1DE-4FCCB187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3335338"/>
            <a:ext cx="7938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8" name="Line 811">
            <a:extLst>
              <a:ext uri="{FF2B5EF4-FFF2-40B4-BE49-F238E27FC236}">
                <a16:creationId xmlns:a16="http://schemas.microsoft.com/office/drawing/2014/main" id="{36CF4E83-BD81-4C57-A67C-9E8662F08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1713" y="3335338"/>
            <a:ext cx="0" cy="0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99" name="Rectangle 812">
            <a:extLst>
              <a:ext uri="{FF2B5EF4-FFF2-40B4-BE49-F238E27FC236}">
                <a16:creationId xmlns:a16="http://schemas.microsoft.com/office/drawing/2014/main" id="{E7F2BBD0-08B0-4772-992D-F926D6A26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3335338"/>
            <a:ext cx="9525" cy="476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0" name="Line 813">
            <a:extLst>
              <a:ext uri="{FF2B5EF4-FFF2-40B4-BE49-F238E27FC236}">
                <a16:creationId xmlns:a16="http://schemas.microsoft.com/office/drawing/2014/main" id="{4F7574D6-45D5-4EE0-9BBD-5A46822E8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1" name="Rectangle 814">
            <a:extLst>
              <a:ext uri="{FF2B5EF4-FFF2-40B4-BE49-F238E27FC236}">
                <a16:creationId xmlns:a16="http://schemas.microsoft.com/office/drawing/2014/main" id="{5B780F7F-CB59-4834-8B57-026F682B7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2" name="Line 815">
            <a:extLst>
              <a:ext uri="{FF2B5EF4-FFF2-40B4-BE49-F238E27FC236}">
                <a16:creationId xmlns:a16="http://schemas.microsoft.com/office/drawing/2014/main" id="{3CBA08E5-11C6-48CE-8E50-26A9D2BDA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53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3" name="Rectangle 816">
            <a:extLst>
              <a:ext uri="{FF2B5EF4-FFF2-40B4-BE49-F238E27FC236}">
                <a16:creationId xmlns:a16="http://schemas.microsoft.com/office/drawing/2014/main" id="{A1F37F84-1C29-4BB7-9FA3-10E04C1B5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4" name="Line 817">
            <a:extLst>
              <a:ext uri="{FF2B5EF4-FFF2-40B4-BE49-F238E27FC236}">
                <a16:creationId xmlns:a16="http://schemas.microsoft.com/office/drawing/2014/main" id="{5679044A-5EE7-4B25-ACC5-7051AD9B7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5" name="Rectangle 818">
            <a:extLst>
              <a:ext uri="{FF2B5EF4-FFF2-40B4-BE49-F238E27FC236}">
                <a16:creationId xmlns:a16="http://schemas.microsoft.com/office/drawing/2014/main" id="{72EB18DE-C407-4C54-A1AF-28DD21082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6" name="Line 819">
            <a:extLst>
              <a:ext uri="{FF2B5EF4-FFF2-40B4-BE49-F238E27FC236}">
                <a16:creationId xmlns:a16="http://schemas.microsoft.com/office/drawing/2014/main" id="{56998BB2-63D6-4FD7-9676-8B27C2557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" name="Rectangle 820">
            <a:extLst>
              <a:ext uri="{FF2B5EF4-FFF2-40B4-BE49-F238E27FC236}">
                <a16:creationId xmlns:a16="http://schemas.microsoft.com/office/drawing/2014/main" id="{B2BBAA28-005B-49CF-8BE5-E4EDCA5C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" name="Line 821">
            <a:extLst>
              <a:ext uri="{FF2B5EF4-FFF2-40B4-BE49-F238E27FC236}">
                <a16:creationId xmlns:a16="http://schemas.microsoft.com/office/drawing/2014/main" id="{CA7332EB-CE0D-43A2-A802-0B903E093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6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" name="Rectangle 822">
            <a:extLst>
              <a:ext uri="{FF2B5EF4-FFF2-40B4-BE49-F238E27FC236}">
                <a16:creationId xmlns:a16="http://schemas.microsoft.com/office/drawing/2014/main" id="{6E15521D-99D0-48AE-AF3B-012869061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0" name="Line 823">
            <a:extLst>
              <a:ext uri="{FF2B5EF4-FFF2-40B4-BE49-F238E27FC236}">
                <a16:creationId xmlns:a16="http://schemas.microsoft.com/office/drawing/2014/main" id="{5D10CFEB-5E9C-413B-9851-CD63009B6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42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1" name="Rectangle 824">
            <a:extLst>
              <a:ext uri="{FF2B5EF4-FFF2-40B4-BE49-F238E27FC236}">
                <a16:creationId xmlns:a16="http://schemas.microsoft.com/office/drawing/2014/main" id="{67E65567-6EB2-4C60-B6B6-F9D0C563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2" name="Line 825">
            <a:extLst>
              <a:ext uri="{FF2B5EF4-FFF2-40B4-BE49-F238E27FC236}">
                <a16:creationId xmlns:a16="http://schemas.microsoft.com/office/drawing/2014/main" id="{AC3F5B26-C2BA-4C9E-B3A6-22C7C0913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3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3" name="Rectangle 826">
            <a:extLst>
              <a:ext uri="{FF2B5EF4-FFF2-40B4-BE49-F238E27FC236}">
                <a16:creationId xmlns:a16="http://schemas.microsoft.com/office/drawing/2014/main" id="{8B5A45A5-1974-4D29-A475-CD5526C6E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4" name="Line 827">
            <a:extLst>
              <a:ext uri="{FF2B5EF4-FFF2-40B4-BE49-F238E27FC236}">
                <a16:creationId xmlns:a16="http://schemas.microsoft.com/office/drawing/2014/main" id="{2AC713C0-6272-4658-8DA6-756BB3417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5" name="Rectangle 828">
            <a:extLst>
              <a:ext uri="{FF2B5EF4-FFF2-40B4-BE49-F238E27FC236}">
                <a16:creationId xmlns:a16="http://schemas.microsoft.com/office/drawing/2014/main" id="{AAF58103-B8BC-446D-9AD3-DBCDE551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6" name="Line 829">
            <a:extLst>
              <a:ext uri="{FF2B5EF4-FFF2-40B4-BE49-F238E27FC236}">
                <a16:creationId xmlns:a16="http://schemas.microsoft.com/office/drawing/2014/main" id="{DC720C65-92E4-4047-ABF4-33526C512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9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7" name="Rectangle 830">
            <a:extLst>
              <a:ext uri="{FF2B5EF4-FFF2-40B4-BE49-F238E27FC236}">
                <a16:creationId xmlns:a16="http://schemas.microsoft.com/office/drawing/2014/main" id="{AF350C94-B16E-4242-ABC5-B3C6F363C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8" name="Line 831">
            <a:extLst>
              <a:ext uri="{FF2B5EF4-FFF2-40B4-BE49-F238E27FC236}">
                <a16:creationId xmlns:a16="http://schemas.microsoft.com/office/drawing/2014/main" id="{DD6D95A8-9314-42DE-8063-21032FA3E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16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9" name="Rectangle 832">
            <a:extLst>
              <a:ext uri="{FF2B5EF4-FFF2-40B4-BE49-F238E27FC236}">
                <a16:creationId xmlns:a16="http://schemas.microsoft.com/office/drawing/2014/main" id="{4BAC6764-A45F-425F-AD28-BB05E6DEF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0" name="Line 833">
            <a:extLst>
              <a:ext uri="{FF2B5EF4-FFF2-40B4-BE49-F238E27FC236}">
                <a16:creationId xmlns:a16="http://schemas.microsoft.com/office/drawing/2014/main" id="{83436D47-CEA6-4931-92AB-D118566C5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76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1" name="Rectangle 834">
            <a:extLst>
              <a:ext uri="{FF2B5EF4-FFF2-40B4-BE49-F238E27FC236}">
                <a16:creationId xmlns:a16="http://schemas.microsoft.com/office/drawing/2014/main" id="{6871C38D-3CEC-4027-8B0D-4E5AA1170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2" name="Line 835">
            <a:extLst>
              <a:ext uri="{FF2B5EF4-FFF2-40B4-BE49-F238E27FC236}">
                <a16:creationId xmlns:a16="http://schemas.microsoft.com/office/drawing/2014/main" id="{B337C312-12C4-4903-B37E-E7B8C5F94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3" name="Rectangle 836">
            <a:extLst>
              <a:ext uri="{FF2B5EF4-FFF2-40B4-BE49-F238E27FC236}">
                <a16:creationId xmlns:a16="http://schemas.microsoft.com/office/drawing/2014/main" id="{38269EC0-046F-4163-8A48-509864EB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4" name="Line 837">
            <a:extLst>
              <a:ext uri="{FF2B5EF4-FFF2-40B4-BE49-F238E27FC236}">
                <a16:creationId xmlns:a16="http://schemas.microsoft.com/office/drawing/2014/main" id="{16EAA57C-E015-4DA8-9B8C-3898F837A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13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5" name="Rectangle 838">
            <a:extLst>
              <a:ext uri="{FF2B5EF4-FFF2-40B4-BE49-F238E27FC236}">
                <a16:creationId xmlns:a16="http://schemas.microsoft.com/office/drawing/2014/main" id="{682A1262-F12E-4651-A9F6-063DF59C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6" name="Line 839">
            <a:extLst>
              <a:ext uri="{FF2B5EF4-FFF2-40B4-BE49-F238E27FC236}">
                <a16:creationId xmlns:a16="http://schemas.microsoft.com/office/drawing/2014/main" id="{2A3BA29D-A0E8-4F33-97A8-ACA6395BC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7" name="Rectangle 840">
            <a:extLst>
              <a:ext uri="{FF2B5EF4-FFF2-40B4-BE49-F238E27FC236}">
                <a16:creationId xmlns:a16="http://schemas.microsoft.com/office/drawing/2014/main" id="{71C8DA55-74A1-402F-80EF-78BC44DFA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8" name="Line 841">
            <a:extLst>
              <a:ext uri="{FF2B5EF4-FFF2-40B4-BE49-F238E27FC236}">
                <a16:creationId xmlns:a16="http://schemas.microsoft.com/office/drawing/2014/main" id="{E81D2D09-F5F7-4F1F-9CF9-CD0808358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9" name="Rectangle 842">
            <a:extLst>
              <a:ext uri="{FF2B5EF4-FFF2-40B4-BE49-F238E27FC236}">
                <a16:creationId xmlns:a16="http://schemas.microsoft.com/office/drawing/2014/main" id="{81763CBB-6BDA-4752-BA93-0299C253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5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0" name="Line 843">
            <a:extLst>
              <a:ext uri="{FF2B5EF4-FFF2-40B4-BE49-F238E27FC236}">
                <a16:creationId xmlns:a16="http://schemas.microsoft.com/office/drawing/2014/main" id="{67E655D4-35BA-477E-8D17-A67FE1A6A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1" name="Rectangle 844">
            <a:extLst>
              <a:ext uri="{FF2B5EF4-FFF2-40B4-BE49-F238E27FC236}">
                <a16:creationId xmlns:a16="http://schemas.microsoft.com/office/drawing/2014/main" id="{F2AA0EB5-C391-416C-9FF1-1DF2EAC2C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2" name="Line 845">
            <a:extLst>
              <a:ext uri="{FF2B5EF4-FFF2-40B4-BE49-F238E27FC236}">
                <a16:creationId xmlns:a16="http://schemas.microsoft.com/office/drawing/2014/main" id="{DC057AE2-D8C8-4E2E-B11F-E1AE481D2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6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3" name="Rectangle 846">
            <a:extLst>
              <a:ext uri="{FF2B5EF4-FFF2-40B4-BE49-F238E27FC236}">
                <a16:creationId xmlns:a16="http://schemas.microsoft.com/office/drawing/2014/main" id="{88BBB89A-AD00-41A6-BFFB-A991861A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4" name="Line 847">
            <a:extLst>
              <a:ext uri="{FF2B5EF4-FFF2-40B4-BE49-F238E27FC236}">
                <a16:creationId xmlns:a16="http://schemas.microsoft.com/office/drawing/2014/main" id="{32C3451C-AC6B-44F3-B62B-C68C7FC3C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62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5" name="Rectangle 848">
            <a:extLst>
              <a:ext uri="{FF2B5EF4-FFF2-40B4-BE49-F238E27FC236}">
                <a16:creationId xmlns:a16="http://schemas.microsoft.com/office/drawing/2014/main" id="{14D4C67E-D367-47AE-9408-0C9D7225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6" name="Line 849">
            <a:extLst>
              <a:ext uri="{FF2B5EF4-FFF2-40B4-BE49-F238E27FC236}">
                <a16:creationId xmlns:a16="http://schemas.microsoft.com/office/drawing/2014/main" id="{AF453D9B-CBE5-4272-AA28-A845CF5C1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3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7" name="Rectangle 850">
            <a:extLst>
              <a:ext uri="{FF2B5EF4-FFF2-40B4-BE49-F238E27FC236}">
                <a16:creationId xmlns:a16="http://schemas.microsoft.com/office/drawing/2014/main" id="{B2E00FA5-048E-42A4-8802-ABC8686B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8" name="Line 851">
            <a:extLst>
              <a:ext uri="{FF2B5EF4-FFF2-40B4-BE49-F238E27FC236}">
                <a16:creationId xmlns:a16="http://schemas.microsoft.com/office/drawing/2014/main" id="{FF1B55B1-D2D8-431B-B80A-EA5C00DF2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9" name="Rectangle 852">
            <a:extLst>
              <a:ext uri="{FF2B5EF4-FFF2-40B4-BE49-F238E27FC236}">
                <a16:creationId xmlns:a16="http://schemas.microsoft.com/office/drawing/2014/main" id="{CD2C6526-F349-46A6-9274-9A22259D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0" name="Line 853">
            <a:extLst>
              <a:ext uri="{FF2B5EF4-FFF2-40B4-BE49-F238E27FC236}">
                <a16:creationId xmlns:a16="http://schemas.microsoft.com/office/drawing/2014/main" id="{C7731B32-DC49-4C59-83A2-09D4CCD67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1" name="Rectangle 854">
            <a:extLst>
              <a:ext uri="{FF2B5EF4-FFF2-40B4-BE49-F238E27FC236}">
                <a16:creationId xmlns:a16="http://schemas.microsoft.com/office/drawing/2014/main" id="{367F53B6-B80C-45A4-BF75-0BD58440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2" name="Line 855">
            <a:extLst>
              <a:ext uri="{FF2B5EF4-FFF2-40B4-BE49-F238E27FC236}">
                <a16:creationId xmlns:a16="http://schemas.microsoft.com/office/drawing/2014/main" id="{289AF58D-5914-412B-A84B-4FE933B5B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35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3" name="Rectangle 856">
            <a:extLst>
              <a:ext uri="{FF2B5EF4-FFF2-40B4-BE49-F238E27FC236}">
                <a16:creationId xmlns:a16="http://schemas.microsoft.com/office/drawing/2014/main" id="{11A24194-9EA1-41BB-B3FA-8DD6130E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4" name="Line 857">
            <a:extLst>
              <a:ext uri="{FF2B5EF4-FFF2-40B4-BE49-F238E27FC236}">
                <a16:creationId xmlns:a16="http://schemas.microsoft.com/office/drawing/2014/main" id="{7DF8AA87-0115-42B7-9413-410D4D150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12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5" name="Rectangle 858">
            <a:extLst>
              <a:ext uri="{FF2B5EF4-FFF2-40B4-BE49-F238E27FC236}">
                <a16:creationId xmlns:a16="http://schemas.microsoft.com/office/drawing/2014/main" id="{F2892E2D-554C-4EE6-A3D7-8EA556E9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6" name="Line 859">
            <a:extLst>
              <a:ext uri="{FF2B5EF4-FFF2-40B4-BE49-F238E27FC236}">
                <a16:creationId xmlns:a16="http://schemas.microsoft.com/office/drawing/2014/main" id="{51A14986-8010-4AED-A9A1-6044F7333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7" name="Rectangle 860">
            <a:extLst>
              <a:ext uri="{FF2B5EF4-FFF2-40B4-BE49-F238E27FC236}">
                <a16:creationId xmlns:a16="http://schemas.microsoft.com/office/drawing/2014/main" id="{90287023-A915-4674-824D-E128FA5A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8" name="Line 861">
            <a:extLst>
              <a:ext uri="{FF2B5EF4-FFF2-40B4-BE49-F238E27FC236}">
                <a16:creationId xmlns:a16="http://schemas.microsoft.com/office/drawing/2014/main" id="{FCDAFF21-7F26-45FA-9B1F-0F37ACD4D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49" name="Rectangle 862">
            <a:extLst>
              <a:ext uri="{FF2B5EF4-FFF2-40B4-BE49-F238E27FC236}">
                <a16:creationId xmlns:a16="http://schemas.microsoft.com/office/drawing/2014/main" id="{B7478E3E-BCBC-4F77-8871-F827AC64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0" name="Line 863">
            <a:extLst>
              <a:ext uri="{FF2B5EF4-FFF2-40B4-BE49-F238E27FC236}">
                <a16:creationId xmlns:a16="http://schemas.microsoft.com/office/drawing/2014/main" id="{DA765A7B-75AE-4C76-B3E9-AA5F04DB3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9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1" name="Rectangle 864">
            <a:extLst>
              <a:ext uri="{FF2B5EF4-FFF2-40B4-BE49-F238E27FC236}">
                <a16:creationId xmlns:a16="http://schemas.microsoft.com/office/drawing/2014/main" id="{B366A156-51EE-4816-AF54-B7E649CB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9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2" name="Line 865">
            <a:extLst>
              <a:ext uri="{FF2B5EF4-FFF2-40B4-BE49-F238E27FC236}">
                <a16:creationId xmlns:a16="http://schemas.microsoft.com/office/drawing/2014/main" id="{1DB5E987-6976-4F2A-AB4A-DBA2DE3B1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85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3" name="Rectangle 866">
            <a:extLst>
              <a:ext uri="{FF2B5EF4-FFF2-40B4-BE49-F238E27FC236}">
                <a16:creationId xmlns:a16="http://schemas.microsoft.com/office/drawing/2014/main" id="{07B2B7B7-1BE5-4B78-B7A7-885CDB7E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4" name="Line 867">
            <a:extLst>
              <a:ext uri="{FF2B5EF4-FFF2-40B4-BE49-F238E27FC236}">
                <a16:creationId xmlns:a16="http://schemas.microsoft.com/office/drawing/2014/main" id="{66B25F4C-FF12-4858-A092-996A06B96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45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5" name="Rectangle 868">
            <a:extLst>
              <a:ext uri="{FF2B5EF4-FFF2-40B4-BE49-F238E27FC236}">
                <a16:creationId xmlns:a16="http://schemas.microsoft.com/office/drawing/2014/main" id="{1B68E837-FD78-408D-9094-86B40E3C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3335338"/>
            <a:ext cx="9525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6" name="Line 869">
            <a:extLst>
              <a:ext uri="{FF2B5EF4-FFF2-40B4-BE49-F238E27FC236}">
                <a16:creationId xmlns:a16="http://schemas.microsoft.com/office/drawing/2014/main" id="{33AB21E1-9A80-4CE7-A895-93B52D3A8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7" name="Rectangle 870">
            <a:extLst>
              <a:ext uri="{FF2B5EF4-FFF2-40B4-BE49-F238E27FC236}">
                <a16:creationId xmlns:a16="http://schemas.microsoft.com/office/drawing/2014/main" id="{D76BC27C-28C7-4CB5-A97E-81B47CB5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8" name="Line 871">
            <a:extLst>
              <a:ext uri="{FF2B5EF4-FFF2-40B4-BE49-F238E27FC236}">
                <a16:creationId xmlns:a16="http://schemas.microsoft.com/office/drawing/2014/main" id="{3210E26C-BAE3-47B7-86CC-3266F66D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2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9" name="Rectangle 872">
            <a:extLst>
              <a:ext uri="{FF2B5EF4-FFF2-40B4-BE49-F238E27FC236}">
                <a16:creationId xmlns:a16="http://schemas.microsoft.com/office/drawing/2014/main" id="{6BFB0E4B-B3AE-4178-973C-E851B6C3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0" name="Line 873">
            <a:extLst>
              <a:ext uri="{FF2B5EF4-FFF2-40B4-BE49-F238E27FC236}">
                <a16:creationId xmlns:a16="http://schemas.microsoft.com/office/drawing/2014/main" id="{EB3652AF-48F3-4903-A72F-FE9DF6F09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8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1" name="Rectangle 874">
            <a:extLst>
              <a:ext uri="{FF2B5EF4-FFF2-40B4-BE49-F238E27FC236}">
                <a16:creationId xmlns:a16="http://schemas.microsoft.com/office/drawing/2014/main" id="{DA3DCA9D-08F9-4E99-9538-7CFFFC1F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2" name="Line 875">
            <a:extLst>
              <a:ext uri="{FF2B5EF4-FFF2-40B4-BE49-F238E27FC236}">
                <a16:creationId xmlns:a16="http://schemas.microsoft.com/office/drawing/2014/main" id="{6162FC74-B5F5-4FCA-AF4D-47C7A7790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3" name="Rectangle 876">
            <a:extLst>
              <a:ext uri="{FF2B5EF4-FFF2-40B4-BE49-F238E27FC236}">
                <a16:creationId xmlns:a16="http://schemas.microsoft.com/office/drawing/2014/main" id="{F1CD059F-FC08-49CC-9575-1FD385782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4" name="Line 877">
            <a:extLst>
              <a:ext uri="{FF2B5EF4-FFF2-40B4-BE49-F238E27FC236}">
                <a16:creationId xmlns:a16="http://schemas.microsoft.com/office/drawing/2014/main" id="{57C0A72A-6E5C-4948-A307-0FB7328DD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5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5" name="Rectangle 878">
            <a:extLst>
              <a:ext uri="{FF2B5EF4-FFF2-40B4-BE49-F238E27FC236}">
                <a16:creationId xmlns:a16="http://schemas.microsoft.com/office/drawing/2014/main" id="{42F921E9-04C7-43C0-A237-0640F771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6" name="Line 879">
            <a:extLst>
              <a:ext uri="{FF2B5EF4-FFF2-40B4-BE49-F238E27FC236}">
                <a16:creationId xmlns:a16="http://schemas.microsoft.com/office/drawing/2014/main" id="{2D14299D-A382-460B-A531-49FE1AB56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5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7" name="Rectangle 880">
            <a:extLst>
              <a:ext uri="{FF2B5EF4-FFF2-40B4-BE49-F238E27FC236}">
                <a16:creationId xmlns:a16="http://schemas.microsoft.com/office/drawing/2014/main" id="{5D34B44F-38DA-4CE0-B058-6BBE54A3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8" name="Line 881">
            <a:extLst>
              <a:ext uri="{FF2B5EF4-FFF2-40B4-BE49-F238E27FC236}">
                <a16:creationId xmlns:a16="http://schemas.microsoft.com/office/drawing/2014/main" id="{B8B1DE17-51BF-4075-8CB8-E3C535517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31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9" name="Rectangle 882">
            <a:extLst>
              <a:ext uri="{FF2B5EF4-FFF2-40B4-BE49-F238E27FC236}">
                <a16:creationId xmlns:a16="http://schemas.microsoft.com/office/drawing/2014/main" id="{8B31209E-888B-4C12-913B-EF62EB53A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0" name="Line 883">
            <a:extLst>
              <a:ext uri="{FF2B5EF4-FFF2-40B4-BE49-F238E27FC236}">
                <a16:creationId xmlns:a16="http://schemas.microsoft.com/office/drawing/2014/main" id="{B6DFCD23-F64A-4BD7-9011-3C98A3593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922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71" name="Rectangle 884">
            <a:extLst>
              <a:ext uri="{FF2B5EF4-FFF2-40B4-BE49-F238E27FC236}">
                <a16:creationId xmlns:a16="http://schemas.microsoft.com/office/drawing/2014/main" id="{578FB533-0B76-469E-9362-0BE1F143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22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2" name="Line 885">
            <a:extLst>
              <a:ext uri="{FF2B5EF4-FFF2-40B4-BE49-F238E27FC236}">
                <a16:creationId xmlns:a16="http://schemas.microsoft.com/office/drawing/2014/main" id="{A28D9343-C9BB-4B4E-9BDD-86DE941E1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85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73" name="Rectangle 886">
            <a:extLst>
              <a:ext uri="{FF2B5EF4-FFF2-40B4-BE49-F238E27FC236}">
                <a16:creationId xmlns:a16="http://schemas.microsoft.com/office/drawing/2014/main" id="{16A214E5-1D51-4AE1-A423-449B1FBA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4" name="Line 887">
            <a:extLst>
              <a:ext uri="{FF2B5EF4-FFF2-40B4-BE49-F238E27FC236}">
                <a16:creationId xmlns:a16="http://schemas.microsoft.com/office/drawing/2014/main" id="{CAA5ADE6-4C2C-4A76-B48E-381534F9A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88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75" name="Rectangle 888">
            <a:extLst>
              <a:ext uri="{FF2B5EF4-FFF2-40B4-BE49-F238E27FC236}">
                <a16:creationId xmlns:a16="http://schemas.microsoft.com/office/drawing/2014/main" id="{E63C714C-86B2-48F5-B5C7-B096ADC92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8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6" name="Line 889">
            <a:extLst>
              <a:ext uri="{FF2B5EF4-FFF2-40B4-BE49-F238E27FC236}">
                <a16:creationId xmlns:a16="http://schemas.microsoft.com/office/drawing/2014/main" id="{64F299F1-8AED-467D-8681-CD0C46EAC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77" name="Rectangle 890">
            <a:extLst>
              <a:ext uri="{FF2B5EF4-FFF2-40B4-BE49-F238E27FC236}">
                <a16:creationId xmlns:a16="http://schemas.microsoft.com/office/drawing/2014/main" id="{4C54DBBF-1056-40EA-995A-59804A2A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8" name="Line 891">
            <a:extLst>
              <a:ext uri="{FF2B5EF4-FFF2-40B4-BE49-F238E27FC236}">
                <a16:creationId xmlns:a16="http://schemas.microsoft.com/office/drawing/2014/main" id="{463772C0-A883-4963-92E9-2A3DD2552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81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79" name="Rectangle 892">
            <a:extLst>
              <a:ext uri="{FF2B5EF4-FFF2-40B4-BE49-F238E27FC236}">
                <a16:creationId xmlns:a16="http://schemas.microsoft.com/office/drawing/2014/main" id="{56BCCC7D-E026-4737-A0B3-6565AE59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138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0" name="Line 893">
            <a:extLst>
              <a:ext uri="{FF2B5EF4-FFF2-40B4-BE49-F238E27FC236}">
                <a16:creationId xmlns:a16="http://schemas.microsoft.com/office/drawing/2014/main" id="{5B09F34F-46B9-4B8E-900B-CC8CF288F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4175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81" name="Rectangle 894">
            <a:extLst>
              <a:ext uri="{FF2B5EF4-FFF2-40B4-BE49-F238E27FC236}">
                <a16:creationId xmlns:a16="http://schemas.microsoft.com/office/drawing/2014/main" id="{5B627221-9906-4098-B8E1-013450C72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3335338"/>
            <a:ext cx="7938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2" name="Line 895">
            <a:extLst>
              <a:ext uri="{FF2B5EF4-FFF2-40B4-BE49-F238E27FC236}">
                <a16:creationId xmlns:a16="http://schemas.microsoft.com/office/drawing/2014/main" id="{6D9AFE1E-ACE7-4B1D-B81F-9FD7F7F6C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83" name="Rectangle 896">
            <a:extLst>
              <a:ext uri="{FF2B5EF4-FFF2-40B4-BE49-F238E27FC236}">
                <a16:creationId xmlns:a16="http://schemas.microsoft.com/office/drawing/2014/main" id="{7BCAC27A-06A3-4A4D-A6D6-B24527A0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4" name="Line 897">
            <a:extLst>
              <a:ext uri="{FF2B5EF4-FFF2-40B4-BE49-F238E27FC236}">
                <a16:creationId xmlns:a16="http://schemas.microsoft.com/office/drawing/2014/main" id="{15D96048-2FC4-4C6E-8217-C95AB928F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7838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85" name="Rectangle 898">
            <a:extLst>
              <a:ext uri="{FF2B5EF4-FFF2-40B4-BE49-F238E27FC236}">
                <a16:creationId xmlns:a16="http://schemas.microsoft.com/office/drawing/2014/main" id="{41D355AC-B801-42BC-AA89-BBA7478D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3335338"/>
            <a:ext cx="7937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6" name="Line 899">
            <a:extLst>
              <a:ext uri="{FF2B5EF4-FFF2-40B4-BE49-F238E27FC236}">
                <a16:creationId xmlns:a16="http://schemas.microsoft.com/office/drawing/2014/main" id="{C5C997FE-B9C9-4B92-86FD-34995FF3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335338"/>
            <a:ext cx="0" cy="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87" name="Rectangle 900">
            <a:extLst>
              <a:ext uri="{FF2B5EF4-FFF2-40B4-BE49-F238E27FC236}">
                <a16:creationId xmlns:a16="http://schemas.microsoft.com/office/drawing/2014/main" id="{B95A0E99-3A5E-4EA9-BECE-A1FA13EB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335338"/>
            <a:ext cx="6350" cy="476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8" name="Line 901">
            <a:extLst>
              <a:ext uri="{FF2B5EF4-FFF2-40B4-BE49-F238E27FC236}">
                <a16:creationId xmlns:a16="http://schemas.microsoft.com/office/drawing/2014/main" id="{FADC46BF-860C-45C2-A02C-11D317C08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" y="1277938"/>
            <a:ext cx="0" cy="42719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89" name="Rectangle 902">
            <a:extLst>
              <a:ext uri="{FF2B5EF4-FFF2-40B4-BE49-F238E27FC236}">
                <a16:creationId xmlns:a16="http://schemas.microsoft.com/office/drawing/2014/main" id="{204D69CE-12DE-4566-9E79-ECA13286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548957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13190" name="Rectangle 903">
            <a:extLst>
              <a:ext uri="{FF2B5EF4-FFF2-40B4-BE49-F238E27FC236}">
                <a16:creationId xmlns:a16="http://schemas.microsoft.com/office/drawing/2014/main" id="{39764130-4CE0-40AE-9B36-78DB2FED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8847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10</a:t>
            </a:r>
            <a:endParaRPr lang="en-US" altLang="en-US"/>
          </a:p>
        </p:txBody>
      </p:sp>
      <p:sp>
        <p:nvSpPr>
          <p:cNvPr id="13191" name="Rectangle 904">
            <a:extLst>
              <a:ext uri="{FF2B5EF4-FFF2-40B4-BE49-F238E27FC236}">
                <a16:creationId xmlns:a16="http://schemas.microsoft.com/office/drawing/2014/main" id="{C5E8764A-ED26-4C27-85F4-96671C45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42830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20</a:t>
            </a:r>
            <a:endParaRPr lang="en-US" altLang="en-US"/>
          </a:p>
        </p:txBody>
      </p:sp>
      <p:sp>
        <p:nvSpPr>
          <p:cNvPr id="13192" name="Rectangle 905">
            <a:extLst>
              <a:ext uri="{FF2B5EF4-FFF2-40B4-BE49-F238E27FC236}">
                <a16:creationId xmlns:a16="http://schemas.microsoft.com/office/drawing/2014/main" id="{B10C1098-798C-4528-B5B8-77B793F7D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6782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30</a:t>
            </a:r>
            <a:endParaRPr lang="en-US" altLang="en-US"/>
          </a:p>
        </p:txBody>
      </p:sp>
      <p:sp>
        <p:nvSpPr>
          <p:cNvPr id="13193" name="Rectangle 906">
            <a:extLst>
              <a:ext uri="{FF2B5EF4-FFF2-40B4-BE49-F238E27FC236}">
                <a16:creationId xmlns:a16="http://schemas.microsoft.com/office/drawing/2014/main" id="{F2E897BE-2687-4D1F-A27B-03887684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0749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40</a:t>
            </a:r>
            <a:endParaRPr lang="en-US" altLang="en-US"/>
          </a:p>
        </p:txBody>
      </p:sp>
      <p:sp>
        <p:nvSpPr>
          <p:cNvPr id="13194" name="Rectangle 907">
            <a:extLst>
              <a:ext uri="{FF2B5EF4-FFF2-40B4-BE49-F238E27FC236}">
                <a16:creationId xmlns:a16="http://schemas.microsoft.com/office/drawing/2014/main" id="{63E20B5F-DA8C-4CC8-984B-F4CD1443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24717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50</a:t>
            </a:r>
            <a:endParaRPr lang="en-US" altLang="en-US"/>
          </a:p>
        </p:txBody>
      </p:sp>
      <p:sp>
        <p:nvSpPr>
          <p:cNvPr id="13195" name="Rectangle 908">
            <a:extLst>
              <a:ext uri="{FF2B5EF4-FFF2-40B4-BE49-F238E27FC236}">
                <a16:creationId xmlns:a16="http://schemas.microsoft.com/office/drawing/2014/main" id="{0206DE10-F9DA-4394-AB6D-558F6AFD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8684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60</a:t>
            </a:r>
            <a:endParaRPr lang="en-US" altLang="en-US"/>
          </a:p>
        </p:txBody>
      </p:sp>
      <p:sp>
        <p:nvSpPr>
          <p:cNvPr id="13196" name="Rectangle 909">
            <a:extLst>
              <a:ext uri="{FF2B5EF4-FFF2-40B4-BE49-F238E27FC236}">
                <a16:creationId xmlns:a16="http://schemas.microsoft.com/office/drawing/2014/main" id="{AACA2CF5-62F2-4FED-ACE3-D40F237C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2652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70</a:t>
            </a:r>
            <a:endParaRPr lang="en-US" altLang="en-US"/>
          </a:p>
        </p:txBody>
      </p:sp>
      <p:sp>
        <p:nvSpPr>
          <p:cNvPr id="13197" name="Line 910">
            <a:extLst>
              <a:ext uri="{FF2B5EF4-FFF2-40B4-BE49-F238E27FC236}">
                <a16:creationId xmlns:a16="http://schemas.microsoft.com/office/drawing/2014/main" id="{B5FB6387-6283-4542-A09A-07FACDBEE2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300" y="5549900"/>
            <a:ext cx="602932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98" name="Rectangle 911">
            <a:extLst>
              <a:ext uri="{FF2B5EF4-FFF2-40B4-BE49-F238E27FC236}">
                <a16:creationId xmlns:a16="http://schemas.microsoft.com/office/drawing/2014/main" id="{A5848D88-AB16-4945-89C0-7EE620BD8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6027738"/>
            <a:ext cx="12827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Block configuration</a:t>
            </a:r>
            <a:endParaRPr lang="en-US" altLang="en-US"/>
          </a:p>
        </p:txBody>
      </p:sp>
      <p:sp>
        <p:nvSpPr>
          <p:cNvPr id="13199" name="Rectangle 912">
            <a:extLst>
              <a:ext uri="{FF2B5EF4-FFF2-40B4-BE49-F238E27FC236}">
                <a16:creationId xmlns:a16="http://schemas.microsoft.com/office/drawing/2014/main" id="{07ED63CF-295A-4B1D-8925-AC21F307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00" name="Rectangle 913">
            <a:extLst>
              <a:ext uri="{FF2B5EF4-FFF2-40B4-BE49-F238E27FC236}">
                <a16:creationId xmlns:a16="http://schemas.microsoft.com/office/drawing/2014/main" id="{E48009F0-0ED8-4EE7-B7E0-352927B2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01" name="Rectangle 914">
            <a:extLst>
              <a:ext uri="{FF2B5EF4-FFF2-40B4-BE49-F238E27FC236}">
                <a16:creationId xmlns:a16="http://schemas.microsoft.com/office/drawing/2014/main" id="{400BFC7E-388F-4BFE-9648-E18BF995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02" name="Rectangle 915">
            <a:extLst>
              <a:ext uri="{FF2B5EF4-FFF2-40B4-BE49-F238E27FC236}">
                <a16:creationId xmlns:a16="http://schemas.microsoft.com/office/drawing/2014/main" id="{91853F76-F2EB-4113-8919-712D0F66C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03" name="Rectangle 916">
            <a:extLst>
              <a:ext uri="{FF2B5EF4-FFF2-40B4-BE49-F238E27FC236}">
                <a16:creationId xmlns:a16="http://schemas.microsoft.com/office/drawing/2014/main" id="{7C3B6E02-0040-4CE9-B88C-596973F6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04" name="Rectangle 917">
            <a:extLst>
              <a:ext uri="{FF2B5EF4-FFF2-40B4-BE49-F238E27FC236}">
                <a16:creationId xmlns:a16="http://schemas.microsoft.com/office/drawing/2014/main" id="{A2C9DFA4-C75E-4C99-A8F3-D4E50ABD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05" name="Rectangle 918">
            <a:extLst>
              <a:ext uri="{FF2B5EF4-FFF2-40B4-BE49-F238E27FC236}">
                <a16:creationId xmlns:a16="http://schemas.microsoft.com/office/drawing/2014/main" id="{37747C2A-F0A9-4D58-AE76-80E358B7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06" name="Rectangle 919">
            <a:extLst>
              <a:ext uri="{FF2B5EF4-FFF2-40B4-BE49-F238E27FC236}">
                <a16:creationId xmlns:a16="http://schemas.microsoft.com/office/drawing/2014/main" id="{833A8E3A-DD77-4C20-86F0-CFB46B1C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07" name="Rectangle 920">
            <a:extLst>
              <a:ext uri="{FF2B5EF4-FFF2-40B4-BE49-F238E27FC236}">
                <a16:creationId xmlns:a16="http://schemas.microsoft.com/office/drawing/2014/main" id="{DC93A8CF-D05E-4B36-B8C1-43AC2D714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08" name="Rectangle 921">
            <a:extLst>
              <a:ext uri="{FF2B5EF4-FFF2-40B4-BE49-F238E27FC236}">
                <a16:creationId xmlns:a16="http://schemas.microsoft.com/office/drawing/2014/main" id="{61C4ECAD-CB42-49C2-9545-3E980E4ED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09" name="Rectangle 922">
            <a:extLst>
              <a:ext uri="{FF2B5EF4-FFF2-40B4-BE49-F238E27FC236}">
                <a16:creationId xmlns:a16="http://schemas.microsoft.com/office/drawing/2014/main" id="{39D982CD-6EEE-4F62-B23A-E6CCDA83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10" name="Rectangle 923">
            <a:extLst>
              <a:ext uri="{FF2B5EF4-FFF2-40B4-BE49-F238E27FC236}">
                <a16:creationId xmlns:a16="http://schemas.microsoft.com/office/drawing/2014/main" id="{6B7A5E46-8244-4697-A4AA-F4A03679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11" name="Rectangle 924">
            <a:extLst>
              <a:ext uri="{FF2B5EF4-FFF2-40B4-BE49-F238E27FC236}">
                <a16:creationId xmlns:a16="http://schemas.microsoft.com/office/drawing/2014/main" id="{3566DB4A-0533-42EC-A8A7-0E7F99CC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12" name="Rectangle 925">
            <a:extLst>
              <a:ext uri="{FF2B5EF4-FFF2-40B4-BE49-F238E27FC236}">
                <a16:creationId xmlns:a16="http://schemas.microsoft.com/office/drawing/2014/main" id="{ED338D1D-A798-47B5-B2FD-B43006D41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13" name="Rectangle 926">
            <a:extLst>
              <a:ext uri="{FF2B5EF4-FFF2-40B4-BE49-F238E27FC236}">
                <a16:creationId xmlns:a16="http://schemas.microsoft.com/office/drawing/2014/main" id="{F9967221-B13B-4605-B561-AD6832C9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14" name="Rectangle 927">
            <a:extLst>
              <a:ext uri="{FF2B5EF4-FFF2-40B4-BE49-F238E27FC236}">
                <a16:creationId xmlns:a16="http://schemas.microsoft.com/office/drawing/2014/main" id="{7482ACF0-E14F-4CDF-AC19-9A3A6A61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15" name="Rectangle 928">
            <a:extLst>
              <a:ext uri="{FF2B5EF4-FFF2-40B4-BE49-F238E27FC236}">
                <a16:creationId xmlns:a16="http://schemas.microsoft.com/office/drawing/2014/main" id="{3079B549-3DE2-4A7B-9FC4-536020DD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16" name="Rectangle 929">
            <a:extLst>
              <a:ext uri="{FF2B5EF4-FFF2-40B4-BE49-F238E27FC236}">
                <a16:creationId xmlns:a16="http://schemas.microsoft.com/office/drawing/2014/main" id="{D8E5C1B3-F6BC-4967-BB56-58DA837E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17" name="Rectangle 930">
            <a:extLst>
              <a:ext uri="{FF2B5EF4-FFF2-40B4-BE49-F238E27FC236}">
                <a16:creationId xmlns:a16="http://schemas.microsoft.com/office/drawing/2014/main" id="{C4F7F470-980C-4A3D-A51A-F5C55F73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18" name="Rectangle 931">
            <a:extLst>
              <a:ext uri="{FF2B5EF4-FFF2-40B4-BE49-F238E27FC236}">
                <a16:creationId xmlns:a16="http://schemas.microsoft.com/office/drawing/2014/main" id="{83E69BED-041C-4B67-B70B-73F3F975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19" name="Rectangle 932">
            <a:extLst>
              <a:ext uri="{FF2B5EF4-FFF2-40B4-BE49-F238E27FC236}">
                <a16:creationId xmlns:a16="http://schemas.microsoft.com/office/drawing/2014/main" id="{94BC3259-621D-42A5-9773-B268978D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20" name="Rectangle 933">
            <a:extLst>
              <a:ext uri="{FF2B5EF4-FFF2-40B4-BE49-F238E27FC236}">
                <a16:creationId xmlns:a16="http://schemas.microsoft.com/office/drawing/2014/main" id="{002FDB9C-611D-447B-8DC2-5D99D6BF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21" name="Rectangle 934">
            <a:extLst>
              <a:ext uri="{FF2B5EF4-FFF2-40B4-BE49-F238E27FC236}">
                <a16:creationId xmlns:a16="http://schemas.microsoft.com/office/drawing/2014/main" id="{AC10B97B-AE4C-41DD-9D61-DD7B2F8A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22" name="Rectangle 935">
            <a:extLst>
              <a:ext uri="{FF2B5EF4-FFF2-40B4-BE49-F238E27FC236}">
                <a16:creationId xmlns:a16="http://schemas.microsoft.com/office/drawing/2014/main" id="{6666DE26-75D0-42A9-B7F3-CBD7573C4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23" name="Rectangle 936">
            <a:extLst>
              <a:ext uri="{FF2B5EF4-FFF2-40B4-BE49-F238E27FC236}">
                <a16:creationId xmlns:a16="http://schemas.microsoft.com/office/drawing/2014/main" id="{8FF6EEE6-4F25-46C8-B978-42B47C599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24" name="Rectangle 937">
            <a:extLst>
              <a:ext uri="{FF2B5EF4-FFF2-40B4-BE49-F238E27FC236}">
                <a16:creationId xmlns:a16="http://schemas.microsoft.com/office/drawing/2014/main" id="{09FC6046-78A4-4059-98DD-E810B8FED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25" name="Rectangle 938">
            <a:extLst>
              <a:ext uri="{FF2B5EF4-FFF2-40B4-BE49-F238E27FC236}">
                <a16:creationId xmlns:a16="http://schemas.microsoft.com/office/drawing/2014/main" id="{7309725A-338A-4C89-9D8D-BBB66E7F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26" name="Rectangle 939">
            <a:extLst>
              <a:ext uri="{FF2B5EF4-FFF2-40B4-BE49-F238E27FC236}">
                <a16:creationId xmlns:a16="http://schemas.microsoft.com/office/drawing/2014/main" id="{E1E496A7-3A1A-4B17-9E0D-2EC1F8713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27" name="Rectangle 940">
            <a:extLst>
              <a:ext uri="{FF2B5EF4-FFF2-40B4-BE49-F238E27FC236}">
                <a16:creationId xmlns:a16="http://schemas.microsoft.com/office/drawing/2014/main" id="{87B9C1F8-12A0-49B1-A782-DDC9E836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28" name="Rectangle 941">
            <a:extLst>
              <a:ext uri="{FF2B5EF4-FFF2-40B4-BE49-F238E27FC236}">
                <a16:creationId xmlns:a16="http://schemas.microsoft.com/office/drawing/2014/main" id="{1D3D29A4-B7BF-47CE-A444-B63680E00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29" name="Rectangle 942">
            <a:extLst>
              <a:ext uri="{FF2B5EF4-FFF2-40B4-BE49-F238E27FC236}">
                <a16:creationId xmlns:a16="http://schemas.microsoft.com/office/drawing/2014/main" id="{5DBF5236-86D5-4BA6-BA7B-F90D115F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30" name="Rectangle 943">
            <a:extLst>
              <a:ext uri="{FF2B5EF4-FFF2-40B4-BE49-F238E27FC236}">
                <a16:creationId xmlns:a16="http://schemas.microsoft.com/office/drawing/2014/main" id="{FEA3E749-CD2A-4E20-A010-0EC54426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31" name="Rectangle 944">
            <a:extLst>
              <a:ext uri="{FF2B5EF4-FFF2-40B4-BE49-F238E27FC236}">
                <a16:creationId xmlns:a16="http://schemas.microsoft.com/office/drawing/2014/main" id="{8B01C294-79BA-4A34-B214-F6911BF5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32" name="Rectangle 945">
            <a:extLst>
              <a:ext uri="{FF2B5EF4-FFF2-40B4-BE49-F238E27FC236}">
                <a16:creationId xmlns:a16="http://schemas.microsoft.com/office/drawing/2014/main" id="{A701D10A-637A-41D3-8BB2-8750F05F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33" name="Rectangle 946">
            <a:extLst>
              <a:ext uri="{FF2B5EF4-FFF2-40B4-BE49-F238E27FC236}">
                <a16:creationId xmlns:a16="http://schemas.microsoft.com/office/drawing/2014/main" id="{F344C7CB-A1C0-4407-AB63-02767FC6E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34" name="Rectangle 947">
            <a:extLst>
              <a:ext uri="{FF2B5EF4-FFF2-40B4-BE49-F238E27FC236}">
                <a16:creationId xmlns:a16="http://schemas.microsoft.com/office/drawing/2014/main" id="{4F12F166-15C6-4879-B163-3EDDE9BCA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35" name="Rectangle 948">
            <a:extLst>
              <a:ext uri="{FF2B5EF4-FFF2-40B4-BE49-F238E27FC236}">
                <a16:creationId xmlns:a16="http://schemas.microsoft.com/office/drawing/2014/main" id="{C0971346-B9A2-40A2-A754-AB293B89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36" name="Rectangle 949">
            <a:extLst>
              <a:ext uri="{FF2B5EF4-FFF2-40B4-BE49-F238E27FC236}">
                <a16:creationId xmlns:a16="http://schemas.microsoft.com/office/drawing/2014/main" id="{BF7233FD-F045-437E-B396-193BFB6B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37" name="Rectangle 950">
            <a:extLst>
              <a:ext uri="{FF2B5EF4-FFF2-40B4-BE49-F238E27FC236}">
                <a16:creationId xmlns:a16="http://schemas.microsoft.com/office/drawing/2014/main" id="{467685F7-A737-4D36-95F2-BA162625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38" name="Rectangle 951">
            <a:extLst>
              <a:ext uri="{FF2B5EF4-FFF2-40B4-BE49-F238E27FC236}">
                <a16:creationId xmlns:a16="http://schemas.microsoft.com/office/drawing/2014/main" id="{AEB00E9F-8937-4AAD-80B9-2769A2FE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39" name="Rectangle 952">
            <a:extLst>
              <a:ext uri="{FF2B5EF4-FFF2-40B4-BE49-F238E27FC236}">
                <a16:creationId xmlns:a16="http://schemas.microsoft.com/office/drawing/2014/main" id="{415A4488-1DF4-4366-BAED-927C3012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40" name="Rectangle 953">
            <a:extLst>
              <a:ext uri="{FF2B5EF4-FFF2-40B4-BE49-F238E27FC236}">
                <a16:creationId xmlns:a16="http://schemas.microsoft.com/office/drawing/2014/main" id="{9A02671F-76F4-4573-8A06-FF379E23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41" name="Rectangle 954">
            <a:extLst>
              <a:ext uri="{FF2B5EF4-FFF2-40B4-BE49-F238E27FC236}">
                <a16:creationId xmlns:a16="http://schemas.microsoft.com/office/drawing/2014/main" id="{FED973DC-29D0-4864-A7C1-85BC4928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42" name="Rectangle 955">
            <a:extLst>
              <a:ext uri="{FF2B5EF4-FFF2-40B4-BE49-F238E27FC236}">
                <a16:creationId xmlns:a16="http://schemas.microsoft.com/office/drawing/2014/main" id="{D960508E-6635-4F3D-B851-94140C99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43" name="Rectangle 956">
            <a:extLst>
              <a:ext uri="{FF2B5EF4-FFF2-40B4-BE49-F238E27FC236}">
                <a16:creationId xmlns:a16="http://schemas.microsoft.com/office/drawing/2014/main" id="{8EA809E9-0C36-4E8B-8992-F6AB6097D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44" name="Rectangle 957">
            <a:extLst>
              <a:ext uri="{FF2B5EF4-FFF2-40B4-BE49-F238E27FC236}">
                <a16:creationId xmlns:a16="http://schemas.microsoft.com/office/drawing/2014/main" id="{CA02E0FB-7249-4758-BE8E-46E79204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45" name="Rectangle 958">
            <a:extLst>
              <a:ext uri="{FF2B5EF4-FFF2-40B4-BE49-F238E27FC236}">
                <a16:creationId xmlns:a16="http://schemas.microsoft.com/office/drawing/2014/main" id="{80DCA715-7ADC-4CAB-95C6-75C56D04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46" name="Rectangle 959">
            <a:extLst>
              <a:ext uri="{FF2B5EF4-FFF2-40B4-BE49-F238E27FC236}">
                <a16:creationId xmlns:a16="http://schemas.microsoft.com/office/drawing/2014/main" id="{6EE46D75-CADE-4835-9012-3EA05792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47" name="Rectangle 960">
            <a:extLst>
              <a:ext uri="{FF2B5EF4-FFF2-40B4-BE49-F238E27FC236}">
                <a16:creationId xmlns:a16="http://schemas.microsoft.com/office/drawing/2014/main" id="{B834E878-0BF0-4977-BC3D-A63A53B18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48" name="Rectangle 961">
            <a:extLst>
              <a:ext uri="{FF2B5EF4-FFF2-40B4-BE49-F238E27FC236}">
                <a16:creationId xmlns:a16="http://schemas.microsoft.com/office/drawing/2014/main" id="{477D4413-69C4-45A0-9CB0-5C64717A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49" name="Rectangle 962">
            <a:extLst>
              <a:ext uri="{FF2B5EF4-FFF2-40B4-BE49-F238E27FC236}">
                <a16:creationId xmlns:a16="http://schemas.microsoft.com/office/drawing/2014/main" id="{90D0E570-C3F8-498D-9A92-F12CF846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50" name="Rectangle 963">
            <a:extLst>
              <a:ext uri="{FF2B5EF4-FFF2-40B4-BE49-F238E27FC236}">
                <a16:creationId xmlns:a16="http://schemas.microsoft.com/office/drawing/2014/main" id="{323EBB91-1960-43BF-9288-42D3BA29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51" name="Rectangle 964">
            <a:extLst>
              <a:ext uri="{FF2B5EF4-FFF2-40B4-BE49-F238E27FC236}">
                <a16:creationId xmlns:a16="http://schemas.microsoft.com/office/drawing/2014/main" id="{852093D7-1023-4E50-B2DA-854DCE4E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52" name="Rectangle 965">
            <a:extLst>
              <a:ext uri="{FF2B5EF4-FFF2-40B4-BE49-F238E27FC236}">
                <a16:creationId xmlns:a16="http://schemas.microsoft.com/office/drawing/2014/main" id="{192804CB-3DFF-40FF-B58B-5B9ECA21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53" name="Rectangle 966">
            <a:extLst>
              <a:ext uri="{FF2B5EF4-FFF2-40B4-BE49-F238E27FC236}">
                <a16:creationId xmlns:a16="http://schemas.microsoft.com/office/drawing/2014/main" id="{CAEE3C37-41E9-420F-8774-CB20A55E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54" name="Rectangle 967">
            <a:extLst>
              <a:ext uri="{FF2B5EF4-FFF2-40B4-BE49-F238E27FC236}">
                <a16:creationId xmlns:a16="http://schemas.microsoft.com/office/drawing/2014/main" id="{22C1BB00-3733-40ED-BCC1-E692E4F7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6515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55" name="Rectangle 968">
            <a:extLst>
              <a:ext uri="{FF2B5EF4-FFF2-40B4-BE49-F238E27FC236}">
                <a16:creationId xmlns:a16="http://schemas.microsoft.com/office/drawing/2014/main" id="{22BF2F2C-D087-40C8-A72C-9D4D6EFB3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7245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56" name="Rectangle 969">
            <a:extLst>
              <a:ext uri="{FF2B5EF4-FFF2-40B4-BE49-F238E27FC236}">
                <a16:creationId xmlns:a16="http://schemas.microsoft.com/office/drawing/2014/main" id="{1B8B8067-E3CF-4140-AB6C-052D759FF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57" name="Rectangle 970">
            <a:extLst>
              <a:ext uri="{FF2B5EF4-FFF2-40B4-BE49-F238E27FC236}">
                <a16:creationId xmlns:a16="http://schemas.microsoft.com/office/drawing/2014/main" id="{483E5790-C29D-4815-88B2-383B8550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58" name="Rectangle 971">
            <a:extLst>
              <a:ext uri="{FF2B5EF4-FFF2-40B4-BE49-F238E27FC236}">
                <a16:creationId xmlns:a16="http://schemas.microsoft.com/office/drawing/2014/main" id="{321E35C7-B8DE-4052-B19F-123CD398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59" name="Rectangle 972">
            <a:extLst>
              <a:ext uri="{FF2B5EF4-FFF2-40B4-BE49-F238E27FC236}">
                <a16:creationId xmlns:a16="http://schemas.microsoft.com/office/drawing/2014/main" id="{7F33B7F5-2FD5-4662-81EC-6FF5FAFF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60" name="Rectangle 973">
            <a:extLst>
              <a:ext uri="{FF2B5EF4-FFF2-40B4-BE49-F238E27FC236}">
                <a16:creationId xmlns:a16="http://schemas.microsoft.com/office/drawing/2014/main" id="{B93506A6-ECE4-4B90-BD2E-F34D2E33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61" name="Rectangle 974">
            <a:extLst>
              <a:ext uri="{FF2B5EF4-FFF2-40B4-BE49-F238E27FC236}">
                <a16:creationId xmlns:a16="http://schemas.microsoft.com/office/drawing/2014/main" id="{EA7B8A56-117A-4099-AD0B-FA88649B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62" name="Rectangle 975">
            <a:extLst>
              <a:ext uri="{FF2B5EF4-FFF2-40B4-BE49-F238E27FC236}">
                <a16:creationId xmlns:a16="http://schemas.microsoft.com/office/drawing/2014/main" id="{429FE156-EC5D-4C8F-A853-CE70BF019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63" name="Rectangle 976">
            <a:extLst>
              <a:ext uri="{FF2B5EF4-FFF2-40B4-BE49-F238E27FC236}">
                <a16:creationId xmlns:a16="http://schemas.microsoft.com/office/drawing/2014/main" id="{92EB56FB-D2A5-4D01-9369-1327A4D6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64" name="Rectangle 977">
            <a:extLst>
              <a:ext uri="{FF2B5EF4-FFF2-40B4-BE49-F238E27FC236}">
                <a16:creationId xmlns:a16="http://schemas.microsoft.com/office/drawing/2014/main" id="{64378A95-CAF7-4C28-B7AB-6703DB2C1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65" name="Rectangle 978">
            <a:extLst>
              <a:ext uri="{FF2B5EF4-FFF2-40B4-BE49-F238E27FC236}">
                <a16:creationId xmlns:a16="http://schemas.microsoft.com/office/drawing/2014/main" id="{087F5A5F-FC23-414E-889E-4D8FBA93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66" name="Rectangle 979">
            <a:extLst>
              <a:ext uri="{FF2B5EF4-FFF2-40B4-BE49-F238E27FC236}">
                <a16:creationId xmlns:a16="http://schemas.microsoft.com/office/drawing/2014/main" id="{2F6F4CF1-E49D-4530-9578-F8985D17D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67" name="Rectangle 980">
            <a:extLst>
              <a:ext uri="{FF2B5EF4-FFF2-40B4-BE49-F238E27FC236}">
                <a16:creationId xmlns:a16="http://schemas.microsoft.com/office/drawing/2014/main" id="{EF98856E-2371-4430-B46D-080193EB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68" name="Rectangle 981">
            <a:extLst>
              <a:ext uri="{FF2B5EF4-FFF2-40B4-BE49-F238E27FC236}">
                <a16:creationId xmlns:a16="http://schemas.microsoft.com/office/drawing/2014/main" id="{9BBE08D4-CFD9-44D2-9996-CB929851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69" name="Rectangle 982">
            <a:extLst>
              <a:ext uri="{FF2B5EF4-FFF2-40B4-BE49-F238E27FC236}">
                <a16:creationId xmlns:a16="http://schemas.microsoft.com/office/drawing/2014/main" id="{F4B55326-B62A-4583-9CCE-6D91A07AE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70" name="Rectangle 983">
            <a:extLst>
              <a:ext uri="{FF2B5EF4-FFF2-40B4-BE49-F238E27FC236}">
                <a16:creationId xmlns:a16="http://schemas.microsoft.com/office/drawing/2014/main" id="{3021F5F1-2F01-46FA-AA35-4F57ADAE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71" name="Rectangle 984">
            <a:extLst>
              <a:ext uri="{FF2B5EF4-FFF2-40B4-BE49-F238E27FC236}">
                <a16:creationId xmlns:a16="http://schemas.microsoft.com/office/drawing/2014/main" id="{6FE43690-5EA1-4A07-B4E5-B9304C7D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72" name="Rectangle 985">
            <a:extLst>
              <a:ext uri="{FF2B5EF4-FFF2-40B4-BE49-F238E27FC236}">
                <a16:creationId xmlns:a16="http://schemas.microsoft.com/office/drawing/2014/main" id="{AD1CE1D4-9A1F-4A5C-A317-5A1375071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73" name="Rectangle 986">
            <a:extLst>
              <a:ext uri="{FF2B5EF4-FFF2-40B4-BE49-F238E27FC236}">
                <a16:creationId xmlns:a16="http://schemas.microsoft.com/office/drawing/2014/main" id="{C961ABAF-DF2D-4BBC-839B-3C70529F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74" name="Rectangle 987">
            <a:extLst>
              <a:ext uri="{FF2B5EF4-FFF2-40B4-BE49-F238E27FC236}">
                <a16:creationId xmlns:a16="http://schemas.microsoft.com/office/drawing/2014/main" id="{A0A03AA9-5829-4E74-9E02-D9EB3BD6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75" name="Rectangle 988">
            <a:extLst>
              <a:ext uri="{FF2B5EF4-FFF2-40B4-BE49-F238E27FC236}">
                <a16:creationId xmlns:a16="http://schemas.microsoft.com/office/drawing/2014/main" id="{D390FF95-0731-4A52-8145-DC4006761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76" name="Rectangle 989">
            <a:extLst>
              <a:ext uri="{FF2B5EF4-FFF2-40B4-BE49-F238E27FC236}">
                <a16:creationId xmlns:a16="http://schemas.microsoft.com/office/drawing/2014/main" id="{58915197-8659-4607-A294-950C919D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5945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77" name="Rectangle 990">
            <a:extLst>
              <a:ext uri="{FF2B5EF4-FFF2-40B4-BE49-F238E27FC236}">
                <a16:creationId xmlns:a16="http://schemas.microsoft.com/office/drawing/2014/main" id="{E6FFBBEA-7BA7-4B3A-93E8-363929D13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78" name="Rectangle 991">
            <a:extLst>
              <a:ext uri="{FF2B5EF4-FFF2-40B4-BE49-F238E27FC236}">
                <a16:creationId xmlns:a16="http://schemas.microsoft.com/office/drawing/2014/main" id="{521CA4E7-87AC-44B7-A3FA-E69FF070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79" name="Rectangle 992">
            <a:extLst>
              <a:ext uri="{FF2B5EF4-FFF2-40B4-BE49-F238E27FC236}">
                <a16:creationId xmlns:a16="http://schemas.microsoft.com/office/drawing/2014/main" id="{5535064D-07A3-4D62-80A5-735BE5AB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80" name="Rectangle 993">
            <a:extLst>
              <a:ext uri="{FF2B5EF4-FFF2-40B4-BE49-F238E27FC236}">
                <a16:creationId xmlns:a16="http://schemas.microsoft.com/office/drawing/2014/main" id="{50300A79-7D36-4B53-8DC8-EE3C6302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81" name="Rectangle 994">
            <a:extLst>
              <a:ext uri="{FF2B5EF4-FFF2-40B4-BE49-F238E27FC236}">
                <a16:creationId xmlns:a16="http://schemas.microsoft.com/office/drawing/2014/main" id="{7D044BF8-5409-4099-AFC7-906EB3C1F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82" name="Rectangle 995">
            <a:extLst>
              <a:ext uri="{FF2B5EF4-FFF2-40B4-BE49-F238E27FC236}">
                <a16:creationId xmlns:a16="http://schemas.microsoft.com/office/drawing/2014/main" id="{DD62B9D1-142F-4EAB-9E61-D4DE7C10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83" name="Rectangle 996">
            <a:extLst>
              <a:ext uri="{FF2B5EF4-FFF2-40B4-BE49-F238E27FC236}">
                <a16:creationId xmlns:a16="http://schemas.microsoft.com/office/drawing/2014/main" id="{3EF268B4-6CAD-4003-A79B-C517C8EB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84" name="Rectangle 997">
            <a:extLst>
              <a:ext uri="{FF2B5EF4-FFF2-40B4-BE49-F238E27FC236}">
                <a16:creationId xmlns:a16="http://schemas.microsoft.com/office/drawing/2014/main" id="{9FE589F0-0464-45BF-8430-4D2BAAE55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6515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85" name="Rectangle 998">
            <a:extLst>
              <a:ext uri="{FF2B5EF4-FFF2-40B4-BE49-F238E27FC236}">
                <a16:creationId xmlns:a16="http://schemas.microsoft.com/office/drawing/2014/main" id="{C5D2D26F-36B2-4D2D-BAB6-721C41C9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86" name="Rectangle 999">
            <a:extLst>
              <a:ext uri="{FF2B5EF4-FFF2-40B4-BE49-F238E27FC236}">
                <a16:creationId xmlns:a16="http://schemas.microsoft.com/office/drawing/2014/main" id="{111B22C8-1062-4D22-B869-826FA43E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7912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87" name="Rectangle 1000">
            <a:extLst>
              <a:ext uri="{FF2B5EF4-FFF2-40B4-BE49-F238E27FC236}">
                <a16:creationId xmlns:a16="http://schemas.microsoft.com/office/drawing/2014/main" id="{E093F262-2E3B-4C20-AC80-A9F69D2D1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88" name="Rectangle 1001">
            <a:extLst>
              <a:ext uri="{FF2B5EF4-FFF2-40B4-BE49-F238E27FC236}">
                <a16:creationId xmlns:a16="http://schemas.microsoft.com/office/drawing/2014/main" id="{02866863-1C9C-4618-A6F3-4250AD8E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89" name="Rectangle 1002">
            <a:extLst>
              <a:ext uri="{FF2B5EF4-FFF2-40B4-BE49-F238E27FC236}">
                <a16:creationId xmlns:a16="http://schemas.microsoft.com/office/drawing/2014/main" id="{161BEB6E-37E4-4E6C-AD8C-C4A3015B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90" name="Rectangle 1003">
            <a:extLst>
              <a:ext uri="{FF2B5EF4-FFF2-40B4-BE49-F238E27FC236}">
                <a16:creationId xmlns:a16="http://schemas.microsoft.com/office/drawing/2014/main" id="{081FC35C-A891-4CCF-A495-25F5FC06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91" name="Rectangle 1004">
            <a:extLst>
              <a:ext uri="{FF2B5EF4-FFF2-40B4-BE49-F238E27FC236}">
                <a16:creationId xmlns:a16="http://schemas.microsoft.com/office/drawing/2014/main" id="{6743866D-FFED-4160-8C20-897533FB4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92" name="Rectangle 1005">
            <a:extLst>
              <a:ext uri="{FF2B5EF4-FFF2-40B4-BE49-F238E27FC236}">
                <a16:creationId xmlns:a16="http://schemas.microsoft.com/office/drawing/2014/main" id="{C7DE2FDD-6A21-483B-BE1A-74C858AB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93" name="Rectangle 1006">
            <a:extLst>
              <a:ext uri="{FF2B5EF4-FFF2-40B4-BE49-F238E27FC236}">
                <a16:creationId xmlns:a16="http://schemas.microsoft.com/office/drawing/2014/main" id="{A750897D-6C16-471C-80E6-CCE5100F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94" name="Rectangle 1007">
            <a:extLst>
              <a:ext uri="{FF2B5EF4-FFF2-40B4-BE49-F238E27FC236}">
                <a16:creationId xmlns:a16="http://schemas.microsoft.com/office/drawing/2014/main" id="{6779AE66-268A-4872-B0FC-0C195B7C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95" name="Rectangle 1008">
            <a:extLst>
              <a:ext uri="{FF2B5EF4-FFF2-40B4-BE49-F238E27FC236}">
                <a16:creationId xmlns:a16="http://schemas.microsoft.com/office/drawing/2014/main" id="{718B5801-6A49-46AB-9140-598BE025C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296" name="Rectangle 1009">
            <a:extLst>
              <a:ext uri="{FF2B5EF4-FFF2-40B4-BE49-F238E27FC236}">
                <a16:creationId xmlns:a16="http://schemas.microsoft.com/office/drawing/2014/main" id="{1E37E0E6-EEBF-4224-8BCE-A48668C96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297" name="Rectangle 1010">
            <a:extLst>
              <a:ext uri="{FF2B5EF4-FFF2-40B4-BE49-F238E27FC236}">
                <a16:creationId xmlns:a16="http://schemas.microsoft.com/office/drawing/2014/main" id="{91E159F5-3226-4579-9FB2-EF2DD3161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98" name="Rectangle 1011">
            <a:extLst>
              <a:ext uri="{FF2B5EF4-FFF2-40B4-BE49-F238E27FC236}">
                <a16:creationId xmlns:a16="http://schemas.microsoft.com/office/drawing/2014/main" id="{2D2CBC48-DBA5-4AA5-928E-C246C552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299" name="Rectangle 1012">
            <a:extLst>
              <a:ext uri="{FF2B5EF4-FFF2-40B4-BE49-F238E27FC236}">
                <a16:creationId xmlns:a16="http://schemas.microsoft.com/office/drawing/2014/main" id="{605F9E80-A356-4506-B152-10B1E3EF8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00" name="Rectangle 1013">
            <a:extLst>
              <a:ext uri="{FF2B5EF4-FFF2-40B4-BE49-F238E27FC236}">
                <a16:creationId xmlns:a16="http://schemas.microsoft.com/office/drawing/2014/main" id="{004CE323-4592-47CB-8D26-0FC6EA6A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01" name="Rectangle 1014">
            <a:extLst>
              <a:ext uri="{FF2B5EF4-FFF2-40B4-BE49-F238E27FC236}">
                <a16:creationId xmlns:a16="http://schemas.microsoft.com/office/drawing/2014/main" id="{11A8D7FD-1032-4640-AA68-5A1025B02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02" name="Rectangle 1015">
            <a:extLst>
              <a:ext uri="{FF2B5EF4-FFF2-40B4-BE49-F238E27FC236}">
                <a16:creationId xmlns:a16="http://schemas.microsoft.com/office/drawing/2014/main" id="{A5F30E10-EC65-46FE-B2B3-2EC1B20E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03" name="Rectangle 1016">
            <a:extLst>
              <a:ext uri="{FF2B5EF4-FFF2-40B4-BE49-F238E27FC236}">
                <a16:creationId xmlns:a16="http://schemas.microsoft.com/office/drawing/2014/main" id="{B545A09A-9848-49F4-8498-A1706D29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04" name="Rectangle 1017">
            <a:extLst>
              <a:ext uri="{FF2B5EF4-FFF2-40B4-BE49-F238E27FC236}">
                <a16:creationId xmlns:a16="http://schemas.microsoft.com/office/drawing/2014/main" id="{94027CB7-8D9C-41C9-AD71-E5838A6B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05" name="Rectangle 1018">
            <a:extLst>
              <a:ext uri="{FF2B5EF4-FFF2-40B4-BE49-F238E27FC236}">
                <a16:creationId xmlns:a16="http://schemas.microsoft.com/office/drawing/2014/main" id="{827C9FD8-6009-4A18-A9D1-FA5558D9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06" name="Rectangle 1019">
            <a:extLst>
              <a:ext uri="{FF2B5EF4-FFF2-40B4-BE49-F238E27FC236}">
                <a16:creationId xmlns:a16="http://schemas.microsoft.com/office/drawing/2014/main" id="{C7BC173B-A0AA-4F18-AEBF-2803B4614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07" name="Rectangle 1020">
            <a:extLst>
              <a:ext uri="{FF2B5EF4-FFF2-40B4-BE49-F238E27FC236}">
                <a16:creationId xmlns:a16="http://schemas.microsoft.com/office/drawing/2014/main" id="{23EBCB53-9DC2-4514-B2BD-34D6EDC6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08" name="Rectangle 1021">
            <a:extLst>
              <a:ext uri="{FF2B5EF4-FFF2-40B4-BE49-F238E27FC236}">
                <a16:creationId xmlns:a16="http://schemas.microsoft.com/office/drawing/2014/main" id="{27BE4A32-0237-4AA2-8932-228D1B0F1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09" name="Rectangle 1022">
            <a:extLst>
              <a:ext uri="{FF2B5EF4-FFF2-40B4-BE49-F238E27FC236}">
                <a16:creationId xmlns:a16="http://schemas.microsoft.com/office/drawing/2014/main" id="{3B25B627-09E2-441E-94F6-43DD35B7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10" name="Rectangle 1023">
            <a:extLst>
              <a:ext uri="{FF2B5EF4-FFF2-40B4-BE49-F238E27FC236}">
                <a16:creationId xmlns:a16="http://schemas.microsoft.com/office/drawing/2014/main" id="{09CAA83C-4186-4801-83D4-26A2997C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11" name="Rectangle 1024">
            <a:extLst>
              <a:ext uri="{FF2B5EF4-FFF2-40B4-BE49-F238E27FC236}">
                <a16:creationId xmlns:a16="http://schemas.microsoft.com/office/drawing/2014/main" id="{3DF898E2-9B4F-4C8E-9F07-85ACC612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12" name="Rectangle 1025">
            <a:extLst>
              <a:ext uri="{FF2B5EF4-FFF2-40B4-BE49-F238E27FC236}">
                <a16:creationId xmlns:a16="http://schemas.microsoft.com/office/drawing/2014/main" id="{0413B844-AA66-4800-A3B3-A0E5319A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13" name="Rectangle 1026">
            <a:extLst>
              <a:ext uri="{FF2B5EF4-FFF2-40B4-BE49-F238E27FC236}">
                <a16:creationId xmlns:a16="http://schemas.microsoft.com/office/drawing/2014/main" id="{7DED4F7B-DCCA-4AED-9CB2-EE8FF315D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14" name="Rectangle 1027">
            <a:extLst>
              <a:ext uri="{FF2B5EF4-FFF2-40B4-BE49-F238E27FC236}">
                <a16:creationId xmlns:a16="http://schemas.microsoft.com/office/drawing/2014/main" id="{ED14AEB7-5000-4A2A-9B0B-F59A5728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15" name="Rectangle 1028">
            <a:extLst>
              <a:ext uri="{FF2B5EF4-FFF2-40B4-BE49-F238E27FC236}">
                <a16:creationId xmlns:a16="http://schemas.microsoft.com/office/drawing/2014/main" id="{ABF9BC47-0554-4BDE-ACA2-3CC14BC7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16" name="Rectangle 1029">
            <a:extLst>
              <a:ext uri="{FF2B5EF4-FFF2-40B4-BE49-F238E27FC236}">
                <a16:creationId xmlns:a16="http://schemas.microsoft.com/office/drawing/2014/main" id="{97E4CFD0-884E-44CB-B995-07192C64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17" name="Rectangle 1030">
            <a:extLst>
              <a:ext uri="{FF2B5EF4-FFF2-40B4-BE49-F238E27FC236}">
                <a16:creationId xmlns:a16="http://schemas.microsoft.com/office/drawing/2014/main" id="{90720099-CAE3-4617-A0EC-5B0ABDC52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18" name="Rectangle 1031">
            <a:extLst>
              <a:ext uri="{FF2B5EF4-FFF2-40B4-BE49-F238E27FC236}">
                <a16:creationId xmlns:a16="http://schemas.microsoft.com/office/drawing/2014/main" id="{93C7EF62-CAE9-4240-A099-030D8331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19" name="Rectangle 1032">
            <a:extLst>
              <a:ext uri="{FF2B5EF4-FFF2-40B4-BE49-F238E27FC236}">
                <a16:creationId xmlns:a16="http://schemas.microsoft.com/office/drawing/2014/main" id="{2B651FA6-3B00-4766-A441-F04422EE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20" name="Rectangle 1033">
            <a:extLst>
              <a:ext uri="{FF2B5EF4-FFF2-40B4-BE49-F238E27FC236}">
                <a16:creationId xmlns:a16="http://schemas.microsoft.com/office/drawing/2014/main" id="{CCEC06A8-2512-4323-975B-F3B6417A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21" name="Rectangle 1034">
            <a:extLst>
              <a:ext uri="{FF2B5EF4-FFF2-40B4-BE49-F238E27FC236}">
                <a16:creationId xmlns:a16="http://schemas.microsoft.com/office/drawing/2014/main" id="{A0FDEF8C-65C8-44F1-8B37-13D8C72F0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22" name="Rectangle 1035">
            <a:extLst>
              <a:ext uri="{FF2B5EF4-FFF2-40B4-BE49-F238E27FC236}">
                <a16:creationId xmlns:a16="http://schemas.microsoft.com/office/drawing/2014/main" id="{5410C123-7192-4DBC-9305-7D6E1AE8B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23" name="Rectangle 1036">
            <a:extLst>
              <a:ext uri="{FF2B5EF4-FFF2-40B4-BE49-F238E27FC236}">
                <a16:creationId xmlns:a16="http://schemas.microsoft.com/office/drawing/2014/main" id="{A07A2F9E-662E-45EA-B4A3-276387FC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24" name="Rectangle 1037">
            <a:extLst>
              <a:ext uri="{FF2B5EF4-FFF2-40B4-BE49-F238E27FC236}">
                <a16:creationId xmlns:a16="http://schemas.microsoft.com/office/drawing/2014/main" id="{85B1F6BE-A4A7-49CC-8D68-C83CF0D09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25" name="Rectangle 1038">
            <a:extLst>
              <a:ext uri="{FF2B5EF4-FFF2-40B4-BE49-F238E27FC236}">
                <a16:creationId xmlns:a16="http://schemas.microsoft.com/office/drawing/2014/main" id="{486FD3F0-5ECE-4487-803B-C26FFF3D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26" name="Rectangle 1039">
            <a:extLst>
              <a:ext uri="{FF2B5EF4-FFF2-40B4-BE49-F238E27FC236}">
                <a16:creationId xmlns:a16="http://schemas.microsoft.com/office/drawing/2014/main" id="{9310D816-1DFD-402A-8C95-E359C38FA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27" name="Rectangle 1040">
            <a:extLst>
              <a:ext uri="{FF2B5EF4-FFF2-40B4-BE49-F238E27FC236}">
                <a16:creationId xmlns:a16="http://schemas.microsoft.com/office/drawing/2014/main" id="{AFCE94DE-31B7-4FDB-A5DE-B55FF7129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28" name="Rectangle 1041">
            <a:extLst>
              <a:ext uri="{FF2B5EF4-FFF2-40B4-BE49-F238E27FC236}">
                <a16:creationId xmlns:a16="http://schemas.microsoft.com/office/drawing/2014/main" id="{428C0872-41C4-4D53-BB17-96F8DBA2A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29" name="Rectangle 1042">
            <a:extLst>
              <a:ext uri="{FF2B5EF4-FFF2-40B4-BE49-F238E27FC236}">
                <a16:creationId xmlns:a16="http://schemas.microsoft.com/office/drawing/2014/main" id="{886C2C4F-0780-488C-BF3B-600F3FB1A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30" name="Rectangle 1043">
            <a:extLst>
              <a:ext uri="{FF2B5EF4-FFF2-40B4-BE49-F238E27FC236}">
                <a16:creationId xmlns:a16="http://schemas.microsoft.com/office/drawing/2014/main" id="{C731F773-3081-409B-B639-7FDDEF38D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31" name="Rectangle 1044">
            <a:extLst>
              <a:ext uri="{FF2B5EF4-FFF2-40B4-BE49-F238E27FC236}">
                <a16:creationId xmlns:a16="http://schemas.microsoft.com/office/drawing/2014/main" id="{DECE8018-0522-4433-AAEF-27E8EF3F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32" name="Rectangle 1045">
            <a:extLst>
              <a:ext uri="{FF2B5EF4-FFF2-40B4-BE49-F238E27FC236}">
                <a16:creationId xmlns:a16="http://schemas.microsoft.com/office/drawing/2014/main" id="{FDFCD9DC-A828-4FA9-9FA9-45F7E6EB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33" name="Rectangle 1046">
            <a:extLst>
              <a:ext uri="{FF2B5EF4-FFF2-40B4-BE49-F238E27FC236}">
                <a16:creationId xmlns:a16="http://schemas.microsoft.com/office/drawing/2014/main" id="{EFB63D16-C989-4CEF-BF35-01C8F582A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34" name="Rectangle 1047">
            <a:extLst>
              <a:ext uri="{FF2B5EF4-FFF2-40B4-BE49-F238E27FC236}">
                <a16:creationId xmlns:a16="http://schemas.microsoft.com/office/drawing/2014/main" id="{BF74F0B7-000D-4B8D-BAEE-A6CF86E4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35" name="Rectangle 1048">
            <a:extLst>
              <a:ext uri="{FF2B5EF4-FFF2-40B4-BE49-F238E27FC236}">
                <a16:creationId xmlns:a16="http://schemas.microsoft.com/office/drawing/2014/main" id="{D8CE0B35-C99C-462C-964D-4385C372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36" name="Rectangle 1049">
            <a:extLst>
              <a:ext uri="{FF2B5EF4-FFF2-40B4-BE49-F238E27FC236}">
                <a16:creationId xmlns:a16="http://schemas.microsoft.com/office/drawing/2014/main" id="{E3F8E20E-357E-4E20-B78D-4E0AE64A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37" name="Rectangle 1050">
            <a:extLst>
              <a:ext uri="{FF2B5EF4-FFF2-40B4-BE49-F238E27FC236}">
                <a16:creationId xmlns:a16="http://schemas.microsoft.com/office/drawing/2014/main" id="{1A937393-84A2-4BAA-882F-1CDEF3FA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38" name="Rectangle 1051">
            <a:extLst>
              <a:ext uri="{FF2B5EF4-FFF2-40B4-BE49-F238E27FC236}">
                <a16:creationId xmlns:a16="http://schemas.microsoft.com/office/drawing/2014/main" id="{71275E3F-53FB-4072-BF6E-1AC59EAA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39" name="Rectangle 1052">
            <a:extLst>
              <a:ext uri="{FF2B5EF4-FFF2-40B4-BE49-F238E27FC236}">
                <a16:creationId xmlns:a16="http://schemas.microsoft.com/office/drawing/2014/main" id="{ED45FE50-702F-4B47-8F02-E70358FF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40" name="Rectangle 1053">
            <a:extLst>
              <a:ext uri="{FF2B5EF4-FFF2-40B4-BE49-F238E27FC236}">
                <a16:creationId xmlns:a16="http://schemas.microsoft.com/office/drawing/2014/main" id="{4C75C9AF-21ED-46E6-A566-FA97D4AF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41" name="Rectangle 1054">
            <a:extLst>
              <a:ext uri="{FF2B5EF4-FFF2-40B4-BE49-F238E27FC236}">
                <a16:creationId xmlns:a16="http://schemas.microsoft.com/office/drawing/2014/main" id="{522C7596-7DAA-4352-BEA3-CFF0E5704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42" name="Rectangle 1055">
            <a:extLst>
              <a:ext uri="{FF2B5EF4-FFF2-40B4-BE49-F238E27FC236}">
                <a16:creationId xmlns:a16="http://schemas.microsoft.com/office/drawing/2014/main" id="{BAB77685-5491-42BA-9980-D58D8DCF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43" name="Rectangle 1056">
            <a:extLst>
              <a:ext uri="{FF2B5EF4-FFF2-40B4-BE49-F238E27FC236}">
                <a16:creationId xmlns:a16="http://schemas.microsoft.com/office/drawing/2014/main" id="{6C450D8C-930B-41EC-B1B2-23CB29BAF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44" name="Rectangle 1057">
            <a:extLst>
              <a:ext uri="{FF2B5EF4-FFF2-40B4-BE49-F238E27FC236}">
                <a16:creationId xmlns:a16="http://schemas.microsoft.com/office/drawing/2014/main" id="{C6A9FA85-5383-4DE4-B631-940A5CCE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45" name="Rectangle 1058">
            <a:extLst>
              <a:ext uri="{FF2B5EF4-FFF2-40B4-BE49-F238E27FC236}">
                <a16:creationId xmlns:a16="http://schemas.microsoft.com/office/drawing/2014/main" id="{7D47F4B5-ECA1-42D6-AF1D-75B5447BE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46" name="Rectangle 1059">
            <a:extLst>
              <a:ext uri="{FF2B5EF4-FFF2-40B4-BE49-F238E27FC236}">
                <a16:creationId xmlns:a16="http://schemas.microsoft.com/office/drawing/2014/main" id="{48EAD28B-E326-45D2-A853-7DC85E0A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47" name="Rectangle 1060">
            <a:extLst>
              <a:ext uri="{FF2B5EF4-FFF2-40B4-BE49-F238E27FC236}">
                <a16:creationId xmlns:a16="http://schemas.microsoft.com/office/drawing/2014/main" id="{54C2C2AA-70B6-4778-A9A8-43A91315A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48" name="Rectangle 1061">
            <a:extLst>
              <a:ext uri="{FF2B5EF4-FFF2-40B4-BE49-F238E27FC236}">
                <a16:creationId xmlns:a16="http://schemas.microsoft.com/office/drawing/2014/main" id="{56DCE2D0-D522-4337-87B1-CB8B1B9A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49" name="Rectangle 1062">
            <a:extLst>
              <a:ext uri="{FF2B5EF4-FFF2-40B4-BE49-F238E27FC236}">
                <a16:creationId xmlns:a16="http://schemas.microsoft.com/office/drawing/2014/main" id="{9BB83B4B-3D30-408A-B645-93AB10FB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50" name="Rectangle 1063">
            <a:extLst>
              <a:ext uri="{FF2B5EF4-FFF2-40B4-BE49-F238E27FC236}">
                <a16:creationId xmlns:a16="http://schemas.microsoft.com/office/drawing/2014/main" id="{47DD4F31-5C43-4BC9-B77B-39114D11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51" name="Rectangle 1064">
            <a:extLst>
              <a:ext uri="{FF2B5EF4-FFF2-40B4-BE49-F238E27FC236}">
                <a16:creationId xmlns:a16="http://schemas.microsoft.com/office/drawing/2014/main" id="{1D3280BC-FA90-4B2D-8B3F-8851679B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52" name="Rectangle 1065">
            <a:extLst>
              <a:ext uri="{FF2B5EF4-FFF2-40B4-BE49-F238E27FC236}">
                <a16:creationId xmlns:a16="http://schemas.microsoft.com/office/drawing/2014/main" id="{F228D6AA-201F-48E8-B2B1-073D9579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53" name="Rectangle 1066">
            <a:extLst>
              <a:ext uri="{FF2B5EF4-FFF2-40B4-BE49-F238E27FC236}">
                <a16:creationId xmlns:a16="http://schemas.microsoft.com/office/drawing/2014/main" id="{35C61689-5489-426E-BA14-B5B345302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54" name="Rectangle 1067">
            <a:extLst>
              <a:ext uri="{FF2B5EF4-FFF2-40B4-BE49-F238E27FC236}">
                <a16:creationId xmlns:a16="http://schemas.microsoft.com/office/drawing/2014/main" id="{1CDD9540-09ED-49A6-B256-291A2173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55" name="Rectangle 1068">
            <a:extLst>
              <a:ext uri="{FF2B5EF4-FFF2-40B4-BE49-F238E27FC236}">
                <a16:creationId xmlns:a16="http://schemas.microsoft.com/office/drawing/2014/main" id="{4EF60E16-4A93-4A5A-A33D-B359F00E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56" name="Rectangle 1069">
            <a:extLst>
              <a:ext uri="{FF2B5EF4-FFF2-40B4-BE49-F238E27FC236}">
                <a16:creationId xmlns:a16="http://schemas.microsoft.com/office/drawing/2014/main" id="{E4286F2B-7B87-4F8E-BC68-BCE371F2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57" name="Rectangle 1070">
            <a:extLst>
              <a:ext uri="{FF2B5EF4-FFF2-40B4-BE49-F238E27FC236}">
                <a16:creationId xmlns:a16="http://schemas.microsoft.com/office/drawing/2014/main" id="{9E48B906-982A-4D2C-8CE2-31FE69A5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58" name="Rectangle 1071">
            <a:extLst>
              <a:ext uri="{FF2B5EF4-FFF2-40B4-BE49-F238E27FC236}">
                <a16:creationId xmlns:a16="http://schemas.microsoft.com/office/drawing/2014/main" id="{ABCE7EA2-F177-46F4-B30C-5C7F38FC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59" name="Rectangle 1072">
            <a:extLst>
              <a:ext uri="{FF2B5EF4-FFF2-40B4-BE49-F238E27FC236}">
                <a16:creationId xmlns:a16="http://schemas.microsoft.com/office/drawing/2014/main" id="{DC2E8DC7-B6AB-47B4-B0FB-2A4327FF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60" name="Rectangle 1073">
            <a:extLst>
              <a:ext uri="{FF2B5EF4-FFF2-40B4-BE49-F238E27FC236}">
                <a16:creationId xmlns:a16="http://schemas.microsoft.com/office/drawing/2014/main" id="{613382A5-32F1-4EA0-BD91-6141F0AC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4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61" name="Rectangle 1074">
            <a:extLst>
              <a:ext uri="{FF2B5EF4-FFF2-40B4-BE49-F238E27FC236}">
                <a16:creationId xmlns:a16="http://schemas.microsoft.com/office/drawing/2014/main" id="{3BDA4F60-943A-4735-8ACD-C17CF654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62" name="Rectangle 1075">
            <a:extLst>
              <a:ext uri="{FF2B5EF4-FFF2-40B4-BE49-F238E27FC236}">
                <a16:creationId xmlns:a16="http://schemas.microsoft.com/office/drawing/2014/main" id="{988F0EBF-37A5-4CBA-928E-4C7BD1E03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63" name="Rectangle 1076">
            <a:extLst>
              <a:ext uri="{FF2B5EF4-FFF2-40B4-BE49-F238E27FC236}">
                <a16:creationId xmlns:a16="http://schemas.microsoft.com/office/drawing/2014/main" id="{8022FC04-88E4-4714-8180-240ECA36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64" name="Rectangle 1077">
            <a:extLst>
              <a:ext uri="{FF2B5EF4-FFF2-40B4-BE49-F238E27FC236}">
                <a16:creationId xmlns:a16="http://schemas.microsoft.com/office/drawing/2014/main" id="{344520AD-441F-4047-8D2E-5C8D71BF8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65" name="Rectangle 1078">
            <a:extLst>
              <a:ext uri="{FF2B5EF4-FFF2-40B4-BE49-F238E27FC236}">
                <a16:creationId xmlns:a16="http://schemas.microsoft.com/office/drawing/2014/main" id="{C8CC627B-5356-452D-A907-28CD159D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8642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66" name="Rectangle 1079">
            <a:extLst>
              <a:ext uri="{FF2B5EF4-FFF2-40B4-BE49-F238E27FC236}">
                <a16:creationId xmlns:a16="http://schemas.microsoft.com/office/drawing/2014/main" id="{F6E1F969-864C-4E20-9E7B-3C673240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5945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67" name="Rectangle 1080">
            <a:extLst>
              <a:ext uri="{FF2B5EF4-FFF2-40B4-BE49-F238E27FC236}">
                <a16:creationId xmlns:a16="http://schemas.microsoft.com/office/drawing/2014/main" id="{A30B1A69-3A51-47A0-BFD4-C7C7BF0F1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68" name="Rectangle 1081">
            <a:extLst>
              <a:ext uri="{FF2B5EF4-FFF2-40B4-BE49-F238E27FC236}">
                <a16:creationId xmlns:a16="http://schemas.microsoft.com/office/drawing/2014/main" id="{07E7EB31-9D32-4213-9B2F-B64D7FED1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69" name="Rectangle 1082">
            <a:extLst>
              <a:ext uri="{FF2B5EF4-FFF2-40B4-BE49-F238E27FC236}">
                <a16:creationId xmlns:a16="http://schemas.microsoft.com/office/drawing/2014/main" id="{2616B89B-8D88-413A-8C92-09A5BBB4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70" name="Rectangle 1083">
            <a:extLst>
              <a:ext uri="{FF2B5EF4-FFF2-40B4-BE49-F238E27FC236}">
                <a16:creationId xmlns:a16="http://schemas.microsoft.com/office/drawing/2014/main" id="{3CD55D77-F3EB-4915-B3E0-8BA7A6A75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71" name="Rectangle 1084">
            <a:extLst>
              <a:ext uri="{FF2B5EF4-FFF2-40B4-BE49-F238E27FC236}">
                <a16:creationId xmlns:a16="http://schemas.microsoft.com/office/drawing/2014/main" id="{18ACB4FB-9725-48D8-AC93-F9B97B63E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72" name="Rectangle 1085">
            <a:extLst>
              <a:ext uri="{FF2B5EF4-FFF2-40B4-BE49-F238E27FC236}">
                <a16:creationId xmlns:a16="http://schemas.microsoft.com/office/drawing/2014/main" id="{58588A1E-56F2-45CB-A298-8F2C5214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73" name="Rectangle 1086">
            <a:extLst>
              <a:ext uri="{FF2B5EF4-FFF2-40B4-BE49-F238E27FC236}">
                <a16:creationId xmlns:a16="http://schemas.microsoft.com/office/drawing/2014/main" id="{8CF45ECE-D8A9-4CE8-A534-4723BD5D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74" name="Rectangle 1087">
            <a:extLst>
              <a:ext uri="{FF2B5EF4-FFF2-40B4-BE49-F238E27FC236}">
                <a16:creationId xmlns:a16="http://schemas.microsoft.com/office/drawing/2014/main" id="{AD9987B4-4107-49DE-B94E-3D092C4B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75" name="Rectangle 1088">
            <a:extLst>
              <a:ext uri="{FF2B5EF4-FFF2-40B4-BE49-F238E27FC236}">
                <a16:creationId xmlns:a16="http://schemas.microsoft.com/office/drawing/2014/main" id="{F824D508-742A-4F73-B9A1-6723D242A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76" name="Rectangle 1089">
            <a:extLst>
              <a:ext uri="{FF2B5EF4-FFF2-40B4-BE49-F238E27FC236}">
                <a16:creationId xmlns:a16="http://schemas.microsoft.com/office/drawing/2014/main" id="{49A72680-42AA-4445-8F2E-16D2B3A06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77" name="Rectangle 1090">
            <a:extLst>
              <a:ext uri="{FF2B5EF4-FFF2-40B4-BE49-F238E27FC236}">
                <a16:creationId xmlns:a16="http://schemas.microsoft.com/office/drawing/2014/main" id="{77A7CD70-E1EF-4718-A00C-097BEA257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78" name="Rectangle 1091">
            <a:extLst>
              <a:ext uri="{FF2B5EF4-FFF2-40B4-BE49-F238E27FC236}">
                <a16:creationId xmlns:a16="http://schemas.microsoft.com/office/drawing/2014/main" id="{6D614FEE-CAA7-4A18-93CE-EF967D90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79" name="Rectangle 1092">
            <a:extLst>
              <a:ext uri="{FF2B5EF4-FFF2-40B4-BE49-F238E27FC236}">
                <a16:creationId xmlns:a16="http://schemas.microsoft.com/office/drawing/2014/main" id="{F8598065-3628-4F51-B487-7C50A3217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80" name="Rectangle 1093">
            <a:extLst>
              <a:ext uri="{FF2B5EF4-FFF2-40B4-BE49-F238E27FC236}">
                <a16:creationId xmlns:a16="http://schemas.microsoft.com/office/drawing/2014/main" id="{52A25924-0375-4335-87B2-DA9355027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81" name="Rectangle 1094">
            <a:extLst>
              <a:ext uri="{FF2B5EF4-FFF2-40B4-BE49-F238E27FC236}">
                <a16:creationId xmlns:a16="http://schemas.microsoft.com/office/drawing/2014/main" id="{440F2D45-EECB-43AD-AB42-047A4A6B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82" name="Rectangle 1095">
            <a:extLst>
              <a:ext uri="{FF2B5EF4-FFF2-40B4-BE49-F238E27FC236}">
                <a16:creationId xmlns:a16="http://schemas.microsoft.com/office/drawing/2014/main" id="{F6CB483A-E75A-433C-90EC-E00B7072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83" name="Rectangle 1096">
            <a:extLst>
              <a:ext uri="{FF2B5EF4-FFF2-40B4-BE49-F238E27FC236}">
                <a16:creationId xmlns:a16="http://schemas.microsoft.com/office/drawing/2014/main" id="{52CBB1DB-9389-4309-A9A2-D920BB15E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84" name="Rectangle 1097">
            <a:extLst>
              <a:ext uri="{FF2B5EF4-FFF2-40B4-BE49-F238E27FC236}">
                <a16:creationId xmlns:a16="http://schemas.microsoft.com/office/drawing/2014/main" id="{0BD16222-BE45-4585-8352-041BA3140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85" name="Rectangle 1098">
            <a:extLst>
              <a:ext uri="{FF2B5EF4-FFF2-40B4-BE49-F238E27FC236}">
                <a16:creationId xmlns:a16="http://schemas.microsoft.com/office/drawing/2014/main" id="{DF7259DA-2FFB-40B7-8F80-3B80AC17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86" name="Rectangle 1099">
            <a:extLst>
              <a:ext uri="{FF2B5EF4-FFF2-40B4-BE49-F238E27FC236}">
                <a16:creationId xmlns:a16="http://schemas.microsoft.com/office/drawing/2014/main" id="{07AA5050-0E18-4064-A476-2FD698E5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87" name="Rectangle 1100">
            <a:extLst>
              <a:ext uri="{FF2B5EF4-FFF2-40B4-BE49-F238E27FC236}">
                <a16:creationId xmlns:a16="http://schemas.microsoft.com/office/drawing/2014/main" id="{98D52126-A8FD-4F33-A8F5-96FFE21C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88" name="Rectangle 1101">
            <a:extLst>
              <a:ext uri="{FF2B5EF4-FFF2-40B4-BE49-F238E27FC236}">
                <a16:creationId xmlns:a16="http://schemas.microsoft.com/office/drawing/2014/main" id="{9D066F23-6756-4790-A02A-05C19C0A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89" name="Rectangle 1102">
            <a:extLst>
              <a:ext uri="{FF2B5EF4-FFF2-40B4-BE49-F238E27FC236}">
                <a16:creationId xmlns:a16="http://schemas.microsoft.com/office/drawing/2014/main" id="{62012696-468E-43F0-AD59-28CA768A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90" name="Rectangle 1103">
            <a:extLst>
              <a:ext uri="{FF2B5EF4-FFF2-40B4-BE49-F238E27FC236}">
                <a16:creationId xmlns:a16="http://schemas.microsoft.com/office/drawing/2014/main" id="{8D5781F8-5571-4822-9CAC-68C76861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91" name="Rectangle 1104">
            <a:extLst>
              <a:ext uri="{FF2B5EF4-FFF2-40B4-BE49-F238E27FC236}">
                <a16:creationId xmlns:a16="http://schemas.microsoft.com/office/drawing/2014/main" id="{BFC3F842-8DB5-4E21-8498-5B24E1FB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92" name="Rectangle 1105">
            <a:extLst>
              <a:ext uri="{FF2B5EF4-FFF2-40B4-BE49-F238E27FC236}">
                <a16:creationId xmlns:a16="http://schemas.microsoft.com/office/drawing/2014/main" id="{4218748E-4585-4208-8A05-AEC8A514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93" name="Rectangle 1106">
            <a:extLst>
              <a:ext uri="{FF2B5EF4-FFF2-40B4-BE49-F238E27FC236}">
                <a16:creationId xmlns:a16="http://schemas.microsoft.com/office/drawing/2014/main" id="{4E9E3057-D859-43CB-B3C4-1AE838E04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94" name="Rectangle 1107">
            <a:extLst>
              <a:ext uri="{FF2B5EF4-FFF2-40B4-BE49-F238E27FC236}">
                <a16:creationId xmlns:a16="http://schemas.microsoft.com/office/drawing/2014/main" id="{05D3B193-2352-4844-A769-2DAE2342C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95" name="Rectangle 1108">
            <a:extLst>
              <a:ext uri="{FF2B5EF4-FFF2-40B4-BE49-F238E27FC236}">
                <a16:creationId xmlns:a16="http://schemas.microsoft.com/office/drawing/2014/main" id="{1EF8B222-F584-42D7-AB05-A45762085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396" name="Rectangle 1109">
            <a:extLst>
              <a:ext uri="{FF2B5EF4-FFF2-40B4-BE49-F238E27FC236}">
                <a16:creationId xmlns:a16="http://schemas.microsoft.com/office/drawing/2014/main" id="{6A89BD3B-FF91-4693-A3B3-24E35034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97" name="Rectangle 1110">
            <a:extLst>
              <a:ext uri="{FF2B5EF4-FFF2-40B4-BE49-F238E27FC236}">
                <a16:creationId xmlns:a16="http://schemas.microsoft.com/office/drawing/2014/main" id="{F7A1AF56-3C4F-4550-9528-FD26CBB2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5564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398" name="Rectangle 1111">
            <a:extLst>
              <a:ext uri="{FF2B5EF4-FFF2-40B4-BE49-F238E27FC236}">
                <a16:creationId xmlns:a16="http://schemas.microsoft.com/office/drawing/2014/main" id="{B94D30DA-769F-4479-9A66-5AF11EB8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399" name="Rectangle 1112">
            <a:extLst>
              <a:ext uri="{FF2B5EF4-FFF2-40B4-BE49-F238E27FC236}">
                <a16:creationId xmlns:a16="http://schemas.microsoft.com/office/drawing/2014/main" id="{A0145C50-03EC-4CFE-A838-F942B3A52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57245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00" name="Rectangle 1113">
            <a:extLst>
              <a:ext uri="{FF2B5EF4-FFF2-40B4-BE49-F238E27FC236}">
                <a16:creationId xmlns:a16="http://schemas.microsoft.com/office/drawing/2014/main" id="{2594E8C2-6F07-4D95-8E57-B49EE163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01" name="Rectangle 1114">
            <a:extLst>
              <a:ext uri="{FF2B5EF4-FFF2-40B4-BE49-F238E27FC236}">
                <a16:creationId xmlns:a16="http://schemas.microsoft.com/office/drawing/2014/main" id="{FE29B2C0-8324-48D1-8276-E64A1B6C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02" name="Rectangle 1115">
            <a:extLst>
              <a:ext uri="{FF2B5EF4-FFF2-40B4-BE49-F238E27FC236}">
                <a16:creationId xmlns:a16="http://schemas.microsoft.com/office/drawing/2014/main" id="{6D8A66D6-13EB-4960-8FC1-DC8D586A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03" name="Rectangle 1116">
            <a:extLst>
              <a:ext uri="{FF2B5EF4-FFF2-40B4-BE49-F238E27FC236}">
                <a16:creationId xmlns:a16="http://schemas.microsoft.com/office/drawing/2014/main" id="{070CA1C6-5A4A-40AF-BA5C-990BF45B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04" name="Rectangle 1117">
            <a:extLst>
              <a:ext uri="{FF2B5EF4-FFF2-40B4-BE49-F238E27FC236}">
                <a16:creationId xmlns:a16="http://schemas.microsoft.com/office/drawing/2014/main" id="{F3098E13-9FA8-4758-8B4A-6B93D2134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05" name="Rectangle 1118">
            <a:extLst>
              <a:ext uri="{FF2B5EF4-FFF2-40B4-BE49-F238E27FC236}">
                <a16:creationId xmlns:a16="http://schemas.microsoft.com/office/drawing/2014/main" id="{0B68A812-BB62-49F8-92C6-FA4A6F473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06" name="Rectangle 1119">
            <a:extLst>
              <a:ext uri="{FF2B5EF4-FFF2-40B4-BE49-F238E27FC236}">
                <a16:creationId xmlns:a16="http://schemas.microsoft.com/office/drawing/2014/main" id="{F62A4251-BF97-42F1-A8D8-7E4F7FA7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07" name="Rectangle 1120">
            <a:extLst>
              <a:ext uri="{FF2B5EF4-FFF2-40B4-BE49-F238E27FC236}">
                <a16:creationId xmlns:a16="http://schemas.microsoft.com/office/drawing/2014/main" id="{319D8108-15B3-499E-A806-BE9C1AD5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08" name="Rectangle 1121">
            <a:extLst>
              <a:ext uri="{FF2B5EF4-FFF2-40B4-BE49-F238E27FC236}">
                <a16:creationId xmlns:a16="http://schemas.microsoft.com/office/drawing/2014/main" id="{0116F7EF-D637-4A9E-AC9A-111EC5CE4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09" name="Rectangle 1122">
            <a:extLst>
              <a:ext uri="{FF2B5EF4-FFF2-40B4-BE49-F238E27FC236}">
                <a16:creationId xmlns:a16="http://schemas.microsoft.com/office/drawing/2014/main" id="{7BF83C88-754D-4F01-9DD5-A1C21492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10" name="Rectangle 1123">
            <a:extLst>
              <a:ext uri="{FF2B5EF4-FFF2-40B4-BE49-F238E27FC236}">
                <a16:creationId xmlns:a16="http://schemas.microsoft.com/office/drawing/2014/main" id="{B282B3A4-B075-40C0-8ADE-E793E0D16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11" name="Rectangle 1124">
            <a:extLst>
              <a:ext uri="{FF2B5EF4-FFF2-40B4-BE49-F238E27FC236}">
                <a16:creationId xmlns:a16="http://schemas.microsoft.com/office/drawing/2014/main" id="{233A0BB4-E1EB-4FA4-A879-9D7312918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12" name="Rectangle 1125">
            <a:extLst>
              <a:ext uri="{FF2B5EF4-FFF2-40B4-BE49-F238E27FC236}">
                <a16:creationId xmlns:a16="http://schemas.microsoft.com/office/drawing/2014/main" id="{88DD2F52-8959-4C31-B485-6FC29FDE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13" name="Rectangle 1126">
            <a:extLst>
              <a:ext uri="{FF2B5EF4-FFF2-40B4-BE49-F238E27FC236}">
                <a16:creationId xmlns:a16="http://schemas.microsoft.com/office/drawing/2014/main" id="{DC89EF46-A5B0-48B8-9FDC-559771C42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14" name="Rectangle 1127">
            <a:extLst>
              <a:ext uri="{FF2B5EF4-FFF2-40B4-BE49-F238E27FC236}">
                <a16:creationId xmlns:a16="http://schemas.microsoft.com/office/drawing/2014/main" id="{CDCBD380-772A-461B-A960-2949469D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15" name="Rectangle 1128">
            <a:extLst>
              <a:ext uri="{FF2B5EF4-FFF2-40B4-BE49-F238E27FC236}">
                <a16:creationId xmlns:a16="http://schemas.microsoft.com/office/drawing/2014/main" id="{BCC15355-125C-4EC7-80F1-92F343531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16" name="Rectangle 1129">
            <a:extLst>
              <a:ext uri="{FF2B5EF4-FFF2-40B4-BE49-F238E27FC236}">
                <a16:creationId xmlns:a16="http://schemas.microsoft.com/office/drawing/2014/main" id="{419BFA9E-CE51-4B42-9FA6-4E8AFEF22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17" name="Rectangle 1130">
            <a:extLst>
              <a:ext uri="{FF2B5EF4-FFF2-40B4-BE49-F238E27FC236}">
                <a16:creationId xmlns:a16="http://schemas.microsoft.com/office/drawing/2014/main" id="{CB421A20-2D7E-4AB5-BDF3-5490C407F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18" name="Rectangle 1131">
            <a:extLst>
              <a:ext uri="{FF2B5EF4-FFF2-40B4-BE49-F238E27FC236}">
                <a16:creationId xmlns:a16="http://schemas.microsoft.com/office/drawing/2014/main" id="{6E3C4D7F-61DB-43D2-AAE9-8E69BE25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19" name="Rectangle 1132">
            <a:extLst>
              <a:ext uri="{FF2B5EF4-FFF2-40B4-BE49-F238E27FC236}">
                <a16:creationId xmlns:a16="http://schemas.microsoft.com/office/drawing/2014/main" id="{BC3582C3-1295-474F-9430-5078FBB4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20" name="Rectangle 1133">
            <a:extLst>
              <a:ext uri="{FF2B5EF4-FFF2-40B4-BE49-F238E27FC236}">
                <a16:creationId xmlns:a16="http://schemas.microsoft.com/office/drawing/2014/main" id="{3A3985E7-7130-4C84-B16F-A20477C1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21" name="Rectangle 1134">
            <a:extLst>
              <a:ext uri="{FF2B5EF4-FFF2-40B4-BE49-F238E27FC236}">
                <a16:creationId xmlns:a16="http://schemas.microsoft.com/office/drawing/2014/main" id="{91B0FCAC-C73F-4242-8B48-CFF282B2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22" name="Rectangle 1135">
            <a:extLst>
              <a:ext uri="{FF2B5EF4-FFF2-40B4-BE49-F238E27FC236}">
                <a16:creationId xmlns:a16="http://schemas.microsoft.com/office/drawing/2014/main" id="{6D3C6B9B-F3DE-4B68-9142-46703747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23" name="Rectangle 1136">
            <a:extLst>
              <a:ext uri="{FF2B5EF4-FFF2-40B4-BE49-F238E27FC236}">
                <a16:creationId xmlns:a16="http://schemas.microsoft.com/office/drawing/2014/main" id="{8E31AABE-7384-4761-A7B8-7F580AD1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24" name="Rectangle 1137">
            <a:extLst>
              <a:ext uri="{FF2B5EF4-FFF2-40B4-BE49-F238E27FC236}">
                <a16:creationId xmlns:a16="http://schemas.microsoft.com/office/drawing/2014/main" id="{16794C2D-6633-451C-9339-5808F7AC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25" name="Rectangle 1138">
            <a:extLst>
              <a:ext uri="{FF2B5EF4-FFF2-40B4-BE49-F238E27FC236}">
                <a16:creationId xmlns:a16="http://schemas.microsoft.com/office/drawing/2014/main" id="{59EAE90A-3D1B-4248-A853-6ECD736C7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26" name="Rectangle 1139">
            <a:extLst>
              <a:ext uri="{FF2B5EF4-FFF2-40B4-BE49-F238E27FC236}">
                <a16:creationId xmlns:a16="http://schemas.microsoft.com/office/drawing/2014/main" id="{26792F53-214A-4324-B9CB-924E8ACA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27" name="Rectangle 1140">
            <a:extLst>
              <a:ext uri="{FF2B5EF4-FFF2-40B4-BE49-F238E27FC236}">
                <a16:creationId xmlns:a16="http://schemas.microsoft.com/office/drawing/2014/main" id="{C6413276-ED43-4E00-B466-4FA1B375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5564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28" name="Rectangle 1141">
            <a:extLst>
              <a:ext uri="{FF2B5EF4-FFF2-40B4-BE49-F238E27FC236}">
                <a16:creationId xmlns:a16="http://schemas.microsoft.com/office/drawing/2014/main" id="{395D46E7-E454-4801-B364-DB82CF43B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29" name="Rectangle 1142">
            <a:extLst>
              <a:ext uri="{FF2B5EF4-FFF2-40B4-BE49-F238E27FC236}">
                <a16:creationId xmlns:a16="http://schemas.microsoft.com/office/drawing/2014/main" id="{98908529-4945-4AE9-8585-5C166EC5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30" name="Rectangle 1143">
            <a:extLst>
              <a:ext uri="{FF2B5EF4-FFF2-40B4-BE49-F238E27FC236}">
                <a16:creationId xmlns:a16="http://schemas.microsoft.com/office/drawing/2014/main" id="{3426ED6A-4F42-49E5-BF6D-57BBBE442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31" name="Rectangle 1144">
            <a:extLst>
              <a:ext uri="{FF2B5EF4-FFF2-40B4-BE49-F238E27FC236}">
                <a16:creationId xmlns:a16="http://schemas.microsoft.com/office/drawing/2014/main" id="{EA376979-802D-490F-8B08-6784D135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32" name="Rectangle 1145">
            <a:extLst>
              <a:ext uri="{FF2B5EF4-FFF2-40B4-BE49-F238E27FC236}">
                <a16:creationId xmlns:a16="http://schemas.microsoft.com/office/drawing/2014/main" id="{5472672C-E659-4351-B26E-EFFC3D29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33" name="Rectangle 1146">
            <a:extLst>
              <a:ext uri="{FF2B5EF4-FFF2-40B4-BE49-F238E27FC236}">
                <a16:creationId xmlns:a16="http://schemas.microsoft.com/office/drawing/2014/main" id="{D941701A-0235-4181-AE4E-7846570F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34" name="Rectangle 1147">
            <a:extLst>
              <a:ext uri="{FF2B5EF4-FFF2-40B4-BE49-F238E27FC236}">
                <a16:creationId xmlns:a16="http://schemas.microsoft.com/office/drawing/2014/main" id="{B86DA10D-F6FB-4FB1-B3D6-1A03365F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35" name="Rectangle 1148">
            <a:extLst>
              <a:ext uri="{FF2B5EF4-FFF2-40B4-BE49-F238E27FC236}">
                <a16:creationId xmlns:a16="http://schemas.microsoft.com/office/drawing/2014/main" id="{67355C3C-B451-482E-9665-F12EBC6E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36" name="Rectangle 1149">
            <a:extLst>
              <a:ext uri="{FF2B5EF4-FFF2-40B4-BE49-F238E27FC236}">
                <a16:creationId xmlns:a16="http://schemas.microsoft.com/office/drawing/2014/main" id="{C3C3BC82-A3AD-4053-AE1F-A144FD4B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37" name="Rectangle 1150">
            <a:extLst>
              <a:ext uri="{FF2B5EF4-FFF2-40B4-BE49-F238E27FC236}">
                <a16:creationId xmlns:a16="http://schemas.microsoft.com/office/drawing/2014/main" id="{4FF9858F-0564-4E12-A0A2-C86EA142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38" name="Rectangle 1151">
            <a:extLst>
              <a:ext uri="{FF2B5EF4-FFF2-40B4-BE49-F238E27FC236}">
                <a16:creationId xmlns:a16="http://schemas.microsoft.com/office/drawing/2014/main" id="{9048A99D-7FA1-4A03-B4EC-064C9496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39" name="Rectangle 1152">
            <a:extLst>
              <a:ext uri="{FF2B5EF4-FFF2-40B4-BE49-F238E27FC236}">
                <a16:creationId xmlns:a16="http://schemas.microsoft.com/office/drawing/2014/main" id="{B0E68E34-F539-40F4-BB82-9D14D082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40" name="Rectangle 1153">
            <a:extLst>
              <a:ext uri="{FF2B5EF4-FFF2-40B4-BE49-F238E27FC236}">
                <a16:creationId xmlns:a16="http://schemas.microsoft.com/office/drawing/2014/main" id="{8B5462EB-4DDF-4E73-9BA2-F242E0E76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41" name="Rectangle 1154">
            <a:extLst>
              <a:ext uri="{FF2B5EF4-FFF2-40B4-BE49-F238E27FC236}">
                <a16:creationId xmlns:a16="http://schemas.microsoft.com/office/drawing/2014/main" id="{33836365-AFB8-41F4-9CEC-A1345934E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42" name="Rectangle 1155">
            <a:extLst>
              <a:ext uri="{FF2B5EF4-FFF2-40B4-BE49-F238E27FC236}">
                <a16:creationId xmlns:a16="http://schemas.microsoft.com/office/drawing/2014/main" id="{10C3E6BA-5F81-431A-A3D8-8087C8C2A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43" name="Rectangle 1156">
            <a:extLst>
              <a:ext uri="{FF2B5EF4-FFF2-40B4-BE49-F238E27FC236}">
                <a16:creationId xmlns:a16="http://schemas.microsoft.com/office/drawing/2014/main" id="{FDFC820A-1421-4D43-AE7E-3847043C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44" name="Rectangle 1157">
            <a:extLst>
              <a:ext uri="{FF2B5EF4-FFF2-40B4-BE49-F238E27FC236}">
                <a16:creationId xmlns:a16="http://schemas.microsoft.com/office/drawing/2014/main" id="{D5E9E9A7-0305-4B95-9053-DB0697E8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45" name="Rectangle 1158">
            <a:extLst>
              <a:ext uri="{FF2B5EF4-FFF2-40B4-BE49-F238E27FC236}">
                <a16:creationId xmlns:a16="http://schemas.microsoft.com/office/drawing/2014/main" id="{A9426390-1B28-48CD-9F4A-4EAD0F5D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46" name="Rectangle 1159">
            <a:extLst>
              <a:ext uri="{FF2B5EF4-FFF2-40B4-BE49-F238E27FC236}">
                <a16:creationId xmlns:a16="http://schemas.microsoft.com/office/drawing/2014/main" id="{06F0A31B-9410-4036-BE48-E77819798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47" name="Rectangle 1160">
            <a:extLst>
              <a:ext uri="{FF2B5EF4-FFF2-40B4-BE49-F238E27FC236}">
                <a16:creationId xmlns:a16="http://schemas.microsoft.com/office/drawing/2014/main" id="{A1443A55-60B9-400B-8A14-595A4F20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48" name="Rectangle 1161">
            <a:extLst>
              <a:ext uri="{FF2B5EF4-FFF2-40B4-BE49-F238E27FC236}">
                <a16:creationId xmlns:a16="http://schemas.microsoft.com/office/drawing/2014/main" id="{50CE20C8-5ADA-4E9B-89E1-7A7BE5FF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49" name="Rectangle 1162">
            <a:extLst>
              <a:ext uri="{FF2B5EF4-FFF2-40B4-BE49-F238E27FC236}">
                <a16:creationId xmlns:a16="http://schemas.microsoft.com/office/drawing/2014/main" id="{4EDB307D-ADE0-4DEC-AC72-C91E18B9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50" name="Rectangle 1163">
            <a:extLst>
              <a:ext uri="{FF2B5EF4-FFF2-40B4-BE49-F238E27FC236}">
                <a16:creationId xmlns:a16="http://schemas.microsoft.com/office/drawing/2014/main" id="{906DB178-AEA1-4932-97B1-C4A425EE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51" name="Rectangle 1164">
            <a:extLst>
              <a:ext uri="{FF2B5EF4-FFF2-40B4-BE49-F238E27FC236}">
                <a16:creationId xmlns:a16="http://schemas.microsoft.com/office/drawing/2014/main" id="{6C710CF1-C4F1-481A-9E94-D6064D01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52" name="Rectangle 1165">
            <a:extLst>
              <a:ext uri="{FF2B5EF4-FFF2-40B4-BE49-F238E27FC236}">
                <a16:creationId xmlns:a16="http://schemas.microsoft.com/office/drawing/2014/main" id="{AF416220-04EE-480C-8531-2325D498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53" name="Rectangle 1166">
            <a:extLst>
              <a:ext uri="{FF2B5EF4-FFF2-40B4-BE49-F238E27FC236}">
                <a16:creationId xmlns:a16="http://schemas.microsoft.com/office/drawing/2014/main" id="{2D3FB536-8942-423D-8A5F-993E800BD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54" name="Rectangle 1167">
            <a:extLst>
              <a:ext uri="{FF2B5EF4-FFF2-40B4-BE49-F238E27FC236}">
                <a16:creationId xmlns:a16="http://schemas.microsoft.com/office/drawing/2014/main" id="{1FCAB68D-15C5-4C75-B848-79FA30CE7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55" name="Rectangle 1168">
            <a:extLst>
              <a:ext uri="{FF2B5EF4-FFF2-40B4-BE49-F238E27FC236}">
                <a16:creationId xmlns:a16="http://schemas.microsoft.com/office/drawing/2014/main" id="{00DEC6DD-E960-44B1-B99E-E704DD23D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56" name="Rectangle 1169">
            <a:extLst>
              <a:ext uri="{FF2B5EF4-FFF2-40B4-BE49-F238E27FC236}">
                <a16:creationId xmlns:a16="http://schemas.microsoft.com/office/drawing/2014/main" id="{9A659BEF-D997-4C97-82C1-B79171CE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57" name="Rectangle 1170">
            <a:extLst>
              <a:ext uri="{FF2B5EF4-FFF2-40B4-BE49-F238E27FC236}">
                <a16:creationId xmlns:a16="http://schemas.microsoft.com/office/drawing/2014/main" id="{394776E7-4390-4BE5-A081-17B1ED2C2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5564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58" name="Rectangle 1171">
            <a:extLst>
              <a:ext uri="{FF2B5EF4-FFF2-40B4-BE49-F238E27FC236}">
                <a16:creationId xmlns:a16="http://schemas.microsoft.com/office/drawing/2014/main" id="{10A4648E-7E42-43C0-8219-7108AA52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56515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59" name="Rectangle 1172">
            <a:extLst>
              <a:ext uri="{FF2B5EF4-FFF2-40B4-BE49-F238E27FC236}">
                <a16:creationId xmlns:a16="http://schemas.microsoft.com/office/drawing/2014/main" id="{7AE9325B-C19B-4FFC-B7DC-F03E7737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60" name="Rectangle 1173">
            <a:extLst>
              <a:ext uri="{FF2B5EF4-FFF2-40B4-BE49-F238E27FC236}">
                <a16:creationId xmlns:a16="http://schemas.microsoft.com/office/drawing/2014/main" id="{ED785B30-30A7-45E7-9A05-C1484FC9A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61" name="Rectangle 1174">
            <a:extLst>
              <a:ext uri="{FF2B5EF4-FFF2-40B4-BE49-F238E27FC236}">
                <a16:creationId xmlns:a16="http://schemas.microsoft.com/office/drawing/2014/main" id="{359BFADC-3FC2-4EDF-B03B-F01641AB9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62" name="Rectangle 1175">
            <a:extLst>
              <a:ext uri="{FF2B5EF4-FFF2-40B4-BE49-F238E27FC236}">
                <a16:creationId xmlns:a16="http://schemas.microsoft.com/office/drawing/2014/main" id="{035CCD8A-FAC6-4BB3-B614-3192AEA7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63" name="Rectangle 1176">
            <a:extLst>
              <a:ext uri="{FF2B5EF4-FFF2-40B4-BE49-F238E27FC236}">
                <a16:creationId xmlns:a16="http://schemas.microsoft.com/office/drawing/2014/main" id="{50EE968E-D51B-4968-BBC9-8A821D9E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64" name="Rectangle 1177">
            <a:extLst>
              <a:ext uri="{FF2B5EF4-FFF2-40B4-BE49-F238E27FC236}">
                <a16:creationId xmlns:a16="http://schemas.microsoft.com/office/drawing/2014/main" id="{B5233C09-94FF-49D8-9C16-F1BD2C84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65" name="Rectangle 1178">
            <a:extLst>
              <a:ext uri="{FF2B5EF4-FFF2-40B4-BE49-F238E27FC236}">
                <a16:creationId xmlns:a16="http://schemas.microsoft.com/office/drawing/2014/main" id="{73E79B93-E8E5-4E26-BA70-FA617E42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66" name="Rectangle 1179">
            <a:extLst>
              <a:ext uri="{FF2B5EF4-FFF2-40B4-BE49-F238E27FC236}">
                <a16:creationId xmlns:a16="http://schemas.microsoft.com/office/drawing/2014/main" id="{B5F89051-3BF8-41F3-9625-13703C26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67" name="Rectangle 1180">
            <a:extLst>
              <a:ext uri="{FF2B5EF4-FFF2-40B4-BE49-F238E27FC236}">
                <a16:creationId xmlns:a16="http://schemas.microsoft.com/office/drawing/2014/main" id="{356E751E-A761-4D42-9622-9DB5FA88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68" name="Rectangle 1181">
            <a:extLst>
              <a:ext uri="{FF2B5EF4-FFF2-40B4-BE49-F238E27FC236}">
                <a16:creationId xmlns:a16="http://schemas.microsoft.com/office/drawing/2014/main" id="{73C8146C-D5ED-40AB-8C79-8146668C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5945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69" name="Rectangle 1182">
            <a:extLst>
              <a:ext uri="{FF2B5EF4-FFF2-40B4-BE49-F238E27FC236}">
                <a16:creationId xmlns:a16="http://schemas.microsoft.com/office/drawing/2014/main" id="{0970F852-C0B4-4669-AAB4-B6A7A890F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70" name="Rectangle 1183">
            <a:extLst>
              <a:ext uri="{FF2B5EF4-FFF2-40B4-BE49-F238E27FC236}">
                <a16:creationId xmlns:a16="http://schemas.microsoft.com/office/drawing/2014/main" id="{989B9711-04FB-4520-8D3B-CE1B1222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71" name="Rectangle 1184">
            <a:extLst>
              <a:ext uri="{FF2B5EF4-FFF2-40B4-BE49-F238E27FC236}">
                <a16:creationId xmlns:a16="http://schemas.microsoft.com/office/drawing/2014/main" id="{62822712-FBA4-4773-9DB3-F1CBFD7EE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72" name="Rectangle 1185">
            <a:extLst>
              <a:ext uri="{FF2B5EF4-FFF2-40B4-BE49-F238E27FC236}">
                <a16:creationId xmlns:a16="http://schemas.microsoft.com/office/drawing/2014/main" id="{979E8AD9-1CDC-4FB5-8083-D50B14EAC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73" name="Rectangle 1186">
            <a:extLst>
              <a:ext uri="{FF2B5EF4-FFF2-40B4-BE49-F238E27FC236}">
                <a16:creationId xmlns:a16="http://schemas.microsoft.com/office/drawing/2014/main" id="{BFBDD9A1-7123-4C57-AA84-E38897B3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74" name="Rectangle 1187">
            <a:extLst>
              <a:ext uri="{FF2B5EF4-FFF2-40B4-BE49-F238E27FC236}">
                <a16:creationId xmlns:a16="http://schemas.microsoft.com/office/drawing/2014/main" id="{CB5EECA9-3ED2-4CA6-B079-FCA16142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75" name="Rectangle 1188">
            <a:extLst>
              <a:ext uri="{FF2B5EF4-FFF2-40B4-BE49-F238E27FC236}">
                <a16:creationId xmlns:a16="http://schemas.microsoft.com/office/drawing/2014/main" id="{2E9DB9AA-8708-44D9-BDD8-BB04E9A5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76" name="Rectangle 1189">
            <a:extLst>
              <a:ext uri="{FF2B5EF4-FFF2-40B4-BE49-F238E27FC236}">
                <a16:creationId xmlns:a16="http://schemas.microsoft.com/office/drawing/2014/main" id="{1B419D9D-F792-46DE-9D02-ADF2A8EAF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77" name="Rectangle 1190">
            <a:extLst>
              <a:ext uri="{FF2B5EF4-FFF2-40B4-BE49-F238E27FC236}">
                <a16:creationId xmlns:a16="http://schemas.microsoft.com/office/drawing/2014/main" id="{D08B0090-01CB-4741-A26C-490D4E37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78" name="Rectangle 1191">
            <a:extLst>
              <a:ext uri="{FF2B5EF4-FFF2-40B4-BE49-F238E27FC236}">
                <a16:creationId xmlns:a16="http://schemas.microsoft.com/office/drawing/2014/main" id="{018CD6FD-864A-477F-A0DA-68513C3D1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79" name="Rectangle 1192">
            <a:extLst>
              <a:ext uri="{FF2B5EF4-FFF2-40B4-BE49-F238E27FC236}">
                <a16:creationId xmlns:a16="http://schemas.microsoft.com/office/drawing/2014/main" id="{229F8EA3-BC41-4FEF-9628-C1C781E4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80" name="Rectangle 1193">
            <a:extLst>
              <a:ext uri="{FF2B5EF4-FFF2-40B4-BE49-F238E27FC236}">
                <a16:creationId xmlns:a16="http://schemas.microsoft.com/office/drawing/2014/main" id="{82DCF9A4-6D9F-435D-A531-9A08B87EA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81" name="Rectangle 1194">
            <a:extLst>
              <a:ext uri="{FF2B5EF4-FFF2-40B4-BE49-F238E27FC236}">
                <a16:creationId xmlns:a16="http://schemas.microsoft.com/office/drawing/2014/main" id="{30AF6C55-E0EB-455F-899B-F17D03AE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82" name="Rectangle 1195">
            <a:extLst>
              <a:ext uri="{FF2B5EF4-FFF2-40B4-BE49-F238E27FC236}">
                <a16:creationId xmlns:a16="http://schemas.microsoft.com/office/drawing/2014/main" id="{B1F75E0E-0610-4E52-A466-22E782D8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83" name="Rectangle 1196">
            <a:extLst>
              <a:ext uri="{FF2B5EF4-FFF2-40B4-BE49-F238E27FC236}">
                <a16:creationId xmlns:a16="http://schemas.microsoft.com/office/drawing/2014/main" id="{4E62E526-43A2-438B-97A2-327C9D73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84" name="Rectangle 1197">
            <a:extLst>
              <a:ext uri="{FF2B5EF4-FFF2-40B4-BE49-F238E27FC236}">
                <a16:creationId xmlns:a16="http://schemas.microsoft.com/office/drawing/2014/main" id="{ED7A1AB6-1DCB-4890-866C-28371D36A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85" name="Rectangle 1198">
            <a:extLst>
              <a:ext uri="{FF2B5EF4-FFF2-40B4-BE49-F238E27FC236}">
                <a16:creationId xmlns:a16="http://schemas.microsoft.com/office/drawing/2014/main" id="{9891DC07-D2E1-4C36-A73E-28434600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86" name="Rectangle 1199">
            <a:extLst>
              <a:ext uri="{FF2B5EF4-FFF2-40B4-BE49-F238E27FC236}">
                <a16:creationId xmlns:a16="http://schemas.microsoft.com/office/drawing/2014/main" id="{C3ABC12E-95C0-41A3-A841-EED54FBBE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87" name="Rectangle 1200">
            <a:extLst>
              <a:ext uri="{FF2B5EF4-FFF2-40B4-BE49-F238E27FC236}">
                <a16:creationId xmlns:a16="http://schemas.microsoft.com/office/drawing/2014/main" id="{654F78A0-D26B-4978-A4CA-6733D950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88" name="Rectangle 1201">
            <a:extLst>
              <a:ext uri="{FF2B5EF4-FFF2-40B4-BE49-F238E27FC236}">
                <a16:creationId xmlns:a16="http://schemas.microsoft.com/office/drawing/2014/main" id="{0EDA3E35-D95C-473C-B9B2-A9EAC03F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89" name="Rectangle 1202">
            <a:extLst>
              <a:ext uri="{FF2B5EF4-FFF2-40B4-BE49-F238E27FC236}">
                <a16:creationId xmlns:a16="http://schemas.microsoft.com/office/drawing/2014/main" id="{7E93D09F-4DBE-4CAC-9B34-3D1C268D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90" name="Rectangle 1203">
            <a:extLst>
              <a:ext uri="{FF2B5EF4-FFF2-40B4-BE49-F238E27FC236}">
                <a16:creationId xmlns:a16="http://schemas.microsoft.com/office/drawing/2014/main" id="{35C33906-7E6F-4D44-A988-795D12DD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91" name="Rectangle 1204">
            <a:extLst>
              <a:ext uri="{FF2B5EF4-FFF2-40B4-BE49-F238E27FC236}">
                <a16:creationId xmlns:a16="http://schemas.microsoft.com/office/drawing/2014/main" id="{271B9718-E318-4777-BBC3-947BA2CD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92" name="Rectangle 1205">
            <a:extLst>
              <a:ext uri="{FF2B5EF4-FFF2-40B4-BE49-F238E27FC236}">
                <a16:creationId xmlns:a16="http://schemas.microsoft.com/office/drawing/2014/main" id="{5429B783-9AF2-4FD3-B065-623C2C06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93" name="Rectangle 1206">
            <a:extLst>
              <a:ext uri="{FF2B5EF4-FFF2-40B4-BE49-F238E27FC236}">
                <a16:creationId xmlns:a16="http://schemas.microsoft.com/office/drawing/2014/main" id="{AC809A4E-BC92-427D-B992-B5B48AE0C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94" name="Rectangle 1207">
            <a:extLst>
              <a:ext uri="{FF2B5EF4-FFF2-40B4-BE49-F238E27FC236}">
                <a16:creationId xmlns:a16="http://schemas.microsoft.com/office/drawing/2014/main" id="{7809C579-8111-4409-A521-E5CA1568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95" name="Rectangle 1208">
            <a:extLst>
              <a:ext uri="{FF2B5EF4-FFF2-40B4-BE49-F238E27FC236}">
                <a16:creationId xmlns:a16="http://schemas.microsoft.com/office/drawing/2014/main" id="{B84AE3F1-8A72-4DB8-A01A-F61C632C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96" name="Rectangle 1209">
            <a:extLst>
              <a:ext uri="{FF2B5EF4-FFF2-40B4-BE49-F238E27FC236}">
                <a16:creationId xmlns:a16="http://schemas.microsoft.com/office/drawing/2014/main" id="{40CE4ECA-2E2E-4E01-AF45-0954C399F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497" name="Rectangle 1210">
            <a:extLst>
              <a:ext uri="{FF2B5EF4-FFF2-40B4-BE49-F238E27FC236}">
                <a16:creationId xmlns:a16="http://schemas.microsoft.com/office/drawing/2014/main" id="{66AA51E9-69CC-462E-BF03-F9615674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498" name="Rectangle 1211">
            <a:extLst>
              <a:ext uri="{FF2B5EF4-FFF2-40B4-BE49-F238E27FC236}">
                <a16:creationId xmlns:a16="http://schemas.microsoft.com/office/drawing/2014/main" id="{8882BACE-7420-4CD6-BD50-607A59512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5945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499" name="Rectangle 1212">
            <a:extLst>
              <a:ext uri="{FF2B5EF4-FFF2-40B4-BE49-F238E27FC236}">
                <a16:creationId xmlns:a16="http://schemas.microsoft.com/office/drawing/2014/main" id="{ED2CF7D8-5816-4810-AB4D-7E63EFE03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00" name="Rectangle 1213">
            <a:extLst>
              <a:ext uri="{FF2B5EF4-FFF2-40B4-BE49-F238E27FC236}">
                <a16:creationId xmlns:a16="http://schemas.microsoft.com/office/drawing/2014/main" id="{9FB1B9E5-5F0E-4821-B9A2-10AFC56E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01" name="Rectangle 1214">
            <a:extLst>
              <a:ext uri="{FF2B5EF4-FFF2-40B4-BE49-F238E27FC236}">
                <a16:creationId xmlns:a16="http://schemas.microsoft.com/office/drawing/2014/main" id="{94B089C3-558E-4560-A03D-124725D4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02" name="Rectangle 1215">
            <a:extLst>
              <a:ext uri="{FF2B5EF4-FFF2-40B4-BE49-F238E27FC236}">
                <a16:creationId xmlns:a16="http://schemas.microsoft.com/office/drawing/2014/main" id="{A31472CE-ECE3-48D8-A93F-D3173E9A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03" name="Rectangle 1216">
            <a:extLst>
              <a:ext uri="{FF2B5EF4-FFF2-40B4-BE49-F238E27FC236}">
                <a16:creationId xmlns:a16="http://schemas.microsoft.com/office/drawing/2014/main" id="{3B14F55E-AACD-470D-A76D-320AC00BB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04" name="Rectangle 1217">
            <a:extLst>
              <a:ext uri="{FF2B5EF4-FFF2-40B4-BE49-F238E27FC236}">
                <a16:creationId xmlns:a16="http://schemas.microsoft.com/office/drawing/2014/main" id="{F064821C-231C-4ED2-8D85-BE84D016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05" name="Rectangle 1218">
            <a:extLst>
              <a:ext uri="{FF2B5EF4-FFF2-40B4-BE49-F238E27FC236}">
                <a16:creationId xmlns:a16="http://schemas.microsoft.com/office/drawing/2014/main" id="{F9CE254F-0EDE-4506-9E61-FF2DBE7DE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06" name="Rectangle 1219">
            <a:extLst>
              <a:ext uri="{FF2B5EF4-FFF2-40B4-BE49-F238E27FC236}">
                <a16:creationId xmlns:a16="http://schemas.microsoft.com/office/drawing/2014/main" id="{BFA64D3E-6E2A-40D7-B20C-315B3EF0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07" name="Rectangle 1220">
            <a:extLst>
              <a:ext uri="{FF2B5EF4-FFF2-40B4-BE49-F238E27FC236}">
                <a16:creationId xmlns:a16="http://schemas.microsoft.com/office/drawing/2014/main" id="{209430BC-7282-44B2-8FFA-F4BC78342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08" name="Rectangle 1221">
            <a:extLst>
              <a:ext uri="{FF2B5EF4-FFF2-40B4-BE49-F238E27FC236}">
                <a16:creationId xmlns:a16="http://schemas.microsoft.com/office/drawing/2014/main" id="{373F0830-56CE-453E-AA60-EA8645116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09" name="Rectangle 1222">
            <a:extLst>
              <a:ext uri="{FF2B5EF4-FFF2-40B4-BE49-F238E27FC236}">
                <a16:creationId xmlns:a16="http://schemas.microsoft.com/office/drawing/2014/main" id="{AA670437-AF82-42C3-BB8A-E13B9AD2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10" name="Rectangle 1223">
            <a:extLst>
              <a:ext uri="{FF2B5EF4-FFF2-40B4-BE49-F238E27FC236}">
                <a16:creationId xmlns:a16="http://schemas.microsoft.com/office/drawing/2014/main" id="{66ACFAED-F4EB-456A-BE10-81916CA8E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08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11" name="Rectangle 1224">
            <a:extLst>
              <a:ext uri="{FF2B5EF4-FFF2-40B4-BE49-F238E27FC236}">
                <a16:creationId xmlns:a16="http://schemas.microsoft.com/office/drawing/2014/main" id="{10EB3F33-365E-473E-8596-503039A85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12" name="Rectangle 1225">
            <a:extLst>
              <a:ext uri="{FF2B5EF4-FFF2-40B4-BE49-F238E27FC236}">
                <a16:creationId xmlns:a16="http://schemas.microsoft.com/office/drawing/2014/main" id="{232479EE-3C49-4549-9C46-6C4D22BE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13" name="Rectangle 1226">
            <a:extLst>
              <a:ext uri="{FF2B5EF4-FFF2-40B4-BE49-F238E27FC236}">
                <a16:creationId xmlns:a16="http://schemas.microsoft.com/office/drawing/2014/main" id="{18B1A86C-CAAF-418D-8549-6CDD4D56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14" name="Rectangle 1227">
            <a:extLst>
              <a:ext uri="{FF2B5EF4-FFF2-40B4-BE49-F238E27FC236}">
                <a16:creationId xmlns:a16="http://schemas.microsoft.com/office/drawing/2014/main" id="{5783AFBE-1A49-4295-89F1-25CF229D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15" name="Rectangle 1228">
            <a:extLst>
              <a:ext uri="{FF2B5EF4-FFF2-40B4-BE49-F238E27FC236}">
                <a16:creationId xmlns:a16="http://schemas.microsoft.com/office/drawing/2014/main" id="{A5994BFE-93B4-4F8D-8EFD-E1BD4B1F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16" name="Rectangle 1229">
            <a:extLst>
              <a:ext uri="{FF2B5EF4-FFF2-40B4-BE49-F238E27FC236}">
                <a16:creationId xmlns:a16="http://schemas.microsoft.com/office/drawing/2014/main" id="{781208CE-8996-4A69-9B58-1D459860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17" name="Rectangle 1230">
            <a:extLst>
              <a:ext uri="{FF2B5EF4-FFF2-40B4-BE49-F238E27FC236}">
                <a16:creationId xmlns:a16="http://schemas.microsoft.com/office/drawing/2014/main" id="{BCFDE8DC-2B35-4DAD-8002-BFBD9C6C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18" name="Rectangle 1231">
            <a:extLst>
              <a:ext uri="{FF2B5EF4-FFF2-40B4-BE49-F238E27FC236}">
                <a16:creationId xmlns:a16="http://schemas.microsoft.com/office/drawing/2014/main" id="{E2CBA0CC-F818-4AD5-B123-121CF8DA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19" name="Rectangle 1232">
            <a:extLst>
              <a:ext uri="{FF2B5EF4-FFF2-40B4-BE49-F238E27FC236}">
                <a16:creationId xmlns:a16="http://schemas.microsoft.com/office/drawing/2014/main" id="{D56F7F2A-8992-4541-AC1F-9732DCDE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20" name="Rectangle 1233">
            <a:extLst>
              <a:ext uri="{FF2B5EF4-FFF2-40B4-BE49-F238E27FC236}">
                <a16:creationId xmlns:a16="http://schemas.microsoft.com/office/drawing/2014/main" id="{385CEDE2-75A4-4066-8058-45AEDD0D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21" name="Rectangle 1234">
            <a:extLst>
              <a:ext uri="{FF2B5EF4-FFF2-40B4-BE49-F238E27FC236}">
                <a16:creationId xmlns:a16="http://schemas.microsoft.com/office/drawing/2014/main" id="{CDBAAC38-7218-4108-9A19-B63F9B77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22" name="Rectangle 1235">
            <a:extLst>
              <a:ext uri="{FF2B5EF4-FFF2-40B4-BE49-F238E27FC236}">
                <a16:creationId xmlns:a16="http://schemas.microsoft.com/office/drawing/2014/main" id="{6109A467-AC5C-4874-819C-D37583A8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23" name="Rectangle 1236">
            <a:extLst>
              <a:ext uri="{FF2B5EF4-FFF2-40B4-BE49-F238E27FC236}">
                <a16:creationId xmlns:a16="http://schemas.microsoft.com/office/drawing/2014/main" id="{BA2F8058-D2F6-4C73-BD6A-55F89595C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24" name="Rectangle 1237">
            <a:extLst>
              <a:ext uri="{FF2B5EF4-FFF2-40B4-BE49-F238E27FC236}">
                <a16:creationId xmlns:a16="http://schemas.microsoft.com/office/drawing/2014/main" id="{0D898408-B343-4E7B-AE4E-5878259E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25" name="Rectangle 1238">
            <a:extLst>
              <a:ext uri="{FF2B5EF4-FFF2-40B4-BE49-F238E27FC236}">
                <a16:creationId xmlns:a16="http://schemas.microsoft.com/office/drawing/2014/main" id="{0C63A5D9-F5BD-4B6B-BD5A-97774B55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26" name="Rectangle 1239">
            <a:extLst>
              <a:ext uri="{FF2B5EF4-FFF2-40B4-BE49-F238E27FC236}">
                <a16:creationId xmlns:a16="http://schemas.microsoft.com/office/drawing/2014/main" id="{14F78B8E-DE24-43AA-94AE-8C024967E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27" name="Rectangle 1240">
            <a:extLst>
              <a:ext uri="{FF2B5EF4-FFF2-40B4-BE49-F238E27FC236}">
                <a16:creationId xmlns:a16="http://schemas.microsoft.com/office/drawing/2014/main" id="{3F7D3ED0-A58E-4306-9CFB-AAA764B0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28" name="Rectangle 1241">
            <a:extLst>
              <a:ext uri="{FF2B5EF4-FFF2-40B4-BE49-F238E27FC236}">
                <a16:creationId xmlns:a16="http://schemas.microsoft.com/office/drawing/2014/main" id="{EA0E70FC-C9C2-4904-BA2A-6E35F57A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29" name="Rectangle 1242">
            <a:extLst>
              <a:ext uri="{FF2B5EF4-FFF2-40B4-BE49-F238E27FC236}">
                <a16:creationId xmlns:a16="http://schemas.microsoft.com/office/drawing/2014/main" id="{2DE50002-0152-48BB-8109-0C5019E2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30" name="Rectangle 1243">
            <a:extLst>
              <a:ext uri="{FF2B5EF4-FFF2-40B4-BE49-F238E27FC236}">
                <a16:creationId xmlns:a16="http://schemas.microsoft.com/office/drawing/2014/main" id="{E5ED82FA-8579-47AF-A9C0-C7286851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31" name="Rectangle 1244">
            <a:extLst>
              <a:ext uri="{FF2B5EF4-FFF2-40B4-BE49-F238E27FC236}">
                <a16:creationId xmlns:a16="http://schemas.microsoft.com/office/drawing/2014/main" id="{07D1877F-6A50-45A0-8987-31908AFBD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32" name="Rectangle 1245">
            <a:extLst>
              <a:ext uri="{FF2B5EF4-FFF2-40B4-BE49-F238E27FC236}">
                <a16:creationId xmlns:a16="http://schemas.microsoft.com/office/drawing/2014/main" id="{EBC37AD8-8028-48E2-941A-F8754968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33" name="Rectangle 1246">
            <a:extLst>
              <a:ext uri="{FF2B5EF4-FFF2-40B4-BE49-F238E27FC236}">
                <a16:creationId xmlns:a16="http://schemas.microsoft.com/office/drawing/2014/main" id="{57F4E9D9-764A-47C6-B045-94EDDB21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34" name="Rectangle 1247">
            <a:extLst>
              <a:ext uri="{FF2B5EF4-FFF2-40B4-BE49-F238E27FC236}">
                <a16:creationId xmlns:a16="http://schemas.microsoft.com/office/drawing/2014/main" id="{584D05E2-B4A3-47EC-875B-7D904519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35" name="Rectangle 1248">
            <a:extLst>
              <a:ext uri="{FF2B5EF4-FFF2-40B4-BE49-F238E27FC236}">
                <a16:creationId xmlns:a16="http://schemas.microsoft.com/office/drawing/2014/main" id="{3D77E36E-25B2-4FF4-8B05-02900AB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5564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36" name="Rectangle 1249">
            <a:extLst>
              <a:ext uri="{FF2B5EF4-FFF2-40B4-BE49-F238E27FC236}">
                <a16:creationId xmlns:a16="http://schemas.microsoft.com/office/drawing/2014/main" id="{530E37FF-0C23-49C2-8042-1737A10A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37" name="Rectangle 1250">
            <a:extLst>
              <a:ext uri="{FF2B5EF4-FFF2-40B4-BE49-F238E27FC236}">
                <a16:creationId xmlns:a16="http://schemas.microsoft.com/office/drawing/2014/main" id="{A474E5BA-60BB-4EAD-9919-E0349635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38" name="Rectangle 1251">
            <a:extLst>
              <a:ext uri="{FF2B5EF4-FFF2-40B4-BE49-F238E27FC236}">
                <a16:creationId xmlns:a16="http://schemas.microsoft.com/office/drawing/2014/main" id="{A5FD2364-240D-4E40-834F-9ADC1116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39" name="Rectangle 1252">
            <a:extLst>
              <a:ext uri="{FF2B5EF4-FFF2-40B4-BE49-F238E27FC236}">
                <a16:creationId xmlns:a16="http://schemas.microsoft.com/office/drawing/2014/main" id="{A5EADA69-2D0D-44A6-9683-A6E46691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40" name="Rectangle 1253">
            <a:extLst>
              <a:ext uri="{FF2B5EF4-FFF2-40B4-BE49-F238E27FC236}">
                <a16:creationId xmlns:a16="http://schemas.microsoft.com/office/drawing/2014/main" id="{5506C853-811F-40C8-B1E6-0ABB5083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41" name="Rectangle 1254">
            <a:extLst>
              <a:ext uri="{FF2B5EF4-FFF2-40B4-BE49-F238E27FC236}">
                <a16:creationId xmlns:a16="http://schemas.microsoft.com/office/drawing/2014/main" id="{0DCC95BD-816F-4625-AE27-741A2B28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5564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42" name="Rectangle 1255">
            <a:extLst>
              <a:ext uri="{FF2B5EF4-FFF2-40B4-BE49-F238E27FC236}">
                <a16:creationId xmlns:a16="http://schemas.microsoft.com/office/drawing/2014/main" id="{43F1C75C-AEAF-4790-9D53-0BA7D392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1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43" name="Rectangle 1256">
            <a:extLst>
              <a:ext uri="{FF2B5EF4-FFF2-40B4-BE49-F238E27FC236}">
                <a16:creationId xmlns:a16="http://schemas.microsoft.com/office/drawing/2014/main" id="{75CA39AA-AD4F-4628-AC5E-6B99E17E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44" name="Rectangle 1257">
            <a:extLst>
              <a:ext uri="{FF2B5EF4-FFF2-40B4-BE49-F238E27FC236}">
                <a16:creationId xmlns:a16="http://schemas.microsoft.com/office/drawing/2014/main" id="{0F742658-1F81-4372-9573-2BF4050E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45" name="Rectangle 1258">
            <a:extLst>
              <a:ext uri="{FF2B5EF4-FFF2-40B4-BE49-F238E27FC236}">
                <a16:creationId xmlns:a16="http://schemas.microsoft.com/office/drawing/2014/main" id="{6AA69AC9-C4DB-4F5B-8542-70BB334F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46" name="Rectangle 1259">
            <a:extLst>
              <a:ext uri="{FF2B5EF4-FFF2-40B4-BE49-F238E27FC236}">
                <a16:creationId xmlns:a16="http://schemas.microsoft.com/office/drawing/2014/main" id="{5EB693FD-4B75-425F-AC75-5F081FF2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47" name="Rectangle 1260">
            <a:extLst>
              <a:ext uri="{FF2B5EF4-FFF2-40B4-BE49-F238E27FC236}">
                <a16:creationId xmlns:a16="http://schemas.microsoft.com/office/drawing/2014/main" id="{6D9F4A94-15EC-4AB1-96C9-5127FCB0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48" name="Rectangle 1261">
            <a:extLst>
              <a:ext uri="{FF2B5EF4-FFF2-40B4-BE49-F238E27FC236}">
                <a16:creationId xmlns:a16="http://schemas.microsoft.com/office/drawing/2014/main" id="{769D4ABB-F9BD-4133-8D39-0C400BE0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49" name="Rectangle 1262">
            <a:extLst>
              <a:ext uri="{FF2B5EF4-FFF2-40B4-BE49-F238E27FC236}">
                <a16:creationId xmlns:a16="http://schemas.microsoft.com/office/drawing/2014/main" id="{1C730512-8846-42F4-A920-D22C5CAC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50" name="Rectangle 1263">
            <a:extLst>
              <a:ext uri="{FF2B5EF4-FFF2-40B4-BE49-F238E27FC236}">
                <a16:creationId xmlns:a16="http://schemas.microsoft.com/office/drawing/2014/main" id="{7734C462-06DB-488D-935E-DF88A192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51" name="Rectangle 1264">
            <a:extLst>
              <a:ext uri="{FF2B5EF4-FFF2-40B4-BE49-F238E27FC236}">
                <a16:creationId xmlns:a16="http://schemas.microsoft.com/office/drawing/2014/main" id="{593B30BC-20C6-469F-9DC7-B2703B2D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52" name="Rectangle 1265">
            <a:extLst>
              <a:ext uri="{FF2B5EF4-FFF2-40B4-BE49-F238E27FC236}">
                <a16:creationId xmlns:a16="http://schemas.microsoft.com/office/drawing/2014/main" id="{2CAC8B67-1D89-437F-957D-181D1760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53" name="Rectangle 1266">
            <a:extLst>
              <a:ext uri="{FF2B5EF4-FFF2-40B4-BE49-F238E27FC236}">
                <a16:creationId xmlns:a16="http://schemas.microsoft.com/office/drawing/2014/main" id="{B04D61D5-D8FF-4833-B109-BC251D631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564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54" name="Rectangle 1267">
            <a:extLst>
              <a:ext uri="{FF2B5EF4-FFF2-40B4-BE49-F238E27FC236}">
                <a16:creationId xmlns:a16="http://schemas.microsoft.com/office/drawing/2014/main" id="{E051D5C2-8A6A-45EC-BD3C-313A1E51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55" name="Rectangle 1268">
            <a:extLst>
              <a:ext uri="{FF2B5EF4-FFF2-40B4-BE49-F238E27FC236}">
                <a16:creationId xmlns:a16="http://schemas.microsoft.com/office/drawing/2014/main" id="{DCBCB81D-7C52-401A-A60E-15E7CE59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56" name="Rectangle 1269">
            <a:extLst>
              <a:ext uri="{FF2B5EF4-FFF2-40B4-BE49-F238E27FC236}">
                <a16:creationId xmlns:a16="http://schemas.microsoft.com/office/drawing/2014/main" id="{FB202BCF-8638-4C11-BAE4-2A47FF4E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57" name="Rectangle 1270">
            <a:extLst>
              <a:ext uri="{FF2B5EF4-FFF2-40B4-BE49-F238E27FC236}">
                <a16:creationId xmlns:a16="http://schemas.microsoft.com/office/drawing/2014/main" id="{04B58701-3A13-4895-BBC5-63FA7292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58" name="Rectangle 1271">
            <a:extLst>
              <a:ext uri="{FF2B5EF4-FFF2-40B4-BE49-F238E27FC236}">
                <a16:creationId xmlns:a16="http://schemas.microsoft.com/office/drawing/2014/main" id="{03BF992E-9D34-48CB-BAED-D30C113D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59" name="Rectangle 1272">
            <a:extLst>
              <a:ext uri="{FF2B5EF4-FFF2-40B4-BE49-F238E27FC236}">
                <a16:creationId xmlns:a16="http://schemas.microsoft.com/office/drawing/2014/main" id="{7765DFC4-A6E0-4B0E-B549-79A8F343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60" name="Rectangle 1273">
            <a:extLst>
              <a:ext uri="{FF2B5EF4-FFF2-40B4-BE49-F238E27FC236}">
                <a16:creationId xmlns:a16="http://schemas.microsoft.com/office/drawing/2014/main" id="{DCFD9017-0126-4F9D-99A3-51A54C3F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61" name="Rectangle 1274">
            <a:extLst>
              <a:ext uri="{FF2B5EF4-FFF2-40B4-BE49-F238E27FC236}">
                <a16:creationId xmlns:a16="http://schemas.microsoft.com/office/drawing/2014/main" id="{A23054F3-104A-480D-AB9F-FD2B43C4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62" name="Rectangle 1275">
            <a:extLst>
              <a:ext uri="{FF2B5EF4-FFF2-40B4-BE49-F238E27FC236}">
                <a16:creationId xmlns:a16="http://schemas.microsoft.com/office/drawing/2014/main" id="{2CA22F15-0010-4AA5-A8E2-B6A412C2F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20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63" name="Rectangle 1276">
            <a:extLst>
              <a:ext uri="{FF2B5EF4-FFF2-40B4-BE49-F238E27FC236}">
                <a16:creationId xmlns:a16="http://schemas.microsoft.com/office/drawing/2014/main" id="{DB40F6A4-9A4C-49F6-8780-BF0A87A8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7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64" name="Rectangle 1277">
            <a:extLst>
              <a:ext uri="{FF2B5EF4-FFF2-40B4-BE49-F238E27FC236}">
                <a16:creationId xmlns:a16="http://schemas.microsoft.com/office/drawing/2014/main" id="{891F21A4-9CED-4CD1-960F-CB0D0306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65" name="Rectangle 1278">
            <a:extLst>
              <a:ext uri="{FF2B5EF4-FFF2-40B4-BE49-F238E27FC236}">
                <a16:creationId xmlns:a16="http://schemas.microsoft.com/office/drawing/2014/main" id="{ADBB906F-BD60-42D8-AF00-B6E751732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66" name="Rectangle 1279">
            <a:extLst>
              <a:ext uri="{FF2B5EF4-FFF2-40B4-BE49-F238E27FC236}">
                <a16:creationId xmlns:a16="http://schemas.microsoft.com/office/drawing/2014/main" id="{D2E6D0D1-FA1E-4FF9-9B16-6C2CAA48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67" name="Rectangle 1280">
            <a:extLst>
              <a:ext uri="{FF2B5EF4-FFF2-40B4-BE49-F238E27FC236}">
                <a16:creationId xmlns:a16="http://schemas.microsoft.com/office/drawing/2014/main" id="{B1A26AEF-AC36-4B07-9683-EB25D144C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68" name="Rectangle 1281">
            <a:extLst>
              <a:ext uri="{FF2B5EF4-FFF2-40B4-BE49-F238E27FC236}">
                <a16:creationId xmlns:a16="http://schemas.microsoft.com/office/drawing/2014/main" id="{012B4CCA-A22B-4CD5-90A3-3FE5826FE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69" name="Rectangle 1282">
            <a:extLst>
              <a:ext uri="{FF2B5EF4-FFF2-40B4-BE49-F238E27FC236}">
                <a16:creationId xmlns:a16="http://schemas.microsoft.com/office/drawing/2014/main" id="{43E52B32-1BBC-4062-BDF3-B832120E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70" name="Rectangle 1283">
            <a:extLst>
              <a:ext uri="{FF2B5EF4-FFF2-40B4-BE49-F238E27FC236}">
                <a16:creationId xmlns:a16="http://schemas.microsoft.com/office/drawing/2014/main" id="{029F1F04-4A11-44E2-B5A1-43CB1587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5945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71" name="Rectangle 1284">
            <a:extLst>
              <a:ext uri="{FF2B5EF4-FFF2-40B4-BE49-F238E27FC236}">
                <a16:creationId xmlns:a16="http://schemas.microsoft.com/office/drawing/2014/main" id="{79BC93CA-BD3B-4B6D-9608-EA39A4E4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72" name="Rectangle 1285">
            <a:extLst>
              <a:ext uri="{FF2B5EF4-FFF2-40B4-BE49-F238E27FC236}">
                <a16:creationId xmlns:a16="http://schemas.microsoft.com/office/drawing/2014/main" id="{BD3D4120-9AF0-48A3-8FAB-2D069D3E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73" name="Rectangle 1286">
            <a:extLst>
              <a:ext uri="{FF2B5EF4-FFF2-40B4-BE49-F238E27FC236}">
                <a16:creationId xmlns:a16="http://schemas.microsoft.com/office/drawing/2014/main" id="{90D7E16E-E610-4AF6-A7DB-A53225B04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74" name="Rectangle 1287">
            <a:extLst>
              <a:ext uri="{FF2B5EF4-FFF2-40B4-BE49-F238E27FC236}">
                <a16:creationId xmlns:a16="http://schemas.microsoft.com/office/drawing/2014/main" id="{28F4FF8D-A433-4C27-B79D-FC6B9BFC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75" name="Rectangle 1288">
            <a:extLst>
              <a:ext uri="{FF2B5EF4-FFF2-40B4-BE49-F238E27FC236}">
                <a16:creationId xmlns:a16="http://schemas.microsoft.com/office/drawing/2014/main" id="{CAD5BE7C-99B9-463D-9D94-CF41C2C0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76" name="Rectangle 1289">
            <a:extLst>
              <a:ext uri="{FF2B5EF4-FFF2-40B4-BE49-F238E27FC236}">
                <a16:creationId xmlns:a16="http://schemas.microsoft.com/office/drawing/2014/main" id="{F4F6697A-85FF-4DCE-8F1D-4F8747DF3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77" name="Rectangle 1290">
            <a:extLst>
              <a:ext uri="{FF2B5EF4-FFF2-40B4-BE49-F238E27FC236}">
                <a16:creationId xmlns:a16="http://schemas.microsoft.com/office/drawing/2014/main" id="{2BFC4F44-9916-46C2-8379-20989247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78" name="Rectangle 1291">
            <a:extLst>
              <a:ext uri="{FF2B5EF4-FFF2-40B4-BE49-F238E27FC236}">
                <a16:creationId xmlns:a16="http://schemas.microsoft.com/office/drawing/2014/main" id="{09D916C0-594E-41E5-B038-B7E8536C3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79" name="Rectangle 1292">
            <a:extLst>
              <a:ext uri="{FF2B5EF4-FFF2-40B4-BE49-F238E27FC236}">
                <a16:creationId xmlns:a16="http://schemas.microsoft.com/office/drawing/2014/main" id="{4E2D130B-6C4D-4C1F-8D09-4A16A403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80" name="Rectangle 1293">
            <a:extLst>
              <a:ext uri="{FF2B5EF4-FFF2-40B4-BE49-F238E27FC236}">
                <a16:creationId xmlns:a16="http://schemas.microsoft.com/office/drawing/2014/main" id="{DE5AF603-83E5-4CA7-8AEE-677756F5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81" name="Rectangle 1294">
            <a:extLst>
              <a:ext uri="{FF2B5EF4-FFF2-40B4-BE49-F238E27FC236}">
                <a16:creationId xmlns:a16="http://schemas.microsoft.com/office/drawing/2014/main" id="{14A3C731-6CF5-43C4-AF7C-E6649D41F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82" name="Rectangle 1295">
            <a:extLst>
              <a:ext uri="{FF2B5EF4-FFF2-40B4-BE49-F238E27FC236}">
                <a16:creationId xmlns:a16="http://schemas.microsoft.com/office/drawing/2014/main" id="{07516649-0085-4F6F-B449-D4B4431F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83" name="Rectangle 1296">
            <a:extLst>
              <a:ext uri="{FF2B5EF4-FFF2-40B4-BE49-F238E27FC236}">
                <a16:creationId xmlns:a16="http://schemas.microsoft.com/office/drawing/2014/main" id="{A0C00D10-A784-46CB-B395-50D32B75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84" name="Rectangle 1297">
            <a:extLst>
              <a:ext uri="{FF2B5EF4-FFF2-40B4-BE49-F238E27FC236}">
                <a16:creationId xmlns:a16="http://schemas.microsoft.com/office/drawing/2014/main" id="{0FBC7DB7-77FC-4227-A602-571930F4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85" name="Rectangle 1298">
            <a:extLst>
              <a:ext uri="{FF2B5EF4-FFF2-40B4-BE49-F238E27FC236}">
                <a16:creationId xmlns:a16="http://schemas.microsoft.com/office/drawing/2014/main" id="{40B90DB2-88E7-42B6-B628-569910EF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86" name="Rectangle 1299">
            <a:extLst>
              <a:ext uri="{FF2B5EF4-FFF2-40B4-BE49-F238E27FC236}">
                <a16:creationId xmlns:a16="http://schemas.microsoft.com/office/drawing/2014/main" id="{7BCF219E-25D5-4AA0-8015-F9CD5C0E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87" name="Rectangle 1300">
            <a:extLst>
              <a:ext uri="{FF2B5EF4-FFF2-40B4-BE49-F238E27FC236}">
                <a16:creationId xmlns:a16="http://schemas.microsoft.com/office/drawing/2014/main" id="{DD18892C-F4D1-494D-99E1-5477BC1A5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88" name="Rectangle 1301">
            <a:extLst>
              <a:ext uri="{FF2B5EF4-FFF2-40B4-BE49-F238E27FC236}">
                <a16:creationId xmlns:a16="http://schemas.microsoft.com/office/drawing/2014/main" id="{368B13E6-FFA6-4E0A-8BFD-A794E3B0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89" name="Rectangle 1302">
            <a:extLst>
              <a:ext uri="{FF2B5EF4-FFF2-40B4-BE49-F238E27FC236}">
                <a16:creationId xmlns:a16="http://schemas.microsoft.com/office/drawing/2014/main" id="{2B61D27B-4CB8-4037-AD2E-F4E9CA1F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90" name="Rectangle 1303">
            <a:extLst>
              <a:ext uri="{FF2B5EF4-FFF2-40B4-BE49-F238E27FC236}">
                <a16:creationId xmlns:a16="http://schemas.microsoft.com/office/drawing/2014/main" id="{9F56ED2D-CAE0-4894-9D3D-35BC23D09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91" name="Rectangle 1304">
            <a:extLst>
              <a:ext uri="{FF2B5EF4-FFF2-40B4-BE49-F238E27FC236}">
                <a16:creationId xmlns:a16="http://schemas.microsoft.com/office/drawing/2014/main" id="{57EBCDED-F918-4DB1-A48F-0A308C696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92" name="Rectangle 1305">
            <a:extLst>
              <a:ext uri="{FF2B5EF4-FFF2-40B4-BE49-F238E27FC236}">
                <a16:creationId xmlns:a16="http://schemas.microsoft.com/office/drawing/2014/main" id="{A12CE232-5B5F-4348-A225-69B564EF0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93" name="Rectangle 1306">
            <a:extLst>
              <a:ext uri="{FF2B5EF4-FFF2-40B4-BE49-F238E27FC236}">
                <a16:creationId xmlns:a16="http://schemas.microsoft.com/office/drawing/2014/main" id="{9405676E-C902-4370-AAB3-F5EB9E13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94" name="Rectangle 1307">
            <a:extLst>
              <a:ext uri="{FF2B5EF4-FFF2-40B4-BE49-F238E27FC236}">
                <a16:creationId xmlns:a16="http://schemas.microsoft.com/office/drawing/2014/main" id="{29B1DF89-EA4D-45C3-B55B-FB7FF13C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95" name="Rectangle 1308">
            <a:extLst>
              <a:ext uri="{FF2B5EF4-FFF2-40B4-BE49-F238E27FC236}">
                <a16:creationId xmlns:a16="http://schemas.microsoft.com/office/drawing/2014/main" id="{07A48AB4-9288-4EE8-A67B-E219E065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596" name="Rectangle 1309">
            <a:extLst>
              <a:ext uri="{FF2B5EF4-FFF2-40B4-BE49-F238E27FC236}">
                <a16:creationId xmlns:a16="http://schemas.microsoft.com/office/drawing/2014/main" id="{DAFC70A3-307C-4B90-88B3-7D048B76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597" name="Rectangle 1310">
            <a:extLst>
              <a:ext uri="{FF2B5EF4-FFF2-40B4-BE49-F238E27FC236}">
                <a16:creationId xmlns:a16="http://schemas.microsoft.com/office/drawing/2014/main" id="{88304262-8BDA-4309-B7F8-8620F1B41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98" name="Rectangle 1311">
            <a:extLst>
              <a:ext uri="{FF2B5EF4-FFF2-40B4-BE49-F238E27FC236}">
                <a16:creationId xmlns:a16="http://schemas.microsoft.com/office/drawing/2014/main" id="{16925EA1-42BE-45F6-B929-1CDC4E0D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599" name="Rectangle 1312">
            <a:extLst>
              <a:ext uri="{FF2B5EF4-FFF2-40B4-BE49-F238E27FC236}">
                <a16:creationId xmlns:a16="http://schemas.microsoft.com/office/drawing/2014/main" id="{029E243C-FA62-47CC-99FD-E57975CCD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00" name="Rectangle 1313">
            <a:extLst>
              <a:ext uri="{FF2B5EF4-FFF2-40B4-BE49-F238E27FC236}">
                <a16:creationId xmlns:a16="http://schemas.microsoft.com/office/drawing/2014/main" id="{645EE969-31A6-4788-AD84-DD2FFA723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01" name="Rectangle 1314">
            <a:extLst>
              <a:ext uri="{FF2B5EF4-FFF2-40B4-BE49-F238E27FC236}">
                <a16:creationId xmlns:a16="http://schemas.microsoft.com/office/drawing/2014/main" id="{09DE7E90-5D38-4FEF-BCAD-D62807FB2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02" name="Rectangle 1315">
            <a:extLst>
              <a:ext uri="{FF2B5EF4-FFF2-40B4-BE49-F238E27FC236}">
                <a16:creationId xmlns:a16="http://schemas.microsoft.com/office/drawing/2014/main" id="{BB6537D8-B854-4CD6-99AA-41BDE311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03" name="Rectangle 1316">
            <a:extLst>
              <a:ext uri="{FF2B5EF4-FFF2-40B4-BE49-F238E27FC236}">
                <a16:creationId xmlns:a16="http://schemas.microsoft.com/office/drawing/2014/main" id="{25DA1243-776E-4385-AF22-965183FB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04" name="Rectangle 1317">
            <a:extLst>
              <a:ext uri="{FF2B5EF4-FFF2-40B4-BE49-F238E27FC236}">
                <a16:creationId xmlns:a16="http://schemas.microsoft.com/office/drawing/2014/main" id="{A77EBA88-87F0-4FA4-99DB-A314A3D6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05" name="Rectangle 1318">
            <a:extLst>
              <a:ext uri="{FF2B5EF4-FFF2-40B4-BE49-F238E27FC236}">
                <a16:creationId xmlns:a16="http://schemas.microsoft.com/office/drawing/2014/main" id="{2B9BE00F-0777-406E-89A5-1C5F5703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06" name="Rectangle 1319">
            <a:extLst>
              <a:ext uri="{FF2B5EF4-FFF2-40B4-BE49-F238E27FC236}">
                <a16:creationId xmlns:a16="http://schemas.microsoft.com/office/drawing/2014/main" id="{6389676F-DD71-4D5A-9A51-D4857CDF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07" name="Rectangle 1320">
            <a:extLst>
              <a:ext uri="{FF2B5EF4-FFF2-40B4-BE49-F238E27FC236}">
                <a16:creationId xmlns:a16="http://schemas.microsoft.com/office/drawing/2014/main" id="{B012D89A-A874-4EB5-8BF1-3ED85709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08" name="Rectangle 1321">
            <a:extLst>
              <a:ext uri="{FF2B5EF4-FFF2-40B4-BE49-F238E27FC236}">
                <a16:creationId xmlns:a16="http://schemas.microsoft.com/office/drawing/2014/main" id="{765926FD-FCDB-4FE6-A728-3BACFE91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09" name="Rectangle 1322">
            <a:extLst>
              <a:ext uri="{FF2B5EF4-FFF2-40B4-BE49-F238E27FC236}">
                <a16:creationId xmlns:a16="http://schemas.microsoft.com/office/drawing/2014/main" id="{957EC543-7483-46D6-B532-FAA2D0D6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7245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10" name="Rectangle 1323">
            <a:extLst>
              <a:ext uri="{FF2B5EF4-FFF2-40B4-BE49-F238E27FC236}">
                <a16:creationId xmlns:a16="http://schemas.microsoft.com/office/drawing/2014/main" id="{68FCE971-EE3D-4508-990E-A2AFD64F4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11" name="Rectangle 1324">
            <a:extLst>
              <a:ext uri="{FF2B5EF4-FFF2-40B4-BE49-F238E27FC236}">
                <a16:creationId xmlns:a16="http://schemas.microsoft.com/office/drawing/2014/main" id="{21DBE033-482D-4AA8-90AA-A75F08185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8642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12" name="Rectangle 1325">
            <a:extLst>
              <a:ext uri="{FF2B5EF4-FFF2-40B4-BE49-F238E27FC236}">
                <a16:creationId xmlns:a16="http://schemas.microsoft.com/office/drawing/2014/main" id="{04BAE067-5984-491C-BD12-A8EC2034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13" name="Rectangle 1326">
            <a:extLst>
              <a:ext uri="{FF2B5EF4-FFF2-40B4-BE49-F238E27FC236}">
                <a16:creationId xmlns:a16="http://schemas.microsoft.com/office/drawing/2014/main" id="{D15F8BD6-B663-40AF-B5BB-BAC89BDD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14" name="Rectangle 1327">
            <a:extLst>
              <a:ext uri="{FF2B5EF4-FFF2-40B4-BE49-F238E27FC236}">
                <a16:creationId xmlns:a16="http://schemas.microsoft.com/office/drawing/2014/main" id="{FA0E8EAE-B582-4C5F-B0DE-30B6886E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15" name="Rectangle 1328">
            <a:extLst>
              <a:ext uri="{FF2B5EF4-FFF2-40B4-BE49-F238E27FC236}">
                <a16:creationId xmlns:a16="http://schemas.microsoft.com/office/drawing/2014/main" id="{E384C2E7-6EDF-4FBB-8943-299AA0E95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16" name="Rectangle 1329">
            <a:extLst>
              <a:ext uri="{FF2B5EF4-FFF2-40B4-BE49-F238E27FC236}">
                <a16:creationId xmlns:a16="http://schemas.microsoft.com/office/drawing/2014/main" id="{6605A381-D2B2-4252-A3EE-5D328A65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17" name="Rectangle 1330">
            <a:extLst>
              <a:ext uri="{FF2B5EF4-FFF2-40B4-BE49-F238E27FC236}">
                <a16:creationId xmlns:a16="http://schemas.microsoft.com/office/drawing/2014/main" id="{7D2801BA-BF6C-4840-97FA-2B83AC55F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18" name="Rectangle 1331">
            <a:extLst>
              <a:ext uri="{FF2B5EF4-FFF2-40B4-BE49-F238E27FC236}">
                <a16:creationId xmlns:a16="http://schemas.microsoft.com/office/drawing/2014/main" id="{947D82BB-E1A0-4247-8F53-14C83C7A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19" name="Rectangle 1332">
            <a:extLst>
              <a:ext uri="{FF2B5EF4-FFF2-40B4-BE49-F238E27FC236}">
                <a16:creationId xmlns:a16="http://schemas.microsoft.com/office/drawing/2014/main" id="{F2F10AB6-BB4B-4D70-921B-7BA9CD2A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20" name="Rectangle 1333">
            <a:extLst>
              <a:ext uri="{FF2B5EF4-FFF2-40B4-BE49-F238E27FC236}">
                <a16:creationId xmlns:a16="http://schemas.microsoft.com/office/drawing/2014/main" id="{16BA0B65-DAA9-4529-A988-06BCB1EB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21" name="Rectangle 1334">
            <a:extLst>
              <a:ext uri="{FF2B5EF4-FFF2-40B4-BE49-F238E27FC236}">
                <a16:creationId xmlns:a16="http://schemas.microsoft.com/office/drawing/2014/main" id="{007F26C4-3BC9-446B-8D1A-F464431BB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22" name="Rectangle 1335">
            <a:extLst>
              <a:ext uri="{FF2B5EF4-FFF2-40B4-BE49-F238E27FC236}">
                <a16:creationId xmlns:a16="http://schemas.microsoft.com/office/drawing/2014/main" id="{34214660-E9CB-4D7C-80E7-3B4CD175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23" name="Rectangle 1336">
            <a:extLst>
              <a:ext uri="{FF2B5EF4-FFF2-40B4-BE49-F238E27FC236}">
                <a16:creationId xmlns:a16="http://schemas.microsoft.com/office/drawing/2014/main" id="{5A307F36-EF4B-45BC-AEE4-ACBB9D11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24" name="Rectangle 1337">
            <a:extLst>
              <a:ext uri="{FF2B5EF4-FFF2-40B4-BE49-F238E27FC236}">
                <a16:creationId xmlns:a16="http://schemas.microsoft.com/office/drawing/2014/main" id="{C9FB0EB1-BA1D-4601-BCA2-93AF22F0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25" name="Rectangle 1338">
            <a:extLst>
              <a:ext uri="{FF2B5EF4-FFF2-40B4-BE49-F238E27FC236}">
                <a16:creationId xmlns:a16="http://schemas.microsoft.com/office/drawing/2014/main" id="{40994766-C23A-44A3-BB2D-40FC226F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26" name="Rectangle 1339">
            <a:extLst>
              <a:ext uri="{FF2B5EF4-FFF2-40B4-BE49-F238E27FC236}">
                <a16:creationId xmlns:a16="http://schemas.microsoft.com/office/drawing/2014/main" id="{E7BD26FE-5EA9-4303-B334-BDFF37A8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27" name="Rectangle 1340">
            <a:extLst>
              <a:ext uri="{FF2B5EF4-FFF2-40B4-BE49-F238E27FC236}">
                <a16:creationId xmlns:a16="http://schemas.microsoft.com/office/drawing/2014/main" id="{895ED6F3-5B07-4864-8040-B8EF5E29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28" name="Rectangle 1341">
            <a:extLst>
              <a:ext uri="{FF2B5EF4-FFF2-40B4-BE49-F238E27FC236}">
                <a16:creationId xmlns:a16="http://schemas.microsoft.com/office/drawing/2014/main" id="{0216DAEF-17A5-4703-BF50-FFC431C01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29" name="Rectangle 1342">
            <a:extLst>
              <a:ext uri="{FF2B5EF4-FFF2-40B4-BE49-F238E27FC236}">
                <a16:creationId xmlns:a16="http://schemas.microsoft.com/office/drawing/2014/main" id="{47FB048E-5FD5-4999-BBDF-D6D2A810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30" name="Rectangle 1343">
            <a:extLst>
              <a:ext uri="{FF2B5EF4-FFF2-40B4-BE49-F238E27FC236}">
                <a16:creationId xmlns:a16="http://schemas.microsoft.com/office/drawing/2014/main" id="{3C8E656E-0353-4C1E-9A98-D92C1BAC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31" name="Rectangle 1344">
            <a:extLst>
              <a:ext uri="{FF2B5EF4-FFF2-40B4-BE49-F238E27FC236}">
                <a16:creationId xmlns:a16="http://schemas.microsoft.com/office/drawing/2014/main" id="{75671EC0-6335-4C37-8AED-71026388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32" name="Rectangle 1345">
            <a:extLst>
              <a:ext uri="{FF2B5EF4-FFF2-40B4-BE49-F238E27FC236}">
                <a16:creationId xmlns:a16="http://schemas.microsoft.com/office/drawing/2014/main" id="{48EA3F24-87B6-478E-A270-D63A725E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33" name="Rectangle 1346">
            <a:extLst>
              <a:ext uri="{FF2B5EF4-FFF2-40B4-BE49-F238E27FC236}">
                <a16:creationId xmlns:a16="http://schemas.microsoft.com/office/drawing/2014/main" id="{287AA17A-CB1E-41EA-A9FD-2D94571A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34" name="Rectangle 1347">
            <a:extLst>
              <a:ext uri="{FF2B5EF4-FFF2-40B4-BE49-F238E27FC236}">
                <a16:creationId xmlns:a16="http://schemas.microsoft.com/office/drawing/2014/main" id="{65D5F0F9-6806-403E-855C-7E9C9954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35" name="Rectangle 1348">
            <a:extLst>
              <a:ext uri="{FF2B5EF4-FFF2-40B4-BE49-F238E27FC236}">
                <a16:creationId xmlns:a16="http://schemas.microsoft.com/office/drawing/2014/main" id="{8AB97423-CC54-4EA1-A3A6-2611D2CA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36" name="Rectangle 1349">
            <a:extLst>
              <a:ext uri="{FF2B5EF4-FFF2-40B4-BE49-F238E27FC236}">
                <a16:creationId xmlns:a16="http://schemas.microsoft.com/office/drawing/2014/main" id="{7D654FDE-752B-4CEE-99F6-85445CBA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5945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37" name="Rectangle 1350">
            <a:extLst>
              <a:ext uri="{FF2B5EF4-FFF2-40B4-BE49-F238E27FC236}">
                <a16:creationId xmlns:a16="http://schemas.microsoft.com/office/drawing/2014/main" id="{CED87D2E-0630-4472-983A-C2EBDFEC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38" name="Rectangle 1351">
            <a:extLst>
              <a:ext uri="{FF2B5EF4-FFF2-40B4-BE49-F238E27FC236}">
                <a16:creationId xmlns:a16="http://schemas.microsoft.com/office/drawing/2014/main" id="{77C1179F-297B-4930-89C2-94AAEB62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56515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39" name="Rectangle 1352">
            <a:extLst>
              <a:ext uri="{FF2B5EF4-FFF2-40B4-BE49-F238E27FC236}">
                <a16:creationId xmlns:a16="http://schemas.microsoft.com/office/drawing/2014/main" id="{C8D20AD9-A481-402F-A4C1-DD7ADB3B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40" name="Rectangle 1353">
            <a:extLst>
              <a:ext uri="{FF2B5EF4-FFF2-40B4-BE49-F238E27FC236}">
                <a16:creationId xmlns:a16="http://schemas.microsoft.com/office/drawing/2014/main" id="{85C587FE-C979-4C29-A851-B428BE2E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41" name="Rectangle 1354">
            <a:extLst>
              <a:ext uri="{FF2B5EF4-FFF2-40B4-BE49-F238E27FC236}">
                <a16:creationId xmlns:a16="http://schemas.microsoft.com/office/drawing/2014/main" id="{C31F90EE-63BC-4015-8C50-03BBCD5F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42" name="Rectangle 1355">
            <a:extLst>
              <a:ext uri="{FF2B5EF4-FFF2-40B4-BE49-F238E27FC236}">
                <a16:creationId xmlns:a16="http://schemas.microsoft.com/office/drawing/2014/main" id="{8DD0ABF2-E36C-46D0-A6AD-965F57B2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43" name="Rectangle 1356">
            <a:extLst>
              <a:ext uri="{FF2B5EF4-FFF2-40B4-BE49-F238E27FC236}">
                <a16:creationId xmlns:a16="http://schemas.microsoft.com/office/drawing/2014/main" id="{C51DA19E-2986-458D-9F64-5BC62A30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44" name="Rectangle 1357">
            <a:extLst>
              <a:ext uri="{FF2B5EF4-FFF2-40B4-BE49-F238E27FC236}">
                <a16:creationId xmlns:a16="http://schemas.microsoft.com/office/drawing/2014/main" id="{1DD8F1F3-3326-4125-9DE1-9618FB643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45" name="Rectangle 1358">
            <a:extLst>
              <a:ext uri="{FF2B5EF4-FFF2-40B4-BE49-F238E27FC236}">
                <a16:creationId xmlns:a16="http://schemas.microsoft.com/office/drawing/2014/main" id="{E22CC7E0-C88C-43A6-84E0-B5AF5816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46" name="Rectangle 1359">
            <a:extLst>
              <a:ext uri="{FF2B5EF4-FFF2-40B4-BE49-F238E27FC236}">
                <a16:creationId xmlns:a16="http://schemas.microsoft.com/office/drawing/2014/main" id="{0E5E98D2-2728-47BF-8942-C04E6DD8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47" name="Rectangle 1360">
            <a:extLst>
              <a:ext uri="{FF2B5EF4-FFF2-40B4-BE49-F238E27FC236}">
                <a16:creationId xmlns:a16="http://schemas.microsoft.com/office/drawing/2014/main" id="{FCE3C2A0-0A43-4E9B-BAA4-2DC0DEB07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48" name="Rectangle 1361">
            <a:extLst>
              <a:ext uri="{FF2B5EF4-FFF2-40B4-BE49-F238E27FC236}">
                <a16:creationId xmlns:a16="http://schemas.microsoft.com/office/drawing/2014/main" id="{3B55FD4E-45E5-4CCC-91E5-7A71BACA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49" name="Rectangle 1362">
            <a:extLst>
              <a:ext uri="{FF2B5EF4-FFF2-40B4-BE49-F238E27FC236}">
                <a16:creationId xmlns:a16="http://schemas.microsoft.com/office/drawing/2014/main" id="{078252EA-AD62-464F-A68A-5898135F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50" name="Rectangle 1363">
            <a:extLst>
              <a:ext uri="{FF2B5EF4-FFF2-40B4-BE49-F238E27FC236}">
                <a16:creationId xmlns:a16="http://schemas.microsoft.com/office/drawing/2014/main" id="{89500777-7981-4ED2-B846-2147948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51" name="Rectangle 1364">
            <a:extLst>
              <a:ext uri="{FF2B5EF4-FFF2-40B4-BE49-F238E27FC236}">
                <a16:creationId xmlns:a16="http://schemas.microsoft.com/office/drawing/2014/main" id="{19BBB476-BF3C-4C63-980B-C5115BE1C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52" name="Rectangle 1365">
            <a:extLst>
              <a:ext uri="{FF2B5EF4-FFF2-40B4-BE49-F238E27FC236}">
                <a16:creationId xmlns:a16="http://schemas.microsoft.com/office/drawing/2014/main" id="{A88F01C8-78C2-4F1C-90BD-BD9189BA7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53" name="Rectangle 1366">
            <a:extLst>
              <a:ext uri="{FF2B5EF4-FFF2-40B4-BE49-F238E27FC236}">
                <a16:creationId xmlns:a16="http://schemas.microsoft.com/office/drawing/2014/main" id="{4B9AF655-8C36-4048-8694-819015F9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54" name="Rectangle 1367">
            <a:extLst>
              <a:ext uri="{FF2B5EF4-FFF2-40B4-BE49-F238E27FC236}">
                <a16:creationId xmlns:a16="http://schemas.microsoft.com/office/drawing/2014/main" id="{37CC61F4-B235-4907-AD61-0DF5C2F9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55" name="Rectangle 1368">
            <a:extLst>
              <a:ext uri="{FF2B5EF4-FFF2-40B4-BE49-F238E27FC236}">
                <a16:creationId xmlns:a16="http://schemas.microsoft.com/office/drawing/2014/main" id="{545B83A1-1E8D-44D7-BE10-A6E2A927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56" name="Rectangle 1369">
            <a:extLst>
              <a:ext uri="{FF2B5EF4-FFF2-40B4-BE49-F238E27FC236}">
                <a16:creationId xmlns:a16="http://schemas.microsoft.com/office/drawing/2014/main" id="{EF49DBB9-A950-4EC3-AF73-152BFC9C3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57" name="Rectangle 1370">
            <a:extLst>
              <a:ext uri="{FF2B5EF4-FFF2-40B4-BE49-F238E27FC236}">
                <a16:creationId xmlns:a16="http://schemas.microsoft.com/office/drawing/2014/main" id="{C2644013-9DCA-44B2-B253-644A268E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58" name="Rectangle 1371">
            <a:extLst>
              <a:ext uri="{FF2B5EF4-FFF2-40B4-BE49-F238E27FC236}">
                <a16:creationId xmlns:a16="http://schemas.microsoft.com/office/drawing/2014/main" id="{F0614C9D-46B5-4D9D-A7DD-9BCA15D2A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7912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59" name="Rectangle 1372">
            <a:extLst>
              <a:ext uri="{FF2B5EF4-FFF2-40B4-BE49-F238E27FC236}">
                <a16:creationId xmlns:a16="http://schemas.microsoft.com/office/drawing/2014/main" id="{4FDE5D77-2258-4F81-A918-F21A58D1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60" name="Rectangle 1373">
            <a:extLst>
              <a:ext uri="{FF2B5EF4-FFF2-40B4-BE49-F238E27FC236}">
                <a16:creationId xmlns:a16="http://schemas.microsoft.com/office/drawing/2014/main" id="{0E8E429F-1F25-4B28-82DC-526DC7CA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61" name="Rectangle 1374">
            <a:extLst>
              <a:ext uri="{FF2B5EF4-FFF2-40B4-BE49-F238E27FC236}">
                <a16:creationId xmlns:a16="http://schemas.microsoft.com/office/drawing/2014/main" id="{2922BB60-E56D-41E0-A444-97A3D7E5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62" name="Rectangle 1375">
            <a:extLst>
              <a:ext uri="{FF2B5EF4-FFF2-40B4-BE49-F238E27FC236}">
                <a16:creationId xmlns:a16="http://schemas.microsoft.com/office/drawing/2014/main" id="{39E77379-9F91-4A35-8B4B-1B7B5EE6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63" name="Rectangle 1376">
            <a:extLst>
              <a:ext uri="{FF2B5EF4-FFF2-40B4-BE49-F238E27FC236}">
                <a16:creationId xmlns:a16="http://schemas.microsoft.com/office/drawing/2014/main" id="{6713A675-F6E9-4A73-AAFB-DC3EBD88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64" name="Rectangle 1377">
            <a:extLst>
              <a:ext uri="{FF2B5EF4-FFF2-40B4-BE49-F238E27FC236}">
                <a16:creationId xmlns:a16="http://schemas.microsoft.com/office/drawing/2014/main" id="{F19D3D02-B943-4D60-A589-414BEC47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65" name="Rectangle 1378">
            <a:extLst>
              <a:ext uri="{FF2B5EF4-FFF2-40B4-BE49-F238E27FC236}">
                <a16:creationId xmlns:a16="http://schemas.microsoft.com/office/drawing/2014/main" id="{C170A02E-9BC1-477A-A1B9-B215ACB7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66" name="Rectangle 1379">
            <a:extLst>
              <a:ext uri="{FF2B5EF4-FFF2-40B4-BE49-F238E27FC236}">
                <a16:creationId xmlns:a16="http://schemas.microsoft.com/office/drawing/2014/main" id="{D75F9205-A5E2-4EEB-AB9B-F8517BD0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67" name="Rectangle 1380">
            <a:extLst>
              <a:ext uri="{FF2B5EF4-FFF2-40B4-BE49-F238E27FC236}">
                <a16:creationId xmlns:a16="http://schemas.microsoft.com/office/drawing/2014/main" id="{6119EC8B-FA1B-4B63-8B93-0BC7B84F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68" name="Rectangle 1381">
            <a:extLst>
              <a:ext uri="{FF2B5EF4-FFF2-40B4-BE49-F238E27FC236}">
                <a16:creationId xmlns:a16="http://schemas.microsoft.com/office/drawing/2014/main" id="{80F2934D-D2A4-4FC2-AE3F-0E3DCAE03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075" y="5651500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69" name="Rectangle 1382">
            <a:extLst>
              <a:ext uri="{FF2B5EF4-FFF2-40B4-BE49-F238E27FC236}">
                <a16:creationId xmlns:a16="http://schemas.microsoft.com/office/drawing/2014/main" id="{9DD6A2C0-1EAF-462B-8921-800D746FC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70" name="Rectangle 1383">
            <a:extLst>
              <a:ext uri="{FF2B5EF4-FFF2-40B4-BE49-F238E27FC236}">
                <a16:creationId xmlns:a16="http://schemas.microsoft.com/office/drawing/2014/main" id="{F6A38946-D573-44B0-9483-394F2406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71" name="Rectangle 1384">
            <a:extLst>
              <a:ext uri="{FF2B5EF4-FFF2-40B4-BE49-F238E27FC236}">
                <a16:creationId xmlns:a16="http://schemas.microsoft.com/office/drawing/2014/main" id="{14C0C101-1D69-40E3-B136-317CAC96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72" name="Rectangle 1385">
            <a:extLst>
              <a:ext uri="{FF2B5EF4-FFF2-40B4-BE49-F238E27FC236}">
                <a16:creationId xmlns:a16="http://schemas.microsoft.com/office/drawing/2014/main" id="{7C8E30D1-82FF-46FB-B51A-1B8CA929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73" name="Rectangle 1386">
            <a:extLst>
              <a:ext uri="{FF2B5EF4-FFF2-40B4-BE49-F238E27FC236}">
                <a16:creationId xmlns:a16="http://schemas.microsoft.com/office/drawing/2014/main" id="{EEF48EF1-FEA8-4772-A6EC-C39F9B61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74" name="Rectangle 1387">
            <a:extLst>
              <a:ext uri="{FF2B5EF4-FFF2-40B4-BE49-F238E27FC236}">
                <a16:creationId xmlns:a16="http://schemas.microsoft.com/office/drawing/2014/main" id="{202C7C93-2ADE-4632-A783-A4C5DEAA0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75" name="Rectangle 1388">
            <a:extLst>
              <a:ext uri="{FF2B5EF4-FFF2-40B4-BE49-F238E27FC236}">
                <a16:creationId xmlns:a16="http://schemas.microsoft.com/office/drawing/2014/main" id="{96E20552-7120-496D-9C54-549B6CDBA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76" name="Rectangle 1389">
            <a:extLst>
              <a:ext uri="{FF2B5EF4-FFF2-40B4-BE49-F238E27FC236}">
                <a16:creationId xmlns:a16="http://schemas.microsoft.com/office/drawing/2014/main" id="{EDB7547B-F422-480F-B60E-ED53FC74A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77" name="Rectangle 1390">
            <a:extLst>
              <a:ext uri="{FF2B5EF4-FFF2-40B4-BE49-F238E27FC236}">
                <a16:creationId xmlns:a16="http://schemas.microsoft.com/office/drawing/2014/main" id="{9BE7ED30-6B88-43BD-9337-2CBF00AC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8" y="58642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78" name="Rectangle 1391">
            <a:extLst>
              <a:ext uri="{FF2B5EF4-FFF2-40B4-BE49-F238E27FC236}">
                <a16:creationId xmlns:a16="http://schemas.microsoft.com/office/drawing/2014/main" id="{398952B0-4CF7-4060-BA50-D91083EA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79" name="Rectangle 1392">
            <a:extLst>
              <a:ext uri="{FF2B5EF4-FFF2-40B4-BE49-F238E27FC236}">
                <a16:creationId xmlns:a16="http://schemas.microsoft.com/office/drawing/2014/main" id="{10D73AB8-20EA-4D32-8C5A-6B9E8FEE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80" name="Rectangle 1393">
            <a:extLst>
              <a:ext uri="{FF2B5EF4-FFF2-40B4-BE49-F238E27FC236}">
                <a16:creationId xmlns:a16="http://schemas.microsoft.com/office/drawing/2014/main" id="{86BFF84E-F87F-4B0E-89BF-290C9544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81" name="Rectangle 1394">
            <a:extLst>
              <a:ext uri="{FF2B5EF4-FFF2-40B4-BE49-F238E27FC236}">
                <a16:creationId xmlns:a16="http://schemas.microsoft.com/office/drawing/2014/main" id="{77B48A98-E1E3-4FA2-BB40-18EB86AA4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82" name="Rectangle 1395">
            <a:extLst>
              <a:ext uri="{FF2B5EF4-FFF2-40B4-BE49-F238E27FC236}">
                <a16:creationId xmlns:a16="http://schemas.microsoft.com/office/drawing/2014/main" id="{CF649DFD-B1EB-4C06-9ED8-859969B2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83" name="Rectangle 1396">
            <a:extLst>
              <a:ext uri="{FF2B5EF4-FFF2-40B4-BE49-F238E27FC236}">
                <a16:creationId xmlns:a16="http://schemas.microsoft.com/office/drawing/2014/main" id="{A4423C57-ADDA-4DBB-BFF2-AA12E14F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84" name="Rectangle 1397">
            <a:extLst>
              <a:ext uri="{FF2B5EF4-FFF2-40B4-BE49-F238E27FC236}">
                <a16:creationId xmlns:a16="http://schemas.microsoft.com/office/drawing/2014/main" id="{85903DAA-5B7E-4707-85C7-3462C7A2A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85" name="Rectangle 1398">
            <a:extLst>
              <a:ext uri="{FF2B5EF4-FFF2-40B4-BE49-F238E27FC236}">
                <a16:creationId xmlns:a16="http://schemas.microsoft.com/office/drawing/2014/main" id="{94723122-EDE1-46E7-B072-AA586BD8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86" name="Rectangle 1399">
            <a:extLst>
              <a:ext uri="{FF2B5EF4-FFF2-40B4-BE49-F238E27FC236}">
                <a16:creationId xmlns:a16="http://schemas.microsoft.com/office/drawing/2014/main" id="{57FECEDD-C0A9-47FB-A639-3ACF4A4A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56515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87" name="Rectangle 1400">
            <a:extLst>
              <a:ext uri="{FF2B5EF4-FFF2-40B4-BE49-F238E27FC236}">
                <a16:creationId xmlns:a16="http://schemas.microsoft.com/office/drawing/2014/main" id="{753306F1-8B80-4594-953D-FD55E2D7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7245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88" name="Rectangle 1401">
            <a:extLst>
              <a:ext uri="{FF2B5EF4-FFF2-40B4-BE49-F238E27FC236}">
                <a16:creationId xmlns:a16="http://schemas.microsoft.com/office/drawing/2014/main" id="{8454CB1D-22D8-4C92-95C5-7B37C406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89" name="Rectangle 1402">
            <a:extLst>
              <a:ext uri="{FF2B5EF4-FFF2-40B4-BE49-F238E27FC236}">
                <a16:creationId xmlns:a16="http://schemas.microsoft.com/office/drawing/2014/main" id="{DAB70A31-F164-4057-A67F-64B6826C2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90" name="Rectangle 1403">
            <a:extLst>
              <a:ext uri="{FF2B5EF4-FFF2-40B4-BE49-F238E27FC236}">
                <a16:creationId xmlns:a16="http://schemas.microsoft.com/office/drawing/2014/main" id="{28DFA900-41A0-49DA-8BCF-91ADCF5F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91" name="Rectangle 1404">
            <a:extLst>
              <a:ext uri="{FF2B5EF4-FFF2-40B4-BE49-F238E27FC236}">
                <a16:creationId xmlns:a16="http://schemas.microsoft.com/office/drawing/2014/main" id="{DBCCC3DF-2E9C-479D-BD0A-AA23063A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92" name="Rectangle 1405">
            <a:extLst>
              <a:ext uri="{FF2B5EF4-FFF2-40B4-BE49-F238E27FC236}">
                <a16:creationId xmlns:a16="http://schemas.microsoft.com/office/drawing/2014/main" id="{872C658B-4E3E-4044-8E45-489F292D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93" name="Rectangle 1406">
            <a:extLst>
              <a:ext uri="{FF2B5EF4-FFF2-40B4-BE49-F238E27FC236}">
                <a16:creationId xmlns:a16="http://schemas.microsoft.com/office/drawing/2014/main" id="{C293E52E-7DA5-4B78-B643-82CF0776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94" name="Rectangle 1407">
            <a:extLst>
              <a:ext uri="{FF2B5EF4-FFF2-40B4-BE49-F238E27FC236}">
                <a16:creationId xmlns:a16="http://schemas.microsoft.com/office/drawing/2014/main" id="{6259E82F-26F6-48BC-B9AC-4007ECF2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075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95" name="Rectangle 1408">
            <a:extLst>
              <a:ext uri="{FF2B5EF4-FFF2-40B4-BE49-F238E27FC236}">
                <a16:creationId xmlns:a16="http://schemas.microsoft.com/office/drawing/2014/main" id="{B7CB633F-9325-46C1-8015-0AB82BC5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96" name="Rectangle 1409">
            <a:extLst>
              <a:ext uri="{FF2B5EF4-FFF2-40B4-BE49-F238E27FC236}">
                <a16:creationId xmlns:a16="http://schemas.microsoft.com/office/drawing/2014/main" id="{44FCE049-F5C0-4E62-B010-30E72DB7C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5945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697" name="Rectangle 1410">
            <a:extLst>
              <a:ext uri="{FF2B5EF4-FFF2-40B4-BE49-F238E27FC236}">
                <a16:creationId xmlns:a16="http://schemas.microsoft.com/office/drawing/2014/main" id="{9CFD9785-F704-4E61-944F-D110B8339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698" name="Rectangle 1411">
            <a:extLst>
              <a:ext uri="{FF2B5EF4-FFF2-40B4-BE49-F238E27FC236}">
                <a16:creationId xmlns:a16="http://schemas.microsoft.com/office/drawing/2014/main" id="{D53193E7-B3A9-4B5C-BB39-267D4D049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56515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699" name="Rectangle 1412">
            <a:extLst>
              <a:ext uri="{FF2B5EF4-FFF2-40B4-BE49-F238E27FC236}">
                <a16:creationId xmlns:a16="http://schemas.microsoft.com/office/drawing/2014/main" id="{95CEF4CB-FDDB-4B8E-A9A3-54A88ED9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00" name="Rectangle 1413">
            <a:extLst>
              <a:ext uri="{FF2B5EF4-FFF2-40B4-BE49-F238E27FC236}">
                <a16:creationId xmlns:a16="http://schemas.microsoft.com/office/drawing/2014/main" id="{FA6C1A3A-E1EE-4D9D-9904-C1C35810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75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01" name="Rectangle 1414">
            <a:extLst>
              <a:ext uri="{FF2B5EF4-FFF2-40B4-BE49-F238E27FC236}">
                <a16:creationId xmlns:a16="http://schemas.microsoft.com/office/drawing/2014/main" id="{5DB769AE-DD74-44F0-8833-590F597A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02" name="Rectangle 1415">
            <a:extLst>
              <a:ext uri="{FF2B5EF4-FFF2-40B4-BE49-F238E27FC236}">
                <a16:creationId xmlns:a16="http://schemas.microsoft.com/office/drawing/2014/main" id="{66DF82B1-9C69-4425-8F5B-03511C53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03" name="Rectangle 1416">
            <a:extLst>
              <a:ext uri="{FF2B5EF4-FFF2-40B4-BE49-F238E27FC236}">
                <a16:creationId xmlns:a16="http://schemas.microsoft.com/office/drawing/2014/main" id="{520A3E03-EC17-450D-81EE-9718E5E8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5564188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04" name="Rectangle 1417">
            <a:extLst>
              <a:ext uri="{FF2B5EF4-FFF2-40B4-BE49-F238E27FC236}">
                <a16:creationId xmlns:a16="http://schemas.microsoft.com/office/drawing/2014/main" id="{6F236149-5984-4754-8A05-A0D4FF9AA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56515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05" name="Rectangle 1418">
            <a:extLst>
              <a:ext uri="{FF2B5EF4-FFF2-40B4-BE49-F238E27FC236}">
                <a16:creationId xmlns:a16="http://schemas.microsoft.com/office/drawing/2014/main" id="{2EDEFBF0-4DA7-4757-92D0-DB67819F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724525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06" name="Rectangle 1419">
            <a:extLst>
              <a:ext uri="{FF2B5EF4-FFF2-40B4-BE49-F238E27FC236}">
                <a16:creationId xmlns:a16="http://schemas.microsoft.com/office/drawing/2014/main" id="{F74ED86F-64E6-49DD-A6F2-539855130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07" name="Rectangle 1420">
            <a:extLst>
              <a:ext uri="{FF2B5EF4-FFF2-40B4-BE49-F238E27FC236}">
                <a16:creationId xmlns:a16="http://schemas.microsoft.com/office/drawing/2014/main" id="{84B90974-8349-412D-93A8-6977190D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8642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08" name="Rectangle 1421">
            <a:extLst>
              <a:ext uri="{FF2B5EF4-FFF2-40B4-BE49-F238E27FC236}">
                <a16:creationId xmlns:a16="http://schemas.microsoft.com/office/drawing/2014/main" id="{A1E85EB9-D493-47B7-81FF-9285CDCF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59451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09" name="Rectangle 1422">
            <a:extLst>
              <a:ext uri="{FF2B5EF4-FFF2-40B4-BE49-F238E27FC236}">
                <a16:creationId xmlns:a16="http://schemas.microsoft.com/office/drawing/2014/main" id="{E2D5AA9A-999A-450F-A944-02C446E7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10" name="Rectangle 1423">
            <a:extLst>
              <a:ext uri="{FF2B5EF4-FFF2-40B4-BE49-F238E27FC236}">
                <a16:creationId xmlns:a16="http://schemas.microsoft.com/office/drawing/2014/main" id="{15145FCF-94ED-47A8-B8D9-BAEC5088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338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11" name="Rectangle 1424">
            <a:extLst>
              <a:ext uri="{FF2B5EF4-FFF2-40B4-BE49-F238E27FC236}">
                <a16:creationId xmlns:a16="http://schemas.microsoft.com/office/drawing/2014/main" id="{9580122B-BC15-4B8D-8C35-23F1E0FCB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12" name="Rectangle 1425">
            <a:extLst>
              <a:ext uri="{FF2B5EF4-FFF2-40B4-BE49-F238E27FC236}">
                <a16:creationId xmlns:a16="http://schemas.microsoft.com/office/drawing/2014/main" id="{80CF53B4-6EB5-4F02-9570-5526FE83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13" name="Rectangle 1426">
            <a:extLst>
              <a:ext uri="{FF2B5EF4-FFF2-40B4-BE49-F238E27FC236}">
                <a16:creationId xmlns:a16="http://schemas.microsoft.com/office/drawing/2014/main" id="{D2EEB187-F367-423E-84C6-425906F5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0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14" name="Rectangle 1427">
            <a:extLst>
              <a:ext uri="{FF2B5EF4-FFF2-40B4-BE49-F238E27FC236}">
                <a16:creationId xmlns:a16="http://schemas.microsoft.com/office/drawing/2014/main" id="{8468AC2E-2D23-4D1E-B8E9-1FEEADAF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5945188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15" name="Rectangle 1428">
            <a:extLst>
              <a:ext uri="{FF2B5EF4-FFF2-40B4-BE49-F238E27FC236}">
                <a16:creationId xmlns:a16="http://schemas.microsoft.com/office/drawing/2014/main" id="{C4162DE1-9EEE-440D-BC7B-607618B1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16" name="Rectangle 1429">
            <a:extLst>
              <a:ext uri="{FF2B5EF4-FFF2-40B4-BE49-F238E27FC236}">
                <a16:creationId xmlns:a16="http://schemas.microsoft.com/office/drawing/2014/main" id="{D47FB2E8-C2BA-4A2E-9023-48984BF23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17" name="Rectangle 1430">
            <a:extLst>
              <a:ext uri="{FF2B5EF4-FFF2-40B4-BE49-F238E27FC236}">
                <a16:creationId xmlns:a16="http://schemas.microsoft.com/office/drawing/2014/main" id="{85FF2E72-B4CF-4788-933B-E01BB87A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7245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18" name="Rectangle 1431">
            <a:extLst>
              <a:ext uri="{FF2B5EF4-FFF2-40B4-BE49-F238E27FC236}">
                <a16:creationId xmlns:a16="http://schemas.microsoft.com/office/drawing/2014/main" id="{4E566845-5CBC-4A92-B284-5E3FF549A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5791200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19" name="Rectangle 1432">
            <a:extLst>
              <a:ext uri="{FF2B5EF4-FFF2-40B4-BE49-F238E27FC236}">
                <a16:creationId xmlns:a16="http://schemas.microsoft.com/office/drawing/2014/main" id="{AD7FBC3C-88E8-410A-B0DB-E5D86A24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864225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20" name="Rectangle 1433">
            <a:extLst>
              <a:ext uri="{FF2B5EF4-FFF2-40B4-BE49-F238E27FC236}">
                <a16:creationId xmlns:a16="http://schemas.microsoft.com/office/drawing/2014/main" id="{C6B04A5F-7B56-46AF-8BAC-3F127DB3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21" name="Rectangle 1434">
            <a:extLst>
              <a:ext uri="{FF2B5EF4-FFF2-40B4-BE49-F238E27FC236}">
                <a16:creationId xmlns:a16="http://schemas.microsoft.com/office/drawing/2014/main" id="{D37CB0B1-7683-4975-9DFC-2F0F7870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22" name="Rectangle 1435">
            <a:extLst>
              <a:ext uri="{FF2B5EF4-FFF2-40B4-BE49-F238E27FC236}">
                <a16:creationId xmlns:a16="http://schemas.microsoft.com/office/drawing/2014/main" id="{CB785B0B-A5AE-4FC5-B990-70D8EA1B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23" name="Rectangle 1436">
            <a:extLst>
              <a:ext uri="{FF2B5EF4-FFF2-40B4-BE49-F238E27FC236}">
                <a16:creationId xmlns:a16="http://schemas.microsoft.com/office/drawing/2014/main" id="{62D2EF94-B8D4-4E22-9205-B98C1330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5724525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24" name="Rectangle 1437">
            <a:extLst>
              <a:ext uri="{FF2B5EF4-FFF2-40B4-BE49-F238E27FC236}">
                <a16:creationId xmlns:a16="http://schemas.microsoft.com/office/drawing/2014/main" id="{14A25A2B-305A-4287-B95A-254BCA74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5791200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25" name="Rectangle 1438">
            <a:extLst>
              <a:ext uri="{FF2B5EF4-FFF2-40B4-BE49-F238E27FC236}">
                <a16:creationId xmlns:a16="http://schemas.microsoft.com/office/drawing/2014/main" id="{C025416C-A876-4FFF-9377-C2CCC546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5864225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26" name="Rectangle 1439">
            <a:extLst>
              <a:ext uri="{FF2B5EF4-FFF2-40B4-BE49-F238E27FC236}">
                <a16:creationId xmlns:a16="http://schemas.microsoft.com/office/drawing/2014/main" id="{3A9317D8-10D2-417A-9660-65F7C4C71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5945188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27" name="Rectangle 1440">
            <a:extLst>
              <a:ext uri="{FF2B5EF4-FFF2-40B4-BE49-F238E27FC236}">
                <a16:creationId xmlns:a16="http://schemas.microsoft.com/office/drawing/2014/main" id="{E798597A-437B-4E80-8917-B32159E2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5564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28" name="Rectangle 1441">
            <a:extLst>
              <a:ext uri="{FF2B5EF4-FFF2-40B4-BE49-F238E27FC236}">
                <a16:creationId xmlns:a16="http://schemas.microsoft.com/office/drawing/2014/main" id="{C332F0F9-E134-48AC-91C6-D0B4B4B8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56515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29" name="Rectangle 1442">
            <a:extLst>
              <a:ext uri="{FF2B5EF4-FFF2-40B4-BE49-F238E27FC236}">
                <a16:creationId xmlns:a16="http://schemas.microsoft.com/office/drawing/2014/main" id="{1DBAABE5-E438-442A-AC4C-70F0FD97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30" name="Rectangle 1443">
            <a:extLst>
              <a:ext uri="{FF2B5EF4-FFF2-40B4-BE49-F238E27FC236}">
                <a16:creationId xmlns:a16="http://schemas.microsoft.com/office/drawing/2014/main" id="{7418B9EB-A1BC-4595-8225-6F156A4E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5791200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31" name="Rectangle 1444">
            <a:extLst>
              <a:ext uri="{FF2B5EF4-FFF2-40B4-BE49-F238E27FC236}">
                <a16:creationId xmlns:a16="http://schemas.microsoft.com/office/drawing/2014/main" id="{240A252A-CFA8-400E-AF3D-A74DE29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8642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32" name="Rectangle 1445">
            <a:extLst>
              <a:ext uri="{FF2B5EF4-FFF2-40B4-BE49-F238E27FC236}">
                <a16:creationId xmlns:a16="http://schemas.microsoft.com/office/drawing/2014/main" id="{D564FCDB-9C81-4D67-B162-AD75DC20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33" name="Rectangle 1446">
            <a:extLst>
              <a:ext uri="{FF2B5EF4-FFF2-40B4-BE49-F238E27FC236}">
                <a16:creationId xmlns:a16="http://schemas.microsoft.com/office/drawing/2014/main" id="{FC6979A5-BA75-4035-AC1F-C3B071741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5564188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34" name="Rectangle 1447">
            <a:extLst>
              <a:ext uri="{FF2B5EF4-FFF2-40B4-BE49-F238E27FC236}">
                <a16:creationId xmlns:a16="http://schemas.microsoft.com/office/drawing/2014/main" id="{54B290C8-1779-4CDA-87E6-957A16FF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5651500"/>
            <a:ext cx="523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H</a:t>
            </a:r>
            <a:endParaRPr lang="en-US" altLang="en-US"/>
          </a:p>
        </p:txBody>
      </p:sp>
      <p:sp>
        <p:nvSpPr>
          <p:cNvPr id="13735" name="Rectangle 1448">
            <a:extLst>
              <a:ext uri="{FF2B5EF4-FFF2-40B4-BE49-F238E27FC236}">
                <a16:creationId xmlns:a16="http://schemas.microsoft.com/office/drawing/2014/main" id="{64F46DA2-F608-4404-A50F-87280DBAB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5724525"/>
            <a:ext cx="396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36" name="Rectangle 1449">
            <a:extLst>
              <a:ext uri="{FF2B5EF4-FFF2-40B4-BE49-F238E27FC236}">
                <a16:creationId xmlns:a16="http://schemas.microsoft.com/office/drawing/2014/main" id="{4E69AA88-C468-438B-B1F1-95CF1097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5791200"/>
            <a:ext cx="396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L</a:t>
            </a:r>
            <a:endParaRPr lang="en-US" altLang="en-US"/>
          </a:p>
        </p:txBody>
      </p:sp>
      <p:sp>
        <p:nvSpPr>
          <p:cNvPr id="13737" name="Rectangle 1450">
            <a:extLst>
              <a:ext uri="{FF2B5EF4-FFF2-40B4-BE49-F238E27FC236}">
                <a16:creationId xmlns:a16="http://schemas.microsoft.com/office/drawing/2014/main" id="{5BC85D38-73D9-4271-A79A-87DD77C2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5864225"/>
            <a:ext cx="523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13738" name="Rectangle 1451">
            <a:extLst>
              <a:ext uri="{FF2B5EF4-FFF2-40B4-BE49-F238E27FC236}">
                <a16:creationId xmlns:a16="http://schemas.microsoft.com/office/drawing/2014/main" id="{7D19B015-CE66-4D2E-884E-EE750F051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0" y="5945188"/>
            <a:ext cx="508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">
                <a:solidFill>
                  <a:srgbClr val="000000"/>
                </a:solidFill>
              </a:rPr>
              <a:t>C</a:t>
            </a:r>
            <a:endParaRPr lang="en-US" altLang="en-US"/>
          </a:p>
        </p:txBody>
      </p:sp>
      <p:sp>
        <p:nvSpPr>
          <p:cNvPr id="208300" name="Rectangle 1452">
            <a:extLst>
              <a:ext uri="{FF2B5EF4-FFF2-40B4-BE49-F238E27FC236}">
                <a16:creationId xmlns:a16="http://schemas.microsoft.com/office/drawing/2014/main" id="{764CF8B9-A97D-4636-980C-D56917CC6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Results</a:t>
            </a:r>
          </a:p>
        </p:txBody>
      </p:sp>
      <p:sp>
        <p:nvSpPr>
          <p:cNvPr id="13740" name="Freeform 1453">
            <a:extLst>
              <a:ext uri="{FF2B5EF4-FFF2-40B4-BE49-F238E27FC236}">
                <a16:creationId xmlns:a16="http://schemas.microsoft.com/office/drawing/2014/main" id="{D349DF09-E5C1-48EF-A7FC-6A2E7D7EF36C}"/>
              </a:ext>
            </a:extLst>
          </p:cNvPr>
          <p:cNvSpPr>
            <a:spLocks/>
          </p:cNvSpPr>
          <p:nvPr/>
        </p:nvSpPr>
        <p:spPr bwMode="auto">
          <a:xfrm>
            <a:off x="6937375" y="3278188"/>
            <a:ext cx="320675" cy="117475"/>
          </a:xfrm>
          <a:custGeom>
            <a:avLst/>
            <a:gdLst>
              <a:gd name="T0" fmla="*/ 0 w 154"/>
              <a:gd name="T1" fmla="*/ 48 h 94"/>
              <a:gd name="T2" fmla="*/ 48 w 154"/>
              <a:gd name="T3" fmla="*/ 0 h 94"/>
              <a:gd name="T4" fmla="*/ 48 w 154"/>
              <a:gd name="T5" fmla="*/ 17 h 94"/>
              <a:gd name="T6" fmla="*/ 154 w 154"/>
              <a:gd name="T7" fmla="*/ 17 h 94"/>
              <a:gd name="T8" fmla="*/ 154 w 154"/>
              <a:gd name="T9" fmla="*/ 77 h 94"/>
              <a:gd name="T10" fmla="*/ 48 w 154"/>
              <a:gd name="T11" fmla="*/ 77 h 94"/>
              <a:gd name="T12" fmla="*/ 48 w 154"/>
              <a:gd name="T13" fmla="*/ 94 h 94"/>
              <a:gd name="T14" fmla="*/ 0 w 154"/>
              <a:gd name="T15" fmla="*/ 48 h 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4"/>
              <a:gd name="T25" fmla="*/ 0 h 94"/>
              <a:gd name="T26" fmla="*/ 154 w 154"/>
              <a:gd name="T27" fmla="*/ 94 h 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4" h="94">
                <a:moveTo>
                  <a:pt x="0" y="48"/>
                </a:moveTo>
                <a:lnTo>
                  <a:pt x="48" y="0"/>
                </a:lnTo>
                <a:lnTo>
                  <a:pt x="48" y="17"/>
                </a:lnTo>
                <a:lnTo>
                  <a:pt x="154" y="17"/>
                </a:lnTo>
                <a:lnTo>
                  <a:pt x="154" y="77"/>
                </a:lnTo>
                <a:lnTo>
                  <a:pt x="48" y="77"/>
                </a:lnTo>
                <a:lnTo>
                  <a:pt x="48" y="9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41" name="Rectangle 1454">
            <a:extLst>
              <a:ext uri="{FF2B5EF4-FFF2-40B4-BE49-F238E27FC236}">
                <a16:creationId xmlns:a16="http://schemas.microsoft.com/office/drawing/2014/main" id="{E40D9316-64ED-452F-8CD7-0FEC214A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3240088"/>
            <a:ext cx="10239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36.67</a:t>
            </a:r>
            <a:r>
              <a:rPr lang="en-US" altLang="en-US" sz="800">
                <a:solidFill>
                  <a:srgbClr val="000000"/>
                </a:solidFill>
                <a:latin typeface="Helv"/>
              </a:rPr>
              <a:t> </a:t>
            </a:r>
            <a:r>
              <a:rPr lang="en-US" altLang="en-US" sz="1200">
                <a:solidFill>
                  <a:srgbClr val="000000"/>
                </a:solidFill>
              </a:rPr>
              <a:t>expected</a:t>
            </a:r>
            <a:endParaRPr lang="en-US" alt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CA2CD-953A-44EF-86A2-1690231D6E57}"/>
              </a:ext>
            </a:extLst>
          </p:cNvPr>
          <p:cNvSpPr/>
          <p:nvPr/>
        </p:nvSpPr>
        <p:spPr>
          <a:xfrm>
            <a:off x="6413500" y="1971675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p&lt;2.8×10</a:t>
            </a:r>
            <a:r>
              <a:rPr lang="en-US" altLang="en-US" baseline="30000" dirty="0">
                <a:solidFill>
                  <a:srgbClr val="FF0000"/>
                </a:solidFill>
              </a:rPr>
              <a:t>-74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567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4117-2017-4090-8B0F-EF0C6DEB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takeaway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19A9-A01B-452E-ABFF-975DF384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randomization schedule</a:t>
            </a:r>
          </a:p>
          <a:p>
            <a:r>
              <a:rPr lang="en-US" dirty="0"/>
              <a:t>Most sponsors say – that is a waste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DA01-EAE7-498E-B8E4-501A3B89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161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980310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General DMC programming tips</a:t>
            </a:r>
            <a:r>
              <a:rPr lang="en-US" dirty="0"/>
              <a:t>	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55544" y="1461247"/>
            <a:ext cx="8305575" cy="4648200"/>
          </a:xfrm>
        </p:spPr>
        <p:txBody>
          <a:bodyPr>
            <a:normAutofit/>
          </a:bodyPr>
          <a:lstStyle/>
          <a:p>
            <a:r>
              <a:rPr lang="en-US" sz="2400" dirty="0"/>
              <a:t>Employ defensive programming</a:t>
            </a:r>
          </a:p>
          <a:p>
            <a:pPr lvl="1"/>
            <a:r>
              <a:rPr lang="en-US" sz="2000" dirty="0"/>
              <a:t>Set obvious data errors to missing</a:t>
            </a:r>
          </a:p>
          <a:p>
            <a:pPr lvl="1"/>
            <a:r>
              <a:rPr lang="en-US" sz="2000" dirty="0"/>
              <a:t>Identify new values in data that may not have been present when program originally coded</a:t>
            </a:r>
          </a:p>
          <a:p>
            <a:r>
              <a:rPr lang="en-US" sz="2400" dirty="0"/>
              <a:t>Request data transfer for internal dry run weeks before actual data</a:t>
            </a:r>
          </a:p>
          <a:p>
            <a:r>
              <a:rPr lang="en-US" sz="2400" dirty="0"/>
              <a:t>Triage</a:t>
            </a:r>
          </a:p>
          <a:p>
            <a:r>
              <a:rPr lang="en-US" sz="2400" dirty="0"/>
              <a:t>Validation approaches</a:t>
            </a:r>
          </a:p>
          <a:p>
            <a:pPr lvl="1"/>
            <a:r>
              <a:rPr lang="en-US" sz="2000" dirty="0"/>
              <a:t>Code review</a:t>
            </a:r>
          </a:p>
          <a:p>
            <a:pPr lvl="1"/>
            <a:r>
              <a:rPr lang="en-US" sz="2000" dirty="0"/>
              <a:t>Double programming</a:t>
            </a:r>
          </a:p>
          <a:p>
            <a:pPr lvl="1"/>
            <a:r>
              <a:rPr lang="en-US" sz="2000" dirty="0"/>
              <a:t>Consistency checks </a:t>
            </a:r>
            <a:r>
              <a:rPr lang="en-US" sz="2000" dirty="0" err="1"/>
              <a:t>btwn</a:t>
            </a:r>
            <a:r>
              <a:rPr lang="en-US" sz="2000" dirty="0"/>
              <a:t> presentations</a:t>
            </a:r>
          </a:p>
          <a:p>
            <a:pPr lvl="2"/>
            <a:r>
              <a:rPr lang="en-US" sz="1800" dirty="0"/>
              <a:t>Report walk-through ~ week before mailing</a:t>
            </a:r>
          </a:p>
          <a:p>
            <a:pPr lvl="1"/>
            <a:r>
              <a:rPr lang="en-US" sz="2000" dirty="0"/>
              <a:t>Spot checks against datasets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Are the analyses correct?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Risk-based approach</a:t>
            </a:r>
          </a:p>
          <a:p>
            <a:pPr lvl="1"/>
            <a:r>
              <a:rPr lang="en-US" dirty="0"/>
              <a:t>Demographics ≠ primary endpoint</a:t>
            </a:r>
          </a:p>
          <a:p>
            <a:pPr lvl="1"/>
            <a:r>
              <a:rPr lang="en-US" dirty="0"/>
              <a:t>Time is limited in DMC reporting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Double programming – do comparisons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Peer programmers within your organization</a:t>
            </a:r>
          </a:p>
          <a:p>
            <a:pPr lvl="1"/>
            <a:r>
              <a:rPr lang="en-US" dirty="0"/>
              <a:t>Sponsor using dummy treatment codes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Supplement with code walk-through for high-stake analyses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10282" cy="7620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When an error (or disaster) happens…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Own up to it</a:t>
            </a:r>
          </a:p>
          <a:p>
            <a:pPr lvl="1"/>
            <a:r>
              <a:rPr lang="en-US" dirty="0"/>
              <a:t>If discovered before meeting, bring update </a:t>
            </a:r>
          </a:p>
          <a:p>
            <a:pPr lvl="1"/>
            <a:r>
              <a:rPr lang="en-US" dirty="0"/>
              <a:t>If truly minor, just be prepared to address if brought up</a:t>
            </a:r>
          </a:p>
          <a:p>
            <a:r>
              <a:rPr lang="en-US" dirty="0"/>
              <a:t>But you can’t take it back once the DMC has acted on it</a:t>
            </a:r>
          </a:p>
          <a:p>
            <a:pPr lvl="1"/>
            <a:r>
              <a:rPr lang="en-US" dirty="0"/>
              <a:t>Check, check, check</a:t>
            </a:r>
          </a:p>
          <a:p>
            <a:pPr lvl="1"/>
            <a:r>
              <a:rPr lang="en-US" dirty="0"/>
              <a:t>Importance of triaging</a:t>
            </a:r>
          </a:p>
          <a:p>
            <a:pPr lvl="1"/>
            <a:r>
              <a:rPr lang="en-US" dirty="0"/>
              <a:t>Importance of having many ‘touch’ the data</a:t>
            </a:r>
          </a:p>
          <a:p>
            <a:pPr lvl="1"/>
            <a:r>
              <a:rPr lang="en-US" dirty="0"/>
              <a:t>Importance of time with data before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D2D9-CB41-4B39-9F49-F1C93499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6FC9-5803-44F7-9023-8857D03F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ISRG has a crucial role to play straddling Sponsor and DMC</a:t>
            </a:r>
          </a:p>
          <a:p>
            <a:r>
              <a:rPr lang="en-US" dirty="0"/>
              <a:t>The ISRG team must understand the drug and the disease</a:t>
            </a:r>
          </a:p>
          <a:p>
            <a:pPr lvl="1"/>
            <a:r>
              <a:rPr lang="en-US" dirty="0"/>
              <a:t>Team members should not be bashful about asking questions</a:t>
            </a:r>
          </a:p>
          <a:p>
            <a:pPr lvl="1"/>
            <a:r>
              <a:rPr lang="en-US" dirty="0"/>
              <a:t>The DMC chair is your friend!</a:t>
            </a:r>
          </a:p>
          <a:p>
            <a:endParaRPr lang="en-US" dirty="0"/>
          </a:p>
          <a:p>
            <a:r>
              <a:rPr lang="en-US" dirty="0"/>
              <a:t>The Sponsor and DMC both need to trust the ISRG</a:t>
            </a:r>
          </a:p>
          <a:p>
            <a:pPr lvl="1"/>
            <a:r>
              <a:rPr lang="en-US" dirty="0"/>
              <a:t>More than one person at the ISRG should have access to data</a:t>
            </a:r>
          </a:p>
          <a:p>
            <a:endParaRPr lang="en-US" dirty="0"/>
          </a:p>
          <a:p>
            <a:r>
              <a:rPr lang="en-US" dirty="0"/>
              <a:t>The ISRG must act very carefully…	</a:t>
            </a:r>
          </a:p>
          <a:p>
            <a:pPr lvl="1"/>
            <a:r>
              <a:rPr lang="en-US" dirty="0"/>
              <a:t>It must have access to ALL the data</a:t>
            </a:r>
          </a:p>
          <a:p>
            <a:pPr lvl="1"/>
            <a:r>
              <a:rPr lang="en-US" dirty="0"/>
              <a:t>Once a trial is stopped, it can’t restart</a:t>
            </a:r>
          </a:p>
          <a:p>
            <a:r>
              <a:rPr lang="en-US" dirty="0"/>
              <a:t>ISRG, DMC, and Sponsor need mutual trust and flexibility!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CD9A-51A9-42B5-8B9E-36DED17E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165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065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+mn-lt"/>
              </a:rPr>
              <a:t>Org meeting discussion: access to efficacy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199" y="1646237"/>
            <a:ext cx="8465419" cy="4526280"/>
          </a:xfrm>
        </p:spPr>
        <p:txBody>
          <a:bodyPr/>
          <a:lstStyle/>
          <a:p>
            <a:r>
              <a:rPr lang="en-US" altLang="en-US" sz="2000" dirty="0"/>
              <a:t>Should a DMC have access to efficacy data?</a:t>
            </a:r>
          </a:p>
          <a:p>
            <a:pPr lvl="1"/>
            <a:r>
              <a:rPr lang="en-US" altLang="en-US" sz="1800" dirty="0"/>
              <a:t>Sometimes efficacy endpoint is also a safety endpoint </a:t>
            </a:r>
            <a:br>
              <a:rPr lang="en-US" altLang="en-US" sz="1800" dirty="0"/>
            </a:br>
            <a:r>
              <a:rPr lang="en-US" altLang="en-US" sz="1800" dirty="0"/>
              <a:t>(e.g., death, PFS, visual acuity)</a:t>
            </a:r>
          </a:p>
          <a:p>
            <a:pPr lvl="1"/>
            <a:r>
              <a:rPr lang="en-US" altLang="en-US" sz="1800" dirty="0"/>
              <a:t>DMCs often wish to assess potential risk vs. benefit if safety signal observed</a:t>
            </a:r>
          </a:p>
          <a:p>
            <a:r>
              <a:rPr lang="en-US" altLang="en-US" sz="2000" dirty="0"/>
              <a:t>Sponsor concern</a:t>
            </a:r>
          </a:p>
          <a:p>
            <a:pPr lvl="1"/>
            <a:r>
              <a:rPr lang="en-US" altLang="en-US" sz="1800" dirty="0"/>
              <a:t>Maintain control of information about treatment effect during trial</a:t>
            </a:r>
          </a:p>
          <a:p>
            <a:pPr lvl="1"/>
            <a:r>
              <a:rPr lang="en-US" altLang="en-US" sz="1800" dirty="0"/>
              <a:t>Regulators may require statistical penalty for safety looks</a:t>
            </a:r>
            <a:endParaRPr lang="en-US" altLang="en-US" sz="2000" dirty="0"/>
          </a:p>
          <a:p>
            <a:r>
              <a:rPr lang="en-US" altLang="en-US" sz="2000" dirty="0"/>
              <a:t>Compromise (a little silly)</a:t>
            </a:r>
          </a:p>
          <a:p>
            <a:pPr lvl="1"/>
            <a:r>
              <a:rPr lang="en-US" altLang="en-US" sz="1800" dirty="0"/>
              <a:t>ISRG presents efficacy only upon request – document the “look” in summary notes</a:t>
            </a:r>
          </a:p>
          <a:p>
            <a:pPr lvl="1"/>
            <a:r>
              <a:rPr lang="en-US" altLang="en-US" sz="1800" dirty="0"/>
              <a:t>Present a variant of efficacy endpoint –proportion of deaths, but not survival curves</a:t>
            </a:r>
          </a:p>
          <a:p>
            <a:pPr lvl="1"/>
            <a:r>
              <a:rPr lang="en-US" altLang="en-US" sz="1800" dirty="0"/>
              <a:t>Small statistical penalty (e.g., p=0.00001) assigned to each “look”</a:t>
            </a:r>
          </a:p>
          <a:p>
            <a:r>
              <a:rPr lang="en-US" altLang="en-US" sz="1800" dirty="0"/>
              <a:t>Our view- yes, the DMC should have access to efficacy data.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Org meeting discussion: stale data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71968" cy="4526280"/>
          </a:xfrm>
        </p:spPr>
        <p:txBody>
          <a:bodyPr/>
          <a:lstStyle/>
          <a:p>
            <a:r>
              <a:rPr lang="en-US" altLang="en-US" sz="2400" dirty="0"/>
              <a:t>Tension between data currency and accuracy </a:t>
            </a:r>
          </a:p>
          <a:p>
            <a:r>
              <a:rPr lang="en-US" altLang="en-US" sz="2400" dirty="0"/>
              <a:t>How to aggravate DMC: show them unacceptably ‘stale’ data</a:t>
            </a:r>
          </a:p>
          <a:p>
            <a:r>
              <a:rPr lang="en-US" altLang="en-US" sz="2400" dirty="0"/>
              <a:t>Opt for currency of data and ISRG programs defensively</a:t>
            </a:r>
          </a:p>
          <a:p>
            <a:r>
              <a:rPr lang="en-US" altLang="en-US" sz="2400" dirty="0"/>
              <a:t>One approach: have 2 tiers of data</a:t>
            </a:r>
          </a:p>
          <a:p>
            <a:pPr lvl="1"/>
            <a:r>
              <a:rPr lang="en-US" altLang="en-US" sz="1800" dirty="0"/>
              <a:t>For read-ahead report, all data presented with a certain cut-off</a:t>
            </a:r>
          </a:p>
          <a:p>
            <a:pPr lvl="1"/>
            <a:r>
              <a:rPr lang="en-US" altLang="en-US" sz="1800" dirty="0"/>
              <a:t>Important data (e.g., deaths &amp; SAEs) refreshed just before report &amp; updated at meeting</a:t>
            </a:r>
          </a:p>
          <a:p>
            <a:r>
              <a:rPr lang="en-US" altLang="en-US" sz="2400" dirty="0"/>
              <a:t>Often sponsors </a:t>
            </a:r>
            <a:r>
              <a:rPr lang="en-US" altLang="en-US" sz="2400" i="1" dirty="0"/>
              <a:t>won’t</a:t>
            </a:r>
            <a:r>
              <a:rPr lang="en-US" altLang="en-US" sz="2400" dirty="0"/>
              <a:t> bring this up unprompted</a:t>
            </a:r>
          </a:p>
          <a:p>
            <a:pPr lvl="1"/>
            <a:r>
              <a:rPr lang="en-US" altLang="en-US" dirty="0"/>
              <a:t>Their view is to present only “clean” data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Org meeting discussion: masking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Semi-blinded masked labels used in report</a:t>
            </a:r>
          </a:p>
          <a:p>
            <a:pPr lvl="1"/>
            <a:r>
              <a:rPr lang="en-US" altLang="en-US" sz="2000" dirty="0"/>
              <a:t>Group A and Group B</a:t>
            </a:r>
          </a:p>
          <a:p>
            <a:pPr lvl="1"/>
            <a:r>
              <a:rPr lang="en-US" altLang="en-US" sz="2000" dirty="0"/>
              <a:t>Lewis and Clark for the EXPEDITION trial</a:t>
            </a:r>
          </a:p>
          <a:p>
            <a:r>
              <a:rPr lang="en-US" altLang="en-US" sz="2400" dirty="0"/>
              <a:t>Different philosophies </a:t>
            </a:r>
          </a:p>
          <a:p>
            <a:pPr lvl="1"/>
            <a:r>
              <a:rPr lang="en-US" altLang="en-US" sz="2000" dirty="0"/>
              <a:t>DMC should know identity of treatment that corresponds to labels</a:t>
            </a:r>
          </a:p>
          <a:p>
            <a:pPr lvl="1"/>
            <a:r>
              <a:rPr lang="en-US" altLang="en-US" sz="2000" dirty="0"/>
              <a:t>DMC should only learn identity upon request</a:t>
            </a:r>
          </a:p>
          <a:p>
            <a:pPr lvl="2"/>
            <a:r>
              <a:rPr lang="en-US" altLang="en-US" sz="1800" dirty="0"/>
              <a:t>Rationale: To maximize objectivity, DMC should review data and form two sets of opinions – one assuming Group A one assuming Group B is active</a:t>
            </a:r>
          </a:p>
          <a:p>
            <a:pPr lvl="2"/>
            <a:r>
              <a:rPr lang="en-US" altLang="en-US" sz="1800" dirty="0"/>
              <a:t>Sealed envelope maintained by Chair to open if needed</a:t>
            </a:r>
          </a:p>
          <a:p>
            <a:pPr lvl="2"/>
            <a:r>
              <a:rPr lang="en-US" altLang="en-US" sz="1800" dirty="0"/>
              <a:t>Or request to learn identity from reporting statistician</a:t>
            </a:r>
          </a:p>
          <a:p>
            <a:pPr lvl="2"/>
            <a:r>
              <a:rPr lang="en-US" altLang="en-US" sz="1800" dirty="0"/>
              <a:t>Minutes document when DMC chooses to unmask itself</a:t>
            </a:r>
            <a:endParaRPr lang="en-US" altLang="en-US" sz="2200" dirty="0"/>
          </a:p>
          <a:p>
            <a:r>
              <a:rPr lang="en-US" altLang="en-US" sz="2400" dirty="0"/>
              <a:t>Some sponsors mask ISRG (crazy!)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114300"/>
            <a:r>
              <a:rPr lang="en-US" sz="2400" dirty="0"/>
              <a:t>I plagiarized versions of these slides from:</a:t>
            </a:r>
          </a:p>
          <a:p>
            <a:pPr marL="0" indent="0" defTabSz="114300">
              <a:buNone/>
            </a:pPr>
            <a:endParaRPr lang="en-US" sz="2400" dirty="0"/>
          </a:p>
          <a:p>
            <a:pPr lvl="1" defTabSz="114300"/>
            <a:r>
              <a:rPr lang="en-US" dirty="0"/>
              <a:t>Kevin Buhr, PhD					University of Wisconsin</a:t>
            </a:r>
          </a:p>
          <a:p>
            <a:pPr lvl="1" defTabSz="114300"/>
            <a:r>
              <a:rPr lang="en-US" dirty="0"/>
              <a:t>Matt Downs, MPH			WCG Statistics Collaborative</a:t>
            </a:r>
          </a:p>
          <a:p>
            <a:pPr lvl="1" defTabSz="114300"/>
            <a:r>
              <a:rPr lang="en-US" dirty="0"/>
              <a:t>Janelle Rhorer, MS				WCG Statistics Collaborative</a:t>
            </a:r>
          </a:p>
          <a:p>
            <a:pPr lvl="1" defTabSz="114300"/>
            <a:r>
              <a:rPr lang="en-US" dirty="0"/>
              <a:t>Jean Rouleau,  MD			  </a:t>
            </a:r>
            <a:r>
              <a:rPr lang="en-CA" altLang="fr-FR" dirty="0" err="1"/>
              <a:t>Université</a:t>
            </a:r>
            <a:r>
              <a:rPr lang="en-CA" altLang="fr-FR" dirty="0"/>
              <a:t> de Montréal</a:t>
            </a:r>
          </a:p>
          <a:p>
            <a:pPr marL="411480" lvl="1" indent="0" defTabSz="114300">
              <a:buNone/>
            </a:pPr>
            <a:endParaRPr lang="en-CA" altLang="fr-FR" dirty="0"/>
          </a:p>
          <a:p>
            <a:pPr defTabSz="114300"/>
            <a:r>
              <a:rPr lang="en-CA" altLang="fr-FR" dirty="0"/>
              <a:t>Justification: Tom Lehrer’s </a:t>
            </a:r>
            <a:r>
              <a:rPr lang="en-CA" altLang="fr-FR" dirty="0" err="1"/>
              <a:t>Lobechevsky</a:t>
            </a:r>
            <a:endParaRPr lang="en-CA" altLang="fr-FR" dirty="0"/>
          </a:p>
          <a:p>
            <a:pPr marL="347980" lvl="1" indent="0" defTabSz="114300">
              <a:buNone/>
            </a:pPr>
            <a:r>
              <a:rPr lang="en-US" dirty="0" err="1"/>
              <a:t>Plargiarize</a:t>
            </a:r>
            <a:r>
              <a:rPr lang="en-US" dirty="0"/>
              <a:t>!</a:t>
            </a:r>
          </a:p>
          <a:p>
            <a:pPr marL="347980" lvl="1" indent="0" defTabSz="114300">
              <a:buNone/>
            </a:pPr>
            <a:r>
              <a:rPr lang="en-US" dirty="0"/>
              <a:t>Let no one else’s work evade your eyes</a:t>
            </a:r>
          </a:p>
          <a:p>
            <a:pPr marL="347980" lvl="1" indent="0" defTabSz="114300">
              <a:buNone/>
            </a:pPr>
            <a:r>
              <a:rPr lang="en-US" dirty="0"/>
              <a:t>Remember why the good Lord made your eyes</a:t>
            </a:r>
          </a:p>
          <a:p>
            <a:pPr marL="347980" lvl="1" indent="0" defTabSz="114300">
              <a:buNone/>
            </a:pPr>
            <a:r>
              <a:rPr lang="en-US" dirty="0"/>
              <a:t>So don’t shade your eyes</a:t>
            </a:r>
          </a:p>
          <a:p>
            <a:pPr marL="347980" lvl="1" indent="0" defTabSz="114300">
              <a:buNone/>
            </a:pPr>
            <a:r>
              <a:rPr lang="en-US" dirty="0"/>
              <a:t>But plagiarize, plagiarize, plagiarize</a:t>
            </a:r>
          </a:p>
          <a:p>
            <a:pPr marL="347980" lvl="1" indent="0" defTabSz="114300">
              <a:buNone/>
            </a:pPr>
            <a:r>
              <a:rPr lang="en-US" dirty="0"/>
              <a:t>Only be sure always to call it please “research”</a:t>
            </a:r>
          </a:p>
          <a:p>
            <a:pPr marL="347980" lvl="1" indent="0" defTabSz="114300">
              <a:buNone/>
            </a:pPr>
            <a:r>
              <a:rPr lang="en-US" dirty="0"/>
              <a:t>	</a:t>
            </a:r>
          </a:p>
          <a:p>
            <a:pPr defTabSz="114300"/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EEE8-136E-41AD-BE23-49F82AF3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DMC members what to </a:t>
            </a:r>
            <a:br>
              <a:rPr lang="en-US" dirty="0"/>
            </a:br>
            <a:r>
              <a:rPr lang="en-US" dirty="0"/>
              <a:t>(and need to) see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EE1E-6BFD-42EC-8E6A-5ABC0B935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6B6B-1ABD-4B5E-AA07-4DBAF5BF7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20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1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8DE942C0-44D7-4775-A8C6-D537BF49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/>
              <a:t>Clinical trial sponsors have different goals</a:t>
            </a:r>
            <a:endParaRPr lang="fr-CA" altLang="en-US" dirty="0"/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A7DB18BA-C442-4F02-BF83-9E6CCC87D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Academic institutions</a:t>
            </a:r>
          </a:p>
          <a:p>
            <a:r>
              <a:rPr lang="en-CA" altLang="en-US" dirty="0"/>
              <a:t>National funding agencies (e.g., NIH, the VA, MHRA)</a:t>
            </a:r>
          </a:p>
          <a:p>
            <a:r>
              <a:rPr lang="en-CA" altLang="en-US" dirty="0"/>
              <a:t>Large multinational companies</a:t>
            </a:r>
          </a:p>
          <a:p>
            <a:r>
              <a:rPr lang="en-CA" altLang="en-US" dirty="0"/>
              <a:t>Focused </a:t>
            </a:r>
            <a:r>
              <a:rPr lang="en-CA" altLang="en-US" dirty="0" err="1"/>
              <a:t>biotechs</a:t>
            </a:r>
            <a:r>
              <a:rPr lang="en-CA" altLang="en-US" dirty="0"/>
              <a:t> </a:t>
            </a:r>
            <a:endParaRPr lang="fr-CA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645A127C-50B9-4011-93FE-03B43AB1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altLang="fr-FR" sz="2800" dirty="0" err="1"/>
              <a:t>Reporting</a:t>
            </a:r>
            <a:r>
              <a:rPr lang="fr-CA" altLang="fr-FR" sz="2800" dirty="0"/>
              <a:t> </a:t>
            </a:r>
            <a:r>
              <a:rPr lang="fr-CA" altLang="fr-FR" sz="2800" dirty="0" err="1"/>
              <a:t>statistician</a:t>
            </a:r>
            <a:r>
              <a:rPr lang="fr-CA" altLang="fr-FR" sz="2800" dirty="0"/>
              <a:t> (&amp; report) help focus discussion</a:t>
            </a:r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FDF5D7D6-2FFE-46E7-BFAB-3AAF03D6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May be trial conduct (e.g., regional differences)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Emerging safety concerns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Balance of observed risk and potential benefit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May bring the DMC back to terms of reference and informed consent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70F01FC0-058B-4027-A2ED-047C7DC2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altLang="fr-FR" dirty="0" err="1"/>
              <a:t>Members</a:t>
            </a:r>
            <a:r>
              <a:rPr lang="fr-CA" altLang="fr-FR" dirty="0"/>
              <a:t> do not </a:t>
            </a:r>
            <a:r>
              <a:rPr lang="fr-CA" altLang="fr-FR" dirty="0" err="1"/>
              <a:t>work</a:t>
            </a:r>
            <a:r>
              <a:rPr lang="fr-CA" altLang="fr-FR" dirty="0"/>
              <a:t> on the trial </a:t>
            </a:r>
            <a:r>
              <a:rPr lang="fr-CA" altLang="fr-FR" dirty="0" err="1"/>
              <a:t>daily</a:t>
            </a:r>
            <a:r>
              <a:rPr lang="fr-CA" altLang="fr-FR" dirty="0"/>
              <a:t>, </a:t>
            </a:r>
            <a:br>
              <a:rPr lang="fr-CA" altLang="fr-FR" dirty="0"/>
            </a:br>
            <a:r>
              <a:rPr lang="fr-CA" altLang="fr-FR" dirty="0" err="1"/>
              <a:t>so</a:t>
            </a:r>
            <a:r>
              <a:rPr lang="fr-CA" altLang="fr-FR" dirty="0"/>
              <a:t> report </a:t>
            </a:r>
            <a:r>
              <a:rPr lang="fr-CA" altLang="fr-FR" dirty="0" err="1"/>
              <a:t>should</a:t>
            </a:r>
            <a:r>
              <a:rPr lang="fr-CA" altLang="fr-FR" dirty="0"/>
              <a:t> </a:t>
            </a:r>
            <a:r>
              <a:rPr lang="fr-CA" altLang="fr-FR" dirty="0" err="1"/>
              <a:t>supply</a:t>
            </a:r>
            <a:r>
              <a:rPr lang="fr-CA" altLang="fr-FR" dirty="0"/>
              <a:t> </a:t>
            </a:r>
            <a:r>
              <a:rPr lang="fr-CA" altLang="fr-FR" dirty="0" err="1"/>
              <a:t>what</a:t>
            </a:r>
            <a:r>
              <a:rPr lang="fr-CA" altLang="fr-FR" dirty="0"/>
              <a:t> </a:t>
            </a:r>
            <a:r>
              <a:rPr lang="fr-CA" altLang="fr-FR" dirty="0" err="1"/>
              <a:t>members</a:t>
            </a:r>
            <a:r>
              <a:rPr lang="fr-CA" altLang="fr-FR" dirty="0"/>
              <a:t> </a:t>
            </a:r>
            <a:r>
              <a:rPr lang="fr-CA" altLang="fr-FR" dirty="0" err="1"/>
              <a:t>need</a:t>
            </a:r>
            <a:endParaRPr lang="fr-CA" altLang="fr-FR" dirty="0"/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2BF7DF9A-2FCA-4836-8ECB-4A503514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12523"/>
            <a:ext cx="8431389" cy="40230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fr-FR" sz="2133" dirty="0"/>
              <a:t>Trial summary (including planned total patients and events, stat section) </a:t>
            </a:r>
          </a:p>
          <a:p>
            <a:pPr>
              <a:defRPr/>
            </a:pPr>
            <a:r>
              <a:rPr lang="en-CA" altLang="fr-FR" sz="2133" dirty="0"/>
              <a:t>DMC charter </a:t>
            </a:r>
          </a:p>
          <a:p>
            <a:pPr lvl="1">
              <a:defRPr/>
            </a:pPr>
            <a:r>
              <a:rPr lang="en-CA" altLang="fr-FR" sz="2133" dirty="0"/>
              <a:t>Remind members when interim analyses are planned</a:t>
            </a:r>
          </a:p>
          <a:p>
            <a:pPr lvl="1">
              <a:defRPr/>
            </a:pPr>
            <a:r>
              <a:rPr lang="en-CA" altLang="fr-FR" sz="2133" dirty="0"/>
              <a:t>The stopping guidelines</a:t>
            </a:r>
          </a:p>
          <a:p>
            <a:pPr>
              <a:defRPr/>
            </a:pPr>
            <a:r>
              <a:rPr lang="en-CA" altLang="fr-FR" sz="2133" dirty="0"/>
              <a:t>Helpful explanations</a:t>
            </a:r>
          </a:p>
          <a:p>
            <a:pPr lvl="1">
              <a:defRPr/>
            </a:pPr>
            <a:r>
              <a:rPr lang="en-CA" altLang="fr-FR" sz="2133" dirty="0"/>
              <a:t> (</a:t>
            </a:r>
            <a:r>
              <a:rPr lang="en-CA" altLang="fr-FR" sz="2133" dirty="0" err="1"/>
              <a:t>eg</a:t>
            </a:r>
            <a:r>
              <a:rPr lang="en-CA" altLang="fr-FR" sz="2133" dirty="0"/>
              <a:t>, Is a hemorrhagic stroke both a CV &amp; a bleeding event?)</a:t>
            </a:r>
          </a:p>
          <a:p>
            <a:pPr>
              <a:defRPr/>
            </a:pPr>
            <a:r>
              <a:rPr lang="en-CA" altLang="fr-FR" sz="2133" dirty="0"/>
              <a:t>Table summarizing past primary and secondary endpoints, and SAEs. </a:t>
            </a:r>
          </a:p>
          <a:p>
            <a:pPr lvl="1">
              <a:defRPr/>
            </a:pPr>
            <a:r>
              <a:rPr lang="en-CA" altLang="fr-FR" sz="2133" dirty="0"/>
              <a:t>May combine endpoints and specific SAEs </a:t>
            </a:r>
          </a:p>
          <a:p>
            <a:pPr lvl="2">
              <a:defRPr/>
            </a:pPr>
            <a:r>
              <a:rPr lang="en-CA" altLang="fr-FR" sz="2133" dirty="0" err="1"/>
              <a:t>Eg</a:t>
            </a:r>
            <a:r>
              <a:rPr lang="en-CA" altLang="fr-FR" sz="2133" dirty="0"/>
              <a:t>, Acute Coronary Syndromes and combined anticoagulants where reductions in coronary events are balanced by bleeding</a:t>
            </a:r>
            <a:endParaRPr lang="fr-CA" altLang="fr-FR" sz="2133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C2D2-C7EF-4CA6-81A5-296A50C2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DMC members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5BBA-D052-45AB-B0E4-6E24CF11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altLang="fr-FR" dirty="0"/>
              <a:t>Is the trial integrity being preserved? </a:t>
            </a:r>
          </a:p>
          <a:p>
            <a:pPr>
              <a:defRPr/>
            </a:pPr>
            <a:r>
              <a:rPr lang="en-CA" altLang="fr-FR" dirty="0"/>
              <a:t>Will the primary hypothesis be tested adequately?</a:t>
            </a:r>
          </a:p>
          <a:p>
            <a:pPr>
              <a:defRPr/>
            </a:pPr>
            <a:r>
              <a:rPr lang="en-CA" altLang="fr-FR" dirty="0"/>
              <a:t>Are the participants “safe”? </a:t>
            </a:r>
          </a:p>
          <a:p>
            <a:pPr>
              <a:defRPr/>
            </a:pPr>
            <a:r>
              <a:rPr lang="en-CA" altLang="fr-FR" dirty="0"/>
              <a:t>Has the trial already shown convincing evidence of benefit? </a:t>
            </a:r>
            <a:endParaRPr lang="fr-CA" altLang="fr-F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65B9D-E883-4466-BB86-7639053C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5074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4059455A-4249-4A24-B3C5-69D8FAE5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 dirty="0"/>
              <a:t>Questions about trial integrity</a:t>
            </a:r>
            <a:endParaRPr lang="fr-CA" altLang="fr-FR" dirty="0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2C17CF2C-0585-49A1-9234-B5B7A95D1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7567"/>
            <a:ext cx="8229600" cy="4023077"/>
          </a:xfrm>
        </p:spPr>
        <p:txBody>
          <a:bodyPr>
            <a:normAutofit/>
          </a:bodyPr>
          <a:lstStyle/>
          <a:p>
            <a:r>
              <a:rPr lang="en-CA" altLang="fr-FR" dirty="0"/>
              <a:t>Is the blinding adequate?</a:t>
            </a:r>
          </a:p>
          <a:p>
            <a:pPr lvl="1"/>
            <a:r>
              <a:rPr lang="en-CA" altLang="fr-FR" sz="2133" dirty="0"/>
              <a:t>Some sponsors use the same organization</a:t>
            </a:r>
          </a:p>
          <a:p>
            <a:pPr lvl="2"/>
            <a:r>
              <a:rPr lang="en-CA" altLang="fr-FR" sz="2133" dirty="0"/>
              <a:t>To capture data, prepare final report, and report to DMC</a:t>
            </a:r>
          </a:p>
          <a:p>
            <a:pPr lvl="2"/>
            <a:r>
              <a:rPr lang="en-CA" altLang="fr-FR" sz="2133" dirty="0"/>
              <a:t>They define “firewalled” statisticians to work with the DMC</a:t>
            </a:r>
          </a:p>
          <a:p>
            <a:r>
              <a:rPr lang="en-CA" altLang="fr-FR" sz="2133" dirty="0"/>
              <a:t>Some trials have some in same clinical group unblinded &amp; others blinded</a:t>
            </a:r>
          </a:p>
          <a:p>
            <a:r>
              <a:rPr lang="en-CA" altLang="fr-FR" dirty="0"/>
              <a:t>Is recruitment proceeding so slowly that..</a:t>
            </a:r>
          </a:p>
          <a:p>
            <a:pPr lvl="1"/>
            <a:r>
              <a:rPr lang="en-CA" altLang="fr-FR" sz="2133" dirty="0"/>
              <a:t>The end may never come?</a:t>
            </a:r>
          </a:p>
          <a:p>
            <a:pPr lvl="1"/>
            <a:r>
              <a:rPr lang="en-CA" altLang="fr-FR" sz="2133" dirty="0"/>
              <a:t>The sponsor may remove the funding?</a:t>
            </a:r>
          </a:p>
          <a:p>
            <a:r>
              <a:rPr lang="en-CA" altLang="fr-FR" sz="2133" dirty="0"/>
              <a:t>Is recruitment too fast in a center or country?</a:t>
            </a:r>
          </a:p>
          <a:p>
            <a:r>
              <a:rPr lang="en-CA" altLang="fr-FR" sz="2133" dirty="0"/>
              <a:t>Do the data look credible?</a:t>
            </a:r>
            <a:endParaRPr lang="fr-CA" altLang="fr-FR" sz="2133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F43B2E55-3257-4212-AAA7-A34ACD5F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altLang="fr-FR" sz="2800" dirty="0"/>
              <a:t>Is </a:t>
            </a:r>
            <a:r>
              <a:rPr lang="fr-CA" altLang="fr-FR" sz="2800" dirty="0" err="1"/>
              <a:t>adherence</a:t>
            </a:r>
            <a:r>
              <a:rPr lang="fr-CA" altLang="fr-FR" sz="2800" dirty="0"/>
              <a:t> to intervention &amp; </a:t>
            </a:r>
            <a:r>
              <a:rPr lang="fr-CA" altLang="fr-FR" sz="2800" dirty="0" err="1"/>
              <a:t>protocol</a:t>
            </a:r>
            <a:r>
              <a:rPr lang="fr-CA" altLang="fr-FR" sz="2800" dirty="0"/>
              <a:t> acceptable?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BCD378-1438-40EB-AD7F-0C9763B6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CA" sz="2133" dirty="0"/>
              <a:t>Figure </a:t>
            </a:r>
            <a:r>
              <a:rPr lang="fr-CA" sz="2133" dirty="0" err="1"/>
              <a:t>should</a:t>
            </a:r>
            <a:r>
              <a:rPr lang="fr-CA" sz="2133" dirty="0"/>
              <a:t> show </a:t>
            </a:r>
            <a:r>
              <a:rPr lang="fr-CA" sz="2133" dirty="0" err="1"/>
              <a:t>adherence</a:t>
            </a:r>
            <a:r>
              <a:rPr lang="fr-CA" sz="2133" dirty="0"/>
              <a:t> over time</a:t>
            </a:r>
          </a:p>
          <a:p>
            <a:pPr>
              <a:defRPr/>
            </a:pPr>
            <a:r>
              <a:rPr lang="fr-CA" sz="2133" dirty="0"/>
              <a:t>Table </a:t>
            </a:r>
            <a:r>
              <a:rPr lang="fr-CA" sz="2133" dirty="0" err="1"/>
              <a:t>should</a:t>
            </a:r>
            <a:r>
              <a:rPr lang="fr-CA" sz="2133" dirty="0"/>
              <a:t> show major </a:t>
            </a:r>
            <a:r>
              <a:rPr lang="fr-CA" sz="2133" dirty="0" err="1"/>
              <a:t>protocol</a:t>
            </a:r>
            <a:r>
              <a:rPr lang="fr-CA" sz="2133" dirty="0"/>
              <a:t> </a:t>
            </a:r>
            <a:r>
              <a:rPr lang="fr-CA" sz="2133" dirty="0" err="1"/>
              <a:t>deviations</a:t>
            </a:r>
            <a:endParaRPr lang="fr-CA" sz="2133" dirty="0"/>
          </a:p>
          <a:p>
            <a:pPr>
              <a:defRPr/>
            </a:pPr>
            <a:endParaRPr lang="fr-CA" sz="2133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A256F4D1-3D86-4A31-AC3F-568622C0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fr-FR" dirty="0"/>
              <a:t>For </a:t>
            </a:r>
            <a:r>
              <a:rPr lang="fr-CA" altLang="fr-FR" dirty="0" err="1"/>
              <a:t>outcome</a:t>
            </a:r>
            <a:r>
              <a:rPr lang="fr-CA" altLang="fr-FR" dirty="0"/>
              <a:t> trials</a:t>
            </a:r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AE52AC97-D973-495D-AFDE-51BDC785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93145"/>
            <a:ext cx="8571297" cy="4023077"/>
          </a:xfrm>
        </p:spPr>
        <p:txBody>
          <a:bodyPr/>
          <a:lstStyle/>
          <a:p>
            <a:pPr>
              <a:defRPr/>
            </a:pPr>
            <a:r>
              <a:rPr lang="en-CA" altLang="fr-FR" dirty="0" err="1"/>
              <a:t>Eg</a:t>
            </a:r>
            <a:r>
              <a:rPr lang="en-CA" altLang="fr-FR" dirty="0"/>
              <a:t>: mortality, MI, progression-free survival, 3-line loss of vision</a:t>
            </a:r>
          </a:p>
          <a:p>
            <a:pPr>
              <a:defRPr/>
            </a:pPr>
            <a:r>
              <a:rPr lang="en-CA" altLang="fr-FR" dirty="0"/>
              <a:t>Are the event rates close enough to predicted?</a:t>
            </a:r>
          </a:p>
          <a:p>
            <a:pPr>
              <a:defRPr/>
            </a:pPr>
            <a:r>
              <a:rPr lang="en-CA" altLang="fr-FR" dirty="0"/>
              <a:t>If the study has an adjudication committee</a:t>
            </a:r>
          </a:p>
          <a:p>
            <a:pPr lvl="1">
              <a:defRPr/>
            </a:pPr>
            <a:r>
              <a:rPr lang="en-CA" altLang="fr-FR" dirty="0"/>
              <a:t>Is adjudication rapid enough for informed recommendations?</a:t>
            </a:r>
          </a:p>
          <a:p>
            <a:pPr lvl="1">
              <a:defRPr/>
            </a:pPr>
            <a:r>
              <a:rPr lang="en-CA" altLang="fr-FR" dirty="0"/>
              <a:t>How closely do investigator and adjudication agree?</a:t>
            </a:r>
          </a:p>
          <a:p>
            <a:pPr lvl="2">
              <a:defRPr/>
            </a:pPr>
            <a:r>
              <a:rPr lang="en-CA" altLang="fr-FR" dirty="0"/>
              <a:t>Does agreement and speed differ importantly </a:t>
            </a:r>
          </a:p>
          <a:p>
            <a:pPr lvl="3">
              <a:defRPr/>
            </a:pPr>
            <a:r>
              <a:rPr lang="en-CA" altLang="fr-FR" dirty="0"/>
              <a:t>By site?</a:t>
            </a:r>
          </a:p>
          <a:p>
            <a:pPr lvl="3">
              <a:defRPr/>
            </a:pPr>
            <a:r>
              <a:rPr lang="en-CA" altLang="fr-FR" dirty="0"/>
              <a:t>By severity of disease?</a:t>
            </a:r>
          </a:p>
          <a:p>
            <a:pPr marL="0" indent="0">
              <a:buNone/>
              <a:defRPr/>
            </a:pPr>
            <a:r>
              <a:rPr lang="en-CA" altLang="fr-FR" dirty="0"/>
              <a:t>	</a:t>
            </a:r>
            <a:endParaRPr lang="fr-CA" altLang="fr-FR" sz="2133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2D6C-0843-4CB9-965C-E1A84C0C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trials with continuous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6542-E4F0-4442-AE8F-E71248C6A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pain, visual acuity, PANSS score in schizophrenia</a:t>
            </a:r>
          </a:p>
          <a:p>
            <a:r>
              <a:rPr lang="en-US" dirty="0"/>
              <a:t>Are the variances close to what was expected?</a:t>
            </a:r>
          </a:p>
          <a:p>
            <a:r>
              <a:rPr lang="en-US" dirty="0"/>
              <a:t>Is the drop-out rate low enough for valid analysis?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D5E10-81C2-4990-BCF5-86F72690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9538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B5F0B523-8FDF-411F-8690-2231E746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fr-FR" dirty="0"/>
              <a:t/>
            </a:r>
            <a:br>
              <a:rPr lang="en-CA" altLang="fr-FR" dirty="0"/>
            </a:br>
            <a:r>
              <a:rPr lang="en-CA" altLang="fr-FR" dirty="0"/>
              <a:t>Are the participants safe?</a:t>
            </a:r>
            <a:endParaRPr lang="fr-CA" altLang="fr-FR" dirty="0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9C5CCC1C-45C8-466C-8D24-2F1123F4B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609798" cy="4526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The ISRG must present data in an understandable form.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Rouleau: DMC should not have to look for a needle in a haystack.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Start with SAEs, then AEs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Maybe include drug-related SAEs and AEs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Use color to identify potential areas of interest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CA" altLang="fr-FR" sz="2489" dirty="0"/>
              <a:t>May combine related SAEs</a:t>
            </a:r>
            <a:endParaRPr lang="en-CA" altLang="fr-FR" sz="2133" i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EF7C-C263-4723-83CD-DC9E354D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20B8-DA1E-41DC-BEE9-B155A471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923"/>
            <a:ext cx="8229600" cy="49789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Buhr K, Downs M, Rhorer J, </a:t>
            </a:r>
            <a:r>
              <a:rPr lang="en-US" dirty="0" err="1"/>
              <a:t>Bechhofer</a:t>
            </a:r>
            <a:r>
              <a:rPr lang="en-US" dirty="0"/>
              <a:t> R, Wittes J (2018). </a:t>
            </a:r>
          </a:p>
          <a:p>
            <a:pPr marL="347980" lvl="1" indent="0">
              <a:buNone/>
            </a:pPr>
            <a:r>
              <a:rPr lang="en-US" dirty="0"/>
              <a:t>Reports to Independent Data Monitoring Committees: </a:t>
            </a:r>
          </a:p>
          <a:p>
            <a:pPr marL="347980" lvl="1" indent="0">
              <a:buNone/>
            </a:pPr>
            <a:r>
              <a:rPr lang="en-US" dirty="0"/>
              <a:t>An Appeal for Clarity, Completeness, and Comprehensibility. </a:t>
            </a:r>
          </a:p>
          <a:p>
            <a:pPr marL="347980" lvl="1" indent="0">
              <a:buNone/>
            </a:pPr>
            <a:r>
              <a:rPr lang="en-US" dirty="0" err="1"/>
              <a:t>Ther</a:t>
            </a:r>
            <a:r>
              <a:rPr lang="en-US" dirty="0"/>
              <a:t> </a:t>
            </a:r>
            <a:r>
              <a:rPr lang="en-US" dirty="0" err="1"/>
              <a:t>Innov</a:t>
            </a:r>
            <a:r>
              <a:rPr lang="en-US" dirty="0"/>
              <a:t> Reg Science 52:459-468.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5BEB-86FD-4F79-B11F-790AF37C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3</a:t>
            </a:fld>
            <a:endParaRPr kumimoji="0"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9FD5C22-69F2-4132-B42E-734C18F7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832"/>
            <a:ext cx="11221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05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E7BB0A84-485A-49E8-8423-D48D3048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altLang="fr-FR" dirty="0"/>
              <a:t>Report </a:t>
            </a:r>
            <a:r>
              <a:rPr lang="fr-CA" altLang="fr-FR" dirty="0" err="1"/>
              <a:t>writer</a:t>
            </a:r>
            <a:r>
              <a:rPr lang="fr-CA" altLang="fr-FR" dirty="0"/>
              <a:t> </a:t>
            </a:r>
            <a:r>
              <a:rPr lang="fr-CA" altLang="fr-FR" dirty="0" err="1"/>
              <a:t>should</a:t>
            </a:r>
            <a:r>
              <a:rPr lang="fr-CA" altLang="fr-FR" dirty="0"/>
              <a:t> </a:t>
            </a:r>
            <a:r>
              <a:rPr lang="fr-CA" altLang="fr-FR" dirty="0" err="1"/>
              <a:t>think</a:t>
            </a:r>
            <a:r>
              <a:rPr lang="fr-CA" altLang="fr-FR" dirty="0"/>
              <a:t> of </a:t>
            </a:r>
            <a:r>
              <a:rPr lang="fr-CA" altLang="fr-FR" dirty="0" err="1"/>
              <a:t>mechanism</a:t>
            </a:r>
            <a:endParaRPr lang="fr-CA" altLang="fr-FR" dirty="0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A323466A-79ED-4CD6-98EC-9ACF17E7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Identify potential areas of adverse events related to drug’s </a:t>
            </a:r>
          </a:p>
          <a:p>
            <a:pPr lvl="1">
              <a:defRPr/>
            </a:pPr>
            <a:r>
              <a:rPr lang="en-CA" altLang="fr-FR" dirty="0"/>
              <a:t>Mechanism of action and structure</a:t>
            </a:r>
          </a:p>
          <a:p>
            <a:pPr lvl="2">
              <a:defRPr/>
            </a:pPr>
            <a:r>
              <a:rPr lang="en-CA" altLang="fr-FR" sz="2133" dirty="0"/>
              <a:t>Very low lipids might produce mental/neurological complications</a:t>
            </a:r>
          </a:p>
          <a:p>
            <a:pPr lvl="2">
              <a:defRPr/>
            </a:pPr>
            <a:r>
              <a:rPr lang="en-CA" altLang="fr-FR" sz="2133" dirty="0"/>
              <a:t>Interventions with viruses might cause inflammatory reactions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Take advantage of the expertise on the DMC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Remain flexible –Don’t lock report into same presentation each meeting</a:t>
            </a:r>
            <a:endParaRPr lang="fr-CA" altLang="fr-FR" sz="2133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00B9-0F7B-40CE-AA43-250549A7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AD332-19E3-4990-B761-966CD72F7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We statisticians are interested in changes in means and medians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dirty="0"/>
              <a:t>MDs are interested mostly in extreme values </a:t>
            </a:r>
          </a:p>
          <a:p>
            <a:pPr lvl="1">
              <a:defRPr/>
            </a:pPr>
            <a:r>
              <a:rPr lang="en-CA" altLang="fr-FR" dirty="0"/>
              <a:t>higher (e.g., liver enzymes)</a:t>
            </a:r>
          </a:p>
          <a:p>
            <a:pPr lvl="1">
              <a:defRPr/>
            </a:pPr>
            <a:r>
              <a:rPr lang="en-CA" altLang="fr-FR" dirty="0"/>
              <a:t>lower (e.g., white blood cell and platelet counts).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fr-FR" sz="2133" dirty="0"/>
              <a:t>Use box plots but show outliers somehow</a:t>
            </a:r>
          </a:p>
          <a:p>
            <a:pPr lvl="1">
              <a:defRPr/>
            </a:pPr>
            <a:r>
              <a:rPr lang="en-CA" altLang="fr-FR" sz="2133" dirty="0"/>
              <a:t>Often the outliers are incorrect because the units are wrong</a:t>
            </a:r>
          </a:p>
          <a:p>
            <a:pPr lvl="2">
              <a:defRPr/>
            </a:pPr>
            <a:r>
              <a:rPr lang="en-CA" altLang="fr-FR" sz="2133" dirty="0"/>
              <a:t>E.g., if you have a K</a:t>
            </a:r>
            <a:r>
              <a:rPr lang="en-CA" altLang="fr-FR" sz="2133" baseline="30000" dirty="0"/>
              <a:t>+</a:t>
            </a:r>
            <a:r>
              <a:rPr lang="en-CA" altLang="fr-FR" sz="2133" dirty="0"/>
              <a:t> of 11, it’s wrong and you should delete it</a:t>
            </a:r>
          </a:p>
          <a:p>
            <a:pPr lvl="2">
              <a:defRPr/>
            </a:pPr>
            <a:r>
              <a:rPr lang="en-CA" altLang="fr-FR" sz="2133" dirty="0"/>
              <a:t>But some lab values can get very large</a:t>
            </a:r>
            <a:endParaRPr lang="en-CA" altLang="fr-FR" sz="2133" baseline="30000" dirty="0"/>
          </a:p>
          <a:p>
            <a:pPr lvl="1">
              <a:defRPr/>
            </a:pPr>
            <a:r>
              <a:rPr lang="en-CA" altLang="fr-FR" sz="2133" dirty="0"/>
              <a:t>Show Hy’s Law for liver toxicity</a:t>
            </a:r>
          </a:p>
          <a:p>
            <a:pPr lvl="1">
              <a:defRPr/>
            </a:pPr>
            <a:endParaRPr lang="fr-CA" altLang="fr-FR" sz="2133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CEECA-078F-420F-9702-699737BB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20185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2C05-6073-45FC-AA15-1627DD16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Bambi and Godzilla plots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3916EE-539F-44CA-AA49-DA05C9D2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862" y="2635956"/>
            <a:ext cx="3620005" cy="40391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147A-4F2D-4BB9-8524-A940BED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32</a:t>
            </a:fld>
            <a:endParaRPr kumimoji="0"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25D6F-9A02-44D7-9B5D-3D03F8ED7472}"/>
              </a:ext>
            </a:extLst>
          </p:cNvPr>
          <p:cNvSpPr txBox="1"/>
          <p:nvPr/>
        </p:nvSpPr>
        <p:spPr>
          <a:xfrm>
            <a:off x="259882" y="167432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Creatine kinase- extreme value is 4,782 IU.</a:t>
            </a:r>
          </a:p>
          <a:p>
            <a:r>
              <a:rPr lang="en-US" sz="2400" dirty="0"/>
              <a:t>ISRG should ask itself: could this number be real?</a:t>
            </a:r>
          </a:p>
        </p:txBody>
      </p:sp>
    </p:spTree>
    <p:extLst>
      <p:ext uri="{BB962C8B-B14F-4D97-AF65-F5344CB8AC3E}">
        <p14:creationId xmlns:p14="http://schemas.microsoft.com/office/powerpoint/2010/main" val="365973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2C05-6073-45FC-AA15-1627DD16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number could be real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3916EE-539F-44CA-AA49-DA05C9D2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369" y="2505324"/>
            <a:ext cx="3620005" cy="40391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147A-4F2D-4BB9-8524-A940BED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33</a:t>
            </a:fld>
            <a:endParaRPr kumimoji="0"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525D6F-9A02-44D7-9B5D-3D03F8ED7472}"/>
              </a:ext>
            </a:extLst>
          </p:cNvPr>
          <p:cNvSpPr txBox="1"/>
          <p:nvPr/>
        </p:nvSpPr>
        <p:spPr>
          <a:xfrm>
            <a:off x="259882" y="1674327"/>
            <a:ext cx="782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Creatine kinase-  range about 20-200 international units – can go to 20,000 in a patient with rhabdomyolysis</a:t>
            </a:r>
          </a:p>
        </p:txBody>
      </p:sp>
    </p:spTree>
    <p:extLst>
      <p:ext uri="{BB962C8B-B14F-4D97-AF65-F5344CB8AC3E}">
        <p14:creationId xmlns:p14="http://schemas.microsoft.com/office/powerpoint/2010/main" val="319138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2C05-6073-45FC-AA15-1627DD16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Show both plots…and interrogate the data to understand what happened to the three large outliers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3916EE-539F-44CA-AA49-DA05C9D2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95515"/>
            <a:ext cx="3620005" cy="40391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147A-4F2D-4BB9-8524-A940BED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34</a:t>
            </a:fld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2C93F-BEF2-41C4-8871-222192E2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74" y="1995515"/>
            <a:ext cx="2943636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ECB87E73-53DE-46F6-9574-B03D7844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fr-FR" dirty="0"/>
              <a:t>Report may define subgroups of extra risk</a:t>
            </a:r>
            <a:endParaRPr lang="fr-CA" altLang="fr-FR" dirty="0"/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B1222F66-A9F7-48FC-826A-16F6C4EA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78" y="2194279"/>
            <a:ext cx="8229600" cy="2785533"/>
          </a:xfrm>
        </p:spPr>
        <p:txBody>
          <a:bodyPr/>
          <a:lstStyle/>
          <a:p>
            <a:r>
              <a:rPr lang="en-CA" altLang="fr-FR" sz="2133" dirty="0"/>
              <a:t>If some patients developing say, renal or pulmonary complications</a:t>
            </a:r>
          </a:p>
          <a:p>
            <a:pPr lvl="1"/>
            <a:r>
              <a:rPr lang="en-CA" altLang="fr-FR" sz="2133" dirty="0"/>
              <a:t>Show them separately</a:t>
            </a:r>
          </a:p>
          <a:p>
            <a:pPr lvl="1"/>
            <a:r>
              <a:rPr lang="en-CA" altLang="fr-FR" sz="2133" dirty="0"/>
              <a:t>The DMC may want to stop entering them in the trial</a:t>
            </a:r>
            <a:endParaRPr lang="fr-CA" altLang="fr-FR" sz="2133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4FF1CED4-DE52-41BB-BFAD-0EE63D0A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fr-FR" dirty="0"/>
              <a:t>If trial has </a:t>
            </a:r>
            <a:r>
              <a:rPr lang="fr-CA" altLang="fr-FR" dirty="0" err="1"/>
              <a:t>statistical</a:t>
            </a:r>
            <a:r>
              <a:rPr lang="fr-CA" altLang="fr-FR" dirty="0"/>
              <a:t> </a:t>
            </a:r>
            <a:r>
              <a:rPr lang="fr-CA" altLang="fr-FR" dirty="0" err="1"/>
              <a:t>stopping</a:t>
            </a:r>
            <a:r>
              <a:rPr lang="fr-CA" altLang="fr-FR" dirty="0"/>
              <a:t> guidelines</a:t>
            </a: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28F835AB-82C3-479D-8EB5-6832DAA8F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1478"/>
            <a:ext cx="8229600" cy="40230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fr-FR" sz="2489" dirty="0"/>
              <a:t>Supply DMC charter and remind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fr-FR" sz="2489" dirty="0"/>
              <a:t>When interim analyses are planned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fr-FR" sz="2489" dirty="0"/>
              <a:t>Stopping guidelines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altLang="fr-FR" sz="2489" dirty="0"/>
              <a:t>Explain what the guidelines mean!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fr-FR" sz="2489" dirty="0"/>
              <a:t>Supply a table summarizing primary and secondary endpoints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fr-FR" sz="2489" dirty="0"/>
              <a:t>Supply Kaplan-Meier curves</a:t>
            </a:r>
            <a:endParaRPr lang="fr-CA" alt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17B319C5-70B4-43B7-9FC7-6E69A8FD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fr-FR" dirty="0"/>
              <a:t>Presenting for trials with adjudication</a:t>
            </a:r>
            <a:endParaRPr lang="fr-CA" altLang="fr-FR" dirty="0"/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7510DAAA-EADC-4F08-9098-38F3C1FC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fr-FR" dirty="0"/>
              <a:t>Present investigator reported, adjudicated, &amp; best available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fr-FR" dirty="0"/>
              <a:t>Show cross tabs</a:t>
            </a:r>
            <a:endParaRPr lang="fr-CA" alt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DBCF-631C-4940-9D37-58C0EEEE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7F84-8E20-41FB-8387-F3AD2DD83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30863-D226-4451-9308-833DF32F2B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38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33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for DMC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DMC reports are not Clinical Study Reports</a:t>
            </a:r>
          </a:p>
          <a:p>
            <a:r>
              <a:rPr lang="en-US" dirty="0"/>
              <a:t>Comprehensive but comprehensible</a:t>
            </a:r>
          </a:p>
          <a:p>
            <a:r>
              <a:rPr lang="en-US" dirty="0"/>
              <a:t>Must facilitate efficient review </a:t>
            </a:r>
          </a:p>
          <a:p>
            <a:pPr lvl="1"/>
            <a:r>
              <a:rPr lang="en-US" dirty="0"/>
              <a:t>Report structure must be clear</a:t>
            </a:r>
          </a:p>
          <a:p>
            <a:pPr lvl="1"/>
            <a:r>
              <a:rPr lang="en-US" dirty="0"/>
              <a:t>Analyses must be interpretable</a:t>
            </a:r>
          </a:p>
          <a:p>
            <a:r>
              <a:rPr lang="en-US" dirty="0"/>
              <a:t>Reports must be responsive to reasonable DMC requests</a:t>
            </a:r>
          </a:p>
          <a:p>
            <a:pPr lvl="1"/>
            <a:r>
              <a:rPr lang="en-US" dirty="0"/>
              <a:t>Requests must relate to recommendations DMC may make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9409-BE60-4807-974B-85524561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6A65-0256-4AA5-AC97-391A690AD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the ISRG (aka, the SDAC)</a:t>
            </a:r>
          </a:p>
          <a:p>
            <a:r>
              <a:rPr lang="en-US" dirty="0"/>
              <a:t>The organizational meeting</a:t>
            </a:r>
          </a:p>
          <a:p>
            <a:r>
              <a:rPr lang="en-US" dirty="0"/>
              <a:t>What DMC members want to (and need to) see</a:t>
            </a:r>
          </a:p>
          <a:p>
            <a:r>
              <a:rPr lang="en-US" dirty="0"/>
              <a:t>How to prepare DMC reports</a:t>
            </a:r>
          </a:p>
          <a:p>
            <a:endParaRPr lang="en-US" dirty="0"/>
          </a:p>
          <a:p>
            <a:r>
              <a:rPr lang="en-US" dirty="0"/>
              <a:t>30 minutes break</a:t>
            </a:r>
          </a:p>
          <a:p>
            <a:r>
              <a:rPr lang="en-US" dirty="0"/>
              <a:t>Hard copy vs. electronic copy</a:t>
            </a:r>
          </a:p>
          <a:p>
            <a:r>
              <a:rPr lang="en-US" dirty="0"/>
              <a:t>Tables, graphs, and text</a:t>
            </a:r>
          </a:p>
          <a:p>
            <a:r>
              <a:rPr lang="en-US" dirty="0"/>
              <a:t>Approaches to specific types of data</a:t>
            </a:r>
          </a:p>
          <a:p>
            <a:r>
              <a:rPr lang="en-US" dirty="0"/>
              <a:t>Special (but common) problems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D630A-F357-4863-A0FD-8929E704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95580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DMC reports vs. Clinical Study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Audiences and purposes are very different</a:t>
            </a:r>
          </a:p>
          <a:p>
            <a:r>
              <a:rPr lang="en-US" dirty="0"/>
              <a:t>Use of interim vs. final, locked datasets</a:t>
            </a:r>
          </a:p>
          <a:p>
            <a:r>
              <a:rPr lang="en-US" dirty="0"/>
              <a:t>Flexibility (DMC) vs. pre-specification (CSR) </a:t>
            </a:r>
          </a:p>
          <a:p>
            <a:r>
              <a:rPr lang="en-US" dirty="0"/>
              <a:t>Statistician may have different roles</a:t>
            </a:r>
          </a:p>
          <a:p>
            <a:pPr lvl="1"/>
            <a:r>
              <a:rPr lang="en-US" dirty="0"/>
              <a:t>CSR: More active </a:t>
            </a:r>
            <a:r>
              <a:rPr lang="en-US" i="1" dirty="0"/>
              <a:t>before</a:t>
            </a:r>
            <a:r>
              <a:rPr lang="en-US" dirty="0"/>
              <a:t> analysis starts</a:t>
            </a:r>
          </a:p>
          <a:p>
            <a:pPr lvl="1"/>
            <a:r>
              <a:rPr lang="en-US" dirty="0"/>
              <a:t>DMC: Active </a:t>
            </a:r>
            <a:r>
              <a:rPr lang="en-US" i="1" dirty="0"/>
              <a:t>during</a:t>
            </a:r>
            <a:r>
              <a:rPr lang="en-US" dirty="0"/>
              <a:t> study and reporting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97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DMC &amp; CSR may need different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CSR and “Topline” programs assume final, locked data</a:t>
            </a:r>
          </a:p>
          <a:p>
            <a:pPr lvl="1"/>
            <a:r>
              <a:rPr lang="en-US" dirty="0"/>
              <a:t>May crash on interim data</a:t>
            </a:r>
          </a:p>
          <a:p>
            <a:pPr lvl="1"/>
            <a:r>
              <a:rPr lang="en-US" dirty="0"/>
              <a:t>May exclude or misrepresent interim data </a:t>
            </a:r>
          </a:p>
          <a:p>
            <a:pPr lvl="2"/>
            <a:r>
              <a:rPr lang="en-US" dirty="0"/>
              <a:t>e.g., if rule is to exclude missing dates, may miss unclean data</a:t>
            </a:r>
          </a:p>
          <a:p>
            <a:pPr lvl="1"/>
            <a:r>
              <a:rPr lang="en-US" dirty="0"/>
              <a:t>DMC may need analyses irrelevant for CSR and vice versa</a:t>
            </a:r>
          </a:p>
          <a:p>
            <a:pPr lvl="2"/>
            <a:r>
              <a:rPr lang="en-US" dirty="0"/>
              <a:t>DMC cares about ongoing recruitment; CSR reports total</a:t>
            </a:r>
          </a:p>
          <a:p>
            <a:pPr lvl="2"/>
            <a:r>
              <a:rPr lang="en-US" dirty="0"/>
              <a:t>CSR has oodles of tables of subgroups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Facilitating the review: report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goal: efficient DMC review</a:t>
            </a:r>
          </a:p>
          <a:p>
            <a:pPr lvl="1"/>
            <a:r>
              <a:rPr lang="en-US" dirty="0"/>
              <a:t>Likely reading on plane for first time</a:t>
            </a:r>
          </a:p>
          <a:p>
            <a:pPr lvl="2"/>
            <a:r>
              <a:rPr lang="en-US" dirty="0"/>
              <a:t>In Zoom time, may not read at all before meeting!</a:t>
            </a:r>
          </a:p>
          <a:p>
            <a:pPr lvl="1"/>
            <a:r>
              <a:rPr lang="en-US" dirty="0"/>
              <a:t>E-copy vs. hardcopy</a:t>
            </a:r>
          </a:p>
          <a:p>
            <a:pPr lvl="2"/>
            <a:r>
              <a:rPr lang="en-US" dirty="0"/>
              <a:t>In Zoom time, even oldies like me cope with e-copy</a:t>
            </a:r>
          </a:p>
          <a:p>
            <a:pPr lvl="1"/>
            <a:r>
              <a:rPr lang="en-US" dirty="0"/>
              <a:t>Document conventions</a:t>
            </a:r>
          </a:p>
          <a:p>
            <a:pPr lvl="2"/>
            <a:r>
              <a:rPr lang="en-US" dirty="0"/>
              <a:t>one PDF </a:t>
            </a:r>
          </a:p>
          <a:p>
            <a:pPr lvl="2"/>
            <a:r>
              <a:rPr lang="en-US" dirty="0"/>
              <a:t>bookmarked/tabbed, page numbers  </a:t>
            </a:r>
          </a:p>
          <a:p>
            <a:pPr lvl="2"/>
            <a:r>
              <a:rPr lang="en-US" dirty="0"/>
              <a:t>cross references</a:t>
            </a:r>
          </a:p>
          <a:p>
            <a:endParaRPr lang="en-US" dirty="0"/>
          </a:p>
          <a:p>
            <a:r>
              <a:rPr lang="en-US" dirty="0"/>
              <a:t>Table of contents</a:t>
            </a:r>
          </a:p>
          <a:p>
            <a:endParaRPr lang="en-US" dirty="0"/>
          </a:p>
          <a:p>
            <a:r>
              <a:rPr lang="en-US" dirty="0"/>
              <a:t>Summaries for ease of review</a:t>
            </a:r>
          </a:p>
          <a:p>
            <a:pPr lvl="1"/>
            <a:r>
              <a:rPr lang="en-US" dirty="0"/>
              <a:t>Executive summaries, text, appendices, protocol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6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DMC reports – real examples of bad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981200" cy="3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1477"/>
            <a:ext cx="6310643" cy="41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DMC reports – stack of binders </a:t>
            </a:r>
            <a:br>
              <a:rPr lang="en-US" dirty="0"/>
            </a:br>
            <a:r>
              <a:rPr lang="en-US" dirty="0"/>
              <a:t>– no 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nelle\Pictures\2016-02-17\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31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Binders have tabs but no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anelle\Pictures\2016-02-17\0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4" b="30627"/>
          <a:stretch/>
        </p:blipFill>
        <p:spPr bwMode="auto">
          <a:xfrm>
            <a:off x="533400" y="2362200"/>
            <a:ext cx="76380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6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Include a table of contents &amp; page numbers!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0601"/>
            <a:ext cx="687469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13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Executive summaries can be 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Quick summary</a:t>
            </a:r>
          </a:p>
          <a:p>
            <a:r>
              <a:rPr lang="en-US" dirty="0"/>
              <a:t>Bird’s eye view</a:t>
            </a:r>
          </a:p>
          <a:p>
            <a:pPr lvl="1"/>
            <a:r>
              <a:rPr lang="en-US" dirty="0"/>
              <a:t>Not meant to lead/guide DMC’s review</a:t>
            </a:r>
          </a:p>
          <a:p>
            <a:r>
              <a:rPr lang="en-US" dirty="0"/>
              <a:t>Limited information only; not full picture</a:t>
            </a:r>
          </a:p>
          <a:p>
            <a:r>
              <a:rPr lang="en-US" dirty="0"/>
              <a:t>Repeated at next meeting with past meeting’s summary</a:t>
            </a:r>
          </a:p>
          <a:p>
            <a:pPr lvl="1"/>
            <a:r>
              <a:rPr lang="en-US" dirty="0"/>
              <a:t>Helpful to remind committee of big picture</a:t>
            </a:r>
          </a:p>
          <a:p>
            <a:r>
              <a:rPr lang="en-US" dirty="0"/>
              <a:t>Some DMC members see these as leading</a:t>
            </a:r>
          </a:p>
          <a:p>
            <a:pPr lvl="1"/>
            <a:r>
              <a:rPr lang="en-US" dirty="0"/>
              <a:t>If your DMC doesn’t want one, don’t do it!</a:t>
            </a:r>
          </a:p>
          <a:p>
            <a:r>
              <a:rPr lang="en-US" dirty="0"/>
              <a:t>Some DMC members want lots of details</a:t>
            </a:r>
          </a:p>
          <a:p>
            <a:pPr lvl="1"/>
            <a:r>
              <a:rPr lang="en-US" dirty="0"/>
              <a:t>If so, give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1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summary (safety only)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7820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5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650D-2E11-4A7B-85BC-6241DFDC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 summary – other items it might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D066-CD99-4FCF-8BDA-435C00A2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patient years treated</a:t>
            </a:r>
          </a:p>
          <a:p>
            <a:r>
              <a:rPr lang="en-US" dirty="0"/>
              <a:t>Deaths reported as of cut-off</a:t>
            </a:r>
          </a:p>
          <a:p>
            <a:pPr lvl="1"/>
            <a:r>
              <a:rPr lang="en-US" dirty="0"/>
              <a:t>Remember that deaths come from different sources</a:t>
            </a:r>
          </a:p>
          <a:p>
            <a:pPr lvl="1"/>
            <a:r>
              <a:rPr lang="en-US" dirty="0"/>
              <a:t>Can confuse DMC if it’s not clear where they are from</a:t>
            </a:r>
          </a:p>
          <a:p>
            <a:r>
              <a:rPr lang="en-US" dirty="0"/>
              <a:t>KM estimates of deaths rates (12 month, 24 month)</a:t>
            </a:r>
          </a:p>
          <a:p>
            <a:r>
              <a:rPr lang="en-US" dirty="0"/>
              <a:t>Primary outcome events </a:t>
            </a:r>
          </a:p>
          <a:p>
            <a:pPr lvl="1"/>
            <a:r>
              <a:rPr lang="en-US" dirty="0"/>
              <a:t>adjudicated</a:t>
            </a:r>
          </a:p>
          <a:p>
            <a:pPr lvl="1"/>
            <a:r>
              <a:rPr lang="en-US" dirty="0"/>
              <a:t>unrefuted</a:t>
            </a:r>
          </a:p>
          <a:p>
            <a:pPr lvl="1"/>
            <a:r>
              <a:rPr lang="en-US" dirty="0"/>
              <a:t>investigator reported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3DB7E-91AD-41CB-AFA8-0AEEF9C2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49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38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94E1-6244-4DEB-B17E-3ECB2AD3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ISRG</a:t>
            </a:r>
            <a:br>
              <a:rPr lang="en-US" dirty="0"/>
            </a:br>
            <a:r>
              <a:rPr lang="en-US" dirty="0"/>
              <a:t> (aka, the SDAC)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935A2-7073-460F-BCAE-873903CC9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7FF6B-092C-48AB-A131-28777CD51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5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49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Facilitating the review: data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Organize information efficiently</a:t>
            </a:r>
          </a:p>
          <a:p>
            <a:r>
              <a:rPr lang="en-US"/>
              <a:t>Highlight important details </a:t>
            </a:r>
          </a:p>
          <a:p>
            <a:pPr lvl="1"/>
            <a:r>
              <a:rPr lang="en-US"/>
              <a:t>Highlight ≠ leading/guiding</a:t>
            </a:r>
          </a:p>
          <a:p>
            <a:pPr lvl="1"/>
            <a:r>
              <a:rPr lang="en-US"/>
              <a:t>Explain where information can be found</a:t>
            </a:r>
          </a:p>
          <a:p>
            <a:r>
              <a:rPr lang="en-US"/>
              <a:t>Omit useless information </a:t>
            </a:r>
          </a:p>
          <a:p>
            <a:pPr lvl="1"/>
            <a:r>
              <a:rPr lang="en-US"/>
              <a:t>Lots of zeros can be a distraction</a:t>
            </a:r>
          </a:p>
          <a:p>
            <a:r>
              <a:rPr lang="en-US"/>
              <a:t>Leverage similarities</a:t>
            </a:r>
          </a:p>
          <a:p>
            <a:pPr lvl="1"/>
            <a:r>
              <a:rPr lang="en-US"/>
              <a:t>If analyses are similar, present in similar way</a:t>
            </a:r>
          </a:p>
          <a:p>
            <a:pPr lvl="1"/>
            <a:r>
              <a:rPr lang="en-US"/>
              <a:t>Parallel structure for multiple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1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flexible!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 information in appropriate way</a:t>
            </a:r>
          </a:p>
          <a:p>
            <a:pPr lvl="1"/>
            <a:r>
              <a:rPr lang="en-US" dirty="0"/>
              <a:t>For report of 10 patients, listings may be more informative than tables with zeros</a:t>
            </a:r>
          </a:p>
          <a:p>
            <a:pPr lvl="1"/>
            <a:r>
              <a:rPr lang="en-US" dirty="0"/>
              <a:t>Transition to tables/graphs over life of project</a:t>
            </a:r>
          </a:p>
          <a:p>
            <a:pPr lvl="1"/>
            <a:r>
              <a:rPr lang="en-US" dirty="0"/>
              <a:t>May need to add subsets as data accumulate</a:t>
            </a:r>
          </a:p>
          <a:p>
            <a:pPr lvl="1"/>
            <a:endParaRPr lang="en-US" dirty="0"/>
          </a:p>
          <a:p>
            <a:r>
              <a:rPr lang="en-US" dirty="0"/>
              <a:t>Some stat groups limited by programming “templates”</a:t>
            </a:r>
          </a:p>
          <a:p>
            <a:pPr lvl="1"/>
            <a:r>
              <a:rPr lang="en-US" dirty="0"/>
              <a:t>Some presentations may not fit into company templates</a:t>
            </a:r>
          </a:p>
          <a:p>
            <a:pPr lvl="1"/>
            <a:r>
              <a:rPr lang="en-US" dirty="0"/>
              <a:t>Small changes can make a difference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14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Not-so-great presentation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information on one page</a:t>
            </a:r>
          </a:p>
          <a:p>
            <a:r>
              <a:rPr lang="en-US" dirty="0"/>
              <a:t>Too little information on one page </a:t>
            </a:r>
          </a:p>
          <a:p>
            <a:pPr lvl="1"/>
            <a:r>
              <a:rPr lang="en-US" dirty="0"/>
              <a:t>Often distributed over lots of pages!</a:t>
            </a:r>
          </a:p>
          <a:p>
            <a:r>
              <a:rPr lang="en-US" dirty="0"/>
              <a:t>Difficult to follow/interpret</a:t>
            </a:r>
          </a:p>
          <a:p>
            <a:r>
              <a:rPr lang="en-US" dirty="0"/>
              <a:t>Too many pages (hard to follow; hard to notice trends)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5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Too much (but not useful) information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293"/>
            <a:ext cx="7848600" cy="46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1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200" dirty="0"/>
              <a:t>Too much (but not useful) information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9293"/>
            <a:ext cx="7848600" cy="46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4094" y="560653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Slowly reached conclusion: all data are missing!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5898"/>
            <a:ext cx="8077200" cy="29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Difficult to follow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3863" y="2362200"/>
            <a:ext cx="100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Where are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Grade 4 AEs?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1409023"/>
            <a:ext cx="8793723" cy="31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Difficult to follow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1828800"/>
            <a:ext cx="1295400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13274" y="1336710"/>
            <a:ext cx="1143000" cy="295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879" y="5029200"/>
            <a:ext cx="3501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Aha! There they are – on the next page!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5600" y="4038600"/>
            <a:ext cx="990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9" y="990600"/>
            <a:ext cx="7237021" cy="51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Too many pages</a:t>
            </a:r>
          </a:p>
        </p:txBody>
      </p:sp>
      <p:sp>
        <p:nvSpPr>
          <p:cNvPr id="5" name="Oval 4"/>
          <p:cNvSpPr/>
          <p:nvPr/>
        </p:nvSpPr>
        <p:spPr>
          <a:xfrm>
            <a:off x="6019800" y="8382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57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BE87E5-DE6E-47CB-8E56-794D1C0AC203}"/>
              </a:ext>
            </a:extLst>
          </p:cNvPr>
          <p:cNvSpPr/>
          <p:nvPr/>
        </p:nvSpPr>
        <p:spPr>
          <a:xfrm>
            <a:off x="6651057" y="3782728"/>
            <a:ext cx="770021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your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your macros may work, sometimes they don’t </a:t>
            </a:r>
          </a:p>
          <a:p>
            <a:pPr lvl="1"/>
            <a:r>
              <a:rPr lang="en-US" dirty="0"/>
              <a:t>Be flexible in programming, when possible or most important</a:t>
            </a:r>
          </a:p>
          <a:p>
            <a:r>
              <a:rPr lang="en-US" dirty="0"/>
              <a:t>Small changes may help</a:t>
            </a:r>
          </a:p>
          <a:p>
            <a:pPr lvl="1"/>
            <a:r>
              <a:rPr lang="en-US" dirty="0"/>
              <a:t>Shorten footnotes, column widths </a:t>
            </a:r>
          </a:p>
          <a:p>
            <a:pPr lvl="1"/>
            <a:r>
              <a:rPr lang="en-US" dirty="0"/>
              <a:t>Decimal places </a:t>
            </a:r>
          </a:p>
          <a:p>
            <a:pPr lvl="2"/>
            <a:r>
              <a:rPr lang="en-US" dirty="0"/>
              <a:t>(how many are really informative? You don’t need 100.00%)</a:t>
            </a:r>
          </a:p>
          <a:p>
            <a:pPr lvl="1"/>
            <a:r>
              <a:rPr lang="en-US" dirty="0"/>
              <a:t>Change placement of headers/titles</a:t>
            </a:r>
          </a:p>
          <a:p>
            <a:pPr lvl="1"/>
            <a:r>
              <a:rPr lang="en-US" dirty="0"/>
              <a:t>Consider different approach (figures vs. tables)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42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5898"/>
            <a:ext cx="8077200" cy="29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Difficult to follow AE table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513B-FDF5-48CA-996D-FD2D6233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ways of reporting about a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C4FF-7561-4DAE-8BDC-29AEFCA5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13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primary paper</a:t>
            </a:r>
          </a:p>
          <a:p>
            <a:pPr lvl="1"/>
            <a:r>
              <a:rPr lang="en-US" dirty="0"/>
              <a:t>&lt;4000 words; 4 tables; 2 graphs</a:t>
            </a:r>
          </a:p>
          <a:p>
            <a:pPr lvl="1"/>
            <a:r>
              <a:rPr lang="en-US" dirty="0"/>
              <a:t>Audience: thousands of practicing physicians, payers,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papers</a:t>
            </a:r>
          </a:p>
          <a:p>
            <a:pPr lvl="1"/>
            <a:r>
              <a:rPr lang="en-US" dirty="0"/>
              <a:t>Each one: 2000-6000 words</a:t>
            </a:r>
          </a:p>
          <a:p>
            <a:pPr lvl="1"/>
            <a:r>
              <a:rPr lang="en-US" dirty="0"/>
              <a:t>Audience: people interested in the product, mechanism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Clinical Study Report</a:t>
            </a:r>
          </a:p>
          <a:p>
            <a:pPr lvl="1"/>
            <a:r>
              <a:rPr lang="en-US" dirty="0"/>
              <a:t>50,000-100,000 words; oodles of tables, figures, listings (TFLs)</a:t>
            </a:r>
          </a:p>
          <a:p>
            <a:pPr lvl="1"/>
            <a:r>
              <a:rPr lang="en-US" dirty="0"/>
              <a:t>Audience: a few handfuls of regulators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9969-7FC2-4451-9149-027C9DED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55483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" y="1409023"/>
            <a:ext cx="8793723" cy="31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Difficult to follow AE table, cont’d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05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7314"/>
            <a:ext cx="8305799" cy="316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Better AE table – now all columns on one page</a:t>
            </a:r>
          </a:p>
        </p:txBody>
      </p:sp>
      <p:sp>
        <p:nvSpPr>
          <p:cNvPr id="5" name="Left Brace 4"/>
          <p:cNvSpPr/>
          <p:nvPr/>
        </p:nvSpPr>
        <p:spPr>
          <a:xfrm>
            <a:off x="381000" y="2819399"/>
            <a:ext cx="76200" cy="170445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69531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Preferred terms now also sorted by decreasing total frequency, then alphabetically</a:t>
            </a:r>
          </a:p>
        </p:txBody>
      </p:sp>
      <p:cxnSp>
        <p:nvCxnSpPr>
          <p:cNvPr id="10" name="Curved Connector 9"/>
          <p:cNvCxnSpPr>
            <a:stCxn id="5" idx="1"/>
            <a:endCxn id="6" idx="1"/>
          </p:cNvCxnSpPr>
          <p:nvPr/>
        </p:nvCxnSpPr>
        <p:spPr>
          <a:xfrm rot="10800000" flipH="1" flipV="1">
            <a:off x="381000" y="3671626"/>
            <a:ext cx="228600" cy="1393015"/>
          </a:xfrm>
          <a:prstGeom prst="curvedConnector3">
            <a:avLst>
              <a:gd name="adj1" fmla="val -1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61707" cy="534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Lab table - Too many pages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48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SCT course\toomanypages -reduc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5" y="1056905"/>
            <a:ext cx="6816871" cy="51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013"/>
          </a:xfrm>
        </p:spPr>
        <p:txBody>
          <a:bodyPr>
            <a:normAutofit/>
          </a:bodyPr>
          <a:lstStyle/>
          <a:p>
            <a:r>
              <a:rPr lang="en-US" sz="3600" dirty="0"/>
              <a:t>Lab table - Small changes, fewer pages</a:t>
            </a:r>
          </a:p>
        </p:txBody>
      </p:sp>
      <p:sp>
        <p:nvSpPr>
          <p:cNvPr id="3" name="Oval 2"/>
          <p:cNvSpPr/>
          <p:nvPr/>
        </p:nvSpPr>
        <p:spPr>
          <a:xfrm>
            <a:off x="6286500" y="868383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73097" y="217389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Move lab label out of 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8158" y="4957924"/>
            <a:ext cx="200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Abbreviate text in footnotes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33336" y="2255583"/>
            <a:ext cx="2438400" cy="1136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60905" y="5234923"/>
            <a:ext cx="441002" cy="387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4433499"/>
            <a:ext cx="491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Changing page size/automatic breaking allows more data to fit on page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721922" y="4571999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3099-06E0-4E55-8A30-F4DAA246B1D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DDA6-6E43-455E-A087-B2331EAD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copy vs. electronic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FF63-47E6-45E4-BB52-0D339C65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presentation had been given in 2019</a:t>
            </a:r>
          </a:p>
          <a:p>
            <a:pPr lvl="1"/>
            <a:r>
              <a:rPr lang="en-US" dirty="0"/>
              <a:t>Remember that some people hate electronic copies</a:t>
            </a:r>
          </a:p>
          <a:p>
            <a:pPr lvl="1"/>
            <a:r>
              <a:rPr lang="en-US" dirty="0"/>
              <a:t>Remember that some people hate hard copies</a:t>
            </a:r>
          </a:p>
          <a:p>
            <a:pPr lvl="1"/>
            <a:r>
              <a:rPr lang="en-US" dirty="0"/>
              <a:t>So, give each members what that person wants</a:t>
            </a:r>
          </a:p>
          <a:p>
            <a:pPr lvl="1"/>
            <a:r>
              <a:rPr lang="en-US" dirty="0"/>
              <a:t>Remind members: ISRG knows if you have accessed report</a:t>
            </a:r>
          </a:p>
          <a:p>
            <a:r>
              <a:rPr lang="en-US" dirty="0"/>
              <a:t>But in the COVID era, we need to go electronic</a:t>
            </a:r>
          </a:p>
          <a:p>
            <a:pPr lvl="1"/>
            <a:r>
              <a:rPr lang="en-US" dirty="0"/>
              <a:t>Try to strike a balance between confidentiality and usability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7F3A8-6955-4FF8-B325-45122119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64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07228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Reports evolve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Report template presented at org meeting</a:t>
            </a:r>
          </a:p>
          <a:p>
            <a:pPr lvl="1"/>
            <a:r>
              <a:rPr lang="en-US" dirty="0"/>
              <a:t>Templates are BORING</a:t>
            </a:r>
          </a:p>
          <a:p>
            <a:r>
              <a:rPr lang="en-US" dirty="0"/>
              <a:t>Changes because of DMC requests</a:t>
            </a:r>
          </a:p>
          <a:p>
            <a:pPr lvl="1"/>
            <a:r>
              <a:rPr lang="en-US" dirty="0"/>
              <a:t>Now that tables are populated, changes requested</a:t>
            </a:r>
          </a:p>
          <a:p>
            <a:pPr lvl="1"/>
            <a:r>
              <a:rPr lang="en-US" dirty="0"/>
              <a:t>Safety signal requires further exploration</a:t>
            </a:r>
          </a:p>
          <a:p>
            <a:pPr lvl="1"/>
            <a:r>
              <a:rPr lang="en-US" dirty="0"/>
              <a:t>Results from related compounds prompt exploration</a:t>
            </a:r>
          </a:p>
          <a:p>
            <a:pPr lvl="1"/>
            <a:r>
              <a:rPr lang="en-US" dirty="0"/>
              <a:t>DMC is contemplating recommendation to stop trial</a:t>
            </a:r>
          </a:p>
          <a:p>
            <a:pPr lvl="2"/>
            <a:r>
              <a:rPr lang="en-US" dirty="0"/>
              <a:t>Subgroup analyses</a:t>
            </a:r>
          </a:p>
          <a:p>
            <a:pPr lvl="2"/>
            <a:r>
              <a:rPr lang="en-US" dirty="0"/>
              <a:t>Sensitivity analyses on primary endpoint</a:t>
            </a:r>
          </a:p>
          <a:p>
            <a:pPr lvl="2"/>
            <a:r>
              <a:rPr lang="en-US" dirty="0"/>
              <a:t>Conditional power calculations</a:t>
            </a:r>
          </a:p>
          <a:p>
            <a:pPr lvl="1"/>
            <a:r>
              <a:rPr lang="en-US" dirty="0"/>
              <a:t>Intellectual curiosity of DMC members (not a good reason for changes)</a:t>
            </a:r>
          </a:p>
          <a:p>
            <a:pPr lvl="1"/>
            <a:endParaRPr lang="en-US" dirty="0"/>
          </a:p>
          <a:p>
            <a:r>
              <a:rPr lang="en-US" dirty="0"/>
              <a:t>We cannot anticipate all changes can be anticipated</a:t>
            </a:r>
          </a:p>
          <a:p>
            <a:pPr lvl="1"/>
            <a:r>
              <a:rPr lang="en-US" dirty="0"/>
              <a:t>So best to get </a:t>
            </a:r>
            <a:r>
              <a:rPr lang="en-US" i="1" dirty="0"/>
              <a:t>all</a:t>
            </a:r>
            <a:r>
              <a:rPr lang="en-US" dirty="0"/>
              <a:t> available data as part of transfers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10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Handling DMC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571968" cy="4526280"/>
          </a:xfrm>
        </p:spPr>
        <p:txBody>
          <a:bodyPr>
            <a:normAutofit fontScale="92500"/>
          </a:bodyPr>
          <a:lstStyle/>
          <a:p>
            <a:r>
              <a:rPr lang="en-US" dirty="0"/>
              <a:t>Try to predict before meeting</a:t>
            </a:r>
          </a:p>
          <a:p>
            <a:pPr lvl="1"/>
            <a:r>
              <a:rPr lang="en-US" dirty="0"/>
              <a:t>Pre-meeting with chair</a:t>
            </a:r>
          </a:p>
          <a:p>
            <a:pPr lvl="1"/>
            <a:r>
              <a:rPr lang="en-US" dirty="0"/>
              <a:t>Team review of report before sending</a:t>
            </a:r>
          </a:p>
          <a:p>
            <a:pPr lvl="1"/>
            <a:endParaRPr lang="en-US" dirty="0"/>
          </a:p>
          <a:p>
            <a:r>
              <a:rPr lang="en-US" dirty="0"/>
              <a:t>Address at meeting</a:t>
            </a:r>
          </a:p>
          <a:p>
            <a:pPr lvl="1"/>
            <a:r>
              <a:rPr lang="en-US" dirty="0"/>
              <a:t>Risky if request is even moderately complicated</a:t>
            </a:r>
          </a:p>
          <a:p>
            <a:pPr lvl="1"/>
            <a:endParaRPr lang="en-US" dirty="0"/>
          </a:p>
          <a:p>
            <a:r>
              <a:rPr lang="en-US" dirty="0"/>
              <a:t>Include with meeting minutes if request doesn’t require immediate action</a:t>
            </a:r>
          </a:p>
          <a:p>
            <a:endParaRPr lang="en-US" dirty="0"/>
          </a:p>
          <a:p>
            <a:r>
              <a:rPr lang="en-US" dirty="0"/>
              <a:t>Supplemental follow-up meeting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 in allowance for ad hoc requests in agreement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7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At the meeting…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guides review of report?</a:t>
            </a:r>
          </a:p>
          <a:p>
            <a:pPr lvl="1"/>
            <a:r>
              <a:rPr lang="en-US" dirty="0"/>
              <a:t>Reporting statistician</a:t>
            </a:r>
          </a:p>
          <a:p>
            <a:pPr lvl="1"/>
            <a:r>
              <a:rPr lang="en-US" dirty="0"/>
              <a:t>Chair</a:t>
            </a:r>
          </a:p>
          <a:p>
            <a:pPr lvl="1"/>
            <a:r>
              <a:rPr lang="en-US" dirty="0"/>
              <a:t>Assignments of topics to DMC members</a:t>
            </a:r>
          </a:p>
          <a:p>
            <a:pPr lvl="1"/>
            <a:r>
              <a:rPr lang="en-US" dirty="0"/>
              <a:t>May change over course of DMC reviews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quickly to go through report</a:t>
            </a:r>
          </a:p>
          <a:p>
            <a:endParaRPr lang="en-US" dirty="0"/>
          </a:p>
          <a:p>
            <a:r>
              <a:rPr lang="en-US" dirty="0"/>
              <a:t>More and more are not face to face</a:t>
            </a:r>
          </a:p>
          <a:p>
            <a:endParaRPr lang="en-US" dirty="0"/>
          </a:p>
          <a:p>
            <a:r>
              <a:rPr lang="en-US" dirty="0"/>
              <a:t>Pagination and presentation numbering crucial to permit all to be “on the same page”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14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 reports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28650" y="1461247"/>
            <a:ext cx="7886700" cy="4715716"/>
          </a:xfrm>
        </p:spPr>
        <p:txBody>
          <a:bodyPr>
            <a:normAutofit/>
          </a:bodyPr>
          <a:lstStyle/>
          <a:p>
            <a:r>
              <a:rPr lang="en-US" dirty="0"/>
              <a:t>Presentations include only pooled totals </a:t>
            </a:r>
            <a:br>
              <a:rPr lang="en-US" dirty="0"/>
            </a:br>
            <a:r>
              <a:rPr lang="en-US" dirty="0"/>
              <a:t>(i.e., no info by treatment group)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inform study team about recruitment etc.</a:t>
            </a:r>
          </a:p>
          <a:p>
            <a:r>
              <a:rPr lang="en-US" dirty="0"/>
              <a:t>To provide a common document for discussing issues</a:t>
            </a:r>
          </a:p>
          <a:p>
            <a:r>
              <a:rPr lang="en-US" dirty="0"/>
              <a:t>To check accuracy of the reporting group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Dangers</a:t>
            </a:r>
          </a:p>
          <a:p>
            <a:pPr lvl="1"/>
            <a:r>
              <a:rPr lang="en-US" dirty="0"/>
              <a:t>Extra expense</a:t>
            </a:r>
          </a:p>
          <a:p>
            <a:pPr lvl="1"/>
            <a:r>
              <a:rPr lang="en-US" dirty="0"/>
              <a:t>Get in the way of more important activities</a:t>
            </a:r>
          </a:p>
          <a:p>
            <a:pPr lvl="1"/>
            <a:r>
              <a:rPr lang="en-US" dirty="0"/>
              <a:t>Potential to </a:t>
            </a:r>
            <a:r>
              <a:rPr lang="en-US" dirty="0" err="1"/>
              <a:t>unblind</a:t>
            </a:r>
            <a:endParaRPr lang="en-US" dirty="0"/>
          </a:p>
          <a:p>
            <a:pPr lvl="1"/>
            <a:r>
              <a:rPr lang="en-US" dirty="0"/>
              <a:t>May no longer reflect what DMC is seeing in closed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Open reports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to preserve the blind</a:t>
            </a:r>
          </a:p>
          <a:p>
            <a:pPr lvl="1"/>
            <a:r>
              <a:rPr lang="en-US" dirty="0"/>
              <a:t>analyses should be presented by aggregating information across treatment groups and, usually, avoiding subject-level data (e.g., listings, etc.)</a:t>
            </a:r>
          </a:p>
          <a:p>
            <a:r>
              <a:rPr lang="en-US" dirty="0"/>
              <a:t>Different sponsors request different amounts of data</a:t>
            </a:r>
          </a:p>
          <a:p>
            <a:pPr lvl="1"/>
            <a:r>
              <a:rPr lang="en-US" dirty="0"/>
              <a:t>Only accrual, status and baseline data</a:t>
            </a:r>
          </a:p>
          <a:p>
            <a:pPr lvl="1"/>
            <a:r>
              <a:rPr lang="en-US" dirty="0"/>
              <a:t>Plus limited follow-up data (e.g., AEs)</a:t>
            </a:r>
          </a:p>
          <a:p>
            <a:pPr lvl="1"/>
            <a:r>
              <a:rPr lang="en-US" dirty="0"/>
              <a:t>Or, include all or most of the closed session analysis, in aggregate form</a:t>
            </a:r>
          </a:p>
          <a:p>
            <a:r>
              <a:rPr lang="en-US" dirty="0"/>
              <a:t>If DMC requests specific analyses based on concern raised in closed session, don’t include in Open Report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513B-FDF5-48CA-996D-FD2D6233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ways of reporting about a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C4FF-7561-4DAE-8BDC-29AEFCA56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13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primary paper</a:t>
            </a:r>
          </a:p>
          <a:p>
            <a:pPr lvl="1"/>
            <a:r>
              <a:rPr lang="en-US" dirty="0"/>
              <a:t>&lt;4000 words; 4 tables; 2 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papers</a:t>
            </a:r>
          </a:p>
          <a:p>
            <a:pPr lvl="1"/>
            <a:r>
              <a:rPr lang="en-US" dirty="0"/>
              <a:t>Each one: 2000-6000 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Clinical Study Report</a:t>
            </a:r>
          </a:p>
          <a:p>
            <a:pPr lvl="1"/>
            <a:r>
              <a:rPr lang="en-US" dirty="0"/>
              <a:t>50,000-100,000 words; oodles of tables, figures, listings (TFLs)</a:t>
            </a:r>
          </a:p>
          <a:p>
            <a:r>
              <a:rPr lang="en-US" dirty="0"/>
              <a:t>The ideal DMC report</a:t>
            </a:r>
          </a:p>
          <a:p>
            <a:pPr lvl="1"/>
            <a:r>
              <a:rPr lang="en-US" dirty="0"/>
              <a:t>20-200 pages; lots (not oodles) of TFLs + explanatory text</a:t>
            </a:r>
          </a:p>
          <a:p>
            <a:pPr lvl="1"/>
            <a:r>
              <a:rPr lang="en-US" dirty="0"/>
              <a:t>Audience: the DMC (3 to 10 people)</a:t>
            </a:r>
          </a:p>
          <a:p>
            <a:pPr lvl="1"/>
            <a:r>
              <a:rPr lang="en-US" dirty="0"/>
              <a:t>Regulators, after the trial is over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9969-7FC2-4451-9149-027C9DED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69445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Tips for open reports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Limit content of open report (e.g., baseline tables only)</a:t>
            </a:r>
          </a:p>
          <a:p>
            <a:r>
              <a:rPr lang="en-US" sz="2000" dirty="0"/>
              <a:t>Be especially wary of including listings</a:t>
            </a:r>
          </a:p>
          <a:p>
            <a:r>
              <a:rPr lang="en-US" sz="2000" dirty="0"/>
              <a:t>Limit text</a:t>
            </a:r>
          </a:p>
          <a:p>
            <a:r>
              <a:rPr lang="en-US" sz="2000" dirty="0"/>
              <a:t>Send open reports at least a day </a:t>
            </a:r>
            <a:r>
              <a:rPr lang="en-US" sz="2000" i="1" dirty="0"/>
              <a:t>after</a:t>
            </a:r>
            <a:r>
              <a:rPr lang="en-US" sz="2000" dirty="0"/>
              <a:t> closed reports</a:t>
            </a:r>
          </a:p>
          <a:p>
            <a:r>
              <a:rPr lang="en-US" sz="2000" dirty="0"/>
              <a:t>Make sure open presentations have distinct filenames from closed versions</a:t>
            </a:r>
          </a:p>
          <a:p>
            <a:r>
              <a:rPr lang="en-US" sz="2000" dirty="0"/>
              <a:t>If changes made to program for closed version, retain prior program version for open content</a:t>
            </a:r>
          </a:p>
          <a:p>
            <a:r>
              <a:rPr lang="en-US" sz="2000" dirty="0"/>
              <a:t>Search for group labels</a:t>
            </a:r>
          </a:p>
          <a:p>
            <a:pPr lvl="1"/>
            <a:r>
              <a:rPr lang="en-US" sz="1800" dirty="0"/>
              <a:t>If figures are not searchable, pay special attention</a:t>
            </a:r>
          </a:p>
          <a:p>
            <a:r>
              <a:rPr lang="en-US" sz="2000" dirty="0"/>
              <a:t>Consider having one individual at Sponsor review report before larger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6C12-2B37-4748-8683-A39E010E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Tables, graphs, and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92CC-7E2C-4E96-9560-2EE1A263D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00835-4E01-4D5E-9041-79C72BEAE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71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126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5A03-A583-44C5-AB85-A7C3E262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sensible mixture of tables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2C2C-D42A-42BE-9C37-959C2176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need to show some data both 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9CF34-AE02-4FD4-9213-60DB4E6E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72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23467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BA9B-176F-4E93-83BD-3043F2C4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F366E-783C-44C5-86CB-D57136B2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reports have no text</a:t>
            </a:r>
          </a:p>
          <a:p>
            <a:r>
              <a:rPr lang="en-US" dirty="0"/>
              <a:t>Some sponsors say, “why do you need text?”</a:t>
            </a:r>
          </a:p>
          <a:p>
            <a:r>
              <a:rPr lang="en-US" dirty="0"/>
              <a:t>My view</a:t>
            </a:r>
          </a:p>
          <a:p>
            <a:pPr lvl="1"/>
            <a:r>
              <a:rPr lang="en-US" dirty="0"/>
              <a:t>I personally can’t prepare a report without writing about it</a:t>
            </a:r>
          </a:p>
          <a:p>
            <a:pPr lvl="1"/>
            <a:r>
              <a:rPr lang="en-US" dirty="0"/>
              <a:t>The text should be explanatory, not interpretive</a:t>
            </a:r>
          </a:p>
          <a:p>
            <a:r>
              <a:rPr lang="en-US" dirty="0"/>
              <a:t>And, as always, it depends</a:t>
            </a:r>
          </a:p>
          <a:p>
            <a:pPr lvl="1"/>
            <a:r>
              <a:rPr lang="en-US" dirty="0"/>
              <a:t>If the DMC meets every 6 months, members forget</a:t>
            </a:r>
          </a:p>
          <a:p>
            <a:pPr lvl="1"/>
            <a:r>
              <a:rPr lang="en-US" dirty="0"/>
              <a:t>If it meets biweekly, a short report with no text is fine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41D3F-E1B2-4B2B-9E39-350A84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73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629421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0B6B-4806-470C-9F49-172C69F3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Approaches to specific types of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529CB-18C9-4897-AAD4-49C14174B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DEA0F-4E8F-425F-96CF-CDE415190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74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805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Challenges of working with interim data</a:t>
            </a:r>
          </a:p>
          <a:p>
            <a:r>
              <a:rPr lang="en-US"/>
              <a:t>General analysis and reporting conventions</a:t>
            </a:r>
          </a:p>
          <a:p>
            <a:r>
              <a:rPr lang="en-US"/>
              <a:t>Approaches to specific types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6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7520-A6B9-4D03-AA8C-DBAE129A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homework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7C22-1DEA-4FF1-9174-B3679DF5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clean, simple, complete</a:t>
            </a:r>
          </a:p>
          <a:p>
            <a:r>
              <a:rPr lang="en-US" dirty="0"/>
              <a:t>Purpose – to allow student to practice methods</a:t>
            </a:r>
          </a:p>
          <a:p>
            <a:r>
              <a:rPr lang="en-US" dirty="0"/>
              <a:t>May have problems aimed at specific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4D1B-AB4E-490B-87F3-EC148E5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76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494159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final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final analysis, data are typically based on final locked database</a:t>
            </a:r>
          </a:p>
          <a:p>
            <a:pPr lvl="1"/>
            <a:r>
              <a:rPr lang="en-US" dirty="0"/>
              <a:t>All data in one database (including treatment group code)</a:t>
            </a:r>
          </a:p>
          <a:p>
            <a:pPr lvl="1"/>
            <a:r>
              <a:rPr lang="en-US" dirty="0"/>
              <a:t>Database structure and checks finalized</a:t>
            </a:r>
          </a:p>
          <a:p>
            <a:pPr lvl="1"/>
            <a:r>
              <a:rPr lang="en-US" dirty="0"/>
              <a:t>Data won’t change out from under the analyst</a:t>
            </a:r>
          </a:p>
          <a:p>
            <a:pPr lvl="1"/>
            <a:r>
              <a:rPr lang="en-US" dirty="0"/>
              <a:t>Data are complete and clean</a:t>
            </a:r>
          </a:p>
          <a:p>
            <a:pPr lvl="2"/>
            <a:r>
              <a:rPr lang="en-US" dirty="0"/>
              <a:t>Queries resolved, AEs reconciled, endpoints adjudicated</a:t>
            </a:r>
          </a:p>
          <a:p>
            <a:pPr lvl="2"/>
            <a:r>
              <a:rPr lang="en-US" dirty="0"/>
              <a:t>(Although that doesn’t mean statistician should trust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4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programming DMC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may be difficult</a:t>
            </a:r>
          </a:p>
          <a:p>
            <a:r>
              <a:rPr lang="en-US" dirty="0"/>
              <a:t>Quality of data may be problematic</a:t>
            </a:r>
          </a:p>
          <a:p>
            <a:r>
              <a:rPr lang="en-US" dirty="0"/>
              <a:t>Some data </a:t>
            </a:r>
          </a:p>
          <a:p>
            <a:pPr lvl="1"/>
            <a:r>
              <a:rPr lang="en-US" dirty="0"/>
              <a:t>may not be available yet </a:t>
            </a:r>
          </a:p>
          <a:p>
            <a:pPr lvl="1"/>
            <a:r>
              <a:rPr lang="en-US" dirty="0"/>
              <a:t>may be distressingly incomplete</a:t>
            </a:r>
          </a:p>
          <a:p>
            <a:pPr lvl="1"/>
            <a:r>
              <a:rPr lang="en-US" dirty="0"/>
              <a:t>order of arrival may not reflect order of occurrence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08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transfer – multiple sources &amp;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</a:t>
            </a:r>
            <a:r>
              <a:rPr lang="en-US" baseline="0" dirty="0"/>
              <a:t> sources</a:t>
            </a:r>
          </a:p>
          <a:p>
            <a:pPr lvl="1"/>
            <a:r>
              <a:rPr lang="en-US" dirty="0"/>
              <a:t>Clinical database snapshot, randomization list</a:t>
            </a:r>
          </a:p>
          <a:p>
            <a:pPr lvl="1"/>
            <a:r>
              <a:rPr lang="en-US" dirty="0"/>
              <a:t>SAEs from Safety Department, </a:t>
            </a:r>
          </a:p>
          <a:p>
            <a:pPr lvl="1"/>
            <a:r>
              <a:rPr lang="en-US" dirty="0"/>
              <a:t>Lab/ECG data directly from central labs</a:t>
            </a:r>
            <a:endParaRPr lang="en-US" baseline="0" dirty="0"/>
          </a:p>
          <a:p>
            <a:r>
              <a:rPr lang="en-US" baseline="0" dirty="0"/>
              <a:t>Multiple transfers</a:t>
            </a:r>
          </a:p>
          <a:p>
            <a:pPr lvl="1"/>
            <a:r>
              <a:rPr lang="en-US" dirty="0"/>
              <a:t>Data issues come and go, database structure may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513B-FDF5-48CA-996D-FD2D6233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summaries; 4 different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C4FF-7561-4DAE-8BDC-29AEFCA56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primary paper -guide for physicians’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papers -further information about the trial </a:t>
            </a:r>
          </a:p>
          <a:p>
            <a:pPr lvl="2"/>
            <a:r>
              <a:rPr lang="en-US" dirty="0"/>
              <a:t>Mechanism</a:t>
            </a:r>
          </a:p>
          <a:p>
            <a:pPr lvl="2"/>
            <a:r>
              <a:rPr lang="en-US" dirty="0"/>
              <a:t>Excuses (p-value was &gt;0.05 but the study showed benefit)</a:t>
            </a:r>
          </a:p>
          <a:p>
            <a:pPr lvl="2"/>
            <a:r>
              <a:rPr lang="en-US" dirty="0"/>
              <a:t>Insights for further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Clinical Study Report</a:t>
            </a:r>
          </a:p>
          <a:p>
            <a:pPr marL="805180" lvl="1" indent="-457200"/>
            <a:r>
              <a:rPr lang="en-US" dirty="0"/>
              <a:t>Summary for regulators in deciding approval and labeling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Model DMC report</a:t>
            </a:r>
          </a:p>
          <a:p>
            <a:pPr lvl="1"/>
            <a:r>
              <a:rPr lang="en-US" dirty="0"/>
              <a:t>Tool for making recommendations for the ongoing trial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B9969-7FC2-4451-9149-027C9DED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5497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Procedures and systems not fully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ISRG may be first (or only) external group to receive data</a:t>
            </a:r>
          </a:p>
          <a:p>
            <a:r>
              <a:rPr lang="en-US" dirty="0"/>
              <a:t>Failed transfers, missing datasets, corrupted data</a:t>
            </a:r>
          </a:p>
          <a:p>
            <a:r>
              <a:rPr lang="en-US" dirty="0"/>
              <a:t>Incompatible formats</a:t>
            </a:r>
          </a:p>
          <a:p>
            <a:r>
              <a:rPr lang="en-US" dirty="0"/>
              <a:t>Specs incomplete, inaccurate, or unavailable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11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data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“Trust, but verify</a:t>
            </a:r>
            <a:r>
              <a:rPr lang="en-US"/>
              <a:t>” to “Don’t </a:t>
            </a:r>
            <a:r>
              <a:rPr lang="en-US" dirty="0"/>
              <a:t>trust, </a:t>
            </a:r>
            <a:r>
              <a:rPr lang="en-US"/>
              <a:t>and verify”</a:t>
            </a:r>
            <a:endParaRPr lang="en-US" dirty="0"/>
          </a:p>
          <a:p>
            <a:r>
              <a:rPr lang="en-US" dirty="0"/>
              <a:t>Test </a:t>
            </a:r>
            <a:r>
              <a:rPr lang="en-US" i="1" dirty="0"/>
              <a:t>early </a:t>
            </a:r>
            <a:r>
              <a:rPr lang="en-US" dirty="0"/>
              <a:t>and </a:t>
            </a:r>
            <a:r>
              <a:rPr lang="en-US" i="1" dirty="0"/>
              <a:t>often, </a:t>
            </a:r>
            <a:r>
              <a:rPr lang="en-US" dirty="0"/>
              <a:t>in as realistic a manner a possible</a:t>
            </a:r>
          </a:p>
          <a:p>
            <a:r>
              <a:rPr lang="en-US" dirty="0"/>
              <a:t>Specifications and documentation</a:t>
            </a:r>
          </a:p>
          <a:p>
            <a:pPr lvl="1"/>
            <a:r>
              <a:rPr lang="en-US" dirty="0"/>
              <a:t>Annotated CRFs</a:t>
            </a:r>
          </a:p>
          <a:p>
            <a:pPr lvl="1"/>
            <a:r>
              <a:rPr lang="en-US" dirty="0"/>
              <a:t>Adjudication committee charter</a:t>
            </a:r>
          </a:p>
          <a:p>
            <a:pPr lvl="1"/>
            <a:r>
              <a:rPr lang="en-US" dirty="0"/>
              <a:t>Sponsor’s statistical analysis plan, protocol</a:t>
            </a:r>
          </a:p>
          <a:p>
            <a:pPr lvl="1"/>
            <a:r>
              <a:rPr lang="en-US" dirty="0"/>
              <a:t>Investigator’s brochure</a:t>
            </a:r>
          </a:p>
          <a:p>
            <a:pPr lvl="1"/>
            <a:r>
              <a:rPr lang="en-US" dirty="0"/>
              <a:t>Ask for early drafts, treat them as early drafts</a:t>
            </a:r>
          </a:p>
          <a:p>
            <a:pPr lvl="1"/>
            <a:r>
              <a:rPr lang="en-US" dirty="0"/>
              <a:t>Remind Sponsor to send updates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27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data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 (e.g., monthly) transfers, not just before meetings</a:t>
            </a:r>
          </a:p>
          <a:p>
            <a:pPr lvl="1"/>
            <a:r>
              <a:rPr lang="en-US" dirty="0"/>
              <a:t>constant stream of “test” transfers using real data</a:t>
            </a:r>
          </a:p>
          <a:p>
            <a:pPr lvl="1"/>
            <a:r>
              <a:rPr lang="en-US" dirty="0"/>
              <a:t>timely identification of issues</a:t>
            </a:r>
          </a:p>
          <a:p>
            <a:pPr lvl="1"/>
            <a:r>
              <a:rPr lang="en-US" dirty="0"/>
              <a:t>data “in hand” for ad hoc analysis</a:t>
            </a:r>
          </a:p>
          <a:p>
            <a:r>
              <a:rPr lang="en-US" dirty="0"/>
              <a:t>Specify cumulative, not incremental, transfers</a:t>
            </a:r>
          </a:p>
          <a:p>
            <a:r>
              <a:rPr lang="en-US" dirty="0"/>
              <a:t>Provide sufficient time between transfer and meeting</a:t>
            </a:r>
          </a:p>
          <a:p>
            <a:r>
              <a:rPr lang="en-US" dirty="0"/>
              <a:t>Consider relative timing of data from different sources</a:t>
            </a:r>
          </a:p>
          <a:p>
            <a:pPr lvl="1"/>
            <a:r>
              <a:rPr lang="en-US" dirty="0"/>
              <a:t>all at once, SAE “update”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67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Trade-off between quantity and quality</a:t>
            </a:r>
          </a:p>
          <a:p>
            <a:r>
              <a:rPr lang="en-US" dirty="0"/>
              <a:t>Uncleaned data means some will be incorrect and inconsistent</a:t>
            </a:r>
          </a:p>
          <a:p>
            <a:pPr lvl="1"/>
            <a:r>
              <a:rPr lang="en-US" dirty="0"/>
              <a:t>Implausible/impossible data</a:t>
            </a:r>
          </a:p>
          <a:p>
            <a:pPr lvl="2"/>
            <a:r>
              <a:rPr lang="en-US" dirty="0"/>
              <a:t>E.g., height of 10 inches</a:t>
            </a:r>
          </a:p>
          <a:p>
            <a:pPr lvl="2"/>
            <a:r>
              <a:rPr lang="en-US" dirty="0"/>
              <a:t>Potassium of 11</a:t>
            </a:r>
          </a:p>
          <a:p>
            <a:pPr lvl="1"/>
            <a:r>
              <a:rPr lang="en-US" dirty="0"/>
              <a:t>Inconsistencies</a:t>
            </a:r>
          </a:p>
          <a:p>
            <a:pPr lvl="2"/>
            <a:r>
              <a:rPr lang="en-US" dirty="0"/>
              <a:t>Dead subjects with further follow-up</a:t>
            </a:r>
          </a:p>
          <a:p>
            <a:r>
              <a:rPr lang="en-US" dirty="0"/>
              <a:t>Using only “fully cleaned” data may eliminate useful information</a:t>
            </a:r>
          </a:p>
          <a:p>
            <a:pPr lvl="0"/>
            <a:r>
              <a:rPr lang="en-US" dirty="0"/>
              <a:t>Usually using more, dirty data is better than using less, clean data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95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dirty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75044" cy="45262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Use simple, easily defined, and sensible approaches</a:t>
            </a:r>
          </a:p>
          <a:p>
            <a:r>
              <a:rPr lang="en-US" dirty="0"/>
              <a:t>Remove or convert implausible/impossible data</a:t>
            </a:r>
          </a:p>
          <a:p>
            <a:r>
              <a:rPr lang="en-US" dirty="0"/>
              <a:t>Use sequential/hierarchical definitions for key measures</a:t>
            </a:r>
          </a:p>
          <a:p>
            <a:pPr lvl="1"/>
            <a:r>
              <a:rPr lang="en-US" dirty="0"/>
              <a:t>e.g., death date = adjudicated date if available; else date of potential death endpoint; else death date in SAE dataset; else end date for AE coded as fatal</a:t>
            </a:r>
          </a:p>
          <a:p>
            <a:pPr lvl="2"/>
            <a:r>
              <a:rPr lang="en-US" dirty="0"/>
              <a:t>But if AE result says event resulted in death and the death from isn’t there, assume the person is dead</a:t>
            </a:r>
          </a:p>
          <a:p>
            <a:pPr lvl="2"/>
            <a:r>
              <a:rPr lang="en-US" dirty="0"/>
              <a:t>Missing forms are more likely than plausible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D132-1386-4C67-970F-B5BE5978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53536"/>
            <a:ext cx="846541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Dirty data lets you use your statistical prowess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BCF1-BC1B-40A1-A009-71DCC110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robust analysis techniques</a:t>
            </a:r>
          </a:p>
          <a:p>
            <a:pPr lvl="1"/>
            <a:r>
              <a:rPr lang="en-US" dirty="0"/>
              <a:t>Non-parametric tests</a:t>
            </a:r>
          </a:p>
          <a:p>
            <a:pPr lvl="1"/>
            <a:r>
              <a:rPr lang="en-US" dirty="0"/>
              <a:t>Trimmed summary stats</a:t>
            </a:r>
          </a:p>
          <a:p>
            <a:pPr lvl="1"/>
            <a:r>
              <a:rPr lang="en-US" dirty="0"/>
              <a:t>Avoid mins and maxes and drawing undue attention to outliers</a:t>
            </a:r>
          </a:p>
          <a:p>
            <a:pPr lvl="2"/>
            <a:r>
              <a:rPr lang="en-US" dirty="0"/>
              <a:t>But don’t delete extreme values that represent safety issue</a:t>
            </a:r>
          </a:p>
          <a:p>
            <a:r>
              <a:rPr lang="en-US" dirty="0"/>
              <a:t>Explain what you have done in words that DMC can understand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429D-735A-4081-ADA9-1FDABF79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85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348623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specific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“Same” data from multiple sources:</a:t>
            </a:r>
          </a:p>
          <a:p>
            <a:pPr lvl="1"/>
            <a:r>
              <a:rPr lang="en-US" dirty="0"/>
              <a:t>e.g., SAE data from Safety Department and AEs marked “serious” in clinical database</a:t>
            </a:r>
          </a:p>
          <a:p>
            <a:pPr lvl="1"/>
            <a:r>
              <a:rPr lang="en-US" dirty="0"/>
              <a:t>Use one and ignore the other; report separately clearly identifying sources; try to combine</a:t>
            </a:r>
          </a:p>
          <a:p>
            <a:r>
              <a:rPr lang="en-US" dirty="0"/>
              <a:t>Visit codes vs. dates:</a:t>
            </a:r>
          </a:p>
          <a:p>
            <a:pPr lvl="1"/>
            <a:r>
              <a:rPr lang="en-US" dirty="0"/>
              <a:t>Windowing (typical for final analysis)</a:t>
            </a:r>
          </a:p>
          <a:p>
            <a:pPr lvl="1"/>
            <a:r>
              <a:rPr lang="en-US" dirty="0"/>
              <a:t>Think of methods to reconcile multiple measurements</a:t>
            </a:r>
          </a:p>
          <a:p>
            <a:r>
              <a:rPr lang="en-US" dirty="0"/>
              <a:t>Impute missing or incomplete dates logically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24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quantity &amp; completeness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 course the follow-up is incomplete! </a:t>
            </a:r>
          </a:p>
          <a:p>
            <a:pPr lvl="1"/>
            <a:r>
              <a:rPr lang="en-US" dirty="0"/>
              <a:t>Duh! the trial is in progress!</a:t>
            </a:r>
          </a:p>
          <a:p>
            <a:r>
              <a:rPr lang="en-US" dirty="0"/>
              <a:t>Distinguish types of missing data</a:t>
            </a:r>
          </a:p>
          <a:p>
            <a:pPr lvl="1"/>
            <a:r>
              <a:rPr lang="en-US" dirty="0"/>
              <a:t>data that will always be missing</a:t>
            </a:r>
          </a:p>
          <a:p>
            <a:pPr lvl="1"/>
            <a:r>
              <a:rPr lang="en-US" dirty="0"/>
              <a:t>data not yet entered</a:t>
            </a:r>
          </a:p>
          <a:p>
            <a:pPr lvl="1"/>
            <a:r>
              <a:rPr lang="en-US" dirty="0"/>
              <a:t>missing data under query</a:t>
            </a:r>
          </a:p>
          <a:p>
            <a:r>
              <a:rPr lang="en-US" dirty="0" err="1"/>
              <a:t>Uncoded</a:t>
            </a:r>
            <a:r>
              <a:rPr lang="en-US" dirty="0"/>
              <a:t>/unadjudicated data</a:t>
            </a:r>
          </a:p>
          <a:p>
            <a:r>
              <a:rPr lang="en-US" dirty="0"/>
              <a:t>And don’t go nuts – think about what is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61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Advice about data quantity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Quantify data availability for DMC</a:t>
            </a:r>
          </a:p>
          <a:p>
            <a:pPr lvl="1"/>
            <a:r>
              <a:rPr lang="en-US" dirty="0"/>
              <a:t>analyze what’s there, and indicate what isn’t</a:t>
            </a:r>
          </a:p>
          <a:p>
            <a:r>
              <a:rPr lang="en-US" dirty="0"/>
              <a:t>Summarize data availability</a:t>
            </a:r>
          </a:p>
          <a:p>
            <a:pPr lvl="1"/>
            <a:r>
              <a:rPr lang="en-US" dirty="0"/>
              <a:t>in database, withdrawn, dead, expected but missing</a:t>
            </a:r>
          </a:p>
          <a:p>
            <a:r>
              <a:rPr lang="en-US" dirty="0"/>
              <a:t>Present </a:t>
            </a:r>
            <a:r>
              <a:rPr lang="en-US" dirty="0" err="1"/>
              <a:t>uncoded</a:t>
            </a:r>
            <a:r>
              <a:rPr lang="en-US" dirty="0"/>
              <a:t>/</a:t>
            </a:r>
            <a:r>
              <a:rPr lang="en-US" dirty="0" err="1"/>
              <a:t>unadjudicated</a:t>
            </a:r>
            <a:r>
              <a:rPr lang="en-US" dirty="0"/>
              <a:t> data in separate categories/analyses</a:t>
            </a:r>
          </a:p>
          <a:p>
            <a:pPr lvl="1"/>
            <a:r>
              <a:rPr lang="en-US" dirty="0"/>
              <a:t>If nothing else,  DMC can act on </a:t>
            </a:r>
            <a:r>
              <a:rPr lang="en-US" dirty="0" err="1"/>
              <a:t>uncoded</a:t>
            </a:r>
            <a:r>
              <a:rPr lang="en-US" dirty="0"/>
              <a:t> data by recommending it be coded!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29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5914-7467-46BA-A71F-036FDB2E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Analysis and</a:t>
            </a:r>
            <a:br>
              <a:rPr lang="en-US" dirty="0"/>
            </a:br>
            <a:r>
              <a:rPr lang="en-US" dirty="0"/>
              <a:t>Reporting Conventions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B2D61-B14F-4801-8018-6F30D607E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DF11F-904F-4A8A-9308-3F74F6336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89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on Zoom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or future members of DMCs</a:t>
            </a:r>
          </a:p>
          <a:p>
            <a:r>
              <a:rPr lang="en-US" dirty="0"/>
              <a:t>Sponsor staff responsible for selecting</a:t>
            </a:r>
          </a:p>
          <a:p>
            <a:pPr lvl="1"/>
            <a:r>
              <a:rPr lang="en-US" dirty="0"/>
              <a:t>SDAC/ISRG</a:t>
            </a:r>
          </a:p>
          <a:p>
            <a:pPr lvl="1"/>
            <a:r>
              <a:rPr lang="en-US" dirty="0"/>
              <a:t>DMC members</a:t>
            </a:r>
          </a:p>
          <a:p>
            <a:r>
              <a:rPr lang="en-US" dirty="0"/>
              <a:t>Member of DMC reporting center for a Phase 2b or 3 trial</a:t>
            </a:r>
          </a:p>
          <a:p>
            <a:pPr lvl="1"/>
            <a:r>
              <a:rPr lang="en-US" dirty="0"/>
              <a:t>You do or will operate “independently” of</a:t>
            </a:r>
          </a:p>
          <a:p>
            <a:pPr lvl="2"/>
            <a:r>
              <a:rPr lang="en-US" dirty="0"/>
              <a:t>trial sponsors</a:t>
            </a:r>
          </a:p>
          <a:p>
            <a:pPr lvl="2"/>
            <a:r>
              <a:rPr lang="en-US" dirty="0"/>
              <a:t>the data and trial management CROs</a:t>
            </a:r>
          </a:p>
          <a:p>
            <a:pPr lvl="1"/>
            <a:r>
              <a:rPr lang="en-US" dirty="0"/>
              <a:t>You have or will need broad experience with…</a:t>
            </a:r>
          </a:p>
          <a:p>
            <a:pPr lvl="2"/>
            <a:r>
              <a:rPr lang="en-US" dirty="0"/>
              <a:t>many disease areas</a:t>
            </a:r>
          </a:p>
          <a:p>
            <a:pPr lvl="2"/>
            <a:r>
              <a:rPr lang="en-US" dirty="0"/>
              <a:t>many sponsors and DMC members</a:t>
            </a:r>
          </a:p>
          <a:p>
            <a:pPr lvl="2"/>
            <a:r>
              <a:rPr lang="en-US" dirty="0"/>
              <a:t>many types and sizes of trial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1053-F984-477E-9112-C78A591F6DD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595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vs. interim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analysis is confirmatory (pre-specified)</a:t>
            </a:r>
          </a:p>
          <a:p>
            <a:pPr lvl="1"/>
            <a:r>
              <a:rPr lang="en-US" dirty="0"/>
              <a:t>Sophisticated</a:t>
            </a:r>
            <a:r>
              <a:rPr lang="en-US" baseline="0" dirty="0"/>
              <a:t> approaches to </a:t>
            </a:r>
          </a:p>
          <a:p>
            <a:pPr lvl="2"/>
            <a:r>
              <a:rPr lang="en-US" baseline="0" dirty="0"/>
              <a:t>maximize power and efficiency</a:t>
            </a:r>
          </a:p>
          <a:p>
            <a:pPr lvl="2"/>
            <a:r>
              <a:rPr lang="en-US" baseline="0" dirty="0"/>
              <a:t>eliminate sources of noise</a:t>
            </a:r>
          </a:p>
          <a:p>
            <a:pPr lvl="1"/>
            <a:r>
              <a:rPr lang="en-US" baseline="0" dirty="0"/>
              <a:t>Basis for regulatory approval</a:t>
            </a:r>
          </a:p>
          <a:p>
            <a:pPr lvl="1"/>
            <a:r>
              <a:rPr lang="en-US" baseline="0" dirty="0"/>
              <a:t>No room for “hunches” about possible signal</a:t>
            </a:r>
          </a:p>
          <a:p>
            <a:pPr lvl="0"/>
            <a:r>
              <a:rPr lang="en-US" dirty="0"/>
              <a:t>Interim analysis is exploratory</a:t>
            </a:r>
          </a:p>
          <a:p>
            <a:pPr lvl="1"/>
            <a:r>
              <a:rPr lang="en-US" dirty="0"/>
              <a:t>DMC is looking</a:t>
            </a:r>
            <a:r>
              <a:rPr lang="en-US" baseline="0" dirty="0"/>
              <a:t> for unanticipated safety issues</a:t>
            </a:r>
          </a:p>
          <a:p>
            <a:pPr lvl="1"/>
            <a:r>
              <a:rPr lang="en-US" baseline="0" dirty="0"/>
              <a:t>Finding potential signal in noisy and complex data (e.g., AEs)</a:t>
            </a:r>
          </a:p>
          <a:p>
            <a:pPr lvl="1"/>
            <a:r>
              <a:rPr lang="en-US" baseline="0" dirty="0"/>
              <a:t>DMC “hunches” and dead-ends are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40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approach to exploratory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Emphasis on breadth over depth of analysis</a:t>
            </a:r>
          </a:p>
          <a:p>
            <a:r>
              <a:rPr lang="en-US" baseline="0" dirty="0"/>
              <a:t>Simple, descriptive statistics</a:t>
            </a:r>
          </a:p>
          <a:p>
            <a:r>
              <a:rPr lang="en-US" baseline="0" dirty="0"/>
              <a:t>Robust techniques</a:t>
            </a:r>
          </a:p>
          <a:p>
            <a:r>
              <a:rPr lang="en-US" baseline="0" dirty="0"/>
              <a:t>Data visualization (remember audience is busy)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80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Interim analysis conventions need not (and sometimes </a:t>
            </a:r>
            <a:r>
              <a:rPr lang="en-US" i="1" dirty="0"/>
              <a:t>should not</a:t>
            </a:r>
            <a:r>
              <a:rPr lang="en-US" dirty="0"/>
              <a:t>) be the same as final analysis conventions</a:t>
            </a:r>
          </a:p>
          <a:p>
            <a:pPr lvl="1"/>
            <a:r>
              <a:rPr lang="en-US" dirty="0"/>
              <a:t>Final analysis may assume complete, clean data</a:t>
            </a:r>
          </a:p>
          <a:p>
            <a:pPr lvl="1"/>
            <a:r>
              <a:rPr lang="en-US" dirty="0"/>
              <a:t>Simple, straightforward, robust analyses may be better</a:t>
            </a:r>
          </a:p>
          <a:p>
            <a:pPr lvl="2"/>
            <a:r>
              <a:rPr lang="en-US" dirty="0"/>
              <a:t>e.g., Wilcoxon tests by visit instead of linear mixed effects model w/ baseline covariate adjustment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29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baseline="0" dirty="0"/>
              <a:t>imple, descriptive statistics and analyses</a:t>
            </a:r>
          </a:p>
          <a:p>
            <a:r>
              <a:rPr lang="en-US" baseline="0" dirty="0"/>
              <a:t>What about p-values</a:t>
            </a:r>
          </a:p>
          <a:p>
            <a:pPr lvl="1"/>
            <a:r>
              <a:rPr lang="en-US" baseline="0" dirty="0"/>
              <a:t>Some people like p-values as screening tools</a:t>
            </a:r>
          </a:p>
          <a:p>
            <a:pPr lvl="1"/>
            <a:r>
              <a:rPr lang="en-US" dirty="0"/>
              <a:t>Some object strenuously</a:t>
            </a:r>
          </a:p>
          <a:p>
            <a:pPr lvl="1"/>
            <a:r>
              <a:rPr lang="en-US" baseline="0" dirty="0"/>
              <a:t>So do what your DMC wants!</a:t>
            </a:r>
          </a:p>
          <a:p>
            <a:r>
              <a:rPr lang="en-US" baseline="0" dirty="0"/>
              <a:t>Visualization</a:t>
            </a:r>
          </a:p>
          <a:p>
            <a:r>
              <a:rPr lang="en-US" baseline="0" dirty="0"/>
              <a:t>Hierarchical organization from summary to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13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4950-FAE6-4117-BB64-964F1DD1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Approaches to Specific Types of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46F16-FF7A-40E1-9D99-AB9838BAB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0C017-5304-451F-973B-ABBA90589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94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45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Categories of information </a:t>
            </a:r>
            <a:br>
              <a:rPr lang="en-US" dirty="0"/>
            </a:br>
            <a:r>
              <a:rPr lang="en-US" dirty="0"/>
              <a:t>(and how are they relevant to the DMC?)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Trial conduct</a:t>
            </a:r>
          </a:p>
          <a:p>
            <a:pPr lvl="1"/>
            <a:r>
              <a:rPr lang="en-US" dirty="0"/>
              <a:t>Accrual and subject disposition</a:t>
            </a:r>
          </a:p>
          <a:p>
            <a:pPr lvl="1"/>
            <a:r>
              <a:rPr lang="en-US" dirty="0"/>
              <a:t>Treatment adherence</a:t>
            </a:r>
          </a:p>
          <a:p>
            <a:pPr lvl="1"/>
            <a:r>
              <a:rPr lang="en-US" dirty="0"/>
              <a:t>Data availability</a:t>
            </a:r>
          </a:p>
          <a:p>
            <a:r>
              <a:rPr lang="en-US" dirty="0"/>
              <a:t>Baseline data</a:t>
            </a:r>
          </a:p>
          <a:p>
            <a:r>
              <a:rPr lang="en-US" dirty="0"/>
              <a:t>Safety data</a:t>
            </a:r>
          </a:p>
          <a:p>
            <a:pPr lvl="1"/>
            <a:r>
              <a:rPr lang="en-US" dirty="0"/>
              <a:t>Adverse events</a:t>
            </a:r>
          </a:p>
          <a:p>
            <a:pPr lvl="1"/>
            <a:r>
              <a:rPr lang="en-US" dirty="0"/>
              <a:t>Laboratory and ECG data</a:t>
            </a:r>
          </a:p>
          <a:p>
            <a:r>
              <a:rPr lang="en-US" dirty="0"/>
              <a:t>Efficacy data</a:t>
            </a:r>
          </a:p>
          <a:p>
            <a:pPr lvl="1"/>
            <a:r>
              <a:rPr lang="en-US" dirty="0"/>
              <a:t>Clinical endpoint events</a:t>
            </a:r>
          </a:p>
          <a:p>
            <a:pPr lvl="1"/>
            <a:r>
              <a:rPr lang="en-US" dirty="0"/>
              <a:t>Tumor response</a:t>
            </a:r>
          </a:p>
          <a:p>
            <a:pPr lvl="1"/>
            <a:r>
              <a:rPr lang="en-US" dirty="0"/>
              <a:t>Continuous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83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Accrual – questions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accrual progressing compared to what was projected?</a:t>
            </a:r>
          </a:p>
          <a:p>
            <a:r>
              <a:rPr lang="en-US" dirty="0"/>
              <a:t>Are new countries/sites being added, or are existing sites recruiting new subjects?</a:t>
            </a:r>
          </a:p>
          <a:p>
            <a:r>
              <a:rPr lang="en-US" dirty="0"/>
              <a:t>Are certain sites dominating the accrual?</a:t>
            </a:r>
          </a:p>
          <a:p>
            <a:r>
              <a:rPr lang="en-US" dirty="0"/>
              <a:t>What is the geographic breakdown in an international trial?  </a:t>
            </a:r>
          </a:p>
          <a:p>
            <a:r>
              <a:rPr lang="en-US" dirty="0"/>
              <a:t>Has the geographic make-up of participants changed over time?</a:t>
            </a:r>
          </a:p>
          <a:p>
            <a:pPr lvl="1"/>
            <a:r>
              <a:rPr lang="en-US" dirty="0"/>
              <a:t>The special case of China – often doesn’t start recruiting until late in the study</a:t>
            </a:r>
          </a:p>
          <a:p>
            <a:r>
              <a:rPr lang="en-US" dirty="0"/>
              <a:t>Should the DMC intervene in any 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60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accrual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early meetings, DMC is most interested in accrual</a:t>
            </a:r>
          </a:p>
          <a:p>
            <a:pPr lvl="1"/>
            <a:r>
              <a:rPr lang="en-US" dirty="0"/>
              <a:t>(and horrible SAEs)</a:t>
            </a:r>
          </a:p>
          <a:p>
            <a:r>
              <a:rPr lang="en-US" dirty="0"/>
              <a:t>Cumulative accrual plot, with projections if possible</a:t>
            </a:r>
          </a:p>
          <a:p>
            <a:r>
              <a:rPr lang="en-US" dirty="0"/>
              <a:t>Breakdown of sites by number accrued</a:t>
            </a:r>
          </a:p>
          <a:p>
            <a:r>
              <a:rPr lang="en-US" dirty="0"/>
              <a:t>Display of participating countries, by region</a:t>
            </a:r>
          </a:p>
          <a:p>
            <a:r>
              <a:rPr lang="en-US" dirty="0"/>
              <a:t>Cumulative accrual by region or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259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Cumulative Accrual</a:t>
            </a:r>
            <a:br>
              <a:rPr lang="en-US" dirty="0"/>
            </a:br>
            <a:r>
              <a:rPr lang="en-US" dirty="0"/>
              <a:t>(with projections, if possible)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672554" cy="335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12278"/>
            <a:ext cx="6068147" cy="33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84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2121"/>
          <a:stretch/>
        </p:blipFill>
        <p:spPr bwMode="auto">
          <a:xfrm>
            <a:off x="2438401" y="1922688"/>
            <a:ext cx="4038600" cy="486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sites by # accrued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F511-10D2-4AD5-B532-EB526E10769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1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9">
      <a:dk1>
        <a:srgbClr val="535B6B"/>
      </a:dk1>
      <a:lt1>
        <a:srgbClr val="B3C6DE"/>
      </a:lt1>
      <a:dk2>
        <a:srgbClr val="3C4F78"/>
      </a:dk2>
      <a:lt2>
        <a:srgbClr val="6D778F"/>
      </a:lt2>
      <a:accent1>
        <a:srgbClr val="003E86"/>
      </a:accent1>
      <a:accent2>
        <a:srgbClr val="C69200"/>
      </a:accent2>
      <a:accent3>
        <a:srgbClr val="405380"/>
      </a:accent3>
      <a:accent4>
        <a:srgbClr val="80A6FF"/>
      </a:accent4>
      <a:accent5>
        <a:srgbClr val="004DFF"/>
      </a:accent5>
      <a:accent6>
        <a:srgbClr val="002680"/>
      </a:accent6>
      <a:hlink>
        <a:srgbClr val="FFC000"/>
      </a:hlink>
      <a:folHlink>
        <a:srgbClr val="C0C0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634</TotalTime>
  <Words>7250</Words>
  <Application>Microsoft Office PowerPoint</Application>
  <PresentationFormat>On-screen Show (4:3)</PresentationFormat>
  <Paragraphs>1710</Paragraphs>
  <Slides>165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165</vt:i4>
      </vt:variant>
    </vt:vector>
  </HeadingPairs>
  <TitlesOfParts>
    <vt:vector size="177" baseType="lpstr">
      <vt:lpstr>Arial</vt:lpstr>
      <vt:lpstr>BlinkMacSystemFont</vt:lpstr>
      <vt:lpstr>Calibri</vt:lpstr>
      <vt:lpstr>Courier New</vt:lpstr>
      <vt:lpstr>Garamond</vt:lpstr>
      <vt:lpstr>Helv</vt:lpstr>
      <vt:lpstr>Minion Pro</vt:lpstr>
      <vt:lpstr>Overpass</vt:lpstr>
      <vt:lpstr>Times New Roman</vt:lpstr>
      <vt:lpstr>Wingdings</vt:lpstr>
      <vt:lpstr>Wingdings 2</vt:lpstr>
      <vt:lpstr>Foundry</vt:lpstr>
      <vt:lpstr>The Independent Statistical Reporting Group:  Guiding Principles and Best Practices</vt:lpstr>
      <vt:lpstr>Credits</vt:lpstr>
      <vt:lpstr>Reference</vt:lpstr>
      <vt:lpstr>Outline</vt:lpstr>
      <vt:lpstr>The role of the ISRG  (aka, the SDAC)</vt:lpstr>
      <vt:lpstr>Four ways of reporting about a clinical trial</vt:lpstr>
      <vt:lpstr>Four ways of reporting about a clinical trial</vt:lpstr>
      <vt:lpstr>4 summaries; 4 different purposes</vt:lpstr>
      <vt:lpstr>Who is on Zoom today?</vt:lpstr>
      <vt:lpstr>What you knew before or learned yesterday</vt:lpstr>
      <vt:lpstr>Reminder: structure of a clinical trial</vt:lpstr>
      <vt:lpstr>A word about “independence”</vt:lpstr>
      <vt:lpstr>The report to the DMC</vt:lpstr>
      <vt:lpstr>The problem….</vt:lpstr>
      <vt:lpstr>The organizational meeting</vt:lpstr>
      <vt:lpstr>Organizational meeting</vt:lpstr>
      <vt:lpstr>Org meeting discussion: access to efficacy</vt:lpstr>
      <vt:lpstr>Org meeting discussion: stale data</vt:lpstr>
      <vt:lpstr>Org meeting discussion: masking</vt:lpstr>
      <vt:lpstr>What DMC members what to  (and need to) see</vt:lpstr>
      <vt:lpstr>Clinical trial sponsors have different goals</vt:lpstr>
      <vt:lpstr>Reporting statistician (&amp; report) help focus discussion</vt:lpstr>
      <vt:lpstr>Members do not work on the trial daily,  so report should supply what members need</vt:lpstr>
      <vt:lpstr>What DMC members need to know</vt:lpstr>
      <vt:lpstr>Questions about trial integrity</vt:lpstr>
      <vt:lpstr>Is adherence to intervention &amp; protocol acceptable?</vt:lpstr>
      <vt:lpstr>For outcome trials</vt:lpstr>
      <vt:lpstr>For trials with continuous outcomes</vt:lpstr>
      <vt:lpstr> Are the participants safe?</vt:lpstr>
      <vt:lpstr>Report writer should think of mechanism</vt:lpstr>
      <vt:lpstr>Lab values</vt:lpstr>
      <vt:lpstr>Beware of Bambi and Godzilla plots</vt:lpstr>
      <vt:lpstr>This number could be real</vt:lpstr>
      <vt:lpstr>Show both plots…and interrogate the data to understand what happened to the three large outliers</vt:lpstr>
      <vt:lpstr>Report may define subgroups of extra risk</vt:lpstr>
      <vt:lpstr>If trial has statistical stopping guidelines</vt:lpstr>
      <vt:lpstr>Presenting for trials with adjudication</vt:lpstr>
      <vt:lpstr>How to prepare reports</vt:lpstr>
      <vt:lpstr>Guiding principles for DMC reports</vt:lpstr>
      <vt:lpstr>DMC reports vs. Clinical Study Reports</vt:lpstr>
      <vt:lpstr>DMC &amp; CSR may need different analyses</vt:lpstr>
      <vt:lpstr>Facilitating the review: report structure</vt:lpstr>
      <vt:lpstr>DMC reports – real examples of bad reports</vt:lpstr>
      <vt:lpstr>DMC reports – stack of binders  – no table of contents</vt:lpstr>
      <vt:lpstr>Binders have tabs but no labels</vt:lpstr>
      <vt:lpstr>Include a table of contents &amp; page numbers!</vt:lpstr>
      <vt:lpstr>Executive summaries can be helpful</vt:lpstr>
      <vt:lpstr>Executive summary (safety only)</vt:lpstr>
      <vt:lpstr>Exec summary – other items it might include</vt:lpstr>
      <vt:lpstr>Facilitating the review: data presentations</vt:lpstr>
      <vt:lpstr>Be flexible!</vt:lpstr>
      <vt:lpstr>Not-so-great presentation examples</vt:lpstr>
      <vt:lpstr>Too much (but not useful) information</vt:lpstr>
      <vt:lpstr>Too much (but not useful) information</vt:lpstr>
      <vt:lpstr>Difficult to follow</vt:lpstr>
      <vt:lpstr>Difficult to follow</vt:lpstr>
      <vt:lpstr>Too many pages</vt:lpstr>
      <vt:lpstr>Modifying your presentations</vt:lpstr>
      <vt:lpstr>Difficult to follow AE table</vt:lpstr>
      <vt:lpstr>Difficult to follow AE table, cont’d</vt:lpstr>
      <vt:lpstr>Better AE table – now all columns on one page</vt:lpstr>
      <vt:lpstr>Lab table - Too many pages</vt:lpstr>
      <vt:lpstr>Lab table - Small changes, fewer pages</vt:lpstr>
      <vt:lpstr>Hard copy vs. electronic copy</vt:lpstr>
      <vt:lpstr>Reports evolve over time</vt:lpstr>
      <vt:lpstr>Handling DMC requests</vt:lpstr>
      <vt:lpstr>At the meeting…</vt:lpstr>
      <vt:lpstr>Open reports</vt:lpstr>
      <vt:lpstr>Open reports</vt:lpstr>
      <vt:lpstr>Tips for open reports</vt:lpstr>
      <vt:lpstr>Tables, graphs, and text</vt:lpstr>
      <vt:lpstr>Use a sensible mixture of tables and figures</vt:lpstr>
      <vt:lpstr>What about text?</vt:lpstr>
      <vt:lpstr>Approaches to specific types of data</vt:lpstr>
      <vt:lpstr>But first….</vt:lpstr>
      <vt:lpstr>Data for homework assignments</vt:lpstr>
      <vt:lpstr>Data for final analysis</vt:lpstr>
      <vt:lpstr>Challenges in programming DMC reports</vt:lpstr>
      <vt:lpstr>Data transfer – multiple sources &amp; transfers</vt:lpstr>
      <vt:lpstr>Procedures and systems not fully tested</vt:lpstr>
      <vt:lpstr>Advice for data transfers</vt:lpstr>
      <vt:lpstr>Advice for data transfers</vt:lpstr>
      <vt:lpstr>Data quality</vt:lpstr>
      <vt:lpstr>Dealing with dirty data</vt:lpstr>
      <vt:lpstr>Dirty data lets you use your statistical prowess</vt:lpstr>
      <vt:lpstr>Some specific approaches</vt:lpstr>
      <vt:lpstr>Data quantity &amp; completeness issues</vt:lpstr>
      <vt:lpstr>Advice about data quantity</vt:lpstr>
      <vt:lpstr>General Analysis and Reporting Conventions</vt:lpstr>
      <vt:lpstr>Final vs. interim data</vt:lpstr>
      <vt:lpstr>Best approach to exploratory analysis</vt:lpstr>
      <vt:lpstr>Analytical conventions</vt:lpstr>
      <vt:lpstr>Reporting conventions</vt:lpstr>
      <vt:lpstr>Approaches to Specific Types of Data</vt:lpstr>
      <vt:lpstr>Categories of information  (and how are they relevant to the DMC?)</vt:lpstr>
      <vt:lpstr>Accrual – questions to address</vt:lpstr>
      <vt:lpstr>Presentation of accrual data</vt:lpstr>
      <vt:lpstr>Cumulative Accrual (with projections, if possible)</vt:lpstr>
      <vt:lpstr>Distribution of sites by # accrued</vt:lpstr>
      <vt:lpstr>Accrual by region</vt:lpstr>
      <vt:lpstr>Accrual by Region and Country</vt:lpstr>
      <vt:lpstr>Subject disposition</vt:lpstr>
      <vt:lpstr>Presentation of subject disposition</vt:lpstr>
      <vt:lpstr>Most Recent Subject Status</vt:lpstr>
      <vt:lpstr>Reasons for W/D from Study or Treatment</vt:lpstr>
      <vt:lpstr>CONSORT-like diagram</vt:lpstr>
      <vt:lpstr>Time to Early Discontinuation</vt:lpstr>
      <vt:lpstr>Follow-up Time</vt:lpstr>
      <vt:lpstr>Treatment dosing</vt:lpstr>
      <vt:lpstr>Protocol compliance</vt:lpstr>
      <vt:lpstr>Data availability</vt:lpstr>
      <vt:lpstr>Availability of data</vt:lpstr>
      <vt:lpstr>Data currency</vt:lpstr>
      <vt:lpstr>Baseline data</vt:lpstr>
      <vt:lpstr>Presenting baseline data</vt:lpstr>
      <vt:lpstr>Baseline data: tables vs graphs</vt:lpstr>
      <vt:lpstr>Baseline Characteristics</vt:lpstr>
      <vt:lpstr>Baseline CV medication categories</vt:lpstr>
      <vt:lpstr>Safety data: adverse events</vt:lpstr>
      <vt:lpstr>Challenges in AE reporting</vt:lpstr>
      <vt:lpstr>Presenting adverse events</vt:lpstr>
      <vt:lpstr>Addressing specific questions about AEs</vt:lpstr>
      <vt:lpstr>AEs – Severity and timing</vt:lpstr>
      <vt:lpstr>AEs: Overview</vt:lpstr>
      <vt:lpstr>AE Overview Table</vt:lpstr>
      <vt:lpstr>Adverse Events by SOC</vt:lpstr>
      <vt:lpstr>Table by SOC</vt:lpstr>
      <vt:lpstr>Table by SOC and Preferred Term</vt:lpstr>
      <vt:lpstr>Most Common by Preferred Term</vt:lpstr>
      <vt:lpstr>Potential Treatment Difference</vt:lpstr>
      <vt:lpstr>Volcano plot</vt:lpstr>
      <vt:lpstr>Time to first serious adverse event</vt:lpstr>
      <vt:lpstr>Laboratory data</vt:lpstr>
      <vt:lpstr>Challenges with lab data</vt:lpstr>
      <vt:lpstr>Abnormal laboratory values</vt:lpstr>
      <vt:lpstr>Summary for abnormal hematology</vt:lpstr>
      <vt:lpstr>Lab shifts: graphical presentation</vt:lpstr>
      <vt:lpstr>Summary page by analyte</vt:lpstr>
      <vt:lpstr>Analyte summary page</vt:lpstr>
      <vt:lpstr>Specific subjects</vt:lpstr>
      <vt:lpstr>Liver Function Test Summary</vt:lpstr>
      <vt:lpstr>LFT Per-Patient Plot</vt:lpstr>
      <vt:lpstr>Efficacy</vt:lpstr>
      <vt:lpstr>Stopping for benefit</vt:lpstr>
      <vt:lpstr> What if treatment is MUCH better than expected?</vt:lpstr>
      <vt:lpstr>How can you stop a trial for benefit….</vt:lpstr>
      <vt:lpstr>Some horror stories… to keep you up at night</vt:lpstr>
      <vt:lpstr>Some that saw the light of day</vt:lpstr>
      <vt:lpstr>Accuracy in reporting</vt:lpstr>
      <vt:lpstr>Programming the report –who does what?</vt:lpstr>
      <vt:lpstr>A recommended model</vt:lpstr>
      <vt:lpstr>Double programming with sponsor</vt:lpstr>
      <vt:lpstr>Nightmare scenario…</vt:lpstr>
      <vt:lpstr>Getting the tx codes </vt:lpstr>
      <vt:lpstr>Checking the tx codes </vt:lpstr>
      <vt:lpstr>Audit the randomization </vt:lpstr>
      <vt:lpstr>A very scary story</vt:lpstr>
      <vt:lpstr>The distribution was surprising</vt:lpstr>
      <vt:lpstr>So we examined the randomization schedule</vt:lpstr>
      <vt:lpstr>Results</vt:lpstr>
      <vt:lpstr>My takeaway </vt:lpstr>
      <vt:lpstr>General DMC programming tips </vt:lpstr>
      <vt:lpstr>Are the analyses correct?</vt:lpstr>
      <vt:lpstr>When an error (or disaster) happens…</vt:lpstr>
      <vt:lpstr>Summary</vt:lpstr>
    </vt:vector>
  </TitlesOfParts>
  <Company>FORMA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to the DMC</dc:title>
  <dc:creator>Janet Wittes</dc:creator>
  <cp:lastModifiedBy>Kathleen F. Kerr</cp:lastModifiedBy>
  <cp:revision>84</cp:revision>
  <cp:lastPrinted>2020-07-25T16:15:54Z</cp:lastPrinted>
  <dcterms:created xsi:type="dcterms:W3CDTF">2020-07-05T13:54:16Z</dcterms:created>
  <dcterms:modified xsi:type="dcterms:W3CDTF">2020-07-25T16:50:01Z</dcterms:modified>
</cp:coreProperties>
</file>