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3"/>
  </p:notesMasterIdLst>
  <p:handoutMasterIdLst>
    <p:handoutMasterId r:id="rId124"/>
  </p:handoutMasterIdLst>
  <p:sldIdLst>
    <p:sldId id="960" r:id="rId2"/>
    <p:sldId id="1095" r:id="rId3"/>
    <p:sldId id="1398" r:id="rId4"/>
    <p:sldId id="1064" r:id="rId5"/>
    <p:sldId id="1387" r:id="rId6"/>
    <p:sldId id="1063" r:id="rId7"/>
    <p:sldId id="1311" r:id="rId8"/>
    <p:sldId id="1312" r:id="rId9"/>
    <p:sldId id="1313" r:id="rId10"/>
    <p:sldId id="1314" r:id="rId11"/>
    <p:sldId id="1315" r:id="rId12"/>
    <p:sldId id="1319" r:id="rId13"/>
    <p:sldId id="1317" r:id="rId14"/>
    <p:sldId id="1318" r:id="rId15"/>
    <p:sldId id="1320" r:id="rId16"/>
    <p:sldId id="1316" r:id="rId17"/>
    <p:sldId id="1065" r:id="rId18"/>
    <p:sldId id="1044" r:id="rId19"/>
    <p:sldId id="1072" r:id="rId20"/>
    <p:sldId id="1046" r:id="rId21"/>
    <p:sldId id="1084" r:id="rId22"/>
    <p:sldId id="1070" r:id="rId23"/>
    <p:sldId id="1083" r:id="rId24"/>
    <p:sldId id="1069" r:id="rId25"/>
    <p:sldId id="1067" r:id="rId26"/>
    <p:sldId id="1088" r:id="rId27"/>
    <p:sldId id="1093" r:id="rId28"/>
    <p:sldId id="1388" r:id="rId29"/>
    <p:sldId id="1399" r:id="rId30"/>
    <p:sldId id="1076" r:id="rId31"/>
    <p:sldId id="1091" r:id="rId32"/>
    <p:sldId id="1048" r:id="rId33"/>
    <p:sldId id="1397" r:id="rId34"/>
    <p:sldId id="1047" r:id="rId35"/>
    <p:sldId id="1400" r:id="rId36"/>
    <p:sldId id="1081" r:id="rId37"/>
    <p:sldId id="1078" r:id="rId38"/>
    <p:sldId id="1053" r:id="rId39"/>
    <p:sldId id="1054" r:id="rId40"/>
    <p:sldId id="1055" r:id="rId41"/>
    <p:sldId id="1060" r:id="rId42"/>
    <p:sldId id="1061" r:id="rId43"/>
    <p:sldId id="1321" r:id="rId44"/>
    <p:sldId id="355" r:id="rId45"/>
    <p:sldId id="357" r:id="rId46"/>
    <p:sldId id="1401" r:id="rId47"/>
    <p:sldId id="365" r:id="rId48"/>
    <p:sldId id="1389" r:id="rId49"/>
    <p:sldId id="366" r:id="rId50"/>
    <p:sldId id="367" r:id="rId51"/>
    <p:sldId id="368" r:id="rId52"/>
    <p:sldId id="370" r:id="rId53"/>
    <p:sldId id="371" r:id="rId54"/>
    <p:sldId id="372" r:id="rId55"/>
    <p:sldId id="373" r:id="rId56"/>
    <p:sldId id="374" r:id="rId57"/>
    <p:sldId id="375" r:id="rId58"/>
    <p:sldId id="1394" r:id="rId59"/>
    <p:sldId id="524" r:id="rId60"/>
    <p:sldId id="377" r:id="rId61"/>
    <p:sldId id="379" r:id="rId62"/>
    <p:sldId id="380" r:id="rId63"/>
    <p:sldId id="1079" r:id="rId64"/>
    <p:sldId id="381" r:id="rId65"/>
    <p:sldId id="509" r:id="rId66"/>
    <p:sldId id="385" r:id="rId67"/>
    <p:sldId id="386" r:id="rId68"/>
    <p:sldId id="387" r:id="rId69"/>
    <p:sldId id="521" r:id="rId70"/>
    <p:sldId id="389" r:id="rId71"/>
    <p:sldId id="388" r:id="rId72"/>
    <p:sldId id="1390" r:id="rId73"/>
    <p:sldId id="983" r:id="rId74"/>
    <p:sldId id="984" r:id="rId75"/>
    <p:sldId id="988" r:id="rId76"/>
    <p:sldId id="989" r:id="rId77"/>
    <p:sldId id="990" r:id="rId78"/>
    <p:sldId id="999" r:id="rId79"/>
    <p:sldId id="1094" r:id="rId80"/>
    <p:sldId id="991" r:id="rId81"/>
    <p:sldId id="992" r:id="rId82"/>
    <p:sldId id="1395" r:id="rId83"/>
    <p:sldId id="993" r:id="rId84"/>
    <p:sldId id="994" r:id="rId85"/>
    <p:sldId id="996" r:id="rId86"/>
    <p:sldId id="1039" r:id="rId87"/>
    <p:sldId id="1023" r:id="rId88"/>
    <p:sldId id="1024" r:id="rId89"/>
    <p:sldId id="1025" r:id="rId90"/>
    <p:sldId id="1026" r:id="rId91"/>
    <p:sldId id="1028" r:id="rId92"/>
    <p:sldId id="1029" r:id="rId93"/>
    <p:sldId id="1396" r:id="rId94"/>
    <p:sldId id="1030" r:id="rId95"/>
    <p:sldId id="1031" r:id="rId96"/>
    <p:sldId id="1034" r:id="rId97"/>
    <p:sldId id="1040" r:id="rId98"/>
    <p:sldId id="1041" r:id="rId99"/>
    <p:sldId id="1042" r:id="rId100"/>
    <p:sldId id="1043" r:id="rId101"/>
    <p:sldId id="1035" r:id="rId102"/>
    <p:sldId id="1036" r:id="rId103"/>
    <p:sldId id="1037" r:id="rId104"/>
    <p:sldId id="1016" r:id="rId105"/>
    <p:sldId id="1391" r:id="rId106"/>
    <p:sldId id="1017" r:id="rId107"/>
    <p:sldId id="1018" r:id="rId108"/>
    <p:sldId id="1019" r:id="rId109"/>
    <p:sldId id="1020" r:id="rId110"/>
    <p:sldId id="1092" r:id="rId111"/>
    <p:sldId id="1375" r:id="rId112"/>
    <p:sldId id="1376" r:id="rId113"/>
    <p:sldId id="1377" r:id="rId114"/>
    <p:sldId id="1378" r:id="rId115"/>
    <p:sldId id="1379" r:id="rId116"/>
    <p:sldId id="1380" r:id="rId117"/>
    <p:sldId id="1381" r:id="rId118"/>
    <p:sldId id="1384" r:id="rId119"/>
    <p:sldId id="1385" r:id="rId120"/>
    <p:sldId id="1386" r:id="rId121"/>
    <p:sldId id="1392" r:id="rId122"/>
  </p:sldIdLst>
  <p:sldSz cx="9144000" cy="6858000" type="letter"/>
  <p:notesSz cx="7010400" cy="9296400"/>
  <p:defaultTextStyle>
    <a:defPPr>
      <a:defRPr lang="en-US"/>
    </a:defPPr>
    <a:lvl1pPr algn="l" rtl="0" fontAlgn="base">
      <a:spcBef>
        <a:spcPct val="0"/>
      </a:spcBef>
      <a:spcAft>
        <a:spcPct val="0"/>
      </a:spcAft>
      <a:defRPr sz="1400" kern="1200">
        <a:solidFill>
          <a:schemeClr val="tx2"/>
        </a:solidFill>
        <a:latin typeface="Arial" charset="0"/>
        <a:ea typeface="+mn-ea"/>
        <a:cs typeface="+mn-cs"/>
      </a:defRPr>
    </a:lvl1pPr>
    <a:lvl2pPr marL="457200" algn="l" rtl="0" fontAlgn="base">
      <a:spcBef>
        <a:spcPct val="0"/>
      </a:spcBef>
      <a:spcAft>
        <a:spcPct val="0"/>
      </a:spcAft>
      <a:defRPr sz="1400" kern="1200">
        <a:solidFill>
          <a:schemeClr val="tx2"/>
        </a:solidFill>
        <a:latin typeface="Arial" charset="0"/>
        <a:ea typeface="+mn-ea"/>
        <a:cs typeface="+mn-cs"/>
      </a:defRPr>
    </a:lvl2pPr>
    <a:lvl3pPr marL="914400" algn="l" rtl="0" fontAlgn="base">
      <a:spcBef>
        <a:spcPct val="0"/>
      </a:spcBef>
      <a:spcAft>
        <a:spcPct val="0"/>
      </a:spcAft>
      <a:defRPr sz="1400" kern="1200">
        <a:solidFill>
          <a:schemeClr val="tx2"/>
        </a:solidFill>
        <a:latin typeface="Arial" charset="0"/>
        <a:ea typeface="+mn-ea"/>
        <a:cs typeface="+mn-cs"/>
      </a:defRPr>
    </a:lvl3pPr>
    <a:lvl4pPr marL="1371600" algn="l" rtl="0" fontAlgn="base">
      <a:spcBef>
        <a:spcPct val="0"/>
      </a:spcBef>
      <a:spcAft>
        <a:spcPct val="0"/>
      </a:spcAft>
      <a:defRPr sz="1400" kern="1200">
        <a:solidFill>
          <a:schemeClr val="tx2"/>
        </a:solidFill>
        <a:latin typeface="Arial" charset="0"/>
        <a:ea typeface="+mn-ea"/>
        <a:cs typeface="+mn-cs"/>
      </a:defRPr>
    </a:lvl4pPr>
    <a:lvl5pPr marL="1828800" algn="l" rtl="0" fontAlgn="base">
      <a:spcBef>
        <a:spcPct val="0"/>
      </a:spcBef>
      <a:spcAft>
        <a:spcPct val="0"/>
      </a:spcAft>
      <a:defRPr sz="1400" kern="1200">
        <a:solidFill>
          <a:schemeClr val="tx2"/>
        </a:solidFill>
        <a:latin typeface="Arial" charset="0"/>
        <a:ea typeface="+mn-ea"/>
        <a:cs typeface="+mn-cs"/>
      </a:defRPr>
    </a:lvl5pPr>
    <a:lvl6pPr marL="2286000" algn="l" defTabSz="914400" rtl="0" eaLnBrk="1" latinLnBrk="0" hangingPunct="1">
      <a:defRPr sz="1400" kern="1200">
        <a:solidFill>
          <a:schemeClr val="tx2"/>
        </a:solidFill>
        <a:latin typeface="Arial" charset="0"/>
        <a:ea typeface="+mn-ea"/>
        <a:cs typeface="+mn-cs"/>
      </a:defRPr>
    </a:lvl6pPr>
    <a:lvl7pPr marL="2743200" algn="l" defTabSz="914400" rtl="0" eaLnBrk="1" latinLnBrk="0" hangingPunct="1">
      <a:defRPr sz="1400" kern="1200">
        <a:solidFill>
          <a:schemeClr val="tx2"/>
        </a:solidFill>
        <a:latin typeface="Arial" charset="0"/>
        <a:ea typeface="+mn-ea"/>
        <a:cs typeface="+mn-cs"/>
      </a:defRPr>
    </a:lvl7pPr>
    <a:lvl8pPr marL="3200400" algn="l" defTabSz="914400" rtl="0" eaLnBrk="1" latinLnBrk="0" hangingPunct="1">
      <a:defRPr sz="1400" kern="1200">
        <a:solidFill>
          <a:schemeClr val="tx2"/>
        </a:solidFill>
        <a:latin typeface="Arial" charset="0"/>
        <a:ea typeface="+mn-ea"/>
        <a:cs typeface="+mn-cs"/>
      </a:defRPr>
    </a:lvl8pPr>
    <a:lvl9pPr marL="3657600" algn="l" defTabSz="914400" rtl="0" eaLnBrk="1" latinLnBrk="0" hangingPunct="1">
      <a:defRPr sz="1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t Wittes" initials="JT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B3E"/>
    <a:srgbClr val="004081"/>
    <a:srgbClr val="00274E"/>
    <a:srgbClr val="002448"/>
    <a:srgbClr val="A30A36"/>
    <a:srgbClr val="C0C0C0"/>
    <a:srgbClr val="00326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25" autoAdjust="0"/>
    <p:restoredTop sz="86395" autoAdjust="0"/>
  </p:normalViewPr>
  <p:slideViewPr>
    <p:cSldViewPr snapToGrid="0">
      <p:cViewPr varScale="1">
        <p:scale>
          <a:sx n="99" d="100"/>
          <a:sy n="99" d="100"/>
        </p:scale>
        <p:origin x="25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264"/>
    </p:cViewPr>
  </p:sorterViewPr>
  <p:notesViewPr>
    <p:cSldViewPr snapToGrid="0">
      <p:cViewPr varScale="1">
        <p:scale>
          <a:sx n="77" d="100"/>
          <a:sy n="77" d="100"/>
        </p:scale>
        <p:origin x="-2058" y="-84"/>
      </p:cViewPr>
      <p:guideLst>
        <p:guide orient="horz" pos="2929"/>
        <p:guide pos="2208"/>
      </p:guideLst>
    </p:cSldViewPr>
  </p:notesViewPr>
  <p:gridSpacing cx="45720" cy="4572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handoutMaster" Target="handoutMasters/handout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586"/>
            <a:ext cx="3037523" cy="461489"/>
          </a:xfrm>
          <a:prstGeom prst="rect">
            <a:avLst/>
          </a:prstGeom>
          <a:noFill/>
          <a:ln w="9525">
            <a:noFill/>
            <a:miter lim="800000"/>
            <a:headEnd/>
            <a:tailEnd/>
          </a:ln>
        </p:spPr>
        <p:txBody>
          <a:bodyPr vert="horz" wrap="square" lIns="18534" tIns="0" rIns="18534" bIns="0" numCol="1" anchor="t" anchorCtr="0" compatLnSpc="1">
            <a:prstTxWarp prst="textNoShape">
              <a:avLst/>
            </a:prstTxWarp>
          </a:bodyPr>
          <a:lstStyle>
            <a:lvl1pPr defTabSz="928268" eaLnBrk="0" hangingPunct="0">
              <a:defRPr sz="1000" i="1">
                <a:solidFill>
                  <a:schemeClr val="tx1"/>
                </a:solidFill>
              </a:defRPr>
            </a:lvl1pPr>
          </a:lstStyle>
          <a:p>
            <a:endParaRPr lang="en-US"/>
          </a:p>
        </p:txBody>
      </p:sp>
      <p:sp>
        <p:nvSpPr>
          <p:cNvPr id="4099" name="Rectangle 3"/>
          <p:cNvSpPr>
            <a:spLocks noGrp="1" noChangeArrowheads="1"/>
          </p:cNvSpPr>
          <p:nvPr>
            <p:ph type="dt" sz="quarter" idx="1"/>
          </p:nvPr>
        </p:nvSpPr>
        <p:spPr bwMode="auto">
          <a:xfrm>
            <a:off x="3972877" y="1586"/>
            <a:ext cx="3037523" cy="461489"/>
          </a:xfrm>
          <a:prstGeom prst="rect">
            <a:avLst/>
          </a:prstGeom>
          <a:noFill/>
          <a:ln w="9525">
            <a:noFill/>
            <a:miter lim="800000"/>
            <a:headEnd/>
            <a:tailEnd/>
          </a:ln>
        </p:spPr>
        <p:txBody>
          <a:bodyPr vert="horz" wrap="square" lIns="18534" tIns="0" rIns="18534" bIns="0" numCol="1" anchor="t" anchorCtr="0" compatLnSpc="1">
            <a:prstTxWarp prst="textNoShape">
              <a:avLst/>
            </a:prstTxWarp>
          </a:bodyPr>
          <a:lstStyle>
            <a:lvl1pPr algn="r" defTabSz="928268" eaLnBrk="0" hangingPunct="0">
              <a:defRPr sz="1000" i="1">
                <a:solidFill>
                  <a:schemeClr val="tx1"/>
                </a:solidFill>
              </a:defRPr>
            </a:lvl1pPr>
          </a:lstStyle>
          <a:p>
            <a:endParaRPr lang="en-US"/>
          </a:p>
        </p:txBody>
      </p:sp>
      <p:sp>
        <p:nvSpPr>
          <p:cNvPr id="4100" name="Rectangle 4"/>
          <p:cNvSpPr>
            <a:spLocks noGrp="1" noChangeArrowheads="1"/>
          </p:cNvSpPr>
          <p:nvPr>
            <p:ph type="ftr" sz="quarter" idx="2"/>
          </p:nvPr>
        </p:nvSpPr>
        <p:spPr bwMode="auto">
          <a:xfrm>
            <a:off x="0" y="8833325"/>
            <a:ext cx="3037523" cy="461490"/>
          </a:xfrm>
          <a:prstGeom prst="rect">
            <a:avLst/>
          </a:prstGeom>
          <a:noFill/>
          <a:ln w="9525">
            <a:noFill/>
            <a:miter lim="800000"/>
            <a:headEnd/>
            <a:tailEnd/>
          </a:ln>
        </p:spPr>
        <p:txBody>
          <a:bodyPr vert="horz" wrap="square" lIns="18534" tIns="0" rIns="18534" bIns="0" numCol="1" anchor="b" anchorCtr="0" compatLnSpc="1">
            <a:prstTxWarp prst="textNoShape">
              <a:avLst/>
            </a:prstTxWarp>
          </a:bodyPr>
          <a:lstStyle>
            <a:lvl1pPr defTabSz="928268" eaLnBrk="0" hangingPunct="0">
              <a:defRPr sz="1000" i="1">
                <a:solidFill>
                  <a:schemeClr val="tx1"/>
                </a:solidFill>
              </a:defRPr>
            </a:lvl1pPr>
          </a:lstStyle>
          <a:p>
            <a:endParaRPr lang="en-US"/>
          </a:p>
        </p:txBody>
      </p:sp>
      <p:sp>
        <p:nvSpPr>
          <p:cNvPr id="4101" name="Rectangle 5"/>
          <p:cNvSpPr>
            <a:spLocks noGrp="1" noChangeArrowheads="1"/>
          </p:cNvSpPr>
          <p:nvPr>
            <p:ph type="sldNum" sz="quarter" idx="3"/>
          </p:nvPr>
        </p:nvSpPr>
        <p:spPr bwMode="auto">
          <a:xfrm>
            <a:off x="3972877" y="8833325"/>
            <a:ext cx="3037523" cy="461490"/>
          </a:xfrm>
          <a:prstGeom prst="rect">
            <a:avLst/>
          </a:prstGeom>
          <a:noFill/>
          <a:ln w="9525">
            <a:noFill/>
            <a:miter lim="800000"/>
            <a:headEnd/>
            <a:tailEnd/>
          </a:ln>
        </p:spPr>
        <p:txBody>
          <a:bodyPr vert="horz" wrap="square" lIns="18534" tIns="0" rIns="18534" bIns="0" numCol="1" anchor="b" anchorCtr="0" compatLnSpc="1">
            <a:prstTxWarp prst="textNoShape">
              <a:avLst/>
            </a:prstTxWarp>
          </a:bodyPr>
          <a:lstStyle>
            <a:lvl1pPr algn="r" defTabSz="928268" eaLnBrk="0" hangingPunct="0">
              <a:defRPr sz="1000" i="1">
                <a:solidFill>
                  <a:schemeClr val="tx1"/>
                </a:solidFill>
              </a:defRPr>
            </a:lvl1pPr>
          </a:lstStyle>
          <a:p>
            <a:fld id="{AF8693A5-3BE9-48FE-8698-A5886BA6C775}" type="slidenum">
              <a:rPr lang="en-US"/>
              <a:pPr/>
              <a:t>‹#›</a:t>
            </a:fld>
            <a:endParaRPr lang="en-US"/>
          </a:p>
        </p:txBody>
      </p:sp>
      <p:sp>
        <p:nvSpPr>
          <p:cNvPr id="4102" name="Rectangle 6"/>
          <p:cNvSpPr>
            <a:spLocks noChangeArrowheads="1"/>
          </p:cNvSpPr>
          <p:nvPr/>
        </p:nvSpPr>
        <p:spPr bwMode="auto">
          <a:xfrm>
            <a:off x="3107276" y="8852355"/>
            <a:ext cx="789510" cy="259780"/>
          </a:xfrm>
          <a:prstGeom prst="rect">
            <a:avLst/>
          </a:prstGeom>
          <a:noFill/>
          <a:ln w="9525">
            <a:noFill/>
            <a:miter lim="800000"/>
            <a:headEnd/>
            <a:tailEnd/>
          </a:ln>
        </p:spPr>
        <p:txBody>
          <a:bodyPr wrap="none" lIns="91132" tIns="46338" rIns="91132" bIns="46338">
            <a:spAutoFit/>
          </a:bodyPr>
          <a:lstStyle/>
          <a:p>
            <a:pPr algn="ctr" defTabSz="958110" eaLnBrk="0" hangingPunct="0">
              <a:lnSpc>
                <a:spcPct val="90000"/>
              </a:lnSpc>
            </a:pPr>
            <a:r>
              <a:rPr lang="en-US" sz="1200" dirty="0">
                <a:solidFill>
                  <a:schemeClr val="tx1"/>
                </a:solidFill>
              </a:rPr>
              <a:t>Page </a:t>
            </a:r>
            <a:fld id="{37E68AF9-4EB2-410B-B8AA-4648D127E9FE}" type="slidenum">
              <a:rPr lang="en-US" sz="1200">
                <a:solidFill>
                  <a:schemeClr val="tx1"/>
                </a:solidFill>
              </a:rPr>
              <a:pPr algn="ctr" defTabSz="958110" eaLnBrk="0" hangingPunct="0">
                <a:lnSpc>
                  <a:spcPct val="90000"/>
                </a:lnSpc>
              </a:pPr>
              <a:t>‹#›</a:t>
            </a:fld>
            <a:endParaRPr lang="en-US" sz="1200" dirty="0">
              <a:solidFill>
                <a:schemeClr val="tx1"/>
              </a:solidFill>
            </a:endParaRPr>
          </a:p>
        </p:txBody>
      </p:sp>
    </p:spTree>
    <p:extLst>
      <p:ext uri="{BB962C8B-B14F-4D97-AF65-F5344CB8AC3E}">
        <p14:creationId xmlns:p14="http://schemas.microsoft.com/office/powerpoint/2010/main" val="2821782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6"/>
            <a:ext cx="3037523" cy="461489"/>
          </a:xfrm>
          <a:prstGeom prst="rect">
            <a:avLst/>
          </a:prstGeom>
          <a:noFill/>
          <a:ln w="9525">
            <a:noFill/>
            <a:miter lim="800000"/>
            <a:headEnd/>
            <a:tailEnd/>
          </a:ln>
        </p:spPr>
        <p:txBody>
          <a:bodyPr vert="horz" wrap="square" lIns="18534" tIns="0" rIns="18534" bIns="0" numCol="1" anchor="t" anchorCtr="0" compatLnSpc="1">
            <a:prstTxWarp prst="textNoShape">
              <a:avLst/>
            </a:prstTxWarp>
          </a:bodyPr>
          <a:lstStyle>
            <a:lvl1pPr defTabSz="928268" eaLnBrk="0" hangingPunct="0">
              <a:defRPr sz="1000" i="1">
                <a:solidFill>
                  <a:schemeClr val="tx1"/>
                </a:solidFill>
              </a:defRPr>
            </a:lvl1pPr>
          </a:lstStyle>
          <a:p>
            <a:endParaRPr lang="en-US"/>
          </a:p>
        </p:txBody>
      </p:sp>
      <p:sp>
        <p:nvSpPr>
          <p:cNvPr id="3075" name="Rectangle 3"/>
          <p:cNvSpPr>
            <a:spLocks noGrp="1" noChangeArrowheads="1"/>
          </p:cNvSpPr>
          <p:nvPr>
            <p:ph type="dt" idx="1"/>
          </p:nvPr>
        </p:nvSpPr>
        <p:spPr bwMode="auto">
          <a:xfrm>
            <a:off x="3972877" y="1586"/>
            <a:ext cx="3037523" cy="461489"/>
          </a:xfrm>
          <a:prstGeom prst="rect">
            <a:avLst/>
          </a:prstGeom>
          <a:noFill/>
          <a:ln w="9525">
            <a:noFill/>
            <a:miter lim="800000"/>
            <a:headEnd/>
            <a:tailEnd/>
          </a:ln>
        </p:spPr>
        <p:txBody>
          <a:bodyPr vert="horz" wrap="square" lIns="18534" tIns="0" rIns="18534" bIns="0" numCol="1" anchor="t" anchorCtr="0" compatLnSpc="1">
            <a:prstTxWarp prst="textNoShape">
              <a:avLst/>
            </a:prstTxWarp>
          </a:bodyPr>
          <a:lstStyle>
            <a:lvl1pPr algn="r" defTabSz="928268" eaLnBrk="0" hangingPunct="0">
              <a:defRPr sz="1000" i="1">
                <a:solidFill>
                  <a:schemeClr val="tx1"/>
                </a:solidFill>
              </a:defRPr>
            </a:lvl1pPr>
          </a:lstStyle>
          <a:p>
            <a:endParaRPr lang="en-US"/>
          </a:p>
        </p:txBody>
      </p:sp>
      <p:sp>
        <p:nvSpPr>
          <p:cNvPr id="3076" name="Rectangle 4"/>
          <p:cNvSpPr>
            <a:spLocks noGrp="1" noChangeArrowheads="1"/>
          </p:cNvSpPr>
          <p:nvPr>
            <p:ph type="ftr" sz="quarter" idx="4"/>
          </p:nvPr>
        </p:nvSpPr>
        <p:spPr bwMode="auto">
          <a:xfrm>
            <a:off x="0" y="8833325"/>
            <a:ext cx="3037523" cy="461490"/>
          </a:xfrm>
          <a:prstGeom prst="rect">
            <a:avLst/>
          </a:prstGeom>
          <a:noFill/>
          <a:ln w="9525">
            <a:noFill/>
            <a:miter lim="800000"/>
            <a:headEnd/>
            <a:tailEnd/>
          </a:ln>
        </p:spPr>
        <p:txBody>
          <a:bodyPr vert="horz" wrap="square" lIns="18534" tIns="0" rIns="18534" bIns="0" numCol="1" anchor="b" anchorCtr="0" compatLnSpc="1">
            <a:prstTxWarp prst="textNoShape">
              <a:avLst/>
            </a:prstTxWarp>
          </a:bodyPr>
          <a:lstStyle>
            <a:lvl1pPr defTabSz="928268" eaLnBrk="0" hangingPunct="0">
              <a:defRPr sz="1000" i="1">
                <a:solidFill>
                  <a:schemeClr val="tx1"/>
                </a:solidFill>
              </a:defRPr>
            </a:lvl1pPr>
          </a:lstStyle>
          <a:p>
            <a:endParaRPr lang="en-US"/>
          </a:p>
        </p:txBody>
      </p:sp>
      <p:sp>
        <p:nvSpPr>
          <p:cNvPr id="3077" name="Rectangle 5"/>
          <p:cNvSpPr>
            <a:spLocks noGrp="1" noChangeArrowheads="1"/>
          </p:cNvSpPr>
          <p:nvPr>
            <p:ph type="sldNum" sz="quarter" idx="5"/>
          </p:nvPr>
        </p:nvSpPr>
        <p:spPr bwMode="auto">
          <a:xfrm>
            <a:off x="3972877" y="8833325"/>
            <a:ext cx="3037523" cy="461490"/>
          </a:xfrm>
          <a:prstGeom prst="rect">
            <a:avLst/>
          </a:prstGeom>
          <a:noFill/>
          <a:ln w="9525">
            <a:noFill/>
            <a:miter lim="800000"/>
            <a:headEnd/>
            <a:tailEnd/>
          </a:ln>
        </p:spPr>
        <p:txBody>
          <a:bodyPr vert="horz" wrap="square" lIns="18534" tIns="0" rIns="18534" bIns="0" numCol="1" anchor="b" anchorCtr="0" compatLnSpc="1">
            <a:prstTxWarp prst="textNoShape">
              <a:avLst/>
            </a:prstTxWarp>
          </a:bodyPr>
          <a:lstStyle>
            <a:lvl1pPr algn="r" defTabSz="928268" eaLnBrk="0" hangingPunct="0">
              <a:defRPr sz="1000" i="1">
                <a:solidFill>
                  <a:schemeClr val="tx1"/>
                </a:solidFill>
              </a:defRPr>
            </a:lvl1pPr>
          </a:lstStyle>
          <a:p>
            <a:fld id="{484F0281-A443-4B70-A2F0-EEC997B995D6}" type="slidenum">
              <a:rPr lang="en-US"/>
              <a:pPr/>
              <a:t>‹#›</a:t>
            </a:fld>
            <a:endParaRPr lang="en-US"/>
          </a:p>
        </p:txBody>
      </p:sp>
      <p:sp>
        <p:nvSpPr>
          <p:cNvPr id="3078" name="Rectangle 6"/>
          <p:cNvSpPr>
            <a:spLocks noChangeArrowheads="1"/>
          </p:cNvSpPr>
          <p:nvPr/>
        </p:nvSpPr>
        <p:spPr bwMode="auto">
          <a:xfrm>
            <a:off x="3107276" y="8852355"/>
            <a:ext cx="789510" cy="259780"/>
          </a:xfrm>
          <a:prstGeom prst="rect">
            <a:avLst/>
          </a:prstGeom>
          <a:noFill/>
          <a:ln w="9525">
            <a:noFill/>
            <a:miter lim="800000"/>
            <a:headEnd/>
            <a:tailEnd/>
          </a:ln>
        </p:spPr>
        <p:txBody>
          <a:bodyPr wrap="none" lIns="91132" tIns="46338" rIns="91132" bIns="46338">
            <a:spAutoFit/>
          </a:bodyPr>
          <a:lstStyle/>
          <a:p>
            <a:pPr algn="ctr" defTabSz="958110" eaLnBrk="0" hangingPunct="0">
              <a:lnSpc>
                <a:spcPct val="90000"/>
              </a:lnSpc>
            </a:pPr>
            <a:r>
              <a:rPr lang="en-US" sz="1200" dirty="0">
                <a:solidFill>
                  <a:schemeClr val="tx1"/>
                </a:solidFill>
              </a:rPr>
              <a:t>Page </a:t>
            </a:r>
            <a:fld id="{98384EA1-7932-4C39-A117-D9D88939BF21}" type="slidenum">
              <a:rPr lang="en-US" sz="1200">
                <a:solidFill>
                  <a:schemeClr val="tx1"/>
                </a:solidFill>
              </a:rPr>
              <a:pPr algn="ctr" defTabSz="958110" eaLnBrk="0" hangingPunct="0">
                <a:lnSpc>
                  <a:spcPct val="90000"/>
                </a:lnSpc>
              </a:pPr>
              <a:t>‹#›</a:t>
            </a:fld>
            <a:endParaRPr lang="en-US" sz="1200" dirty="0">
              <a:solidFill>
                <a:schemeClr val="tx1"/>
              </a:solidFill>
            </a:endParaRPr>
          </a:p>
        </p:txBody>
      </p:sp>
      <p:sp>
        <p:nvSpPr>
          <p:cNvPr id="7175" name="Rectangle 7"/>
          <p:cNvSpPr>
            <a:spLocks noGrp="1" noRot="1" noChangeAspect="1" noChangeArrowheads="1" noTextEdit="1"/>
          </p:cNvSpPr>
          <p:nvPr>
            <p:ph type="sldImg" idx="2"/>
          </p:nvPr>
        </p:nvSpPr>
        <p:spPr bwMode="auto">
          <a:xfrm>
            <a:off x="1335088" y="5126038"/>
            <a:ext cx="4321175" cy="3241675"/>
          </a:xfrm>
          <a:prstGeom prst="rect">
            <a:avLst/>
          </a:prstGeom>
          <a:noFill/>
          <a:ln w="12700">
            <a:solidFill>
              <a:schemeClr val="tx1"/>
            </a:solidFill>
            <a:miter lim="800000"/>
            <a:headEnd/>
            <a:tailEnd/>
          </a:ln>
        </p:spPr>
      </p:sp>
      <p:sp>
        <p:nvSpPr>
          <p:cNvPr id="3080" name="Rectangle 8"/>
          <p:cNvSpPr>
            <a:spLocks noGrp="1" noChangeArrowheads="1"/>
          </p:cNvSpPr>
          <p:nvPr>
            <p:ph type="body" sz="quarter" idx="3"/>
          </p:nvPr>
        </p:nvSpPr>
        <p:spPr bwMode="auto">
          <a:xfrm>
            <a:off x="971819" y="472592"/>
            <a:ext cx="5131764" cy="4181953"/>
          </a:xfrm>
          <a:prstGeom prst="rect">
            <a:avLst/>
          </a:prstGeom>
          <a:noFill/>
          <a:ln w="9525">
            <a:noFill/>
            <a:miter lim="800000"/>
            <a:headEnd/>
            <a:tailEnd/>
          </a:ln>
        </p:spPr>
        <p:txBody>
          <a:bodyPr vert="horz" wrap="square" lIns="95765" tIns="50972" rIns="95765" bIns="50972"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4682196"/>
      </p:ext>
    </p:extLst>
  </p:cSld>
  <p:clrMap bg1="lt1" tx1="dk1" bg2="lt2" tx2="dk2" accent1="accent1" accent2="accent2" accent3="accent3" accent4="accent4" accent5="accent5" accent6="accent6" hlink="hlink" folHlink="folHlink"/>
  <p:notesStyle>
    <a:lvl1pPr algn="l" defTabSz="1030288" rtl="0" eaLnBrk="0" fontAlgn="base" hangingPunct="0">
      <a:lnSpc>
        <a:spcPct val="87000"/>
      </a:lnSpc>
      <a:spcBef>
        <a:spcPct val="40000"/>
      </a:spcBef>
      <a:spcAft>
        <a:spcPct val="0"/>
      </a:spcAft>
      <a:defRPr sz="1600" kern="1200">
        <a:solidFill>
          <a:schemeClr val="tx1"/>
        </a:solidFill>
        <a:latin typeface="Arial" charset="0"/>
        <a:ea typeface="+mn-ea"/>
        <a:cs typeface="+mn-cs"/>
      </a:defRPr>
    </a:lvl1pPr>
    <a:lvl2pPr marL="484188"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2pPr>
    <a:lvl3pPr marL="971550"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3pPr>
    <a:lvl4pPr marL="1457325"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4pPr>
    <a:lvl5pPr marL="1944688"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4F0281-A443-4B70-A2F0-EEC997B995D6}" type="slidenum">
              <a:rPr lang="en-US" smtClean="0"/>
              <a:pPr/>
              <a:t>2</a:t>
            </a:fld>
            <a:endParaRPr lang="en-US"/>
          </a:p>
        </p:txBody>
      </p:sp>
    </p:spTree>
    <p:extLst>
      <p:ext uri="{BB962C8B-B14F-4D97-AF65-F5344CB8AC3E}">
        <p14:creationId xmlns:p14="http://schemas.microsoft.com/office/powerpoint/2010/main" val="48358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59" eaLnBrk="0" hangingPunct="0">
              <a:defRPr sz="4400" b="1">
                <a:solidFill>
                  <a:schemeClr val="tx1"/>
                </a:solidFill>
                <a:latin typeface="Comic Sans MS" pitchFamily="66" charset="0"/>
              </a:defRPr>
            </a:lvl1pPr>
            <a:lvl2pPr marL="742058" indent="-285407" defTabSz="929159" eaLnBrk="0" hangingPunct="0">
              <a:defRPr sz="4400" b="1">
                <a:solidFill>
                  <a:schemeClr val="tx1"/>
                </a:solidFill>
                <a:latin typeface="Comic Sans MS" pitchFamily="66" charset="0"/>
              </a:defRPr>
            </a:lvl2pPr>
            <a:lvl3pPr marL="1141628" indent="-228326" defTabSz="929159" eaLnBrk="0" hangingPunct="0">
              <a:defRPr sz="4400" b="1">
                <a:solidFill>
                  <a:schemeClr val="tx1"/>
                </a:solidFill>
                <a:latin typeface="Comic Sans MS" pitchFamily="66" charset="0"/>
              </a:defRPr>
            </a:lvl3pPr>
            <a:lvl4pPr marL="1598280" indent="-228326" defTabSz="929159" eaLnBrk="0" hangingPunct="0">
              <a:defRPr sz="4400" b="1">
                <a:solidFill>
                  <a:schemeClr val="tx1"/>
                </a:solidFill>
                <a:latin typeface="Comic Sans MS" pitchFamily="66" charset="0"/>
              </a:defRPr>
            </a:lvl4pPr>
            <a:lvl5pPr marL="2054931" indent="-228326" defTabSz="929159" eaLnBrk="0" hangingPunct="0">
              <a:defRPr sz="4400" b="1">
                <a:solidFill>
                  <a:schemeClr val="tx1"/>
                </a:solidFill>
                <a:latin typeface="Comic Sans MS" pitchFamily="66" charset="0"/>
              </a:defRPr>
            </a:lvl5pPr>
            <a:lvl6pPr marL="2511582" indent="-228326" algn="ctr" defTabSz="929159" eaLnBrk="0" fontAlgn="base" hangingPunct="0">
              <a:lnSpc>
                <a:spcPct val="40000"/>
              </a:lnSpc>
              <a:spcBef>
                <a:spcPct val="80000"/>
              </a:spcBef>
              <a:spcAft>
                <a:spcPct val="0"/>
              </a:spcAft>
              <a:defRPr sz="4400" b="1">
                <a:solidFill>
                  <a:schemeClr val="tx1"/>
                </a:solidFill>
                <a:latin typeface="Comic Sans MS" pitchFamily="66" charset="0"/>
              </a:defRPr>
            </a:lvl6pPr>
            <a:lvl7pPr marL="2968234" indent="-228326" algn="ctr" defTabSz="929159" eaLnBrk="0" fontAlgn="base" hangingPunct="0">
              <a:lnSpc>
                <a:spcPct val="40000"/>
              </a:lnSpc>
              <a:spcBef>
                <a:spcPct val="80000"/>
              </a:spcBef>
              <a:spcAft>
                <a:spcPct val="0"/>
              </a:spcAft>
              <a:defRPr sz="4400" b="1">
                <a:solidFill>
                  <a:schemeClr val="tx1"/>
                </a:solidFill>
                <a:latin typeface="Comic Sans MS" pitchFamily="66" charset="0"/>
              </a:defRPr>
            </a:lvl7pPr>
            <a:lvl8pPr marL="3424885" indent="-228326" algn="ctr" defTabSz="929159" eaLnBrk="0" fontAlgn="base" hangingPunct="0">
              <a:lnSpc>
                <a:spcPct val="40000"/>
              </a:lnSpc>
              <a:spcBef>
                <a:spcPct val="80000"/>
              </a:spcBef>
              <a:spcAft>
                <a:spcPct val="0"/>
              </a:spcAft>
              <a:defRPr sz="4400" b="1">
                <a:solidFill>
                  <a:schemeClr val="tx1"/>
                </a:solidFill>
                <a:latin typeface="Comic Sans MS" pitchFamily="66" charset="0"/>
              </a:defRPr>
            </a:lvl8pPr>
            <a:lvl9pPr marL="3881537" indent="-228326" algn="ctr" defTabSz="929159" eaLnBrk="0" fontAlgn="base" hangingPunct="0">
              <a:lnSpc>
                <a:spcPct val="40000"/>
              </a:lnSpc>
              <a:spcBef>
                <a:spcPct val="80000"/>
              </a:spcBef>
              <a:spcAft>
                <a:spcPct val="0"/>
              </a:spcAft>
              <a:defRPr sz="4400" b="1">
                <a:solidFill>
                  <a:schemeClr val="tx1"/>
                </a:solidFill>
                <a:latin typeface="Comic Sans MS" pitchFamily="66" charset="0"/>
              </a:defRPr>
            </a:lvl9pPr>
          </a:lstStyle>
          <a:p>
            <a:pPr eaLnBrk="1" hangingPunct="1"/>
            <a:fld id="{DA588429-3ECF-40FD-A3D7-C0EC9C486943}" type="slidenum">
              <a:rPr lang="en-US" sz="1200"/>
              <a:pPr eaLnBrk="1" hangingPunct="1"/>
              <a:t>98</a:t>
            </a:fld>
            <a:endParaRPr lang="en-US" sz="1200"/>
          </a:p>
        </p:txBody>
      </p:sp>
      <p:sp>
        <p:nvSpPr>
          <p:cNvPr id="48131" name="Rectangle 2"/>
          <p:cNvSpPr>
            <a:spLocks noGrp="1" noRot="1" noChangeAspect="1" noChangeArrowheads="1" noTextEdit="1"/>
          </p:cNvSpPr>
          <p:nvPr>
            <p:ph type="sldImg"/>
          </p:nvPr>
        </p:nvSpPr>
        <p:spPr>
          <a:xfrm>
            <a:off x="1190625" y="704850"/>
            <a:ext cx="4629150" cy="3471863"/>
          </a:xfrm>
          <a:ln w="12700" cap="flat">
            <a:solidFill>
              <a:schemeClr val="tx1"/>
            </a:solidFill>
          </a:ln>
        </p:spPr>
      </p:sp>
      <p:sp>
        <p:nvSpPr>
          <p:cNvPr id="48132" name="Rectangle 3"/>
          <p:cNvSpPr>
            <a:spLocks noGrp="1" noChangeArrowheads="1"/>
          </p:cNvSpPr>
          <p:nvPr>
            <p:ph type="body" idx="1"/>
          </p:nvPr>
        </p:nvSpPr>
        <p:spPr>
          <a:xfrm>
            <a:off x="936940" y="4416663"/>
            <a:ext cx="5136521" cy="41819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92" tIns="45947" rIns="91892" bIns="45947"/>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endParaRPr lang="en-US"/>
          </a:p>
        </p:txBody>
      </p:sp>
      <p:sp>
        <p:nvSpPr>
          <p:cNvPr id="246788" name="Slide Number Placeholder 3"/>
          <p:cNvSpPr>
            <a:spLocks noGrp="1"/>
          </p:cNvSpPr>
          <p:nvPr>
            <p:ph type="sldNum" sz="quarter" idx="4294967295"/>
          </p:nvPr>
        </p:nvSpPr>
        <p:spPr bwMode="auto">
          <a:xfrm>
            <a:off x="3971293" y="8831740"/>
            <a:ext cx="3037523" cy="463075"/>
          </a:xfrm>
          <a:prstGeom prst="rect">
            <a:avLst/>
          </a:prstGeom>
          <a:noFill/>
          <a:ln>
            <a:miter lim="800000"/>
            <a:headEnd/>
            <a:tailEnd/>
          </a:ln>
        </p:spPr>
        <p:txBody>
          <a:bodyPr lIns="93711" tIns="46856" rIns="93711" bIns="46856"/>
          <a:lstStyle/>
          <a:p>
            <a:pPr defTabSz="921159"/>
            <a:fld id="{CBEBCC0F-97AB-459D-9C35-4B84A392EE8A}" type="slidenum">
              <a:rPr lang="en-US">
                <a:latin typeface="Times New Roman" pitchFamily="18" charset="0"/>
              </a:rPr>
              <a:pPr defTabSz="921159"/>
              <a:t>19</a:t>
            </a:fld>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endParaRPr lang="en-US"/>
          </a:p>
        </p:txBody>
      </p:sp>
      <p:sp>
        <p:nvSpPr>
          <p:cNvPr id="246788" name="Slide Number Placeholder 3"/>
          <p:cNvSpPr>
            <a:spLocks noGrp="1"/>
          </p:cNvSpPr>
          <p:nvPr>
            <p:ph type="sldNum" sz="quarter" idx="4294967295"/>
          </p:nvPr>
        </p:nvSpPr>
        <p:spPr bwMode="auto">
          <a:xfrm>
            <a:off x="3971293" y="8831740"/>
            <a:ext cx="3037523" cy="463075"/>
          </a:xfrm>
          <a:prstGeom prst="rect">
            <a:avLst/>
          </a:prstGeom>
          <a:noFill/>
          <a:ln>
            <a:miter lim="800000"/>
            <a:headEnd/>
            <a:tailEnd/>
          </a:ln>
        </p:spPr>
        <p:txBody>
          <a:bodyPr lIns="93711" tIns="46856" rIns="93711" bIns="46856"/>
          <a:lstStyle/>
          <a:p>
            <a:pPr defTabSz="921159"/>
            <a:fld id="{CBEBCC0F-97AB-459D-9C35-4B84A392EE8A}" type="slidenum">
              <a:rPr lang="en-US">
                <a:latin typeface="Times New Roman" pitchFamily="18" charset="0"/>
              </a:rPr>
              <a:pPr defTabSz="921159"/>
              <a:t>20</a:t>
            </a:fld>
            <a:endParaRPr 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p:spPr>
        <p:txBody>
          <a:bodyPr/>
          <a:lstStyle/>
          <a:p>
            <a:endParaRPr lang="en-US"/>
          </a:p>
        </p:txBody>
      </p:sp>
      <p:sp>
        <p:nvSpPr>
          <p:cNvPr id="247812" name="Slide Number Placeholder 3"/>
          <p:cNvSpPr>
            <a:spLocks noGrp="1"/>
          </p:cNvSpPr>
          <p:nvPr>
            <p:ph type="sldNum" sz="quarter" idx="4294967295"/>
          </p:nvPr>
        </p:nvSpPr>
        <p:spPr bwMode="auto">
          <a:xfrm>
            <a:off x="3971293" y="8831740"/>
            <a:ext cx="3037523" cy="463075"/>
          </a:xfrm>
          <a:prstGeom prst="rect">
            <a:avLst/>
          </a:prstGeom>
          <a:noFill/>
          <a:ln>
            <a:miter lim="800000"/>
            <a:headEnd/>
            <a:tailEnd/>
          </a:ln>
        </p:spPr>
        <p:txBody>
          <a:bodyPr lIns="93711" tIns="46856" rIns="93711" bIns="46856"/>
          <a:lstStyle/>
          <a:p>
            <a:pPr defTabSz="921159"/>
            <a:fld id="{D05E106B-85CB-4CED-AA5D-B6DB50796AC7}" type="slidenum">
              <a:rPr lang="en-US">
                <a:latin typeface="Times New Roman" pitchFamily="18" charset="0"/>
              </a:rPr>
              <a:pPr defTabSz="921159"/>
              <a:t>22</a:t>
            </a:fld>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4294967295"/>
          </p:nvPr>
        </p:nvSpPr>
        <p:spPr bwMode="auto">
          <a:xfrm>
            <a:off x="3969707" y="8830153"/>
            <a:ext cx="3039109" cy="464662"/>
          </a:xfrm>
          <a:prstGeom prst="rect">
            <a:avLst/>
          </a:prstGeom>
          <a:noFill/>
          <a:ln>
            <a:miter lim="800000"/>
            <a:headEnd/>
            <a:tailEnd/>
          </a:ln>
        </p:spPr>
        <p:txBody>
          <a:bodyPr lIns="93711" tIns="46856" rIns="93711" bIns="46856"/>
          <a:lstStyle/>
          <a:p>
            <a:pPr defTabSz="921159"/>
            <a:fld id="{8899AD31-C08C-44E6-AA61-933282957A22}" type="slidenum">
              <a:rPr lang="en-US">
                <a:latin typeface="Times New Roman" pitchFamily="18" charset="0"/>
              </a:rPr>
              <a:pPr defTabSz="921159"/>
              <a:t>25</a:t>
            </a:fld>
            <a:endParaRPr lang="en-US">
              <a:latin typeface="Times New Roman" pitchFamily="18" charset="0"/>
            </a:endParaRPr>
          </a:p>
        </p:txBody>
      </p:sp>
      <p:sp>
        <p:nvSpPr>
          <p:cNvPr id="310275" name="Rectangle 2"/>
          <p:cNvSpPr>
            <a:spLocks noGrp="1" noRot="1" noChangeAspect="1" noChangeArrowheads="1" noTextEdit="1"/>
          </p:cNvSpPr>
          <p:nvPr>
            <p:ph type="sldImg"/>
          </p:nvPr>
        </p:nvSpPr>
        <p:spPr>
          <a:xfrm>
            <a:off x="1187450" y="701675"/>
            <a:ext cx="4633913" cy="3475038"/>
          </a:xfrm>
          <a:solidFill>
            <a:srgbClr val="FFFFFF"/>
          </a:solidFill>
          <a:ln/>
        </p:spPr>
      </p:sp>
      <p:sp>
        <p:nvSpPr>
          <p:cNvPr id="310276" name="Rectangle 3"/>
          <p:cNvSpPr>
            <a:spLocks noGrp="1" noChangeArrowheads="1"/>
          </p:cNvSpPr>
          <p:nvPr>
            <p:ph type="body" idx="1"/>
          </p:nvPr>
        </p:nvSpPr>
        <p:spPr>
          <a:xfrm>
            <a:off x="936939" y="4416663"/>
            <a:ext cx="5136522" cy="4183539"/>
          </a:xfrm>
          <a:solidFill>
            <a:srgbClr val="FFFFFF"/>
          </a:solidFill>
          <a:ln>
            <a:solidFill>
              <a:srgbClr val="000000"/>
            </a:solidFill>
          </a:ln>
        </p:spPr>
        <p:txBody>
          <a:bodyPr lIns="92100" tIns="46050" rIns="92100" bIns="46050"/>
          <a:lstStyle/>
          <a:p>
            <a:endParaRPr lang="en-US"/>
          </a:p>
        </p:txBody>
      </p:sp>
    </p:spTree>
    <p:extLst>
      <p:ext uri="{BB962C8B-B14F-4D97-AF65-F5344CB8AC3E}">
        <p14:creationId xmlns:p14="http://schemas.microsoft.com/office/powerpoint/2010/main" val="232814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4F0281-A443-4B70-A2F0-EEC997B995D6}" type="slidenum">
              <a:rPr lang="en-US" smtClean="0"/>
              <a:pPr/>
              <a:t>31</a:t>
            </a:fld>
            <a:endParaRPr lang="en-US"/>
          </a:p>
        </p:txBody>
      </p:sp>
    </p:spTree>
    <p:extLst>
      <p:ext uri="{BB962C8B-B14F-4D97-AF65-F5344CB8AC3E}">
        <p14:creationId xmlns:p14="http://schemas.microsoft.com/office/powerpoint/2010/main" val="43864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4F0281-A443-4B70-A2F0-EEC997B995D6}" type="slidenum">
              <a:rPr lang="en-US" smtClean="0"/>
              <a:pPr/>
              <a:t>46</a:t>
            </a:fld>
            <a:endParaRPr lang="en-US"/>
          </a:p>
        </p:txBody>
      </p:sp>
    </p:spTree>
    <p:extLst>
      <p:ext uri="{BB962C8B-B14F-4D97-AF65-F5344CB8AC3E}">
        <p14:creationId xmlns:p14="http://schemas.microsoft.com/office/powerpoint/2010/main" val="112029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AAE7E-4253-4247-8A9C-5A2092EE61A4}" type="slidenum">
              <a:rPr lang="en-US"/>
              <a:pPr/>
              <a:t>83</a:t>
            </a:fld>
            <a:endParaRPr lang="en-US"/>
          </a:p>
        </p:txBody>
      </p:sp>
      <p:sp>
        <p:nvSpPr>
          <p:cNvPr id="256002" name="Rectangle 2"/>
          <p:cNvSpPr>
            <a:spLocks noGrp="1" noRot="1" noChangeAspect="1" noChangeArrowheads="1" noTextEdit="1"/>
          </p:cNvSpPr>
          <p:nvPr>
            <p:ph type="sldImg"/>
          </p:nvPr>
        </p:nvSpPr>
        <p:spPr>
          <a:xfrm>
            <a:off x="1812925" y="1173163"/>
            <a:ext cx="3384550" cy="2538412"/>
          </a:xfrm>
          <a:ln cap="flat"/>
        </p:spPr>
      </p:sp>
      <p:sp>
        <p:nvSpPr>
          <p:cNvPr id="256003" name="Rectangle 3"/>
          <p:cNvSpPr>
            <a:spLocks noGrp="1" noChangeArrowheads="1"/>
          </p:cNvSpPr>
          <p:nvPr>
            <p:ph type="body" idx="1"/>
          </p:nvPr>
        </p:nvSpPr>
        <p:spPr>
          <a:xfrm>
            <a:off x="935356" y="4415078"/>
            <a:ext cx="5139691" cy="4183539"/>
          </a:xfrm>
          <a:ln/>
        </p:spPr>
        <p:txBody>
          <a:bodyPr lIns="172774" tIns="84816" rIns="172774" bIns="84816"/>
          <a:lstStyle/>
          <a:p>
            <a:pPr defTabSz="3240298"/>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59" eaLnBrk="0" hangingPunct="0">
              <a:defRPr sz="4400" b="1">
                <a:solidFill>
                  <a:schemeClr val="tx1"/>
                </a:solidFill>
                <a:latin typeface="Comic Sans MS" pitchFamily="66" charset="0"/>
              </a:defRPr>
            </a:lvl1pPr>
            <a:lvl2pPr marL="742058" indent="-285407" defTabSz="929159" eaLnBrk="0" hangingPunct="0">
              <a:defRPr sz="4400" b="1">
                <a:solidFill>
                  <a:schemeClr val="tx1"/>
                </a:solidFill>
                <a:latin typeface="Comic Sans MS" pitchFamily="66" charset="0"/>
              </a:defRPr>
            </a:lvl2pPr>
            <a:lvl3pPr marL="1141628" indent="-228326" defTabSz="929159" eaLnBrk="0" hangingPunct="0">
              <a:defRPr sz="4400" b="1">
                <a:solidFill>
                  <a:schemeClr val="tx1"/>
                </a:solidFill>
                <a:latin typeface="Comic Sans MS" pitchFamily="66" charset="0"/>
              </a:defRPr>
            </a:lvl3pPr>
            <a:lvl4pPr marL="1598280" indent="-228326" defTabSz="929159" eaLnBrk="0" hangingPunct="0">
              <a:defRPr sz="4400" b="1">
                <a:solidFill>
                  <a:schemeClr val="tx1"/>
                </a:solidFill>
                <a:latin typeface="Comic Sans MS" pitchFamily="66" charset="0"/>
              </a:defRPr>
            </a:lvl4pPr>
            <a:lvl5pPr marL="2054931" indent="-228326" defTabSz="929159" eaLnBrk="0" hangingPunct="0">
              <a:defRPr sz="4400" b="1">
                <a:solidFill>
                  <a:schemeClr val="tx1"/>
                </a:solidFill>
                <a:latin typeface="Comic Sans MS" pitchFamily="66" charset="0"/>
              </a:defRPr>
            </a:lvl5pPr>
            <a:lvl6pPr marL="2511582" indent="-228326" algn="ctr" defTabSz="929159" eaLnBrk="0" fontAlgn="base" hangingPunct="0">
              <a:lnSpc>
                <a:spcPct val="40000"/>
              </a:lnSpc>
              <a:spcBef>
                <a:spcPct val="80000"/>
              </a:spcBef>
              <a:spcAft>
                <a:spcPct val="0"/>
              </a:spcAft>
              <a:defRPr sz="4400" b="1">
                <a:solidFill>
                  <a:schemeClr val="tx1"/>
                </a:solidFill>
                <a:latin typeface="Comic Sans MS" pitchFamily="66" charset="0"/>
              </a:defRPr>
            </a:lvl6pPr>
            <a:lvl7pPr marL="2968234" indent="-228326" algn="ctr" defTabSz="929159" eaLnBrk="0" fontAlgn="base" hangingPunct="0">
              <a:lnSpc>
                <a:spcPct val="40000"/>
              </a:lnSpc>
              <a:spcBef>
                <a:spcPct val="80000"/>
              </a:spcBef>
              <a:spcAft>
                <a:spcPct val="0"/>
              </a:spcAft>
              <a:defRPr sz="4400" b="1">
                <a:solidFill>
                  <a:schemeClr val="tx1"/>
                </a:solidFill>
                <a:latin typeface="Comic Sans MS" pitchFamily="66" charset="0"/>
              </a:defRPr>
            </a:lvl7pPr>
            <a:lvl8pPr marL="3424885" indent="-228326" algn="ctr" defTabSz="929159" eaLnBrk="0" fontAlgn="base" hangingPunct="0">
              <a:lnSpc>
                <a:spcPct val="40000"/>
              </a:lnSpc>
              <a:spcBef>
                <a:spcPct val="80000"/>
              </a:spcBef>
              <a:spcAft>
                <a:spcPct val="0"/>
              </a:spcAft>
              <a:defRPr sz="4400" b="1">
                <a:solidFill>
                  <a:schemeClr val="tx1"/>
                </a:solidFill>
                <a:latin typeface="Comic Sans MS" pitchFamily="66" charset="0"/>
              </a:defRPr>
            </a:lvl8pPr>
            <a:lvl9pPr marL="3881537" indent="-228326" algn="ctr" defTabSz="929159" eaLnBrk="0" fontAlgn="base" hangingPunct="0">
              <a:lnSpc>
                <a:spcPct val="40000"/>
              </a:lnSpc>
              <a:spcBef>
                <a:spcPct val="80000"/>
              </a:spcBef>
              <a:spcAft>
                <a:spcPct val="0"/>
              </a:spcAft>
              <a:defRPr sz="4400" b="1">
                <a:solidFill>
                  <a:schemeClr val="tx1"/>
                </a:solidFill>
                <a:latin typeface="Comic Sans MS" pitchFamily="66" charset="0"/>
              </a:defRPr>
            </a:lvl9pPr>
          </a:lstStyle>
          <a:p>
            <a:pPr eaLnBrk="1" hangingPunct="1"/>
            <a:fld id="{8E9790BA-71EB-4671-8A9D-E65D562A2C01}" type="slidenum">
              <a:rPr lang="en-US" sz="1200"/>
              <a:pPr eaLnBrk="1" hangingPunct="1"/>
              <a:t>97</a:t>
            </a:fld>
            <a:endParaRPr lang="en-US" sz="1200"/>
          </a:p>
        </p:txBody>
      </p:sp>
      <p:sp>
        <p:nvSpPr>
          <p:cNvPr id="47107" name="Rectangle 2"/>
          <p:cNvSpPr>
            <a:spLocks noGrp="1" noRot="1" noChangeAspect="1" noChangeArrowheads="1" noTextEdit="1"/>
          </p:cNvSpPr>
          <p:nvPr>
            <p:ph type="sldImg"/>
          </p:nvPr>
        </p:nvSpPr>
        <p:spPr>
          <a:xfrm>
            <a:off x="1190625" y="704850"/>
            <a:ext cx="4629150" cy="3471863"/>
          </a:xfrm>
          <a:solidFill>
            <a:srgbClr val="FFFFFF"/>
          </a:solidFill>
          <a:ln/>
        </p:spPr>
      </p:sp>
      <p:sp>
        <p:nvSpPr>
          <p:cNvPr id="47108" name="Rectangle 3"/>
          <p:cNvSpPr>
            <a:spLocks noGrp="1" noChangeArrowheads="1"/>
          </p:cNvSpPr>
          <p:nvPr>
            <p:ph type="body" idx="1"/>
          </p:nvPr>
        </p:nvSpPr>
        <p:spPr>
          <a:xfrm>
            <a:off x="936940" y="4416663"/>
            <a:ext cx="5136521" cy="4181952"/>
          </a:xfrm>
          <a:solidFill>
            <a:srgbClr val="FFFFFF"/>
          </a:solidFill>
          <a:ln>
            <a:solidFill>
              <a:srgbClr val="000000"/>
            </a:solidFill>
          </a:ln>
        </p:spPr>
        <p:txBody>
          <a:bodyPr lIns="91258" tIns="45629" rIns="91258" bIns="45629"/>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2767013" y="6564313"/>
            <a:ext cx="2513012" cy="387350"/>
          </a:xfrm>
          <a:prstGeom prst="rect">
            <a:avLst/>
          </a:prstGeom>
          <a:noFill/>
          <a:ln w="9525">
            <a:noFill/>
            <a:miter lim="800000"/>
            <a:headEnd/>
            <a:tailEnd/>
          </a:ln>
          <a:effectLst/>
        </p:spPr>
        <p:txBody>
          <a:bodyPr lIns="97648" tIns="48825" rIns="97648" bIns="48825">
            <a:spAutoFit/>
          </a:bodyPr>
          <a:lstStyle/>
          <a:p>
            <a:pPr algn="ctr" defTabSz="969963" eaLnBrk="0" hangingPunct="0">
              <a:spcBef>
                <a:spcPct val="50000"/>
              </a:spcBef>
              <a:defRPr/>
            </a:pPr>
            <a:endParaRPr lang="en-US" sz="1900">
              <a:solidFill>
                <a:schemeClr val="tx1"/>
              </a:solidFill>
            </a:endParaRPr>
          </a:p>
        </p:txBody>
      </p:sp>
      <p:grpSp>
        <p:nvGrpSpPr>
          <p:cNvPr id="5" name="Group 98"/>
          <p:cNvGrpSpPr>
            <a:grpSpLocks/>
          </p:cNvGrpSpPr>
          <p:nvPr userDrawn="1"/>
        </p:nvGrpSpPr>
        <p:grpSpPr bwMode="auto">
          <a:xfrm>
            <a:off x="0" y="0"/>
            <a:ext cx="8839200" cy="6858000"/>
            <a:chOff x="0" y="0"/>
            <a:chExt cx="5568" cy="4320"/>
          </a:xfrm>
        </p:grpSpPr>
        <p:pic>
          <p:nvPicPr>
            <p:cNvPr id="6" name="Picture 85" descr="Penn_Medicine_color_xtra_sm"/>
            <p:cNvPicPr>
              <a:picLocks noChangeAspect="1" noChangeArrowheads="1"/>
            </p:cNvPicPr>
            <p:nvPr userDrawn="1"/>
          </p:nvPicPr>
          <p:blipFill>
            <a:blip r:embed="rId2" cstate="print"/>
            <a:srcRect/>
            <a:stretch>
              <a:fillRect/>
            </a:stretch>
          </p:blipFill>
          <p:spPr bwMode="auto">
            <a:xfrm>
              <a:off x="3792" y="3858"/>
              <a:ext cx="1776" cy="313"/>
            </a:xfrm>
            <a:prstGeom prst="rect">
              <a:avLst/>
            </a:prstGeom>
            <a:noFill/>
            <a:ln w="9525">
              <a:noFill/>
              <a:miter lim="800000"/>
              <a:headEnd/>
              <a:tailEnd/>
            </a:ln>
          </p:spPr>
        </p:pic>
        <p:sp>
          <p:nvSpPr>
            <p:cNvPr id="7" name="Line 92"/>
            <p:cNvSpPr>
              <a:spLocks noChangeShapeType="1"/>
            </p:cNvSpPr>
            <p:nvPr userDrawn="1"/>
          </p:nvSpPr>
          <p:spPr bwMode="auto">
            <a:xfrm>
              <a:off x="463" y="1553"/>
              <a:ext cx="4901" cy="0"/>
            </a:xfrm>
            <a:prstGeom prst="line">
              <a:avLst/>
            </a:prstGeom>
            <a:noFill/>
            <a:ln w="25400">
              <a:solidFill>
                <a:srgbClr val="003264"/>
              </a:solidFill>
              <a:round/>
              <a:headEnd type="none" w="sm" len="sm"/>
              <a:tailEnd type="none" w="sm" len="sm"/>
            </a:ln>
            <a:effectLst/>
          </p:spPr>
          <p:txBody>
            <a:bodyPr/>
            <a:lstStyle/>
            <a:p>
              <a:pPr>
                <a:defRPr/>
              </a:pPr>
              <a:endParaRPr lang="en-US"/>
            </a:p>
          </p:txBody>
        </p:sp>
        <p:pic>
          <p:nvPicPr>
            <p:cNvPr id="8" name="Picture 97" descr="blue-gradient"/>
            <p:cNvPicPr>
              <a:picLocks noChangeAspect="1" noChangeArrowheads="1"/>
            </p:cNvPicPr>
            <p:nvPr userDrawn="1"/>
          </p:nvPicPr>
          <p:blipFill>
            <a:blip r:embed="rId3" cstate="print"/>
            <a:srcRect/>
            <a:stretch>
              <a:fillRect/>
            </a:stretch>
          </p:blipFill>
          <p:spPr bwMode="auto">
            <a:xfrm>
              <a:off x="0" y="0"/>
              <a:ext cx="364" cy="4320"/>
            </a:xfrm>
            <a:prstGeom prst="rect">
              <a:avLst/>
            </a:prstGeom>
            <a:noFill/>
            <a:ln w="9525">
              <a:noFill/>
              <a:miter lim="800000"/>
              <a:headEnd/>
              <a:tailEnd/>
            </a:ln>
          </p:spPr>
        </p:pic>
      </p:grpSp>
      <p:sp>
        <p:nvSpPr>
          <p:cNvPr id="2050" name="Rectangle 2"/>
          <p:cNvSpPr>
            <a:spLocks noGrp="1" noChangeArrowheads="1"/>
          </p:cNvSpPr>
          <p:nvPr>
            <p:ph type="subTitle" sz="quarter" idx="1"/>
          </p:nvPr>
        </p:nvSpPr>
        <p:spPr>
          <a:xfrm>
            <a:off x="735013" y="2508250"/>
            <a:ext cx="7551737" cy="547688"/>
          </a:xfrm>
        </p:spPr>
        <p:txBody>
          <a:bodyPr/>
          <a:lstStyle>
            <a:lvl1pPr marL="228600" indent="0">
              <a:buFont typeface="Wingdings" pitchFamily="2" charset="2"/>
              <a:buNone/>
              <a:defRPr sz="2300">
                <a:solidFill>
                  <a:schemeClr val="tx1"/>
                </a:solidFill>
              </a:defRPr>
            </a:lvl1pPr>
          </a:lstStyle>
          <a:p>
            <a:r>
              <a:rPr lang="en-US"/>
              <a:t>Click to edit Master subtitle style</a:t>
            </a:r>
          </a:p>
        </p:txBody>
      </p:sp>
      <p:sp>
        <p:nvSpPr>
          <p:cNvPr id="2051" name="Rectangle 3"/>
          <p:cNvSpPr>
            <a:spLocks noGrp="1" noChangeArrowheads="1"/>
          </p:cNvSpPr>
          <p:nvPr>
            <p:ph type="ctrTitle" sz="quarter"/>
          </p:nvPr>
        </p:nvSpPr>
        <p:spPr>
          <a:xfrm>
            <a:off x="735013" y="1890713"/>
            <a:ext cx="7551737" cy="542925"/>
          </a:xfrm>
        </p:spPr>
        <p:txBody>
          <a:bodyPr anchor="ct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0" y="90488"/>
            <a:ext cx="2128838"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4025" y="90488"/>
            <a:ext cx="6238875" cy="2478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739775" y="825500"/>
            <a:ext cx="7826375" cy="2156714"/>
          </a:xfr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825500"/>
            <a:ext cx="3836988"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9163" y="825500"/>
            <a:ext cx="3836987"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39775" y="825500"/>
            <a:ext cx="7826375" cy="2259013"/>
          </a:xfrm>
          <a:prstGeom prst="rect">
            <a:avLst/>
          </a:prstGeom>
          <a:noFill/>
          <a:ln w="9525">
            <a:noFill/>
            <a:miter lim="800000"/>
            <a:headEnd/>
            <a:tailEnd/>
          </a:ln>
        </p:spPr>
        <p:txBody>
          <a:bodyPr vert="horz" wrap="square" lIns="0" tIns="97648" rIns="0" bIns="97648" numCol="1" anchor="t" anchorCtr="0" compatLnSpc="1">
            <a:prstTxWarp prst="textNoShape">
              <a:avLst/>
            </a:prstTxWarp>
            <a:spAutoFit/>
          </a:bodyPr>
          <a:lstStyle/>
          <a:p>
            <a:pPr lvl="0"/>
            <a:r>
              <a:rPr lang="en-US"/>
              <a:t>Level 1</a:t>
            </a:r>
          </a:p>
          <a:p>
            <a:pPr lvl="1"/>
            <a:r>
              <a:rPr lang="en-US"/>
              <a:t>Level two</a:t>
            </a:r>
          </a:p>
          <a:p>
            <a:pPr lvl="2"/>
            <a:r>
              <a:rPr lang="en-US"/>
              <a:t>Level three</a:t>
            </a:r>
          </a:p>
          <a:p>
            <a:pPr lvl="3"/>
            <a:r>
              <a:rPr lang="en-US"/>
              <a:t>Level four</a:t>
            </a:r>
          </a:p>
          <a:p>
            <a:pPr lvl="4"/>
            <a:r>
              <a:rPr lang="en-US"/>
              <a:t>Level five</a:t>
            </a:r>
          </a:p>
        </p:txBody>
      </p:sp>
      <p:sp>
        <p:nvSpPr>
          <p:cNvPr id="1028" name="Rectangle 4"/>
          <p:cNvSpPr>
            <a:spLocks noChangeArrowheads="1"/>
          </p:cNvSpPr>
          <p:nvPr/>
        </p:nvSpPr>
        <p:spPr bwMode="auto">
          <a:xfrm>
            <a:off x="8896350" y="6589713"/>
            <a:ext cx="142875" cy="168275"/>
          </a:xfrm>
          <a:prstGeom prst="rect">
            <a:avLst/>
          </a:prstGeom>
          <a:noFill/>
          <a:ln w="9525">
            <a:noFill/>
            <a:miter lim="800000"/>
            <a:headEnd/>
            <a:tailEnd/>
          </a:ln>
          <a:effectLst/>
        </p:spPr>
        <p:txBody>
          <a:bodyPr wrap="none" lIns="0" tIns="0" rIns="0" bIns="0" anchor="b">
            <a:spAutoFit/>
          </a:bodyPr>
          <a:lstStyle/>
          <a:p>
            <a:pPr algn="r" defTabSz="901700" eaLnBrk="0" hangingPunct="0">
              <a:defRPr/>
            </a:pPr>
            <a:fld id="{CF216244-41B0-4577-992C-1DD5DF7D7CF5}" type="slidenum">
              <a:rPr lang="en-US" sz="1100" b="1">
                <a:solidFill>
                  <a:srgbClr val="14397F"/>
                </a:solidFill>
                <a:latin typeface="Franklin Gothic Book" pitchFamily="34" charset="0"/>
              </a:rPr>
              <a:pPr algn="r" defTabSz="901700" eaLnBrk="0" hangingPunct="0">
                <a:defRPr/>
              </a:pPr>
              <a:t>‹#›</a:t>
            </a:fld>
            <a:endParaRPr lang="en-US" sz="1100" b="1">
              <a:solidFill>
                <a:srgbClr val="14397F"/>
              </a:solidFill>
              <a:latin typeface="Franklin Gothic Book" pitchFamily="34" charset="0"/>
            </a:endParaRPr>
          </a:p>
        </p:txBody>
      </p:sp>
      <p:sp>
        <p:nvSpPr>
          <p:cNvPr id="2" name="Rectangle 6"/>
          <p:cNvSpPr>
            <a:spLocks noGrp="1" noChangeArrowheads="1"/>
          </p:cNvSpPr>
          <p:nvPr>
            <p:ph type="title"/>
          </p:nvPr>
        </p:nvSpPr>
        <p:spPr bwMode="auto">
          <a:xfrm>
            <a:off x="454025" y="90488"/>
            <a:ext cx="8520113" cy="558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32" name="Rectangle 8"/>
          <p:cNvSpPr>
            <a:spLocks noChangeArrowheads="1"/>
          </p:cNvSpPr>
          <p:nvPr/>
        </p:nvSpPr>
        <p:spPr bwMode="auto">
          <a:xfrm>
            <a:off x="2767013" y="6564313"/>
            <a:ext cx="2513012" cy="387350"/>
          </a:xfrm>
          <a:prstGeom prst="rect">
            <a:avLst/>
          </a:prstGeom>
          <a:noFill/>
          <a:ln w="9525">
            <a:noFill/>
            <a:miter lim="800000"/>
            <a:headEnd/>
            <a:tailEnd/>
          </a:ln>
          <a:effectLst/>
        </p:spPr>
        <p:txBody>
          <a:bodyPr lIns="97648" tIns="48825" rIns="97648" bIns="48825">
            <a:spAutoFit/>
          </a:bodyPr>
          <a:lstStyle/>
          <a:p>
            <a:pPr algn="ctr" defTabSz="969963" eaLnBrk="0" hangingPunct="0">
              <a:spcBef>
                <a:spcPct val="50000"/>
              </a:spcBef>
              <a:defRPr/>
            </a:pPr>
            <a:endParaRPr lang="en-US" sz="1900">
              <a:solidFill>
                <a:schemeClr val="tx1"/>
              </a:solidFill>
            </a:endParaRPr>
          </a:p>
        </p:txBody>
      </p:sp>
      <p:grpSp>
        <p:nvGrpSpPr>
          <p:cNvPr id="1030" name="Group 27"/>
          <p:cNvGrpSpPr>
            <a:grpSpLocks/>
          </p:cNvGrpSpPr>
          <p:nvPr/>
        </p:nvGrpSpPr>
        <p:grpSpPr bwMode="auto">
          <a:xfrm>
            <a:off x="0" y="0"/>
            <a:ext cx="9144000" cy="6858000"/>
            <a:chOff x="0" y="0"/>
            <a:chExt cx="5760" cy="4320"/>
          </a:xfrm>
        </p:grpSpPr>
        <p:pic>
          <p:nvPicPr>
            <p:cNvPr id="1031" name="Picture 15" descr="penn med logo"/>
            <p:cNvPicPr>
              <a:picLocks noChangeAspect="1" noChangeArrowheads="1"/>
            </p:cNvPicPr>
            <p:nvPr userDrawn="1"/>
          </p:nvPicPr>
          <p:blipFill>
            <a:blip r:embed="rId13" cstate="print"/>
            <a:srcRect/>
            <a:stretch>
              <a:fillRect/>
            </a:stretch>
          </p:blipFill>
          <p:spPr bwMode="auto">
            <a:xfrm>
              <a:off x="331" y="4135"/>
              <a:ext cx="1006" cy="170"/>
            </a:xfrm>
            <a:prstGeom prst="rect">
              <a:avLst/>
            </a:prstGeom>
            <a:noFill/>
            <a:ln w="9525">
              <a:noFill/>
              <a:miter lim="800000"/>
              <a:headEnd/>
              <a:tailEnd/>
            </a:ln>
          </p:spPr>
        </p:pic>
        <p:sp>
          <p:nvSpPr>
            <p:cNvPr id="1036" name="Rectangle 12"/>
            <p:cNvSpPr>
              <a:spLocks noChangeArrowheads="1"/>
            </p:cNvSpPr>
            <p:nvPr userDrawn="1"/>
          </p:nvSpPr>
          <p:spPr bwMode="auto">
            <a:xfrm>
              <a:off x="242" y="4094"/>
              <a:ext cx="72" cy="226"/>
            </a:xfrm>
            <a:prstGeom prst="rect">
              <a:avLst/>
            </a:prstGeom>
            <a:solidFill>
              <a:srgbClr val="003264"/>
            </a:solidFill>
            <a:ln w="12700">
              <a:noFill/>
              <a:miter lim="800000"/>
              <a:headEnd type="none" w="sm" len="sm"/>
              <a:tailEnd type="none" w="sm" len="sm"/>
            </a:ln>
            <a:effectLst/>
          </p:spPr>
          <p:txBody>
            <a:bodyPr wrap="none" anchor="ctr"/>
            <a:lstStyle/>
            <a:p>
              <a:pPr>
                <a:defRPr/>
              </a:pPr>
              <a:endParaRPr lang="en-US"/>
            </a:p>
          </p:txBody>
        </p:sp>
        <p:sp>
          <p:nvSpPr>
            <p:cNvPr id="1033" name="Line 9"/>
            <p:cNvSpPr>
              <a:spLocks noChangeShapeType="1"/>
            </p:cNvSpPr>
            <p:nvPr userDrawn="1"/>
          </p:nvSpPr>
          <p:spPr bwMode="auto">
            <a:xfrm>
              <a:off x="0" y="4093"/>
              <a:ext cx="5760" cy="0"/>
            </a:xfrm>
            <a:prstGeom prst="line">
              <a:avLst/>
            </a:prstGeom>
            <a:noFill/>
            <a:ln w="12700">
              <a:solidFill>
                <a:srgbClr val="969696"/>
              </a:solidFill>
              <a:round/>
              <a:headEnd type="none" w="sm" len="sm"/>
              <a:tailEnd type="none" w="sm" len="sm"/>
            </a:ln>
            <a:effectLst/>
          </p:spPr>
          <p:txBody>
            <a:bodyPr/>
            <a:lstStyle/>
            <a:p>
              <a:pPr>
                <a:defRPr/>
              </a:pPr>
              <a:endParaRPr lang="en-US"/>
            </a:p>
          </p:txBody>
        </p:sp>
        <p:sp>
          <p:nvSpPr>
            <p:cNvPr id="1034" name="Line 10"/>
            <p:cNvSpPr>
              <a:spLocks noChangeShapeType="1"/>
            </p:cNvSpPr>
            <p:nvPr userDrawn="1"/>
          </p:nvSpPr>
          <p:spPr bwMode="auto">
            <a:xfrm flipV="1">
              <a:off x="240" y="0"/>
              <a:ext cx="0" cy="4320"/>
            </a:xfrm>
            <a:prstGeom prst="line">
              <a:avLst/>
            </a:prstGeom>
            <a:noFill/>
            <a:ln w="12700">
              <a:solidFill>
                <a:srgbClr val="969696"/>
              </a:solidFill>
              <a:round/>
              <a:headEnd type="none" w="sm" len="sm"/>
              <a:tailEnd type="none" w="sm" len="sm"/>
            </a:ln>
            <a:effectLst/>
          </p:spPr>
          <p:txBody>
            <a:bodyPr/>
            <a:lstStyle/>
            <a:p>
              <a:pPr>
                <a:defRPr/>
              </a:pPr>
              <a:endParaRPr lang="en-US"/>
            </a:p>
          </p:txBody>
        </p:sp>
        <p:sp>
          <p:nvSpPr>
            <p:cNvPr id="1037" name="Line 13"/>
            <p:cNvSpPr>
              <a:spLocks noChangeShapeType="1"/>
            </p:cNvSpPr>
            <p:nvPr userDrawn="1"/>
          </p:nvSpPr>
          <p:spPr bwMode="auto">
            <a:xfrm>
              <a:off x="0" y="424"/>
              <a:ext cx="5760" cy="0"/>
            </a:xfrm>
            <a:prstGeom prst="line">
              <a:avLst/>
            </a:prstGeom>
            <a:noFill/>
            <a:ln w="12700">
              <a:solidFill>
                <a:srgbClr val="969696"/>
              </a:solidFill>
              <a:round/>
              <a:headEnd type="none" w="sm" len="sm"/>
              <a:tailEnd type="none" w="sm" len="sm"/>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69963" rtl="0" eaLnBrk="0" fontAlgn="base" hangingPunct="0">
        <a:spcBef>
          <a:spcPct val="0"/>
        </a:spcBef>
        <a:spcAft>
          <a:spcPct val="0"/>
        </a:spcAft>
        <a:defRPr sz="3600" b="1">
          <a:solidFill>
            <a:srgbClr val="AA2B3E"/>
          </a:solidFill>
          <a:latin typeface="Comic Sans MS" pitchFamily="66" charset="0"/>
          <a:ea typeface="+mj-ea"/>
          <a:cs typeface="+mj-cs"/>
        </a:defRPr>
      </a:lvl1pPr>
      <a:lvl2pPr algn="l" defTabSz="969963" rtl="0" eaLnBrk="0" fontAlgn="base" hangingPunct="0">
        <a:spcBef>
          <a:spcPct val="0"/>
        </a:spcBef>
        <a:spcAft>
          <a:spcPct val="0"/>
        </a:spcAft>
        <a:defRPr sz="3600" b="1">
          <a:solidFill>
            <a:srgbClr val="AA2B3E"/>
          </a:solidFill>
          <a:latin typeface="Comic Sans MS" pitchFamily="66" charset="0"/>
        </a:defRPr>
      </a:lvl2pPr>
      <a:lvl3pPr algn="l" defTabSz="969963" rtl="0" eaLnBrk="0" fontAlgn="base" hangingPunct="0">
        <a:spcBef>
          <a:spcPct val="0"/>
        </a:spcBef>
        <a:spcAft>
          <a:spcPct val="0"/>
        </a:spcAft>
        <a:defRPr sz="3600" b="1">
          <a:solidFill>
            <a:srgbClr val="AA2B3E"/>
          </a:solidFill>
          <a:latin typeface="Comic Sans MS" pitchFamily="66" charset="0"/>
        </a:defRPr>
      </a:lvl3pPr>
      <a:lvl4pPr algn="l" defTabSz="969963" rtl="0" eaLnBrk="0" fontAlgn="base" hangingPunct="0">
        <a:spcBef>
          <a:spcPct val="0"/>
        </a:spcBef>
        <a:spcAft>
          <a:spcPct val="0"/>
        </a:spcAft>
        <a:defRPr sz="3600" b="1">
          <a:solidFill>
            <a:srgbClr val="AA2B3E"/>
          </a:solidFill>
          <a:latin typeface="Comic Sans MS" pitchFamily="66" charset="0"/>
        </a:defRPr>
      </a:lvl4pPr>
      <a:lvl5pPr algn="l" defTabSz="969963" rtl="0" eaLnBrk="0" fontAlgn="base" hangingPunct="0">
        <a:spcBef>
          <a:spcPct val="0"/>
        </a:spcBef>
        <a:spcAft>
          <a:spcPct val="0"/>
        </a:spcAft>
        <a:defRPr sz="3600" b="1">
          <a:solidFill>
            <a:srgbClr val="AA2B3E"/>
          </a:solidFill>
          <a:latin typeface="Comic Sans MS" pitchFamily="66" charset="0"/>
        </a:defRPr>
      </a:lvl5pPr>
      <a:lvl6pPr marL="457200" algn="l" defTabSz="969963" rtl="0" eaLnBrk="0" fontAlgn="base" hangingPunct="0">
        <a:spcBef>
          <a:spcPct val="0"/>
        </a:spcBef>
        <a:spcAft>
          <a:spcPct val="0"/>
        </a:spcAft>
        <a:defRPr sz="3200" b="1">
          <a:solidFill>
            <a:srgbClr val="AA2B3E"/>
          </a:solidFill>
          <a:latin typeface="Arial" charset="0"/>
        </a:defRPr>
      </a:lvl6pPr>
      <a:lvl7pPr marL="914400" algn="l" defTabSz="969963" rtl="0" eaLnBrk="0" fontAlgn="base" hangingPunct="0">
        <a:spcBef>
          <a:spcPct val="0"/>
        </a:spcBef>
        <a:spcAft>
          <a:spcPct val="0"/>
        </a:spcAft>
        <a:defRPr sz="3200" b="1">
          <a:solidFill>
            <a:srgbClr val="AA2B3E"/>
          </a:solidFill>
          <a:latin typeface="Arial" charset="0"/>
        </a:defRPr>
      </a:lvl7pPr>
      <a:lvl8pPr marL="1371600" algn="l" defTabSz="969963" rtl="0" eaLnBrk="0" fontAlgn="base" hangingPunct="0">
        <a:spcBef>
          <a:spcPct val="0"/>
        </a:spcBef>
        <a:spcAft>
          <a:spcPct val="0"/>
        </a:spcAft>
        <a:defRPr sz="3200" b="1">
          <a:solidFill>
            <a:srgbClr val="AA2B3E"/>
          </a:solidFill>
          <a:latin typeface="Arial" charset="0"/>
        </a:defRPr>
      </a:lvl8pPr>
      <a:lvl9pPr marL="1828800" algn="l" defTabSz="969963" rtl="0" eaLnBrk="0" fontAlgn="base" hangingPunct="0">
        <a:spcBef>
          <a:spcPct val="0"/>
        </a:spcBef>
        <a:spcAft>
          <a:spcPct val="0"/>
        </a:spcAft>
        <a:defRPr sz="3200" b="1">
          <a:solidFill>
            <a:srgbClr val="AA2B3E"/>
          </a:solidFill>
          <a:latin typeface="Arial" charset="0"/>
        </a:defRPr>
      </a:lvl9pPr>
    </p:titleStyle>
    <p:bodyStyle>
      <a:lvl1pPr marL="242888" indent="-242888" algn="l" defTabSz="901700" rtl="0" eaLnBrk="0" fontAlgn="base" hangingPunct="0">
        <a:spcBef>
          <a:spcPts val="200"/>
        </a:spcBef>
        <a:spcAft>
          <a:spcPts val="200"/>
        </a:spcAft>
        <a:buClr>
          <a:schemeClr val="tx2"/>
        </a:buClr>
        <a:buFont typeface="Wingdings" charset="2"/>
        <a:buChar char="w"/>
        <a:defRPr sz="3200">
          <a:solidFill>
            <a:srgbClr val="000000"/>
          </a:solidFill>
          <a:latin typeface="Comic Sans MS" pitchFamily="66" charset="0"/>
          <a:ea typeface="+mn-ea"/>
          <a:cs typeface="+mn-cs"/>
        </a:defRPr>
      </a:lvl1pPr>
      <a:lvl2pPr marL="660400" indent="-303213" algn="l" defTabSz="901700" rtl="0" eaLnBrk="0" fontAlgn="base" hangingPunct="0">
        <a:spcBef>
          <a:spcPts val="200"/>
        </a:spcBef>
        <a:spcAft>
          <a:spcPts val="200"/>
        </a:spcAft>
        <a:buClr>
          <a:schemeClr val="tx2"/>
        </a:buClr>
        <a:buFont typeface="Comic Sans MS" pitchFamily="66" charset="0"/>
        <a:buChar char="―"/>
        <a:defRPr sz="2800">
          <a:solidFill>
            <a:srgbClr val="000000"/>
          </a:solidFill>
          <a:latin typeface="Comic Sans MS" pitchFamily="66" charset="0"/>
        </a:defRPr>
      </a:lvl2pPr>
      <a:lvl3pPr marL="1077913" indent="-303213" algn="l" defTabSz="901700" rtl="0" eaLnBrk="0" fontAlgn="base" hangingPunct="0">
        <a:spcBef>
          <a:spcPts val="200"/>
        </a:spcBef>
        <a:spcAft>
          <a:spcPts val="200"/>
        </a:spcAft>
        <a:buClr>
          <a:schemeClr val="tx2"/>
        </a:buClr>
        <a:buFont typeface="Wingdings" charset="2"/>
        <a:buChar char="§"/>
        <a:defRPr sz="2400">
          <a:solidFill>
            <a:srgbClr val="000000"/>
          </a:solidFill>
          <a:latin typeface="Comic Sans MS" pitchFamily="66" charset="0"/>
        </a:defRPr>
      </a:lvl3pPr>
      <a:lvl4pPr marL="1438275" indent="-246063" algn="l" defTabSz="901700" rtl="0" eaLnBrk="0" fontAlgn="base" hangingPunct="0">
        <a:spcBef>
          <a:spcPts val="200"/>
        </a:spcBef>
        <a:spcAft>
          <a:spcPts val="200"/>
        </a:spcAft>
        <a:buClr>
          <a:schemeClr val="tx2"/>
        </a:buClr>
        <a:buFont typeface="Franklin Gothic Book" pitchFamily="34" charset="0"/>
        <a:buChar char="○"/>
        <a:defRPr sz="2000">
          <a:solidFill>
            <a:srgbClr val="000000"/>
          </a:solidFill>
          <a:latin typeface="Comic Sans MS" pitchFamily="66" charset="0"/>
        </a:defRPr>
      </a:lvl4pPr>
      <a:lvl5pPr marL="1795463" indent="-242888" algn="l" defTabSz="901700" rtl="0" eaLnBrk="0" fontAlgn="base" hangingPunct="0">
        <a:spcBef>
          <a:spcPts val="200"/>
        </a:spcBef>
        <a:spcAft>
          <a:spcPts val="200"/>
        </a:spcAft>
        <a:buClr>
          <a:schemeClr val="tx2"/>
        </a:buClr>
        <a:buFont typeface="Franklin Gothic Book" pitchFamily="34" charset="0"/>
        <a:buChar char="–"/>
        <a:defRPr>
          <a:solidFill>
            <a:srgbClr val="000000"/>
          </a:solidFill>
          <a:latin typeface="Comic Sans MS" pitchFamily="66" charset="0"/>
        </a:defRPr>
      </a:lvl5pPr>
      <a:lvl6pPr marL="22526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6pPr>
      <a:lvl7pPr marL="27098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7pPr>
      <a:lvl8pPr marL="31670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8pPr>
      <a:lvl9pPr marL="36242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hyperlink" Target="https://biostat.wiscweb.wisc.edu/wp-content/uploads/sites/1008/2019/05/Sample_Report_Closed_20160920.pdf"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idx="4294967295"/>
          </p:nvPr>
        </p:nvSpPr>
        <p:spPr>
          <a:xfrm>
            <a:off x="538163" y="469900"/>
            <a:ext cx="8605837" cy="1892300"/>
          </a:xfrm>
        </p:spPr>
        <p:txBody>
          <a:bodyPr/>
          <a:lstStyle/>
          <a:p>
            <a:pPr algn="ctr"/>
            <a:r>
              <a:rPr lang="en-US" sz="4400" dirty="0"/>
              <a:t>CLINICAL TRIAL DATA MONITORING COMMITTEES: AN INTRODUCTION</a:t>
            </a:r>
          </a:p>
        </p:txBody>
      </p:sp>
      <p:sp>
        <p:nvSpPr>
          <p:cNvPr id="221187" name="Rectangle 3"/>
          <p:cNvSpPr>
            <a:spLocks noGrp="1" noChangeArrowheads="1"/>
          </p:cNvSpPr>
          <p:nvPr>
            <p:ph type="subTitle" idx="4294967295"/>
          </p:nvPr>
        </p:nvSpPr>
        <p:spPr>
          <a:xfrm>
            <a:off x="744538" y="2362200"/>
            <a:ext cx="7721600" cy="3521190"/>
          </a:xfrm>
        </p:spPr>
        <p:txBody>
          <a:bodyPr/>
          <a:lstStyle/>
          <a:p>
            <a:pPr marL="0" indent="0" algn="ctr">
              <a:buFont typeface="Wingdings" charset="2"/>
              <a:buNone/>
            </a:pPr>
            <a:endParaRPr lang="en-US" b="1" dirty="0"/>
          </a:p>
          <a:p>
            <a:pPr marL="0" indent="0" algn="ctr">
              <a:buFont typeface="Wingdings" charset="2"/>
              <a:buNone/>
            </a:pPr>
            <a:r>
              <a:rPr lang="en-US" sz="2800" dirty="0"/>
              <a:t>Susan S. </a:t>
            </a:r>
            <a:r>
              <a:rPr lang="en-US" sz="2800" dirty="0" err="1"/>
              <a:t>Ellenberg</a:t>
            </a:r>
            <a:r>
              <a:rPr lang="en-US" sz="2800" dirty="0"/>
              <a:t>, Ph.D.</a:t>
            </a:r>
          </a:p>
          <a:p>
            <a:pPr marL="0" indent="0" algn="ctr">
              <a:buNone/>
            </a:pPr>
            <a:r>
              <a:rPr lang="en-US" sz="2800" dirty="0"/>
              <a:t>Perelman School of Medicine</a:t>
            </a:r>
          </a:p>
          <a:p>
            <a:pPr marL="0" indent="0" algn="ctr">
              <a:buNone/>
            </a:pPr>
            <a:r>
              <a:rPr lang="en-US" sz="2800" dirty="0"/>
              <a:t>University of Pennsylvania </a:t>
            </a:r>
          </a:p>
          <a:p>
            <a:pPr marL="0" indent="0" algn="ctr">
              <a:buFont typeface="Wingdings" charset="2"/>
              <a:buNone/>
            </a:pPr>
            <a:endParaRPr lang="en-US" sz="2000" b="1" dirty="0"/>
          </a:p>
          <a:p>
            <a:pPr marL="0" indent="0" algn="ctr">
              <a:buFont typeface="Wingdings" charset="2"/>
              <a:buNone/>
            </a:pPr>
            <a:r>
              <a:rPr lang="en-US" sz="2000" dirty="0"/>
              <a:t>Seattle Summer Institute in Statistics for Clinical and Epidemiological Research</a:t>
            </a:r>
          </a:p>
          <a:p>
            <a:pPr marL="0" indent="0" algn="ctr">
              <a:buFont typeface="Wingdings" charset="2"/>
              <a:buNone/>
            </a:pPr>
            <a:r>
              <a:rPr lang="en-US" sz="2000" dirty="0"/>
              <a:t>July 27,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“GREENBERG REPORT”</a:t>
            </a:r>
          </a:p>
        </p:txBody>
      </p:sp>
      <p:sp>
        <p:nvSpPr>
          <p:cNvPr id="55299" name="Rectangle 3"/>
          <p:cNvSpPr>
            <a:spLocks noGrp="1" noChangeArrowheads="1"/>
          </p:cNvSpPr>
          <p:nvPr>
            <p:ph type="body" idx="1"/>
          </p:nvPr>
        </p:nvSpPr>
        <p:spPr>
          <a:xfrm>
            <a:off x="565031" y="1173192"/>
            <a:ext cx="8196414" cy="5193443"/>
          </a:xfrm>
        </p:spPr>
        <p:txBody>
          <a:bodyPr/>
          <a:lstStyle/>
          <a:p>
            <a:pPr eaLnBrk="1" hangingPunct="1"/>
            <a:r>
              <a:rPr lang="en-US" dirty="0"/>
              <a:t>National Heart Institute (now NHLBI) constituted a committee charged with developing recommendations regarding conduct of clinical trials</a:t>
            </a:r>
          </a:p>
          <a:p>
            <a:pPr eaLnBrk="1" hangingPunct="1"/>
            <a:r>
              <a:rPr lang="en-US" dirty="0"/>
              <a:t>Committee chaired by Bernard Greenberg, Chair of Biostatistics at UNC</a:t>
            </a:r>
          </a:p>
          <a:p>
            <a:pPr eaLnBrk="1" hangingPunct="1"/>
            <a:r>
              <a:rPr lang="en-US" dirty="0"/>
              <a:t>Report issued in 1967 </a:t>
            </a:r>
            <a:endParaRPr lang="en-US" i="1" dirty="0"/>
          </a:p>
          <a:p>
            <a:pPr eaLnBrk="1" hangingPunct="1"/>
            <a:r>
              <a:rPr lang="en-US" dirty="0"/>
              <a:t>Report included recommendations on trial monitoring</a:t>
            </a:r>
          </a:p>
          <a:p>
            <a:pPr eaLnBrk="1" hangingPunct="1"/>
            <a:endParaRPr lang="en-US" dirty="0"/>
          </a:p>
          <a:p>
            <a:pPr marL="0" indent="0" eaLnBrk="1" hangingPunct="1">
              <a:buNone/>
            </a:pPr>
            <a:r>
              <a:rPr lang="en-US" sz="2000" dirty="0"/>
              <a:t>* Published in 1988 in </a:t>
            </a:r>
            <a:r>
              <a:rPr lang="en-US" sz="2000" i="1" dirty="0"/>
              <a:t>Controlled Clinical Trials</a:t>
            </a:r>
            <a:endParaRPr lang="en-US" sz="2000" dirty="0"/>
          </a:p>
        </p:txBody>
      </p:sp>
    </p:spTree>
    <p:extLst>
      <p:ext uri="{BB962C8B-B14F-4D97-AF65-F5344CB8AC3E}">
        <p14:creationId xmlns:p14="http://schemas.microsoft.com/office/powerpoint/2010/main" val="1723409521"/>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t>FDA PERSPECTIVE</a:t>
            </a:r>
          </a:p>
        </p:txBody>
      </p:sp>
      <p:sp>
        <p:nvSpPr>
          <p:cNvPr id="68611" name="Rectangle 3"/>
          <p:cNvSpPr>
            <a:spLocks noGrp="1" noChangeArrowheads="1"/>
          </p:cNvSpPr>
          <p:nvPr>
            <p:ph type="body" idx="1"/>
          </p:nvPr>
        </p:nvSpPr>
        <p:spPr>
          <a:xfrm>
            <a:off x="571500" y="1295400"/>
            <a:ext cx="7772400" cy="5224220"/>
          </a:xfrm>
        </p:spPr>
        <p:txBody>
          <a:bodyPr/>
          <a:lstStyle/>
          <a:p>
            <a:r>
              <a:rPr lang="en-US" dirty="0"/>
              <a:t>FDA guidance specifically recommends that DMCs have access to fully unblinded data</a:t>
            </a:r>
          </a:p>
          <a:p>
            <a:r>
              <a:rPr lang="en-US" dirty="0"/>
              <a:t>Despite this, many companies (and some NIH program officers) seem to prefer to keep DMC blinded to actual treatment</a:t>
            </a:r>
          </a:p>
          <a:p>
            <a:r>
              <a:rPr lang="en-US" dirty="0"/>
              <a:t>Consensus among experienced DMC members:  should have access to unblinded data</a:t>
            </a:r>
          </a:p>
        </p:txBody>
      </p:sp>
    </p:spTree>
    <p:extLst>
      <p:ext uri="{BB962C8B-B14F-4D97-AF65-F5344CB8AC3E}">
        <p14:creationId xmlns:p14="http://schemas.microsoft.com/office/powerpoint/2010/main" val="6782136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571500" y="977900"/>
            <a:ext cx="8229600" cy="3276600"/>
          </a:xfrm>
        </p:spPr>
        <p:txBody>
          <a:bodyPr/>
          <a:lstStyle/>
          <a:p>
            <a:pPr algn="ctr"/>
            <a:r>
              <a:rPr lang="en-US" sz="6000" dirty="0"/>
              <a:t>“SAFETY ONLY” REVIEW</a:t>
            </a:r>
          </a:p>
        </p:txBody>
      </p:sp>
    </p:spTree>
    <p:extLst>
      <p:ext uri="{BB962C8B-B14F-4D97-AF65-F5344CB8AC3E}">
        <p14:creationId xmlns:p14="http://schemas.microsoft.com/office/powerpoint/2010/main" val="28485712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DMC CHARGE: REVIEW SAFETY</a:t>
            </a:r>
          </a:p>
        </p:txBody>
      </p:sp>
      <p:sp>
        <p:nvSpPr>
          <p:cNvPr id="65539" name="Rectangle 3"/>
          <p:cNvSpPr>
            <a:spLocks noGrp="1" noChangeArrowheads="1"/>
          </p:cNvSpPr>
          <p:nvPr>
            <p:ph type="body" idx="1"/>
          </p:nvPr>
        </p:nvSpPr>
        <p:spPr>
          <a:xfrm>
            <a:off x="546100" y="1104900"/>
            <a:ext cx="8153400" cy="4403483"/>
          </a:xfrm>
        </p:spPr>
        <p:txBody>
          <a:bodyPr/>
          <a:lstStyle/>
          <a:p>
            <a:r>
              <a:rPr lang="en-US" sz="2800" dirty="0"/>
              <a:t>In many cases, DMC is charged to review safety only, with no access to efficacy data, with the following rationale:</a:t>
            </a:r>
          </a:p>
          <a:p>
            <a:pPr lvl="1"/>
            <a:r>
              <a:rPr lang="en-US" sz="2400" dirty="0"/>
              <a:t>No intent to stop early for efficacy</a:t>
            </a:r>
          </a:p>
          <a:p>
            <a:pPr lvl="1"/>
            <a:r>
              <a:rPr lang="en-US" sz="2400" dirty="0"/>
              <a:t>Concern that DMC access to efficacy data will result in an FDA-imposed penalty for interim looks</a:t>
            </a:r>
          </a:p>
          <a:p>
            <a:pPr lvl="1"/>
            <a:r>
              <a:rPr lang="en-US" sz="2400" dirty="0"/>
              <a:t>Desire to maintain as much blinding of interim results as possible</a:t>
            </a:r>
          </a:p>
          <a:p>
            <a:r>
              <a:rPr lang="en-US" sz="2800" dirty="0"/>
              <a:t>This can present a real problem in some circumstances</a:t>
            </a:r>
          </a:p>
        </p:txBody>
      </p:sp>
    </p:spTree>
    <p:extLst>
      <p:ext uri="{BB962C8B-B14F-4D97-AF65-F5344CB8AC3E}">
        <p14:creationId xmlns:p14="http://schemas.microsoft.com/office/powerpoint/2010/main" val="1798471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90525" y="674688"/>
            <a:ext cx="8520113" cy="558800"/>
          </a:xfrm>
        </p:spPr>
        <p:txBody>
          <a:bodyPr/>
          <a:lstStyle/>
          <a:p>
            <a:r>
              <a:rPr lang="en-US" dirty="0"/>
              <a:t>PROBLEM WITH REVIEW OF SAFETY ONLY</a:t>
            </a:r>
          </a:p>
        </p:txBody>
      </p:sp>
      <p:sp>
        <p:nvSpPr>
          <p:cNvPr id="66563" name="Rectangle 3"/>
          <p:cNvSpPr>
            <a:spLocks noGrp="1" noChangeArrowheads="1"/>
          </p:cNvSpPr>
          <p:nvPr>
            <p:ph type="body" idx="1"/>
          </p:nvPr>
        </p:nvSpPr>
        <p:spPr>
          <a:xfrm>
            <a:off x="571500" y="1422400"/>
            <a:ext cx="8305800" cy="4280372"/>
          </a:xfrm>
        </p:spPr>
        <p:txBody>
          <a:bodyPr/>
          <a:lstStyle/>
          <a:p>
            <a:r>
              <a:rPr lang="en-US" sz="2800" dirty="0"/>
              <a:t>Investigational drug may be more toxic than control</a:t>
            </a:r>
          </a:p>
          <a:p>
            <a:r>
              <a:rPr lang="en-US" sz="2800" dirty="0"/>
              <a:t>Emerging toxicity may be acceptable if there is also emerging efficacy</a:t>
            </a:r>
          </a:p>
          <a:p>
            <a:r>
              <a:rPr lang="en-US" sz="2800" dirty="0"/>
              <a:t>DMC will be unable to make risk/benefit judgments if it sees only risks</a:t>
            </a:r>
          </a:p>
          <a:p>
            <a:r>
              <a:rPr lang="en-US" sz="2800" dirty="0"/>
              <a:t>Lack of efficacy data hampers DMC’s responsibility to protect study subjects</a:t>
            </a:r>
          </a:p>
          <a:p>
            <a:endParaRPr lang="en-US" sz="2800" dirty="0"/>
          </a:p>
        </p:txBody>
      </p:sp>
    </p:spTree>
    <p:extLst>
      <p:ext uri="{BB962C8B-B14F-4D97-AF65-F5344CB8AC3E}">
        <p14:creationId xmlns:p14="http://schemas.microsoft.com/office/powerpoint/2010/main" val="21245050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3621088"/>
            <a:ext cx="8520113" cy="558800"/>
          </a:xfrm>
        </p:spPr>
        <p:txBody>
          <a:bodyPr/>
          <a:lstStyle/>
          <a:p>
            <a:pPr algn="ctr"/>
            <a:r>
              <a:rPr lang="en-US" sz="5400" dirty="0"/>
              <a:t>ONGOING CONTROVERSY:</a:t>
            </a:r>
            <a:br>
              <a:rPr lang="en-US" sz="5400" dirty="0"/>
            </a:br>
            <a:r>
              <a:rPr lang="en-US" dirty="0"/>
              <a:t>WHEN SHOULD TRIALS BE STOPPED EARLY?</a:t>
            </a:r>
            <a:endParaRPr lang="en-US" sz="5400" dirty="0"/>
          </a:p>
        </p:txBody>
      </p:sp>
      <p:sp>
        <p:nvSpPr>
          <p:cNvPr id="3" name="Content Placeholder 2"/>
          <p:cNvSpPr>
            <a:spLocks noGrp="1"/>
          </p:cNvSpPr>
          <p:nvPr>
            <p:ph idx="1"/>
          </p:nvPr>
        </p:nvSpPr>
        <p:spPr>
          <a:xfrm>
            <a:off x="714375" y="3365500"/>
            <a:ext cx="7826375" cy="2259013"/>
          </a:xfrm>
        </p:spPr>
        <p:txBody>
          <a:bodyPr/>
          <a:lstStyle/>
          <a:p>
            <a:endParaRPr lang="en-US" dirty="0"/>
          </a:p>
        </p:txBody>
      </p:sp>
    </p:spTree>
    <p:extLst>
      <p:ext uri="{BB962C8B-B14F-4D97-AF65-F5344CB8AC3E}">
        <p14:creationId xmlns:p14="http://schemas.microsoft.com/office/powerpoint/2010/main" val="28421851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4F2E-7A04-4E25-A965-E40B36BE5271}"/>
              </a:ext>
            </a:extLst>
          </p:cNvPr>
          <p:cNvSpPr>
            <a:spLocks noGrp="1"/>
          </p:cNvSpPr>
          <p:nvPr>
            <p:ph type="title"/>
          </p:nvPr>
        </p:nvSpPr>
        <p:spPr/>
        <p:txBody>
          <a:bodyPr/>
          <a:lstStyle/>
          <a:p>
            <a:r>
              <a:rPr lang="en-US" dirty="0"/>
              <a:t>PRELIMINARY COMMENT</a:t>
            </a:r>
          </a:p>
        </p:txBody>
      </p:sp>
      <p:sp>
        <p:nvSpPr>
          <p:cNvPr id="3" name="Content Placeholder 2">
            <a:extLst>
              <a:ext uri="{FF2B5EF4-FFF2-40B4-BE49-F238E27FC236}">
                <a16:creationId xmlns:a16="http://schemas.microsoft.com/office/drawing/2014/main" id="{48227543-5341-44C9-9E89-CD20CB1F82D6}"/>
              </a:ext>
            </a:extLst>
          </p:cNvPr>
          <p:cNvSpPr>
            <a:spLocks noGrp="1"/>
          </p:cNvSpPr>
          <p:nvPr>
            <p:ph idx="1"/>
          </p:nvPr>
        </p:nvSpPr>
        <p:spPr>
          <a:xfrm>
            <a:off x="739775" y="825500"/>
            <a:ext cx="7826375" cy="2392676"/>
          </a:xfrm>
        </p:spPr>
        <p:txBody>
          <a:bodyPr/>
          <a:lstStyle/>
          <a:p>
            <a:r>
              <a:rPr lang="en-US" dirty="0"/>
              <a:t>Recommending early termination is the most extreme action a DMC can take</a:t>
            </a:r>
          </a:p>
          <a:p>
            <a:r>
              <a:rPr lang="en-US" dirty="0"/>
              <a:t>Relatively rare occurrence but when possibility emerges, very challenging for DMC</a:t>
            </a:r>
          </a:p>
          <a:p>
            <a:pPr marL="357187" lvl="1" indent="0">
              <a:buNone/>
            </a:pPr>
            <a:endParaRPr lang="en-US" dirty="0"/>
          </a:p>
        </p:txBody>
      </p:sp>
    </p:spTree>
    <p:extLst>
      <p:ext uri="{BB962C8B-B14F-4D97-AF65-F5344CB8AC3E}">
        <p14:creationId xmlns:p14="http://schemas.microsoft.com/office/powerpoint/2010/main" val="10881538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r>
              <a:rPr lang="en-US" dirty="0"/>
              <a:t>Perspective 1: DMC’s primary responsibility is to patients enrolled (or to be enrolled) in trial</a:t>
            </a:r>
          </a:p>
          <a:p>
            <a:pPr>
              <a:buFontTx/>
              <a:buNone/>
            </a:pPr>
            <a:r>
              <a:rPr lang="en-US" sz="2800" dirty="0"/>
              <a:t>	</a:t>
            </a:r>
          </a:p>
          <a:p>
            <a:pPr>
              <a:buFontTx/>
              <a:buNone/>
            </a:pPr>
            <a:r>
              <a:rPr lang="en-US" sz="2800" dirty="0"/>
              <a:t>	</a:t>
            </a:r>
            <a:r>
              <a:rPr lang="en-US" b="1" i="1" dirty="0"/>
              <a:t>Implication</a:t>
            </a:r>
            <a:r>
              <a:rPr lang="en-US" i="1" dirty="0"/>
              <a:t>:  stop trial early if further results are unlikely to change conclusion based on interim data</a:t>
            </a:r>
          </a:p>
          <a:p>
            <a:pPr eaLnBrk="1" hangingPunct="1"/>
            <a:endParaRPr lang="en-US" dirty="0">
              <a:latin typeface="Arial" charset="0"/>
              <a:cs typeface="Arial" charset="0"/>
            </a:endParaRPr>
          </a:p>
        </p:txBody>
      </p:sp>
      <p:sp>
        <p:nvSpPr>
          <p:cNvPr id="15363" name="Title 2"/>
          <p:cNvSpPr>
            <a:spLocks noGrp="1"/>
          </p:cNvSpPr>
          <p:nvPr>
            <p:ph type="title"/>
          </p:nvPr>
        </p:nvSpPr>
        <p:spPr>
          <a:xfrm>
            <a:off x="342900" y="0"/>
            <a:ext cx="8610600" cy="563562"/>
          </a:xfrm>
        </p:spPr>
        <p:txBody>
          <a:bodyPr/>
          <a:lstStyle/>
          <a:p>
            <a:pPr eaLnBrk="1" hangingPunct="1"/>
            <a:r>
              <a:rPr lang="en-US" b="1" dirty="0">
                <a:cs typeface="Arial" charset="0"/>
              </a:rPr>
              <a:t>PERSPECTIVES ON MONITORING</a:t>
            </a:r>
          </a:p>
        </p:txBody>
      </p:sp>
      <p:sp>
        <p:nvSpPr>
          <p:cNvPr id="4" name="Date Placeholder 3"/>
          <p:cNvSpPr>
            <a:spLocks noGrp="1"/>
          </p:cNvSpPr>
          <p:nvPr>
            <p:ph type="dt" sz="quarter" idx="4294967295"/>
          </p:nvPr>
        </p:nvSpPr>
        <p:spPr>
          <a:xfrm>
            <a:off x="685800" y="6248400"/>
            <a:ext cx="1905000" cy="457200"/>
          </a:xfrm>
          <a:prstGeom prst="rect">
            <a:avLst/>
          </a:prstGeom>
        </p:spPr>
        <p:txBody>
          <a:bodyPr/>
          <a:lstStyle/>
          <a:p>
            <a:pPr>
              <a:defRPr/>
            </a:pPr>
            <a:endParaRPr lang="en-US" dirty="0"/>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pPr>
              <a:defRPr/>
            </a:pPr>
            <a:endParaRPr lang="en-US" dirty="0"/>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endParaRPr lang="en-US" dirty="0"/>
          </a:p>
        </p:txBody>
      </p:sp>
    </p:spTree>
    <p:extLst>
      <p:ext uri="{BB962C8B-B14F-4D97-AF65-F5344CB8AC3E}">
        <p14:creationId xmlns:p14="http://schemas.microsoft.com/office/powerpoint/2010/main" val="18185496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r>
              <a:rPr lang="en-US" dirty="0"/>
              <a:t>Perspective 2:  DMC’s primary responsibility is to entire “patient horizon” (all future patients)</a:t>
            </a:r>
          </a:p>
          <a:p>
            <a:pPr>
              <a:buFontTx/>
              <a:buNone/>
            </a:pPr>
            <a:r>
              <a:rPr lang="en-US" dirty="0"/>
              <a:t>	</a:t>
            </a:r>
          </a:p>
          <a:p>
            <a:pPr>
              <a:buFontTx/>
              <a:buNone/>
            </a:pPr>
            <a:r>
              <a:rPr lang="en-US" dirty="0"/>
              <a:t>	</a:t>
            </a:r>
            <a:r>
              <a:rPr lang="en-US" b="1" i="1" dirty="0"/>
              <a:t>Implication</a:t>
            </a:r>
            <a:r>
              <a:rPr lang="en-US" i="1" dirty="0"/>
              <a:t>:  stop trial early only if results are sufficiently strong to lead to changes in medical practice   </a:t>
            </a:r>
          </a:p>
          <a:p>
            <a:pPr eaLnBrk="1" hangingPunct="1"/>
            <a:endParaRPr lang="en-US" dirty="0">
              <a:latin typeface="Arial" charset="0"/>
              <a:cs typeface="Arial" charset="0"/>
            </a:endParaRPr>
          </a:p>
        </p:txBody>
      </p:sp>
      <p:sp>
        <p:nvSpPr>
          <p:cNvPr id="15363" name="Title 2"/>
          <p:cNvSpPr>
            <a:spLocks noGrp="1"/>
          </p:cNvSpPr>
          <p:nvPr>
            <p:ph type="title"/>
          </p:nvPr>
        </p:nvSpPr>
        <p:spPr>
          <a:xfrm>
            <a:off x="330200" y="0"/>
            <a:ext cx="8610600" cy="563562"/>
          </a:xfrm>
        </p:spPr>
        <p:txBody>
          <a:bodyPr/>
          <a:lstStyle/>
          <a:p>
            <a:pPr eaLnBrk="1" hangingPunct="1"/>
            <a:r>
              <a:rPr lang="en-US" b="1" dirty="0">
                <a:cs typeface="Arial" charset="0"/>
              </a:rPr>
              <a:t>PERSPECTIVES ON MONITORING</a:t>
            </a:r>
          </a:p>
        </p:txBody>
      </p:sp>
      <p:sp>
        <p:nvSpPr>
          <p:cNvPr id="4" name="Date Placeholder 3"/>
          <p:cNvSpPr>
            <a:spLocks noGrp="1"/>
          </p:cNvSpPr>
          <p:nvPr>
            <p:ph type="dt" sz="quarter" idx="4294967295"/>
          </p:nvPr>
        </p:nvSpPr>
        <p:spPr>
          <a:xfrm>
            <a:off x="685800" y="6248400"/>
            <a:ext cx="1905000" cy="457200"/>
          </a:xfrm>
          <a:prstGeom prst="rect">
            <a:avLst/>
          </a:prstGeom>
        </p:spPr>
        <p:txBody>
          <a:bodyPr/>
          <a:lstStyle/>
          <a:p>
            <a:pPr>
              <a:defRPr/>
            </a:pPr>
            <a:endParaRPr lang="en-US" dirty="0"/>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pPr>
              <a:defRPr/>
            </a:pPr>
            <a:endParaRPr lang="en-US" dirty="0"/>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endParaRPr lang="en-US" dirty="0"/>
          </a:p>
        </p:txBody>
      </p:sp>
    </p:spTree>
    <p:extLst>
      <p:ext uri="{BB962C8B-B14F-4D97-AF65-F5344CB8AC3E}">
        <p14:creationId xmlns:p14="http://schemas.microsoft.com/office/powerpoint/2010/main" val="35227377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777875" y="1358900"/>
            <a:ext cx="7826375" cy="3746893"/>
          </a:xfrm>
        </p:spPr>
        <p:txBody>
          <a:bodyPr/>
          <a:lstStyle/>
          <a:p>
            <a:r>
              <a:rPr lang="en-US" dirty="0"/>
              <a:t>If trials are stopped too early, they may not be sufficiently persuasive, so may fail to accomplish purpose; is it ethical to enter patients in such a trial?</a:t>
            </a:r>
          </a:p>
          <a:p>
            <a:endParaRPr lang="en-US" dirty="0"/>
          </a:p>
          <a:p>
            <a:r>
              <a:rPr lang="en-US" dirty="0"/>
              <a:t>Is it ethical to continue to randomize to a trial long after a difference has been clearly established? </a:t>
            </a:r>
            <a:endParaRPr lang="en-US" dirty="0">
              <a:latin typeface="Arial" charset="0"/>
              <a:cs typeface="Arial" charset="0"/>
            </a:endParaRPr>
          </a:p>
        </p:txBody>
      </p:sp>
      <p:sp>
        <p:nvSpPr>
          <p:cNvPr id="15363" name="Title 2"/>
          <p:cNvSpPr>
            <a:spLocks noGrp="1"/>
          </p:cNvSpPr>
          <p:nvPr>
            <p:ph type="title"/>
          </p:nvPr>
        </p:nvSpPr>
        <p:spPr>
          <a:xfrm>
            <a:off x="419100" y="596900"/>
            <a:ext cx="8305800" cy="563562"/>
          </a:xfrm>
        </p:spPr>
        <p:txBody>
          <a:bodyPr/>
          <a:lstStyle/>
          <a:p>
            <a:pPr eaLnBrk="1" hangingPunct="1"/>
            <a:r>
              <a:rPr lang="en-US" b="1" dirty="0">
                <a:cs typeface="Arial" charset="0"/>
              </a:rPr>
              <a:t>BALANCING CURRENT VS FUTURE PATIENTS</a:t>
            </a:r>
          </a:p>
        </p:txBody>
      </p:sp>
      <p:sp>
        <p:nvSpPr>
          <p:cNvPr id="4" name="Date Placeholder 3"/>
          <p:cNvSpPr>
            <a:spLocks noGrp="1"/>
          </p:cNvSpPr>
          <p:nvPr>
            <p:ph type="dt" sz="quarter" idx="4294967295"/>
          </p:nvPr>
        </p:nvSpPr>
        <p:spPr>
          <a:xfrm>
            <a:off x="685800" y="6248400"/>
            <a:ext cx="1905000" cy="457200"/>
          </a:xfrm>
          <a:prstGeom prst="rect">
            <a:avLst/>
          </a:prstGeom>
        </p:spPr>
        <p:txBody>
          <a:bodyPr/>
          <a:lstStyle/>
          <a:p>
            <a:pPr>
              <a:defRPr/>
            </a:pPr>
            <a:endParaRPr lang="en-US" dirty="0"/>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pPr>
              <a:defRPr/>
            </a:pPr>
            <a:endParaRPr lang="en-US" dirty="0"/>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endParaRPr lang="en-US" dirty="0"/>
          </a:p>
        </p:txBody>
      </p:sp>
    </p:spTree>
    <p:extLst>
      <p:ext uri="{BB962C8B-B14F-4D97-AF65-F5344CB8AC3E}">
        <p14:creationId xmlns:p14="http://schemas.microsoft.com/office/powerpoint/2010/main" val="31997396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495300" y="1054100"/>
            <a:ext cx="7772400" cy="4885666"/>
          </a:xfrm>
        </p:spPr>
        <p:txBody>
          <a:bodyPr/>
          <a:lstStyle/>
          <a:p>
            <a:r>
              <a:rPr lang="en-US" sz="2400" dirty="0"/>
              <a:t>International Study of Infarct Survival (ISIS)-2:  evaluation of intravenous streptokinase and oral aspirin for treatment of acute MI</a:t>
            </a:r>
          </a:p>
          <a:p>
            <a:r>
              <a:rPr lang="en-US" sz="2400" dirty="0"/>
              <a:t>Enrolled 17,187 patients in late 1980’s</a:t>
            </a:r>
          </a:p>
          <a:p>
            <a:r>
              <a:rPr lang="en-US" sz="2400" dirty="0"/>
              <a:t>At study conclusion, both treatments showed significant benefit on mortality at extreme levels:  p&lt;0.00001</a:t>
            </a:r>
          </a:p>
          <a:p>
            <a:r>
              <a:rPr lang="en-US" sz="2400" dirty="0"/>
              <a:t>Nearly 2000 deaths observed</a:t>
            </a:r>
          </a:p>
          <a:p>
            <a:r>
              <a:rPr lang="en-US" sz="2400" dirty="0"/>
              <a:t>Should this trial have been stopped earlier?</a:t>
            </a:r>
          </a:p>
          <a:p>
            <a:r>
              <a:rPr lang="en-US" sz="2400" dirty="0"/>
              <a:t>Investigators argued that extremely strong data were needed to persuade physicians to use these drugs</a:t>
            </a:r>
          </a:p>
        </p:txBody>
      </p:sp>
      <p:sp>
        <p:nvSpPr>
          <p:cNvPr id="15363" name="Title 2"/>
          <p:cNvSpPr>
            <a:spLocks noGrp="1"/>
          </p:cNvSpPr>
          <p:nvPr>
            <p:ph type="title"/>
          </p:nvPr>
        </p:nvSpPr>
        <p:spPr>
          <a:xfrm>
            <a:off x="381000" y="165100"/>
            <a:ext cx="7543800" cy="563562"/>
          </a:xfrm>
        </p:spPr>
        <p:txBody>
          <a:bodyPr/>
          <a:lstStyle/>
          <a:p>
            <a:pPr eaLnBrk="1" hangingPunct="1"/>
            <a:r>
              <a:rPr lang="en-US" b="1" dirty="0">
                <a:cs typeface="Arial" charset="0"/>
              </a:rPr>
              <a:t>LONG-DEBATED CASE</a:t>
            </a:r>
          </a:p>
        </p:txBody>
      </p:sp>
      <p:sp>
        <p:nvSpPr>
          <p:cNvPr id="4" name="Date Placeholder 3"/>
          <p:cNvSpPr>
            <a:spLocks noGrp="1"/>
          </p:cNvSpPr>
          <p:nvPr>
            <p:ph type="dt" sz="quarter" idx="4294967295"/>
          </p:nvPr>
        </p:nvSpPr>
        <p:spPr>
          <a:xfrm>
            <a:off x="685800" y="6248400"/>
            <a:ext cx="1905000" cy="457200"/>
          </a:xfrm>
          <a:prstGeom prst="rect">
            <a:avLst/>
          </a:prstGeom>
        </p:spPr>
        <p:txBody>
          <a:bodyPr/>
          <a:lstStyle/>
          <a:p>
            <a:pPr>
              <a:defRPr/>
            </a:pPr>
            <a:endParaRPr lang="en-US" dirty="0"/>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pPr>
              <a:defRPr/>
            </a:pPr>
            <a:endParaRPr lang="en-US" dirty="0"/>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endParaRPr lang="en-US" dirty="0"/>
          </a:p>
        </p:txBody>
      </p:sp>
    </p:spTree>
    <p:extLst>
      <p:ext uri="{BB962C8B-B14F-4D97-AF65-F5344CB8AC3E}">
        <p14:creationId xmlns:p14="http://schemas.microsoft.com/office/powerpoint/2010/main" val="87902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668458"/>
            <a:ext cx="8520113" cy="558800"/>
          </a:xfrm>
        </p:spPr>
        <p:txBody>
          <a:bodyPr/>
          <a:lstStyle/>
          <a:p>
            <a:pPr eaLnBrk="1" hangingPunct="1"/>
            <a:r>
              <a:rPr lang="en-US" dirty="0"/>
              <a:t>GREENBERG REPORT ON TRIAL MONITORING</a:t>
            </a:r>
          </a:p>
        </p:txBody>
      </p:sp>
      <p:sp>
        <p:nvSpPr>
          <p:cNvPr id="56323" name="Rectangle 3"/>
          <p:cNvSpPr>
            <a:spLocks noGrp="1" noChangeArrowheads="1"/>
          </p:cNvSpPr>
          <p:nvPr>
            <p:ph type="body" idx="1"/>
          </p:nvPr>
        </p:nvSpPr>
        <p:spPr>
          <a:xfrm>
            <a:off x="457200" y="1981200"/>
            <a:ext cx="8229600" cy="3264710"/>
          </a:xfrm>
        </p:spPr>
        <p:txBody>
          <a:bodyPr/>
          <a:lstStyle/>
          <a:p>
            <a:pPr eaLnBrk="1" hangingPunct="1"/>
            <a:r>
              <a:rPr lang="en-US" dirty="0"/>
              <a:t>Accumulating data should be subject to frequent analysis, with results available to study leadership</a:t>
            </a:r>
          </a:p>
          <a:p>
            <a:pPr eaLnBrk="1" hangingPunct="1"/>
            <a:r>
              <a:rPr lang="en-US" dirty="0"/>
              <a:t>A Policy Board, consisting of experts </a:t>
            </a:r>
            <a:r>
              <a:rPr lang="en-US" u="sng" dirty="0"/>
              <a:t>not otherwise involved in the trial</a:t>
            </a:r>
            <a:r>
              <a:rPr lang="en-US" dirty="0"/>
              <a:t>, should be established to make recommendations and adjudicate controversies as trial progresses</a:t>
            </a:r>
          </a:p>
        </p:txBody>
      </p:sp>
    </p:spTree>
    <p:extLst>
      <p:ext uri="{BB962C8B-B14F-4D97-AF65-F5344CB8AC3E}">
        <p14:creationId xmlns:p14="http://schemas.microsoft.com/office/powerpoint/2010/main" val="259413682"/>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DMCs AND EARLY TERMINATION</a:t>
            </a:r>
          </a:p>
        </p:txBody>
      </p:sp>
      <p:sp>
        <p:nvSpPr>
          <p:cNvPr id="3" name="Content Placeholder 2"/>
          <p:cNvSpPr>
            <a:spLocks noGrp="1"/>
          </p:cNvSpPr>
          <p:nvPr>
            <p:ph idx="1"/>
          </p:nvPr>
        </p:nvSpPr>
        <p:spPr>
          <a:xfrm>
            <a:off x="739775" y="825500"/>
            <a:ext cx="7826375" cy="6239883"/>
          </a:xfrm>
        </p:spPr>
        <p:txBody>
          <a:bodyPr/>
          <a:lstStyle/>
          <a:p>
            <a:r>
              <a:rPr lang="en-US" dirty="0"/>
              <a:t>Approach to early termination considerations will not be the same in all trials</a:t>
            </a:r>
          </a:p>
          <a:p>
            <a:pPr lvl="1"/>
            <a:r>
              <a:rPr lang="en-US" dirty="0"/>
              <a:t>Issues for a study like the Women’s Health Initiative, evaluating a widely used treatment believed to be beneficial, are very different from those in a study of an investigational product</a:t>
            </a:r>
          </a:p>
          <a:p>
            <a:r>
              <a:rPr lang="en-US" dirty="0"/>
              <a:t>Critical for DMC, investigators and sponsor to be in agreement about early termination criteria</a:t>
            </a:r>
          </a:p>
          <a:p>
            <a:r>
              <a:rPr lang="en-US" dirty="0"/>
              <a:t>Sponsor may need to clarify regulatory expectations to DMC members</a:t>
            </a:r>
          </a:p>
          <a:p>
            <a:r>
              <a:rPr lang="en-US" dirty="0"/>
              <a:t>Sometimes issues are primarily ethical and can lead to DMC handwringing</a:t>
            </a:r>
          </a:p>
          <a:p>
            <a:endParaRPr lang="en-US" dirty="0"/>
          </a:p>
        </p:txBody>
      </p:sp>
    </p:spTree>
    <p:extLst>
      <p:ext uri="{BB962C8B-B14F-4D97-AF65-F5344CB8AC3E}">
        <p14:creationId xmlns:p14="http://schemas.microsoft.com/office/powerpoint/2010/main" val="30536220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US" dirty="0"/>
              <a:t>TREATMENT OF HIV INFECTION IN NEWBORNS</a:t>
            </a:r>
          </a:p>
        </p:txBody>
      </p:sp>
      <p:sp>
        <p:nvSpPr>
          <p:cNvPr id="3" name="Content Placeholder 2"/>
          <p:cNvSpPr>
            <a:spLocks noGrp="1"/>
          </p:cNvSpPr>
          <p:nvPr>
            <p:ph idx="1"/>
          </p:nvPr>
        </p:nvSpPr>
        <p:spPr>
          <a:xfrm>
            <a:off x="609600" y="1371600"/>
            <a:ext cx="7826375" cy="5070332"/>
          </a:xfrm>
        </p:spPr>
        <p:txBody>
          <a:bodyPr/>
          <a:lstStyle/>
          <a:p>
            <a:r>
              <a:rPr lang="en-US" dirty="0"/>
              <a:t>NIH sponsored a study comparing treatment strategies for HIV-infected infants being treated in South Africa</a:t>
            </a:r>
          </a:p>
          <a:p>
            <a:r>
              <a:rPr lang="en-US" dirty="0"/>
              <a:t>Trial questions:  when to start antiretroviral therapy, and how long to treat</a:t>
            </a:r>
          </a:p>
          <a:p>
            <a:r>
              <a:rPr lang="en-US" dirty="0"/>
              <a:t>Primary endpoint:  death or failure of therapy (based on CD4 levels, clinical outcomes or treatment toxicity)</a:t>
            </a:r>
          </a:p>
          <a:p>
            <a:r>
              <a:rPr lang="en-US" dirty="0"/>
              <a:t>Lead investigators</a:t>
            </a:r>
          </a:p>
          <a:p>
            <a:pPr lvl="1"/>
            <a:r>
              <a:rPr lang="en-US" sz="2400" dirty="0"/>
              <a:t>Clinician: South African physician</a:t>
            </a:r>
          </a:p>
          <a:p>
            <a:pPr lvl="1"/>
            <a:r>
              <a:rPr lang="en-US" sz="2400" dirty="0"/>
              <a:t>Statistician: British (London)</a:t>
            </a:r>
          </a:p>
        </p:txBody>
      </p:sp>
    </p:spTree>
    <p:extLst>
      <p:ext uri="{BB962C8B-B14F-4D97-AF65-F5344CB8AC3E}">
        <p14:creationId xmlns:p14="http://schemas.microsoft.com/office/powerpoint/2010/main" val="4840710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50" y="139460"/>
            <a:ext cx="8762999" cy="558800"/>
          </a:xfrm>
        </p:spPr>
        <p:txBody>
          <a:bodyPr>
            <a:normAutofit/>
          </a:bodyPr>
          <a:lstStyle/>
          <a:p>
            <a:r>
              <a:rPr lang="en-US" dirty="0"/>
              <a:t>STANDARDS OF CARE</a:t>
            </a:r>
            <a:endParaRPr lang="en-US" sz="3200" dirty="0"/>
          </a:p>
        </p:txBody>
      </p:sp>
      <p:sp>
        <p:nvSpPr>
          <p:cNvPr id="3" name="Content Placeholder 2"/>
          <p:cNvSpPr>
            <a:spLocks noGrp="1"/>
          </p:cNvSpPr>
          <p:nvPr>
            <p:ph idx="1"/>
          </p:nvPr>
        </p:nvSpPr>
        <p:spPr>
          <a:xfrm>
            <a:off x="615351" y="1197634"/>
            <a:ext cx="7826375" cy="5486400"/>
          </a:xfrm>
        </p:spPr>
        <p:txBody>
          <a:bodyPr>
            <a:normAutofit/>
          </a:bodyPr>
          <a:lstStyle/>
          <a:p>
            <a:r>
              <a:rPr lang="en-US" dirty="0"/>
              <a:t>National standard in Africa at that time was to delay treatment until clinical symptoms appeared or immune system became highly depressed</a:t>
            </a:r>
          </a:p>
          <a:p>
            <a:r>
              <a:rPr lang="en-US" dirty="0"/>
              <a:t>Modifying guideline to begin treatment earlier would have huge economic implications</a:t>
            </a:r>
          </a:p>
          <a:p>
            <a:r>
              <a:rPr lang="en-US" dirty="0"/>
              <a:t>Extremely strong findings would be required to persuade national authorities to revise guidelines because of drug costs</a:t>
            </a:r>
          </a:p>
          <a:p>
            <a:pPr lvl="1"/>
            <a:endParaRPr lang="en-US" sz="2000" dirty="0"/>
          </a:p>
          <a:p>
            <a:endParaRPr lang="en-US" sz="2400" dirty="0"/>
          </a:p>
        </p:txBody>
      </p:sp>
    </p:spTree>
    <p:extLst>
      <p:ext uri="{BB962C8B-B14F-4D97-AF65-F5344CB8AC3E}">
        <p14:creationId xmlns:p14="http://schemas.microsoft.com/office/powerpoint/2010/main" val="25548457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OF CARE</a:t>
            </a:r>
          </a:p>
        </p:txBody>
      </p:sp>
      <p:sp>
        <p:nvSpPr>
          <p:cNvPr id="3" name="Content Placeholder 2"/>
          <p:cNvSpPr>
            <a:spLocks noGrp="1"/>
          </p:cNvSpPr>
          <p:nvPr>
            <p:ph idx="1"/>
          </p:nvPr>
        </p:nvSpPr>
        <p:spPr>
          <a:xfrm>
            <a:off x="739775" y="825500"/>
            <a:ext cx="7826375" cy="4906185"/>
          </a:xfrm>
        </p:spPr>
        <p:txBody>
          <a:bodyPr/>
          <a:lstStyle/>
          <a:p>
            <a:r>
              <a:rPr lang="en-US" dirty="0"/>
              <a:t>DSMB included members from US, Europe, Africa</a:t>
            </a:r>
          </a:p>
          <a:p>
            <a:r>
              <a:rPr lang="en-US" dirty="0"/>
              <a:t>In US, guidelines at that time (2005) recommended treatment for all infected infants with symptoms or depressed CD4 counts, and recommended that treatment be </a:t>
            </a:r>
            <a:r>
              <a:rPr lang="en-US" u="sng" dirty="0"/>
              <a:t>considered</a:t>
            </a:r>
            <a:r>
              <a:rPr lang="en-US" dirty="0"/>
              <a:t> for all others</a:t>
            </a:r>
          </a:p>
          <a:p>
            <a:pPr lvl="1"/>
            <a:r>
              <a:rPr lang="en-US" dirty="0"/>
              <a:t>Emerging view that all HIV-infected infants should receive treatment, regardless of symptoms or immunological/viral parameters</a:t>
            </a:r>
          </a:p>
          <a:p>
            <a:endParaRPr lang="en-US" dirty="0"/>
          </a:p>
        </p:txBody>
      </p:sp>
    </p:spTree>
    <p:extLst>
      <p:ext uri="{BB962C8B-B14F-4D97-AF65-F5344CB8AC3E}">
        <p14:creationId xmlns:p14="http://schemas.microsoft.com/office/powerpoint/2010/main" val="34861532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22694"/>
            <a:ext cx="8229600" cy="1143000"/>
          </a:xfrm>
        </p:spPr>
        <p:txBody>
          <a:bodyPr/>
          <a:lstStyle/>
          <a:p>
            <a:r>
              <a:rPr lang="en-US" dirty="0"/>
              <a:t>EARLY STOPPING PLAN</a:t>
            </a:r>
          </a:p>
        </p:txBody>
      </p:sp>
      <p:sp>
        <p:nvSpPr>
          <p:cNvPr id="3" name="Content Placeholder 2"/>
          <p:cNvSpPr>
            <a:spLocks noGrp="1"/>
          </p:cNvSpPr>
          <p:nvPr>
            <p:ph idx="1"/>
          </p:nvPr>
        </p:nvSpPr>
        <p:spPr>
          <a:xfrm>
            <a:off x="381000" y="1143000"/>
            <a:ext cx="8305800" cy="5181600"/>
          </a:xfrm>
        </p:spPr>
        <p:txBody>
          <a:bodyPr>
            <a:normAutofit/>
          </a:bodyPr>
          <a:lstStyle/>
          <a:p>
            <a:r>
              <a:rPr lang="en-US" sz="2400" dirty="0"/>
              <a:t>The study protocol specified a stringent </a:t>
            </a:r>
            <a:r>
              <a:rPr lang="en-US" sz="2400" dirty="0" err="1"/>
              <a:t>Haybittle-Peto</a:t>
            </a:r>
            <a:r>
              <a:rPr lang="en-US" sz="2400" dirty="0"/>
              <a:t> early stopping plan to the DSMB</a:t>
            </a:r>
          </a:p>
          <a:p>
            <a:pPr lvl="1"/>
            <a:r>
              <a:rPr lang="en-US" sz="2200" dirty="0"/>
              <a:t>Require a treatment effect significant at the 0.001 level at </a:t>
            </a:r>
            <a:r>
              <a:rPr lang="en-US" sz="2200" u="sng" dirty="0"/>
              <a:t>any</a:t>
            </a:r>
            <a:r>
              <a:rPr lang="en-US" sz="2200" dirty="0"/>
              <a:t> interim analysis</a:t>
            </a:r>
          </a:p>
          <a:p>
            <a:pPr lvl="1"/>
            <a:r>
              <a:rPr lang="en-US" sz="2200" dirty="0"/>
              <a:t>Presentation of </a:t>
            </a:r>
            <a:r>
              <a:rPr lang="en-US" sz="2200" u="sng" dirty="0"/>
              <a:t>pooled mortality data only </a:t>
            </a:r>
            <a:r>
              <a:rPr lang="en-US" sz="2200" dirty="0"/>
              <a:t>at reviews when formal interim analysis not scheduled</a:t>
            </a:r>
            <a:r>
              <a:rPr lang="en-US" dirty="0"/>
              <a:t> </a:t>
            </a:r>
          </a:p>
          <a:p>
            <a:r>
              <a:rPr lang="en-US" sz="2400" dirty="0"/>
              <a:t>DSMB was not fully comfortable with this plan</a:t>
            </a:r>
          </a:p>
          <a:p>
            <a:pPr lvl="1"/>
            <a:r>
              <a:rPr lang="en-US" sz="2200" dirty="0"/>
              <a:t>Acknowledged need for more data to have impact on national treatment policies</a:t>
            </a:r>
          </a:p>
          <a:p>
            <a:pPr lvl="1"/>
            <a:r>
              <a:rPr lang="en-US" sz="2200" dirty="0"/>
              <a:t>Shared emerging concerns about leaving HIV-infants untreated </a:t>
            </a:r>
          </a:p>
        </p:txBody>
      </p:sp>
    </p:spTree>
    <p:extLst>
      <p:ext uri="{BB962C8B-B14F-4D97-AF65-F5344CB8AC3E}">
        <p14:creationId xmlns:p14="http://schemas.microsoft.com/office/powerpoint/2010/main" val="29293672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7" y="-443037"/>
            <a:ext cx="8229600" cy="1143000"/>
          </a:xfrm>
        </p:spPr>
        <p:txBody>
          <a:bodyPr/>
          <a:lstStyle/>
          <a:p>
            <a:r>
              <a:rPr lang="en-US" dirty="0"/>
              <a:t>POSSIBLE ALTERNATIVE PLAN</a:t>
            </a:r>
          </a:p>
        </p:txBody>
      </p:sp>
      <p:sp>
        <p:nvSpPr>
          <p:cNvPr id="3" name="Content Placeholder 2"/>
          <p:cNvSpPr>
            <a:spLocks noGrp="1"/>
          </p:cNvSpPr>
          <p:nvPr>
            <p:ph idx="1"/>
          </p:nvPr>
        </p:nvSpPr>
        <p:spPr>
          <a:xfrm>
            <a:off x="685800" y="1219200"/>
            <a:ext cx="7826375" cy="5429405"/>
          </a:xfrm>
        </p:spPr>
        <p:txBody>
          <a:bodyPr/>
          <a:lstStyle/>
          <a:p>
            <a:r>
              <a:rPr lang="en-US" dirty="0"/>
              <a:t>In US, most traditional approach to early stopping is the O’Brien-Fleming design</a:t>
            </a:r>
          </a:p>
          <a:p>
            <a:pPr lvl="1"/>
            <a:r>
              <a:rPr lang="en-US" sz="2400" dirty="0"/>
              <a:t>Difficult to stop </a:t>
            </a:r>
            <a:r>
              <a:rPr lang="en-US" sz="2400" u="sng" dirty="0"/>
              <a:t>very</a:t>
            </a:r>
            <a:r>
              <a:rPr lang="en-US" sz="2400" dirty="0"/>
              <a:t> early, but easier as more data accumulate</a:t>
            </a:r>
          </a:p>
          <a:p>
            <a:pPr lvl="1"/>
            <a:r>
              <a:rPr lang="en-US" sz="2400" dirty="0"/>
              <a:t>At any point after the first or second look, would be more permissive of early stopping</a:t>
            </a:r>
          </a:p>
          <a:p>
            <a:r>
              <a:rPr lang="en-US" dirty="0"/>
              <a:t>Study team argued that the more conservative stopping plan was essential</a:t>
            </a:r>
          </a:p>
          <a:p>
            <a:pPr lvl="1"/>
            <a:r>
              <a:rPr lang="en-US" sz="2400" dirty="0"/>
              <a:t>Very important to “get it right”</a:t>
            </a:r>
          </a:p>
          <a:p>
            <a:pPr lvl="1"/>
            <a:r>
              <a:rPr lang="en-US" sz="2400" dirty="0"/>
              <a:t>Strongest possible evidence would be needed to support changing guidelines</a:t>
            </a:r>
          </a:p>
          <a:p>
            <a:pPr marL="357187" lvl="1" indent="0">
              <a:buNone/>
            </a:pPr>
            <a:endParaRPr lang="en-US" dirty="0"/>
          </a:p>
        </p:txBody>
      </p:sp>
    </p:spTree>
    <p:extLst>
      <p:ext uri="{BB962C8B-B14F-4D97-AF65-F5344CB8AC3E}">
        <p14:creationId xmlns:p14="http://schemas.microsoft.com/office/powerpoint/2010/main" val="29338880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UT0003"/>
          <p:cNvPicPr>
            <a:picLocks noChangeAspect="1" noChangeArrowheads="1"/>
          </p:cNvPicPr>
          <p:nvPr/>
        </p:nvPicPr>
        <p:blipFill>
          <a:blip r:embed="rId2" cstate="print"/>
          <a:srcRect/>
          <a:stretch>
            <a:fillRect/>
          </a:stretch>
        </p:blipFill>
        <p:spPr bwMode="auto">
          <a:xfrm rot="60000">
            <a:off x="654424" y="255494"/>
            <a:ext cx="7543800" cy="6317933"/>
          </a:xfrm>
          <a:prstGeom prst="rect">
            <a:avLst/>
          </a:prstGeom>
          <a:noFill/>
          <a:ln w="9525">
            <a:noFill/>
            <a:miter lim="800000"/>
            <a:headEnd/>
            <a:tailEnd/>
          </a:ln>
        </p:spPr>
      </p:pic>
    </p:spTree>
    <p:extLst>
      <p:ext uri="{BB962C8B-B14F-4D97-AF65-F5344CB8AC3E}">
        <p14:creationId xmlns:p14="http://schemas.microsoft.com/office/powerpoint/2010/main" val="4394069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7842"/>
            <a:ext cx="8229600" cy="959265"/>
          </a:xfrm>
        </p:spPr>
        <p:txBody>
          <a:bodyPr/>
          <a:lstStyle/>
          <a:p>
            <a:r>
              <a:rPr lang="en-US" dirty="0"/>
              <a:t>TRIAL INITIATED</a:t>
            </a:r>
          </a:p>
        </p:txBody>
      </p:sp>
      <p:sp>
        <p:nvSpPr>
          <p:cNvPr id="3" name="Content Placeholder 2"/>
          <p:cNvSpPr>
            <a:spLocks noGrp="1"/>
          </p:cNvSpPr>
          <p:nvPr>
            <p:ph idx="1"/>
          </p:nvPr>
        </p:nvSpPr>
        <p:spPr>
          <a:xfrm>
            <a:off x="457200" y="1066800"/>
            <a:ext cx="8305800" cy="5562600"/>
          </a:xfrm>
        </p:spPr>
        <p:txBody>
          <a:bodyPr>
            <a:normAutofit/>
          </a:bodyPr>
          <a:lstStyle/>
          <a:p>
            <a:pPr>
              <a:lnSpc>
                <a:spcPct val="110000"/>
              </a:lnSpc>
            </a:pPr>
            <a:r>
              <a:rPr lang="en-US" dirty="0"/>
              <a:t>DSMB did not insist on any change in proposed design</a:t>
            </a:r>
          </a:p>
          <a:p>
            <a:pPr lvl="1">
              <a:lnSpc>
                <a:spcPct val="110000"/>
              </a:lnSpc>
            </a:pPr>
            <a:r>
              <a:rPr lang="en-US" sz="2400" dirty="0"/>
              <a:t>Accepted </a:t>
            </a:r>
            <a:r>
              <a:rPr lang="en-US" sz="2400" dirty="0" err="1"/>
              <a:t>Haybittle-Peto</a:t>
            </a:r>
            <a:r>
              <a:rPr lang="en-US" sz="2400" dirty="0"/>
              <a:t> monitoring plan (with some reluctance), recognizing that if results showed need for immediate treatment, they would have to be very strong to lead to change in practice</a:t>
            </a:r>
          </a:p>
          <a:p>
            <a:pPr>
              <a:lnSpc>
                <a:spcPct val="110000"/>
              </a:lnSpc>
            </a:pPr>
            <a:r>
              <a:rPr lang="en-US" dirty="0"/>
              <a:t>Within first year of study, and several months prior to first planned analysis, DSMB was alerted that there had been 3 deaths among children with delayed treatment, none among those starting treatment right away</a:t>
            </a:r>
          </a:p>
        </p:txBody>
      </p:sp>
    </p:spTree>
    <p:extLst>
      <p:ext uri="{BB962C8B-B14F-4D97-AF65-F5344CB8AC3E}">
        <p14:creationId xmlns:p14="http://schemas.microsoft.com/office/powerpoint/2010/main" val="1077692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11" y="-433135"/>
            <a:ext cx="8229600" cy="1143000"/>
          </a:xfrm>
        </p:spPr>
        <p:txBody>
          <a:bodyPr>
            <a:normAutofit/>
          </a:bodyPr>
          <a:lstStyle/>
          <a:p>
            <a:r>
              <a:rPr lang="en-US" dirty="0"/>
              <a:t>THIRD REVIEW: ONE YEAR LATER</a:t>
            </a:r>
          </a:p>
        </p:txBody>
      </p:sp>
      <p:sp>
        <p:nvSpPr>
          <p:cNvPr id="3" name="Content Placeholder 2"/>
          <p:cNvSpPr>
            <a:spLocks noGrp="1"/>
          </p:cNvSpPr>
          <p:nvPr>
            <p:ph idx="1"/>
          </p:nvPr>
        </p:nvSpPr>
        <p:spPr>
          <a:xfrm>
            <a:off x="762000" y="1143000"/>
            <a:ext cx="7826375" cy="4834370"/>
          </a:xfrm>
        </p:spPr>
        <p:txBody>
          <a:bodyPr/>
          <a:lstStyle/>
          <a:p>
            <a:r>
              <a:rPr lang="en-US" sz="2600" dirty="0"/>
              <a:t>The 0.001 level was not yet reached for the protocol-specified primary outcomes:  mortality/treatment failure in each immediate treatment arm compared to deferred treatment arm</a:t>
            </a:r>
          </a:p>
          <a:p>
            <a:pPr lvl="1"/>
            <a:r>
              <a:rPr lang="en-US" dirty="0"/>
              <a:t>Deferred </a:t>
            </a:r>
            <a:r>
              <a:rPr lang="en-US" dirty="0" err="1"/>
              <a:t>vs</a:t>
            </a:r>
            <a:r>
              <a:rPr lang="en-US" dirty="0"/>
              <a:t> 40 weeks: p=0.008</a:t>
            </a:r>
          </a:p>
          <a:p>
            <a:pPr lvl="1"/>
            <a:r>
              <a:rPr lang="en-US" dirty="0"/>
              <a:t>Deferred </a:t>
            </a:r>
            <a:r>
              <a:rPr lang="en-US" dirty="0" err="1"/>
              <a:t>vs</a:t>
            </a:r>
            <a:r>
              <a:rPr lang="en-US" dirty="0"/>
              <a:t> 92 weeks: p=0.01</a:t>
            </a:r>
          </a:p>
          <a:p>
            <a:r>
              <a:rPr lang="en-US" sz="2600" dirty="0"/>
              <a:t>Comparison of the untreated arm with the two immediate treatment arms combined (not a pre-specified analysis)  yielded p&lt;0.001  </a:t>
            </a:r>
          </a:p>
          <a:p>
            <a:endParaRPr lang="en-US" dirty="0"/>
          </a:p>
        </p:txBody>
      </p:sp>
    </p:spTree>
    <p:extLst>
      <p:ext uri="{BB962C8B-B14F-4D97-AF65-F5344CB8AC3E}">
        <p14:creationId xmlns:p14="http://schemas.microsoft.com/office/powerpoint/2010/main" val="1555903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038"/>
            <a:ext cx="8229600" cy="1143000"/>
          </a:xfrm>
        </p:spPr>
        <p:txBody>
          <a:bodyPr/>
          <a:lstStyle/>
          <a:p>
            <a:r>
              <a:rPr lang="en-US" dirty="0"/>
              <a:t>DSMB RECOMMENDATION</a:t>
            </a:r>
          </a:p>
        </p:txBody>
      </p:sp>
      <p:sp>
        <p:nvSpPr>
          <p:cNvPr id="3" name="Content Placeholder 2"/>
          <p:cNvSpPr>
            <a:spLocks noGrp="1"/>
          </p:cNvSpPr>
          <p:nvPr>
            <p:ph idx="1"/>
          </p:nvPr>
        </p:nvSpPr>
        <p:spPr>
          <a:xfrm>
            <a:off x="609600" y="1345252"/>
            <a:ext cx="8077200" cy="5480701"/>
          </a:xfrm>
        </p:spPr>
        <p:txBody>
          <a:bodyPr>
            <a:normAutofit/>
          </a:bodyPr>
          <a:lstStyle/>
          <a:p>
            <a:r>
              <a:rPr lang="en-US" dirty="0"/>
              <a:t>Pre-specified stopping boundary not crossed</a:t>
            </a:r>
          </a:p>
          <a:p>
            <a:r>
              <a:rPr lang="en-US" dirty="0"/>
              <a:t>Nevertheless, considering these data and other data available at the time, DSMB was not comfortable continuing untreated arm and recommended termination</a:t>
            </a:r>
          </a:p>
          <a:p>
            <a:r>
              <a:rPr lang="en-US" dirty="0"/>
              <a:t>Recommendation accepted by study team and by NIAID</a:t>
            </a:r>
          </a:p>
          <a:p>
            <a:r>
              <a:rPr lang="en-US" dirty="0"/>
              <a:t>Treatment guidelines changed worldwide</a:t>
            </a:r>
          </a:p>
          <a:p>
            <a:endParaRPr lang="en-US" dirty="0"/>
          </a:p>
        </p:txBody>
      </p:sp>
    </p:spTree>
    <p:extLst>
      <p:ext uri="{BB962C8B-B14F-4D97-AF65-F5344CB8AC3E}">
        <p14:creationId xmlns:p14="http://schemas.microsoft.com/office/powerpoint/2010/main" val="69105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02267" y="711590"/>
            <a:ext cx="8520113" cy="558800"/>
          </a:xfrm>
        </p:spPr>
        <p:txBody>
          <a:bodyPr/>
          <a:lstStyle/>
          <a:p>
            <a:pPr eaLnBrk="1" hangingPunct="1"/>
            <a:r>
              <a:rPr lang="en-US" dirty="0"/>
              <a:t>THE CONCEPT OF A DATA MONITORING COMMITTEE</a:t>
            </a:r>
          </a:p>
        </p:txBody>
      </p:sp>
      <p:sp>
        <p:nvSpPr>
          <p:cNvPr id="57347" name="Rectangle 3"/>
          <p:cNvSpPr>
            <a:spLocks noGrp="1" noChangeArrowheads="1"/>
          </p:cNvSpPr>
          <p:nvPr>
            <p:ph type="body" idx="1"/>
          </p:nvPr>
        </p:nvSpPr>
        <p:spPr>
          <a:xfrm>
            <a:off x="677848" y="1687002"/>
            <a:ext cx="7772400" cy="4639445"/>
          </a:xfrm>
        </p:spPr>
        <p:txBody>
          <a:bodyPr/>
          <a:lstStyle/>
          <a:p>
            <a:pPr eaLnBrk="1" hangingPunct="1"/>
            <a:r>
              <a:rPr lang="en-US" dirty="0"/>
              <a:t>Evolved from the Policy Board as recommended in the Greenberg Report</a:t>
            </a:r>
          </a:p>
          <a:p>
            <a:pPr eaLnBrk="1" hangingPunct="1"/>
            <a:r>
              <a:rPr lang="en-US" dirty="0"/>
              <a:t>Based on principle that optimal interim decision-making would be fostered if review included experts </a:t>
            </a:r>
            <a:r>
              <a:rPr lang="en-US" u="sng" dirty="0"/>
              <a:t>without involvement in trial</a:t>
            </a:r>
            <a:r>
              <a:rPr lang="en-US" dirty="0"/>
              <a:t> </a:t>
            </a:r>
          </a:p>
          <a:p>
            <a:pPr eaLnBrk="1" hangingPunct="1"/>
            <a:r>
              <a:rPr lang="en-US" dirty="0"/>
              <a:t>Over time, practice changed to exclude study leadership from access to interim data</a:t>
            </a:r>
          </a:p>
          <a:p>
            <a:pPr lvl="1" eaLnBrk="1" hangingPunct="1"/>
            <a:r>
              <a:rPr lang="en-US" dirty="0"/>
              <a:t>Avoided bias in conducting/managing trial</a:t>
            </a:r>
          </a:p>
          <a:p>
            <a:pPr lvl="1" eaLnBrk="1" hangingPunct="1"/>
            <a:r>
              <a:rPr lang="en-US" dirty="0"/>
              <a:t>Provided maximally objective interim review</a:t>
            </a:r>
          </a:p>
          <a:p>
            <a:pPr eaLnBrk="1" hangingPunct="1"/>
            <a:endParaRPr lang="en-US" dirty="0"/>
          </a:p>
        </p:txBody>
      </p:sp>
    </p:spTree>
    <p:extLst>
      <p:ext uri="{BB962C8B-B14F-4D97-AF65-F5344CB8AC3E}">
        <p14:creationId xmlns:p14="http://schemas.microsoft.com/office/powerpoint/2010/main" val="211066635"/>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ARGUABLE POINTS</a:t>
            </a:r>
          </a:p>
        </p:txBody>
      </p:sp>
      <p:sp>
        <p:nvSpPr>
          <p:cNvPr id="3" name="Content Placeholder 2"/>
          <p:cNvSpPr>
            <a:spLocks noGrp="1"/>
          </p:cNvSpPr>
          <p:nvPr>
            <p:ph idx="1"/>
          </p:nvPr>
        </p:nvSpPr>
        <p:spPr>
          <a:xfrm>
            <a:off x="739775" y="825500"/>
            <a:ext cx="7826375" cy="4177780"/>
          </a:xfrm>
        </p:spPr>
        <p:txBody>
          <a:bodyPr/>
          <a:lstStyle/>
          <a:p>
            <a:r>
              <a:rPr lang="en-US" dirty="0"/>
              <a:t>Should the DSMB have been more insistent on a less stringent stopping guideline at the beginning?</a:t>
            </a:r>
          </a:p>
          <a:p>
            <a:r>
              <a:rPr lang="en-US" dirty="0"/>
              <a:t>Is consideration of practical issues such as funding justified in considering early </a:t>
            </a:r>
            <a:r>
              <a:rPr lang="en-US"/>
              <a:t>trial termination?</a:t>
            </a:r>
            <a:endParaRPr lang="en-US" dirty="0"/>
          </a:p>
          <a:p>
            <a:r>
              <a:rPr lang="en-US" dirty="0"/>
              <a:t>Was it appropriate for the DSMB to use its judgment to recommend stopping based on an outcome that was not pre-specified?  </a:t>
            </a:r>
          </a:p>
        </p:txBody>
      </p:sp>
    </p:spTree>
    <p:extLst>
      <p:ext uri="{BB962C8B-B14F-4D97-AF65-F5344CB8AC3E}">
        <p14:creationId xmlns:p14="http://schemas.microsoft.com/office/powerpoint/2010/main" val="25117673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4C54-8B39-4B88-8E03-65AF18AE5F09}"/>
              </a:ext>
            </a:extLst>
          </p:cNvPr>
          <p:cNvSpPr>
            <a:spLocks noGrp="1"/>
          </p:cNvSpPr>
          <p:nvPr>
            <p:ph type="title"/>
          </p:nvPr>
        </p:nvSpPr>
        <p:spPr/>
        <p:txBody>
          <a:bodyPr/>
          <a:lstStyle/>
          <a:p>
            <a:r>
              <a:rPr lang="en-US" dirty="0"/>
              <a:t>FINAL COMMENTS</a:t>
            </a:r>
          </a:p>
        </p:txBody>
      </p:sp>
      <p:sp>
        <p:nvSpPr>
          <p:cNvPr id="3" name="Content Placeholder 2">
            <a:extLst>
              <a:ext uri="{FF2B5EF4-FFF2-40B4-BE49-F238E27FC236}">
                <a16:creationId xmlns:a16="http://schemas.microsoft.com/office/drawing/2014/main" id="{F8A92E1E-32BB-46FF-9311-221CB2C6C1B8}"/>
              </a:ext>
            </a:extLst>
          </p:cNvPr>
          <p:cNvSpPr>
            <a:spLocks noGrp="1"/>
          </p:cNvSpPr>
          <p:nvPr>
            <p:ph idx="1"/>
          </p:nvPr>
        </p:nvSpPr>
        <p:spPr>
          <a:xfrm>
            <a:off x="739775" y="825500"/>
            <a:ext cx="7826375" cy="4465038"/>
          </a:xfrm>
        </p:spPr>
        <p:txBody>
          <a:bodyPr/>
          <a:lstStyle/>
          <a:p>
            <a:r>
              <a:rPr lang="en-US" dirty="0"/>
              <a:t>Data Monitoring Committees are important components of many clinical trials</a:t>
            </a:r>
          </a:p>
          <a:p>
            <a:r>
              <a:rPr lang="en-US" dirty="0"/>
              <a:t>There is a fair amount of consensus regarding optimal operational procedures</a:t>
            </a:r>
          </a:p>
          <a:p>
            <a:r>
              <a:rPr lang="en-US" dirty="0"/>
              <a:t>Unexpected findings during ongoing trials can present major challenges</a:t>
            </a:r>
          </a:p>
          <a:p>
            <a:pPr lvl="1"/>
            <a:r>
              <a:rPr lang="en-US" dirty="0"/>
              <a:t>Need for knowledgeable and experienced people to serve on DMCs</a:t>
            </a:r>
          </a:p>
          <a:p>
            <a:pPr lvl="1"/>
            <a:r>
              <a:rPr lang="en-US" dirty="0"/>
              <a:t>Judgments made in difficult cases will inevitably be second-guessed</a:t>
            </a:r>
          </a:p>
        </p:txBody>
      </p:sp>
    </p:spTree>
    <p:extLst>
      <p:ext uri="{BB962C8B-B14F-4D97-AF65-F5344CB8AC3E}">
        <p14:creationId xmlns:p14="http://schemas.microsoft.com/office/powerpoint/2010/main" val="92330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0"/>
          <p:cNvSpPr>
            <a:spLocks noGrp="1" noChangeArrowheads="1"/>
          </p:cNvSpPr>
          <p:nvPr>
            <p:ph type="title"/>
          </p:nvPr>
        </p:nvSpPr>
        <p:spPr>
          <a:xfrm>
            <a:off x="451336" y="603672"/>
            <a:ext cx="8520113" cy="558800"/>
          </a:xfrm>
          <a:noFill/>
        </p:spPr>
        <p:txBody>
          <a:bodyPr lIns="92075" tIns="46038" rIns="92075" bIns="46038">
            <a:noAutofit/>
          </a:bodyPr>
          <a:lstStyle/>
          <a:p>
            <a:pPr eaLnBrk="1" hangingPunct="1"/>
            <a:r>
              <a:rPr lang="en-US" sz="3200" b="1" dirty="0">
                <a:latin typeface="Comic Sans MS" pitchFamily="66" charset="0"/>
              </a:rPr>
              <a:t>EVOLUTION OF DMC USE: GOVERNMENT TRIALS</a:t>
            </a:r>
          </a:p>
        </p:txBody>
      </p:sp>
      <p:sp>
        <p:nvSpPr>
          <p:cNvPr id="5123" name="Rectangle 2051"/>
          <p:cNvSpPr>
            <a:spLocks noGrp="1" noChangeArrowheads="1"/>
          </p:cNvSpPr>
          <p:nvPr>
            <p:ph idx="1"/>
          </p:nvPr>
        </p:nvSpPr>
        <p:spPr>
          <a:xfrm>
            <a:off x="451336" y="1272286"/>
            <a:ext cx="8241328" cy="2156714"/>
          </a:xfrm>
          <a:noFill/>
        </p:spPr>
        <p:txBody>
          <a:bodyPr lIns="92075" tIns="46038" rIns="92075" bIns="46038">
            <a:noAutofit/>
          </a:bodyPr>
          <a:lstStyle/>
          <a:p>
            <a:pPr eaLnBrk="1" hangingPunct="1">
              <a:spcBef>
                <a:spcPct val="40000"/>
              </a:spcBef>
            </a:pPr>
            <a:r>
              <a:rPr lang="en-US" sz="2800" dirty="0"/>
              <a:t>DMCs became regularly </a:t>
            </a:r>
            <a:r>
              <a:rPr lang="en-US" dirty="0"/>
              <a:t>incorporated into large multicenter cardiology and pulmonary trials sponsored by the National Heart, Lung and Blood Institute</a:t>
            </a:r>
          </a:p>
          <a:p>
            <a:pPr eaLnBrk="1" hangingPunct="1">
              <a:spcBef>
                <a:spcPct val="40000"/>
              </a:spcBef>
            </a:pPr>
            <a:r>
              <a:rPr lang="en-US" dirty="0"/>
              <a:t> Other NIH Institutes with large multicenter clinical trials programs followed suit</a:t>
            </a:r>
          </a:p>
          <a:p>
            <a:pPr lvl="1" eaLnBrk="1" hangingPunct="1">
              <a:spcBef>
                <a:spcPct val="40000"/>
              </a:spcBef>
            </a:pPr>
            <a:r>
              <a:rPr lang="en-US" dirty="0"/>
              <a:t>National Eye Institute</a:t>
            </a:r>
          </a:p>
          <a:p>
            <a:pPr lvl="1" eaLnBrk="1" hangingPunct="1">
              <a:spcBef>
                <a:spcPct val="40000"/>
              </a:spcBef>
            </a:pPr>
            <a:r>
              <a:rPr lang="en-US" dirty="0"/>
              <a:t>National Institute of Allergy and Infectious Diseases</a:t>
            </a:r>
          </a:p>
          <a:p>
            <a:pPr eaLnBrk="1" hangingPunct="1">
              <a:spcBef>
                <a:spcPct val="40000"/>
              </a:spcBef>
            </a:pPr>
            <a:r>
              <a:rPr lang="en-US" sz="2800" dirty="0"/>
              <a:t>National Cancer Institute was a holdout</a:t>
            </a:r>
          </a:p>
        </p:txBody>
      </p:sp>
    </p:spTree>
    <p:extLst>
      <p:ext uri="{BB962C8B-B14F-4D97-AF65-F5344CB8AC3E}">
        <p14:creationId xmlns:p14="http://schemas.microsoft.com/office/powerpoint/2010/main" val="19767322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3389-AD4E-478A-AD6A-D99D0927B920}"/>
              </a:ext>
            </a:extLst>
          </p:cNvPr>
          <p:cNvSpPr>
            <a:spLocks noGrp="1"/>
          </p:cNvSpPr>
          <p:nvPr>
            <p:ph type="title"/>
          </p:nvPr>
        </p:nvSpPr>
        <p:spPr/>
        <p:txBody>
          <a:bodyPr/>
          <a:lstStyle/>
          <a:p>
            <a:r>
              <a:rPr lang="en-US" dirty="0"/>
              <a:t>NATIONAL CANCER INSTITUTE</a:t>
            </a:r>
          </a:p>
        </p:txBody>
      </p:sp>
      <p:sp>
        <p:nvSpPr>
          <p:cNvPr id="3" name="Content Placeholder 2">
            <a:extLst>
              <a:ext uri="{FF2B5EF4-FFF2-40B4-BE49-F238E27FC236}">
                <a16:creationId xmlns:a16="http://schemas.microsoft.com/office/drawing/2014/main" id="{B5080865-CA06-4214-B9AE-EFF8DA74AE6F}"/>
              </a:ext>
            </a:extLst>
          </p:cNvPr>
          <p:cNvSpPr>
            <a:spLocks noGrp="1"/>
          </p:cNvSpPr>
          <p:nvPr>
            <p:ph idx="1"/>
          </p:nvPr>
        </p:nvSpPr>
        <p:spPr>
          <a:xfrm>
            <a:off x="658812" y="1105419"/>
            <a:ext cx="7826375" cy="4465038"/>
          </a:xfrm>
        </p:spPr>
        <p:txBody>
          <a:bodyPr/>
          <a:lstStyle/>
          <a:p>
            <a:r>
              <a:rPr lang="en-US" dirty="0"/>
              <a:t>NCI supports large clinical trials groups that conducted many multicenter trials</a:t>
            </a:r>
          </a:p>
          <a:p>
            <a:r>
              <a:rPr lang="en-US" dirty="0"/>
              <a:t>Through the 1970s and 1980s, interim results presented to all investigators twice a year at investigator meetings</a:t>
            </a:r>
          </a:p>
          <a:p>
            <a:r>
              <a:rPr lang="en-US" dirty="0"/>
              <a:t>Many trials never completed successfully</a:t>
            </a:r>
          </a:p>
          <a:p>
            <a:pPr lvl="1"/>
            <a:r>
              <a:rPr lang="en-US" dirty="0"/>
              <a:t>Emerging positive results made investigators reluctant to have patients randomized</a:t>
            </a:r>
          </a:p>
          <a:p>
            <a:pPr lvl="1"/>
            <a:r>
              <a:rPr lang="en-US" dirty="0"/>
              <a:t>Emerging similarity of outcomes resulted in investigators losing interest in trial</a:t>
            </a:r>
          </a:p>
        </p:txBody>
      </p:sp>
    </p:spTree>
    <p:extLst>
      <p:ext uri="{BB962C8B-B14F-4D97-AF65-F5344CB8AC3E}">
        <p14:creationId xmlns:p14="http://schemas.microsoft.com/office/powerpoint/2010/main" val="260098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1024-E56C-4F96-8FF4-16D4725486D8}"/>
              </a:ext>
            </a:extLst>
          </p:cNvPr>
          <p:cNvSpPr>
            <a:spLocks noGrp="1"/>
          </p:cNvSpPr>
          <p:nvPr>
            <p:ph type="title"/>
          </p:nvPr>
        </p:nvSpPr>
        <p:spPr/>
        <p:txBody>
          <a:bodyPr/>
          <a:lstStyle/>
          <a:p>
            <a:r>
              <a:rPr lang="en-US" dirty="0"/>
              <a:t>NCI DID COME AROUND</a:t>
            </a:r>
          </a:p>
        </p:txBody>
      </p:sp>
      <p:sp>
        <p:nvSpPr>
          <p:cNvPr id="3" name="Content Placeholder 2">
            <a:extLst>
              <a:ext uri="{FF2B5EF4-FFF2-40B4-BE49-F238E27FC236}">
                <a16:creationId xmlns:a16="http://schemas.microsoft.com/office/drawing/2014/main" id="{7982BF7B-FD5A-473C-A6E9-4E0086C2BF7D}"/>
              </a:ext>
            </a:extLst>
          </p:cNvPr>
          <p:cNvSpPr>
            <a:spLocks noGrp="1"/>
          </p:cNvSpPr>
          <p:nvPr>
            <p:ph idx="1"/>
          </p:nvPr>
        </p:nvSpPr>
        <p:spPr>
          <a:xfrm>
            <a:off x="739775" y="825500"/>
            <a:ext cx="7826375" cy="5521738"/>
          </a:xfrm>
        </p:spPr>
        <p:txBody>
          <a:bodyPr/>
          <a:lstStyle/>
          <a:p>
            <a:r>
              <a:rPr lang="en-US" dirty="0"/>
              <a:t>Two of the groups switched to the DMC approach</a:t>
            </a:r>
          </a:p>
          <a:p>
            <a:r>
              <a:rPr lang="en-US" dirty="0"/>
              <a:t>Study was done comparing rates of trials that failed to accrue desired numbers of patients and did not yield conclusive findings</a:t>
            </a:r>
          </a:p>
          <a:p>
            <a:r>
              <a:rPr lang="en-US" dirty="0"/>
              <a:t>Results: far fewer “failed” studies in groups that showed interim data to a DMC and not to everyone*</a:t>
            </a:r>
          </a:p>
          <a:p>
            <a:endParaRPr lang="en-US" dirty="0"/>
          </a:p>
          <a:p>
            <a:endParaRPr lang="en-US" dirty="0"/>
          </a:p>
          <a:p>
            <a:pPr marL="0" indent="0">
              <a:buNone/>
            </a:pPr>
            <a:endParaRPr lang="en-US" dirty="0"/>
          </a:p>
          <a:p>
            <a:pPr marL="0" indent="0">
              <a:buNone/>
            </a:pPr>
            <a:r>
              <a:rPr lang="en-US" sz="1800" dirty="0"/>
              <a:t>*Green, Fleming, Emerson, </a:t>
            </a:r>
            <a:r>
              <a:rPr lang="en-US" sz="1800" i="1" dirty="0"/>
              <a:t>Statistics in Medicine</a:t>
            </a:r>
            <a:r>
              <a:rPr lang="en-US" sz="1800" dirty="0"/>
              <a:t>, 1987</a:t>
            </a:r>
          </a:p>
        </p:txBody>
      </p:sp>
    </p:spTree>
    <p:extLst>
      <p:ext uri="{BB962C8B-B14F-4D97-AF65-F5344CB8AC3E}">
        <p14:creationId xmlns:p14="http://schemas.microsoft.com/office/powerpoint/2010/main" val="97707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155B-5CCD-4094-B55D-9F224452D79B}"/>
              </a:ext>
            </a:extLst>
          </p:cNvPr>
          <p:cNvSpPr>
            <a:spLocks noGrp="1"/>
          </p:cNvSpPr>
          <p:nvPr>
            <p:ph type="title"/>
          </p:nvPr>
        </p:nvSpPr>
        <p:spPr/>
        <p:txBody>
          <a:bodyPr/>
          <a:lstStyle/>
          <a:p>
            <a:r>
              <a:rPr lang="en-US" dirty="0"/>
              <a:t>DMCs IN INDUSTRY TRIALS</a:t>
            </a:r>
          </a:p>
        </p:txBody>
      </p:sp>
      <p:sp>
        <p:nvSpPr>
          <p:cNvPr id="3" name="Content Placeholder 2">
            <a:extLst>
              <a:ext uri="{FF2B5EF4-FFF2-40B4-BE49-F238E27FC236}">
                <a16:creationId xmlns:a16="http://schemas.microsoft.com/office/drawing/2014/main" id="{CEAB65DF-4122-4DDC-B1AD-463387B60030}"/>
              </a:ext>
            </a:extLst>
          </p:cNvPr>
          <p:cNvSpPr>
            <a:spLocks noGrp="1"/>
          </p:cNvSpPr>
          <p:nvPr>
            <p:ph idx="1"/>
          </p:nvPr>
        </p:nvSpPr>
        <p:spPr>
          <a:xfrm>
            <a:off x="800893" y="1021443"/>
            <a:ext cx="7826375" cy="5029295"/>
          </a:xfrm>
        </p:spPr>
        <p:txBody>
          <a:bodyPr/>
          <a:lstStyle/>
          <a:p>
            <a:r>
              <a:rPr lang="en-US" dirty="0"/>
              <a:t>DMCs were uncommon in industry trials prior to the mid-1990s</a:t>
            </a:r>
          </a:p>
          <a:p>
            <a:r>
              <a:rPr lang="en-US" dirty="0"/>
              <a:t>Regulatory concerns about companies making changes in trial design while trial was ongoing helped move industry to use of DMCs</a:t>
            </a:r>
          </a:p>
          <a:p>
            <a:r>
              <a:rPr lang="en-US" dirty="0"/>
              <a:t>Now most large randomized trials sponsored by industry do have DMCs reviewing the accumulating data as the trial progresses, especially for trials assessing effects on serious outcomes</a:t>
            </a:r>
          </a:p>
          <a:p>
            <a:pPr lvl="1"/>
            <a:endParaRPr lang="en-US" dirty="0"/>
          </a:p>
        </p:txBody>
      </p:sp>
    </p:spTree>
    <p:extLst>
      <p:ext uri="{BB962C8B-B14F-4D97-AF65-F5344CB8AC3E}">
        <p14:creationId xmlns:p14="http://schemas.microsoft.com/office/powerpoint/2010/main" val="4156770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0A6CBFE-1A51-425E-8F7A-00CC508D6363}" type="slidenum">
              <a:rPr lang="en-US"/>
              <a:pPr/>
              <a:t>17</a:t>
            </a:fld>
            <a:endParaRPr lang="en-US"/>
          </a:p>
        </p:txBody>
      </p:sp>
      <p:sp>
        <p:nvSpPr>
          <p:cNvPr id="259074" name="Rectangle 2"/>
          <p:cNvSpPr>
            <a:spLocks noGrp="1" noChangeArrowheads="1"/>
          </p:cNvSpPr>
          <p:nvPr>
            <p:ph type="title"/>
          </p:nvPr>
        </p:nvSpPr>
        <p:spPr>
          <a:xfrm>
            <a:off x="529167" y="-419100"/>
            <a:ext cx="7772400" cy="1143000"/>
          </a:xfrm>
        </p:spPr>
        <p:txBody>
          <a:bodyPr/>
          <a:lstStyle/>
          <a:p>
            <a:r>
              <a:rPr lang="en-US" sz="3600" dirty="0"/>
              <a:t>A NOTE ON TERMINOLOGY</a:t>
            </a:r>
          </a:p>
        </p:txBody>
      </p:sp>
      <p:sp>
        <p:nvSpPr>
          <p:cNvPr id="259075" name="Rectangle 3"/>
          <p:cNvSpPr>
            <a:spLocks noGrp="1" noChangeArrowheads="1"/>
          </p:cNvSpPr>
          <p:nvPr>
            <p:ph type="body" idx="1"/>
          </p:nvPr>
        </p:nvSpPr>
        <p:spPr>
          <a:xfrm>
            <a:off x="419100" y="1206500"/>
            <a:ext cx="7772400" cy="4742037"/>
          </a:xfrm>
        </p:spPr>
        <p:txBody>
          <a:bodyPr/>
          <a:lstStyle/>
          <a:p>
            <a:pPr>
              <a:lnSpc>
                <a:spcPct val="100000"/>
              </a:lnSpc>
            </a:pPr>
            <a:r>
              <a:rPr lang="en-US" sz="2800" dirty="0"/>
              <a:t>Monitoring groups go by multiple names</a:t>
            </a:r>
          </a:p>
          <a:p>
            <a:pPr>
              <a:lnSpc>
                <a:spcPct val="100000"/>
              </a:lnSpc>
            </a:pPr>
            <a:r>
              <a:rPr lang="en-US" sz="2800" dirty="0"/>
              <a:t>Most common</a:t>
            </a:r>
          </a:p>
          <a:p>
            <a:pPr lvl="1">
              <a:lnSpc>
                <a:spcPct val="100000"/>
              </a:lnSpc>
            </a:pPr>
            <a:r>
              <a:rPr lang="en-US" sz="2400" dirty="0"/>
              <a:t>Data Monitoring Committee (DMC)</a:t>
            </a:r>
          </a:p>
          <a:p>
            <a:pPr lvl="1">
              <a:lnSpc>
                <a:spcPct val="100000"/>
              </a:lnSpc>
            </a:pPr>
            <a:r>
              <a:rPr lang="en-US" sz="2400" dirty="0"/>
              <a:t>Data and Safety Monitoring Board (DSMB)</a:t>
            </a:r>
          </a:p>
          <a:p>
            <a:pPr>
              <a:lnSpc>
                <a:spcPct val="100000"/>
              </a:lnSpc>
            </a:pPr>
            <a:r>
              <a:rPr lang="en-US" sz="2800" dirty="0"/>
              <a:t>Government-funded trials in the US tend to use DSMB</a:t>
            </a:r>
          </a:p>
          <a:p>
            <a:pPr>
              <a:lnSpc>
                <a:spcPct val="100000"/>
              </a:lnSpc>
            </a:pPr>
            <a:r>
              <a:rPr lang="en-US" sz="2800" dirty="0"/>
              <a:t>Industry-funded trials, and most trials outside the US, tend to use DMC</a:t>
            </a:r>
          </a:p>
          <a:p>
            <a:pPr>
              <a:lnSpc>
                <a:spcPct val="100000"/>
              </a:lnSpc>
            </a:pPr>
            <a:r>
              <a:rPr lang="en-US" sz="2800" dirty="0"/>
              <a:t>Other terms have been used as well</a:t>
            </a:r>
          </a:p>
          <a:p>
            <a:pPr>
              <a:lnSpc>
                <a:spcPct val="100000"/>
              </a:lnSpc>
            </a:pPr>
            <a:r>
              <a:rPr lang="en-US" sz="2800" dirty="0"/>
              <a:t>It doesn’t matter</a:t>
            </a:r>
          </a:p>
        </p:txBody>
      </p:sp>
    </p:spTree>
    <p:extLst>
      <p:ext uri="{BB962C8B-B14F-4D97-AF65-F5344CB8AC3E}">
        <p14:creationId xmlns:p14="http://schemas.microsoft.com/office/powerpoint/2010/main" val="390561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normAutofit/>
          </a:bodyPr>
          <a:lstStyle/>
          <a:p>
            <a:pPr eaLnBrk="1" hangingPunct="1"/>
            <a:r>
              <a:rPr lang="en-US" sz="3600" b="1" dirty="0">
                <a:latin typeface="Comic Sans MS" pitchFamily="66" charset="0"/>
              </a:rPr>
              <a:t>GENERALLY ACCEPTED PRINCIPLES</a:t>
            </a:r>
          </a:p>
        </p:txBody>
      </p:sp>
      <p:sp>
        <p:nvSpPr>
          <p:cNvPr id="7171" name="Rectangle 1027"/>
          <p:cNvSpPr>
            <a:spLocks noGrp="1" noChangeArrowheads="1"/>
          </p:cNvSpPr>
          <p:nvPr>
            <p:ph idx="1"/>
          </p:nvPr>
        </p:nvSpPr>
        <p:spPr>
          <a:xfrm>
            <a:off x="898395" y="1376006"/>
            <a:ext cx="7826375" cy="2156714"/>
          </a:xfrm>
        </p:spPr>
        <p:txBody>
          <a:bodyPr/>
          <a:lstStyle/>
          <a:p>
            <a:pPr eaLnBrk="1" hangingPunct="1"/>
            <a:r>
              <a:rPr lang="en-US" sz="2800" dirty="0"/>
              <a:t>DMCs should be </a:t>
            </a:r>
            <a:r>
              <a:rPr lang="en-US" sz="2800" u="sng" dirty="0"/>
              <a:t>multidisciplinary</a:t>
            </a:r>
          </a:p>
          <a:p>
            <a:pPr eaLnBrk="1" hangingPunct="1"/>
            <a:r>
              <a:rPr lang="en-US" sz="2800" dirty="0"/>
              <a:t>A </a:t>
            </a:r>
            <a:r>
              <a:rPr lang="en-US" sz="2800" u="sng" dirty="0"/>
              <a:t>charter</a:t>
            </a:r>
            <a:r>
              <a:rPr lang="en-US" sz="2800" dirty="0"/>
              <a:t> should describe the operations and procedures of a committee</a:t>
            </a:r>
          </a:p>
          <a:p>
            <a:pPr eaLnBrk="1" hangingPunct="1"/>
            <a:r>
              <a:rPr lang="en-US" sz="2800" dirty="0"/>
              <a:t>Independent DMC members should be </a:t>
            </a:r>
            <a:r>
              <a:rPr lang="en-US" sz="2800" u="sng" dirty="0"/>
              <a:t>free of conflicts of interest</a:t>
            </a:r>
          </a:p>
          <a:p>
            <a:pPr eaLnBrk="1" hangingPunct="1"/>
            <a:r>
              <a:rPr lang="en-US" sz="2800" dirty="0"/>
              <a:t>Interim data from trials expected to generate definitive data should be considered </a:t>
            </a:r>
            <a:r>
              <a:rPr lang="en-US" sz="2800" u="sng" dirty="0"/>
              <a:t>highly confidential</a:t>
            </a:r>
          </a:p>
        </p:txBody>
      </p:sp>
    </p:spTree>
    <p:extLst>
      <p:ext uri="{BB962C8B-B14F-4D97-AF65-F5344CB8AC3E}">
        <p14:creationId xmlns:p14="http://schemas.microsoft.com/office/powerpoint/2010/main" val="259242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6725" y="687388"/>
            <a:ext cx="8520113" cy="558800"/>
          </a:xfrm>
          <a:noFill/>
        </p:spPr>
        <p:txBody>
          <a:bodyPr lIns="92075" tIns="46038" rIns="92075" bIns="46038">
            <a:normAutofit fontScale="90000"/>
          </a:bodyPr>
          <a:lstStyle/>
          <a:p>
            <a:r>
              <a:rPr lang="en-US" sz="3600" b="1" dirty="0">
                <a:solidFill>
                  <a:srgbClr val="A30A36"/>
                </a:solidFill>
                <a:latin typeface="Comic Sans MS" pitchFamily="66" charset="0"/>
              </a:rPr>
              <a:t>TYPES OF EXPERTISE REPRESENTED ON DMCs</a:t>
            </a:r>
            <a:endParaRPr lang="en-US" sz="3600" dirty="0">
              <a:solidFill>
                <a:srgbClr val="A30A36"/>
              </a:solidFill>
              <a:latin typeface="Comic Sans MS" pitchFamily="66" charset="0"/>
            </a:endParaRPr>
          </a:p>
        </p:txBody>
      </p:sp>
      <p:sp>
        <p:nvSpPr>
          <p:cNvPr id="47107" name="Rectangle 3"/>
          <p:cNvSpPr>
            <a:spLocks noGrp="1" noChangeArrowheads="1"/>
          </p:cNvSpPr>
          <p:nvPr>
            <p:ph idx="1"/>
          </p:nvPr>
        </p:nvSpPr>
        <p:spPr>
          <a:xfrm>
            <a:off x="701675" y="1511300"/>
            <a:ext cx="7826375" cy="2259013"/>
          </a:xfrm>
          <a:noFill/>
        </p:spPr>
        <p:txBody>
          <a:bodyPr lIns="92075" tIns="46038" rIns="92075" bIns="46038">
            <a:noAutofit/>
          </a:bodyPr>
          <a:lstStyle/>
          <a:p>
            <a:pPr>
              <a:lnSpc>
                <a:spcPct val="90000"/>
              </a:lnSpc>
              <a:spcBef>
                <a:spcPct val="60000"/>
              </a:spcBef>
            </a:pPr>
            <a:r>
              <a:rPr lang="en-US" sz="2400" dirty="0">
                <a:solidFill>
                  <a:schemeClr val="tx1"/>
                </a:solidFill>
                <a:latin typeface="Comic Sans MS" pitchFamily="66" charset="0"/>
              </a:rPr>
              <a:t>Clinical medicine (appropriate specialty)</a:t>
            </a:r>
          </a:p>
          <a:p>
            <a:pPr>
              <a:lnSpc>
                <a:spcPct val="90000"/>
              </a:lnSpc>
              <a:spcBef>
                <a:spcPct val="60000"/>
              </a:spcBef>
            </a:pPr>
            <a:r>
              <a:rPr lang="en-US" sz="2400" dirty="0">
                <a:solidFill>
                  <a:schemeClr val="tx1"/>
                </a:solidFill>
                <a:latin typeface="Comic Sans MS" pitchFamily="66" charset="0"/>
              </a:rPr>
              <a:t>Biostatistics</a:t>
            </a:r>
          </a:p>
        </p:txBody>
      </p:sp>
    </p:spTree>
    <p:extLst>
      <p:ext uri="{BB962C8B-B14F-4D97-AF65-F5344CB8AC3E}">
        <p14:creationId xmlns:p14="http://schemas.microsoft.com/office/powerpoint/2010/main" val="26028117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31F6-ED8B-4686-8F1B-A720CA2103F4}"/>
              </a:ext>
            </a:extLst>
          </p:cNvPr>
          <p:cNvSpPr>
            <a:spLocks noGrp="1"/>
          </p:cNvSpPr>
          <p:nvPr>
            <p:ph type="title"/>
          </p:nvPr>
        </p:nvSpPr>
        <p:spPr/>
        <p:txBody>
          <a:bodyPr/>
          <a:lstStyle/>
          <a:p>
            <a:r>
              <a:rPr lang="en-US" dirty="0"/>
              <a:t>PRESENTATION STRUCTURE</a:t>
            </a:r>
          </a:p>
        </p:txBody>
      </p:sp>
      <p:sp>
        <p:nvSpPr>
          <p:cNvPr id="3" name="Content Placeholder 2">
            <a:extLst>
              <a:ext uri="{FF2B5EF4-FFF2-40B4-BE49-F238E27FC236}">
                <a16:creationId xmlns:a16="http://schemas.microsoft.com/office/drawing/2014/main" id="{B7A87D2B-44F0-43A0-888E-D0BC4CEC85C5}"/>
              </a:ext>
            </a:extLst>
          </p:cNvPr>
          <p:cNvSpPr>
            <a:spLocks noGrp="1"/>
          </p:cNvSpPr>
          <p:nvPr>
            <p:ph idx="1"/>
          </p:nvPr>
        </p:nvSpPr>
        <p:spPr>
          <a:xfrm>
            <a:off x="739775" y="825500"/>
            <a:ext cx="7826375" cy="5501219"/>
          </a:xfrm>
        </p:spPr>
        <p:txBody>
          <a:bodyPr/>
          <a:lstStyle/>
          <a:p>
            <a:r>
              <a:rPr lang="en-US" sz="2400" dirty="0"/>
              <a:t>Introductions</a:t>
            </a:r>
          </a:p>
          <a:p>
            <a:r>
              <a:rPr lang="en-US" sz="2400" dirty="0"/>
              <a:t>Lecture Part 1</a:t>
            </a:r>
          </a:p>
          <a:p>
            <a:pPr lvl="1"/>
            <a:r>
              <a:rPr lang="en-US" sz="2000" dirty="0"/>
              <a:t>Purpose of and rationale for DMCs</a:t>
            </a:r>
          </a:p>
          <a:p>
            <a:pPr lvl="1"/>
            <a:r>
              <a:rPr lang="en-US" sz="2000" dirty="0"/>
              <a:t>History of DMCs</a:t>
            </a:r>
          </a:p>
          <a:p>
            <a:pPr lvl="1"/>
            <a:r>
              <a:rPr lang="en-US" sz="2000" dirty="0"/>
              <a:t>Basic principles and operational issues</a:t>
            </a:r>
          </a:p>
          <a:p>
            <a:pPr lvl="1"/>
            <a:r>
              <a:rPr lang="en-US" sz="2000" dirty="0"/>
              <a:t>Overview of statistical methods for interim monitoring</a:t>
            </a:r>
            <a:endParaRPr lang="en-US" sz="2400" dirty="0"/>
          </a:p>
          <a:p>
            <a:r>
              <a:rPr lang="en-US" sz="2400" dirty="0"/>
              <a:t>30 minute break</a:t>
            </a:r>
          </a:p>
          <a:p>
            <a:r>
              <a:rPr lang="en-US" sz="2400" dirty="0"/>
              <a:t>Lecture Part 2</a:t>
            </a:r>
          </a:p>
          <a:p>
            <a:pPr lvl="1"/>
            <a:r>
              <a:rPr lang="en-US" sz="2000" dirty="0"/>
              <a:t>When is a DMC needed and not needed</a:t>
            </a:r>
          </a:p>
          <a:p>
            <a:pPr lvl="1"/>
            <a:r>
              <a:rPr lang="en-US" sz="2000" dirty="0"/>
              <a:t>Rules and Regulations</a:t>
            </a:r>
          </a:p>
          <a:p>
            <a:pPr lvl="1"/>
            <a:r>
              <a:rPr lang="en-US" sz="2000" dirty="0"/>
              <a:t>Ethical issues</a:t>
            </a:r>
            <a:endParaRPr lang="en-US" sz="2400" dirty="0"/>
          </a:p>
          <a:p>
            <a:r>
              <a:rPr lang="en-US" sz="2400" dirty="0"/>
              <a:t>Feel free to interrupt at any time with questions or comments; or, enter questions and comments in the Chat box</a:t>
            </a:r>
          </a:p>
        </p:txBody>
      </p:sp>
    </p:spTree>
    <p:extLst>
      <p:ext uri="{BB962C8B-B14F-4D97-AF65-F5344CB8AC3E}">
        <p14:creationId xmlns:p14="http://schemas.microsoft.com/office/powerpoint/2010/main" val="1926228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6725" y="687388"/>
            <a:ext cx="8520113" cy="558800"/>
          </a:xfrm>
          <a:noFill/>
        </p:spPr>
        <p:txBody>
          <a:bodyPr lIns="92075" tIns="46038" rIns="92075" bIns="46038">
            <a:normAutofit fontScale="90000"/>
          </a:bodyPr>
          <a:lstStyle/>
          <a:p>
            <a:r>
              <a:rPr lang="en-US" sz="3600" b="1" dirty="0">
                <a:solidFill>
                  <a:srgbClr val="A30A36"/>
                </a:solidFill>
                <a:latin typeface="Comic Sans MS" pitchFamily="66" charset="0"/>
              </a:rPr>
              <a:t>TYPES OF EXPERTISE REPRESENTED ON DMCs</a:t>
            </a:r>
            <a:endParaRPr lang="en-US" sz="3600" dirty="0">
              <a:solidFill>
                <a:srgbClr val="A30A36"/>
              </a:solidFill>
              <a:latin typeface="Comic Sans MS" pitchFamily="66" charset="0"/>
            </a:endParaRPr>
          </a:p>
        </p:txBody>
      </p:sp>
      <p:sp>
        <p:nvSpPr>
          <p:cNvPr id="47107" name="Rectangle 3"/>
          <p:cNvSpPr>
            <a:spLocks noGrp="1" noChangeArrowheads="1"/>
          </p:cNvSpPr>
          <p:nvPr>
            <p:ph idx="1"/>
          </p:nvPr>
        </p:nvSpPr>
        <p:spPr>
          <a:xfrm>
            <a:off x="701675" y="1511300"/>
            <a:ext cx="7826375" cy="2259013"/>
          </a:xfrm>
          <a:noFill/>
        </p:spPr>
        <p:txBody>
          <a:bodyPr lIns="92075" tIns="46038" rIns="92075" bIns="46038">
            <a:noAutofit/>
          </a:bodyPr>
          <a:lstStyle/>
          <a:p>
            <a:pPr>
              <a:lnSpc>
                <a:spcPct val="90000"/>
              </a:lnSpc>
              <a:spcBef>
                <a:spcPct val="60000"/>
              </a:spcBef>
            </a:pPr>
            <a:r>
              <a:rPr lang="en-US" sz="2400" dirty="0">
                <a:solidFill>
                  <a:schemeClr val="tx1"/>
                </a:solidFill>
                <a:latin typeface="Comic Sans MS" pitchFamily="66" charset="0"/>
              </a:rPr>
              <a:t>Clinical medicine (appropriate specialty)</a:t>
            </a:r>
          </a:p>
          <a:p>
            <a:pPr>
              <a:lnSpc>
                <a:spcPct val="90000"/>
              </a:lnSpc>
              <a:spcBef>
                <a:spcPct val="60000"/>
              </a:spcBef>
            </a:pPr>
            <a:r>
              <a:rPr lang="en-US" sz="2400" dirty="0">
                <a:solidFill>
                  <a:schemeClr val="tx1"/>
                </a:solidFill>
                <a:latin typeface="Comic Sans MS" pitchFamily="66" charset="0"/>
              </a:rPr>
              <a:t>Biostatistics</a:t>
            </a:r>
          </a:p>
          <a:p>
            <a:pPr>
              <a:lnSpc>
                <a:spcPct val="90000"/>
              </a:lnSpc>
              <a:spcBef>
                <a:spcPct val="60000"/>
              </a:spcBef>
            </a:pPr>
            <a:r>
              <a:rPr lang="en-US" sz="2400" dirty="0">
                <a:solidFill>
                  <a:schemeClr val="tx1"/>
                </a:solidFill>
                <a:latin typeface="Comic Sans MS" pitchFamily="66" charset="0"/>
              </a:rPr>
              <a:t>Biomedical ethics</a:t>
            </a:r>
          </a:p>
          <a:p>
            <a:pPr>
              <a:lnSpc>
                <a:spcPct val="90000"/>
              </a:lnSpc>
              <a:spcBef>
                <a:spcPct val="60000"/>
              </a:spcBef>
            </a:pPr>
            <a:r>
              <a:rPr lang="en-US" sz="2400" dirty="0">
                <a:solidFill>
                  <a:schemeClr val="tx1"/>
                </a:solidFill>
                <a:latin typeface="Comic Sans MS" pitchFamily="66" charset="0"/>
              </a:rPr>
              <a:t>Basic science/pharmacology</a:t>
            </a:r>
          </a:p>
          <a:p>
            <a:pPr>
              <a:lnSpc>
                <a:spcPct val="90000"/>
              </a:lnSpc>
              <a:spcBef>
                <a:spcPct val="60000"/>
              </a:spcBef>
            </a:pPr>
            <a:r>
              <a:rPr lang="en-US" sz="2400" dirty="0">
                <a:solidFill>
                  <a:schemeClr val="tx1"/>
                </a:solidFill>
                <a:latin typeface="Comic Sans MS" pitchFamily="66" charset="0"/>
              </a:rPr>
              <a:t>Epidemiology</a:t>
            </a:r>
          </a:p>
          <a:p>
            <a:pPr>
              <a:lnSpc>
                <a:spcPct val="90000"/>
              </a:lnSpc>
              <a:spcBef>
                <a:spcPct val="60000"/>
              </a:spcBef>
            </a:pPr>
            <a:r>
              <a:rPr lang="en-US" sz="2400" dirty="0">
                <a:solidFill>
                  <a:schemeClr val="tx1"/>
                </a:solidFill>
                <a:latin typeface="Comic Sans MS" pitchFamily="66" charset="0"/>
              </a:rPr>
              <a:t>Clinical trial methodology</a:t>
            </a:r>
          </a:p>
          <a:p>
            <a:pPr>
              <a:lnSpc>
                <a:spcPct val="90000"/>
              </a:lnSpc>
              <a:spcBef>
                <a:spcPct val="60000"/>
              </a:spcBef>
            </a:pPr>
            <a:r>
              <a:rPr lang="en-US" sz="2400" dirty="0">
                <a:solidFill>
                  <a:schemeClr val="tx1"/>
                </a:solidFill>
                <a:latin typeface="Comic Sans MS" pitchFamily="66" charset="0"/>
              </a:rPr>
              <a:t>Law</a:t>
            </a:r>
          </a:p>
          <a:p>
            <a:pPr>
              <a:lnSpc>
                <a:spcPct val="90000"/>
              </a:lnSpc>
              <a:spcBef>
                <a:spcPct val="60000"/>
              </a:spcBef>
            </a:pPr>
            <a:r>
              <a:rPr lang="en-US" sz="2400" dirty="0">
                <a:solidFill>
                  <a:schemeClr val="tx1"/>
                </a:solidFill>
                <a:latin typeface="Comic Sans MS" pitchFamily="66" charset="0"/>
              </a:rPr>
              <a:t>Patient advocate/community representative</a:t>
            </a:r>
          </a:p>
        </p:txBody>
      </p:sp>
    </p:spTree>
    <p:extLst>
      <p:ext uri="{BB962C8B-B14F-4D97-AF65-F5344CB8AC3E}">
        <p14:creationId xmlns:p14="http://schemas.microsoft.com/office/powerpoint/2010/main" val="30629200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05" y="140797"/>
            <a:ext cx="8751095" cy="558800"/>
          </a:xfrm>
        </p:spPr>
        <p:txBody>
          <a:bodyPr/>
          <a:lstStyle/>
          <a:p>
            <a:r>
              <a:rPr lang="en-US" sz="3200" dirty="0"/>
              <a:t>OTHER ASPECTS OF DMC COMPOSITION</a:t>
            </a:r>
          </a:p>
        </p:txBody>
      </p:sp>
      <p:sp>
        <p:nvSpPr>
          <p:cNvPr id="3" name="Content Placeholder 2"/>
          <p:cNvSpPr>
            <a:spLocks noGrp="1"/>
          </p:cNvSpPr>
          <p:nvPr>
            <p:ph idx="1"/>
          </p:nvPr>
        </p:nvSpPr>
        <p:spPr>
          <a:xfrm>
            <a:off x="616073" y="975907"/>
            <a:ext cx="8304757" cy="4906185"/>
          </a:xfrm>
        </p:spPr>
        <p:txBody>
          <a:bodyPr/>
          <a:lstStyle/>
          <a:p>
            <a:r>
              <a:rPr lang="en-US" sz="2600" dirty="0"/>
              <a:t>DMC members should have clinical trial experience</a:t>
            </a:r>
          </a:p>
          <a:p>
            <a:r>
              <a:rPr lang="en-US" sz="2600" dirty="0"/>
              <a:t>DMC Chair should have prior DMC experience</a:t>
            </a:r>
          </a:p>
          <a:p>
            <a:r>
              <a:rPr lang="en-US" sz="2600" dirty="0"/>
              <a:t>DMC statistician should either have prior DMC experience or experience in reporting to a DMC</a:t>
            </a:r>
          </a:p>
          <a:p>
            <a:r>
              <a:rPr lang="en-US" sz="2600" dirty="0"/>
              <a:t>Clinical members should be highly knowledgeable about the disease and treatments being studied</a:t>
            </a:r>
          </a:p>
          <a:p>
            <a:r>
              <a:rPr lang="en-US" sz="2600" dirty="0"/>
              <a:t>If a patient representative is included, that person should be knowledgeable about clinical trials</a:t>
            </a:r>
          </a:p>
          <a:p>
            <a:r>
              <a:rPr lang="en-US" sz="2600" dirty="0"/>
              <a:t>In global trials, participating regions should be represented</a:t>
            </a:r>
          </a:p>
          <a:p>
            <a:pPr marL="0" indent="0">
              <a:buNone/>
            </a:pPr>
            <a:endParaRPr lang="en-US" sz="2600" dirty="0"/>
          </a:p>
        </p:txBody>
      </p:sp>
    </p:spTree>
    <p:extLst>
      <p:ext uri="{BB962C8B-B14F-4D97-AF65-F5344CB8AC3E}">
        <p14:creationId xmlns:p14="http://schemas.microsoft.com/office/powerpoint/2010/main" val="3085016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lIns="92075" tIns="46038" rIns="92075" bIns="46038"/>
          <a:lstStyle/>
          <a:p>
            <a:r>
              <a:rPr lang="en-US" sz="3600" b="1" dirty="0">
                <a:solidFill>
                  <a:srgbClr val="A30A36"/>
                </a:solidFill>
                <a:latin typeface="Comic Sans MS" pitchFamily="66" charset="0"/>
              </a:rPr>
              <a:t>COMMITTEE SIZE</a:t>
            </a:r>
          </a:p>
        </p:txBody>
      </p:sp>
      <p:sp>
        <p:nvSpPr>
          <p:cNvPr id="48131" name="Rectangle 3"/>
          <p:cNvSpPr>
            <a:spLocks noGrp="1" noChangeArrowheads="1"/>
          </p:cNvSpPr>
          <p:nvPr>
            <p:ph idx="1"/>
          </p:nvPr>
        </p:nvSpPr>
        <p:spPr>
          <a:xfrm>
            <a:off x="342900" y="609600"/>
            <a:ext cx="8229600" cy="5600700"/>
          </a:xfrm>
          <a:noFill/>
        </p:spPr>
        <p:txBody>
          <a:bodyPr lIns="92075" tIns="46038" rIns="92075" bIns="46038">
            <a:normAutofit fontScale="85000" lnSpcReduction="20000"/>
          </a:bodyPr>
          <a:lstStyle/>
          <a:p>
            <a:pPr lvl="1">
              <a:spcBef>
                <a:spcPct val="10000"/>
              </a:spcBef>
            </a:pPr>
            <a:endParaRPr lang="en-US" dirty="0">
              <a:solidFill>
                <a:schemeClr val="tx2"/>
              </a:solidFill>
              <a:latin typeface="Comic Sans MS" pitchFamily="66" charset="0"/>
            </a:endParaRPr>
          </a:p>
          <a:p>
            <a:pPr>
              <a:lnSpc>
                <a:spcPct val="120000"/>
              </a:lnSpc>
              <a:spcBef>
                <a:spcPct val="0"/>
              </a:spcBef>
            </a:pPr>
            <a:r>
              <a:rPr lang="en-US" sz="3100" dirty="0">
                <a:solidFill>
                  <a:schemeClr val="tx1"/>
                </a:solidFill>
                <a:latin typeface="Comic Sans MS" pitchFamily="66" charset="0"/>
              </a:rPr>
              <a:t>Committees vary widely in size</a:t>
            </a:r>
          </a:p>
          <a:p>
            <a:pPr>
              <a:lnSpc>
                <a:spcPct val="120000"/>
              </a:lnSpc>
              <a:spcBef>
                <a:spcPct val="0"/>
              </a:spcBef>
            </a:pPr>
            <a:r>
              <a:rPr lang="en-US" sz="3100" dirty="0">
                <a:solidFill>
                  <a:schemeClr val="tx1"/>
                </a:solidFill>
                <a:latin typeface="Comic Sans MS" pitchFamily="66" charset="0"/>
              </a:rPr>
              <a:t>Minimum: 3	Maximum: ?</a:t>
            </a:r>
          </a:p>
          <a:p>
            <a:pPr>
              <a:lnSpc>
                <a:spcPct val="120000"/>
              </a:lnSpc>
              <a:spcBef>
                <a:spcPct val="0"/>
              </a:spcBef>
            </a:pPr>
            <a:r>
              <a:rPr lang="en-US" sz="3100" dirty="0">
                <a:solidFill>
                  <a:schemeClr val="tx1"/>
                </a:solidFill>
                <a:latin typeface="Comic Sans MS" pitchFamily="66" charset="0"/>
              </a:rPr>
              <a:t>Principle: committees should be as small as possible while having necessary expertise</a:t>
            </a:r>
          </a:p>
          <a:p>
            <a:pPr lvl="1">
              <a:lnSpc>
                <a:spcPct val="120000"/>
              </a:lnSpc>
              <a:spcBef>
                <a:spcPct val="0"/>
              </a:spcBef>
            </a:pPr>
            <a:r>
              <a:rPr lang="en-US" sz="2600" dirty="0">
                <a:latin typeface="Comic Sans MS" pitchFamily="66" charset="0"/>
              </a:rPr>
              <a:t>Complex study may require expertise in multiple medical areas; will require a larger committee</a:t>
            </a:r>
            <a:r>
              <a:rPr lang="en-US" sz="2600" dirty="0">
                <a:solidFill>
                  <a:schemeClr val="tx1"/>
                </a:solidFill>
                <a:latin typeface="Comic Sans MS" pitchFamily="66" charset="0"/>
              </a:rPr>
              <a:t> </a:t>
            </a:r>
          </a:p>
          <a:p>
            <a:pPr lvl="1">
              <a:lnSpc>
                <a:spcPct val="120000"/>
              </a:lnSpc>
              <a:spcBef>
                <a:spcPct val="0"/>
              </a:spcBef>
            </a:pPr>
            <a:r>
              <a:rPr lang="en-US" sz="2600" dirty="0">
                <a:latin typeface="Comic Sans MS" pitchFamily="66" charset="0"/>
              </a:rPr>
              <a:t>Committees that monitor multiple studies (e.g., trial networks) may also need to be larger</a:t>
            </a:r>
            <a:endParaRPr lang="en-US" sz="2600" dirty="0">
              <a:solidFill>
                <a:schemeClr val="tx1"/>
              </a:solidFill>
              <a:latin typeface="Comic Sans MS" pitchFamily="66" charset="0"/>
            </a:endParaRPr>
          </a:p>
          <a:p>
            <a:pPr>
              <a:lnSpc>
                <a:spcPct val="120000"/>
              </a:lnSpc>
              <a:spcBef>
                <a:spcPct val="0"/>
              </a:spcBef>
            </a:pPr>
            <a:r>
              <a:rPr lang="en-US" sz="3100" dirty="0">
                <a:solidFill>
                  <a:schemeClr val="tx1"/>
                </a:solidFill>
                <a:latin typeface="Comic Sans MS" pitchFamily="66" charset="0"/>
              </a:rPr>
              <a:t>Odd number for voting purposes?  </a:t>
            </a:r>
          </a:p>
          <a:p>
            <a:pPr lvl="1">
              <a:lnSpc>
                <a:spcPct val="120000"/>
              </a:lnSpc>
              <a:spcBef>
                <a:spcPct val="0"/>
              </a:spcBef>
            </a:pPr>
            <a:r>
              <a:rPr lang="en-US" sz="2700" dirty="0">
                <a:solidFill>
                  <a:schemeClr val="tx1"/>
                </a:solidFill>
                <a:latin typeface="Comic Sans MS" pitchFamily="66" charset="0"/>
              </a:rPr>
              <a:t>Most recommendations come to by consensus (as they should), so not critical</a:t>
            </a:r>
          </a:p>
          <a:p>
            <a:pPr lvl="1">
              <a:lnSpc>
                <a:spcPct val="120000"/>
              </a:lnSpc>
              <a:spcBef>
                <a:spcPct val="0"/>
              </a:spcBef>
            </a:pPr>
            <a:r>
              <a:rPr lang="en-US" sz="2600" dirty="0">
                <a:solidFill>
                  <a:schemeClr val="tx1"/>
                </a:solidFill>
              </a:rPr>
              <a:t>A DMC with an odd number of members will have an even number if one person is absent!</a:t>
            </a:r>
          </a:p>
          <a:p>
            <a:pPr lvl="1">
              <a:lnSpc>
                <a:spcPct val="120000"/>
              </a:lnSpc>
              <a:spcBef>
                <a:spcPct val="0"/>
              </a:spcBef>
            </a:pPr>
            <a:endParaRPr lang="en-US" sz="2900" dirty="0">
              <a:solidFill>
                <a:schemeClr val="tx1"/>
              </a:solidFill>
              <a:latin typeface="Comic Sans MS" pitchFamily="66" charset="0"/>
            </a:endParaRPr>
          </a:p>
          <a:p>
            <a:pPr>
              <a:spcBef>
                <a:spcPct val="0"/>
              </a:spcBef>
            </a:pPr>
            <a:endParaRPr lang="en-US" dirty="0"/>
          </a:p>
          <a:p>
            <a:pPr>
              <a:spcBef>
                <a:spcPct val="0"/>
              </a:spcBef>
            </a:pPr>
            <a:endParaRPr lang="en-US" dirty="0"/>
          </a:p>
        </p:txBody>
      </p:sp>
    </p:spTree>
    <p:extLst>
      <p:ext uri="{BB962C8B-B14F-4D97-AF65-F5344CB8AC3E}">
        <p14:creationId xmlns:p14="http://schemas.microsoft.com/office/powerpoint/2010/main" val="20638917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APPOINTS THE DMC?</a:t>
            </a:r>
          </a:p>
        </p:txBody>
      </p:sp>
      <p:sp>
        <p:nvSpPr>
          <p:cNvPr id="3" name="Content Placeholder 2"/>
          <p:cNvSpPr>
            <a:spLocks noGrp="1"/>
          </p:cNvSpPr>
          <p:nvPr>
            <p:ph idx="1"/>
          </p:nvPr>
        </p:nvSpPr>
        <p:spPr>
          <a:xfrm>
            <a:off x="739775" y="825500"/>
            <a:ext cx="7826375" cy="4711259"/>
          </a:xfrm>
        </p:spPr>
        <p:txBody>
          <a:bodyPr/>
          <a:lstStyle/>
          <a:p>
            <a:r>
              <a:rPr lang="en-US" sz="2800" dirty="0"/>
              <a:t>Typically appointed by sponsor (industry or government), after vetting for conflicts of interest</a:t>
            </a:r>
          </a:p>
          <a:p>
            <a:r>
              <a:rPr lang="en-US" sz="2800" dirty="0"/>
              <a:t>For some NIH trials, DMC is appointed by principal investigator of trial</a:t>
            </a:r>
          </a:p>
          <a:p>
            <a:r>
              <a:rPr lang="en-US" sz="2800" dirty="0"/>
              <a:t>For PCORI trials, DMC appointed by trial PI also</a:t>
            </a:r>
          </a:p>
          <a:p>
            <a:r>
              <a:rPr lang="en-US" dirty="0"/>
              <a:t>For VA trials, DMC appointed by VA analytical group in conjunction with trial PI </a:t>
            </a:r>
          </a:p>
          <a:p>
            <a:pPr marL="0" indent="0">
              <a:buNone/>
            </a:pPr>
            <a:r>
              <a:rPr lang="en-US" sz="2800" dirty="0"/>
              <a:t> </a:t>
            </a:r>
          </a:p>
        </p:txBody>
      </p:sp>
    </p:spTree>
    <p:extLst>
      <p:ext uri="{BB962C8B-B14F-4D97-AF65-F5344CB8AC3E}">
        <p14:creationId xmlns:p14="http://schemas.microsoft.com/office/powerpoint/2010/main" val="3140725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omic Sans MS" pitchFamily="66" charset="0"/>
              </a:rPr>
              <a:t>DMC CHARTER</a:t>
            </a:r>
          </a:p>
        </p:txBody>
      </p:sp>
      <p:sp>
        <p:nvSpPr>
          <p:cNvPr id="3" name="Content Placeholder 2"/>
          <p:cNvSpPr>
            <a:spLocks noGrp="1"/>
          </p:cNvSpPr>
          <p:nvPr>
            <p:ph idx="1"/>
          </p:nvPr>
        </p:nvSpPr>
        <p:spPr>
          <a:xfrm>
            <a:off x="574675" y="977900"/>
            <a:ext cx="7826375" cy="5016500"/>
          </a:xfrm>
        </p:spPr>
        <p:txBody>
          <a:bodyPr>
            <a:normAutofit/>
          </a:bodyPr>
          <a:lstStyle/>
          <a:p>
            <a:r>
              <a:rPr lang="en-US" sz="2800" dirty="0"/>
              <a:t>Primary DMC responsibilities</a:t>
            </a:r>
          </a:p>
          <a:p>
            <a:r>
              <a:rPr lang="en-US" sz="2800" dirty="0"/>
              <a:t>DMC membership </a:t>
            </a:r>
          </a:p>
          <a:p>
            <a:r>
              <a:rPr lang="en-US" sz="2800" dirty="0"/>
              <a:t>Conflict of interest policy</a:t>
            </a:r>
          </a:p>
          <a:p>
            <a:r>
              <a:rPr lang="en-US" sz="2800" dirty="0"/>
              <a:t>Procedures to ensure confidentiality</a:t>
            </a:r>
          </a:p>
          <a:p>
            <a:r>
              <a:rPr lang="en-US" sz="2800" dirty="0"/>
              <a:t>Meeting structure and frequency</a:t>
            </a:r>
          </a:p>
          <a:p>
            <a:r>
              <a:rPr lang="en-US" sz="2800" dirty="0"/>
              <a:t>Process for taking, circulating and finalizing meeting minutes</a:t>
            </a:r>
          </a:p>
          <a:p>
            <a:r>
              <a:rPr lang="en-US" sz="2800" dirty="0"/>
              <a:t>Statistical monitoring plan summary</a:t>
            </a:r>
          </a:p>
          <a:p>
            <a:r>
              <a:rPr lang="en-US" sz="2800" dirty="0"/>
              <a:t>Process for issuing recommendations to sponsor</a:t>
            </a:r>
          </a:p>
          <a:p>
            <a:endParaRPr lang="en-US" dirty="0"/>
          </a:p>
        </p:txBody>
      </p:sp>
    </p:spTree>
    <p:extLst>
      <p:ext uri="{BB962C8B-B14F-4D97-AF65-F5344CB8AC3E}">
        <p14:creationId xmlns:p14="http://schemas.microsoft.com/office/powerpoint/2010/main" val="50049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noFill/>
        </p:spPr>
        <p:txBody>
          <a:bodyPr lIns="92075" tIns="46038" rIns="92075" bIns="46038">
            <a:normAutofit fontScale="90000"/>
          </a:bodyPr>
          <a:lstStyle/>
          <a:p>
            <a:r>
              <a:rPr lang="en-US" sz="3600" b="1" dirty="0">
                <a:solidFill>
                  <a:srgbClr val="A30A36"/>
                </a:solidFill>
                <a:latin typeface="Comic Sans MS" pitchFamily="66" charset="0"/>
              </a:rPr>
              <a:t>SCOPE OF DMC RESPONSIBILITIES</a:t>
            </a:r>
            <a:endParaRPr lang="en-US" sz="3600" dirty="0">
              <a:solidFill>
                <a:srgbClr val="A30A36"/>
              </a:solidFill>
              <a:latin typeface="Comic Sans MS" pitchFamily="66" charset="0"/>
            </a:endParaRPr>
          </a:p>
        </p:txBody>
      </p:sp>
      <p:sp>
        <p:nvSpPr>
          <p:cNvPr id="119811" name="Rectangle 3"/>
          <p:cNvSpPr>
            <a:spLocks noGrp="1" noChangeArrowheads="1"/>
          </p:cNvSpPr>
          <p:nvPr>
            <p:ph idx="1"/>
          </p:nvPr>
        </p:nvSpPr>
        <p:spPr>
          <a:xfrm>
            <a:off x="650875" y="1003300"/>
            <a:ext cx="7826375" cy="2259013"/>
          </a:xfrm>
          <a:noFill/>
        </p:spPr>
        <p:txBody>
          <a:bodyPr lIns="92075" tIns="46038" rIns="92075" bIns="46038">
            <a:noAutofit/>
          </a:bodyPr>
          <a:lstStyle/>
          <a:p>
            <a:r>
              <a:rPr lang="en-US" sz="2800" dirty="0">
                <a:solidFill>
                  <a:schemeClr val="tx1"/>
                </a:solidFill>
                <a:latin typeface="Comic Sans MS" pitchFamily="66" charset="0"/>
              </a:rPr>
              <a:t>DMC responsibilities can vary with trial and sponsor</a:t>
            </a:r>
          </a:p>
          <a:p>
            <a:pPr lvl="1"/>
            <a:r>
              <a:rPr lang="en-US" b="1" dirty="0">
                <a:solidFill>
                  <a:schemeClr val="tx1"/>
                </a:solidFill>
                <a:latin typeface="Comic Sans MS" pitchFamily="66" charset="0"/>
              </a:rPr>
              <a:t>Evaluating accumulating data with regard to efficacy and toxicity</a:t>
            </a:r>
          </a:p>
          <a:p>
            <a:pPr lvl="1"/>
            <a:r>
              <a:rPr lang="en-US" b="1" dirty="0">
                <a:solidFill>
                  <a:schemeClr val="tx1"/>
                </a:solidFill>
                <a:latin typeface="Comic Sans MS" pitchFamily="66" charset="0"/>
              </a:rPr>
              <a:t>Recommending termination or continuation of study</a:t>
            </a:r>
          </a:p>
          <a:p>
            <a:pPr lvl="1"/>
            <a:r>
              <a:rPr lang="en-US" dirty="0">
                <a:solidFill>
                  <a:schemeClr val="tx1"/>
                </a:solidFill>
                <a:latin typeface="Comic Sans MS" pitchFamily="66" charset="0"/>
              </a:rPr>
              <a:t>Recommending other study modifications </a:t>
            </a:r>
          </a:p>
          <a:p>
            <a:pPr lvl="1"/>
            <a:r>
              <a:rPr lang="en-US" dirty="0">
                <a:latin typeface="Comic Sans MS" pitchFamily="66" charset="0"/>
              </a:rPr>
              <a:t>Reviewing (and approving?) study protocol</a:t>
            </a:r>
          </a:p>
          <a:p>
            <a:pPr lvl="1"/>
            <a:r>
              <a:rPr lang="en-US" dirty="0">
                <a:latin typeface="Comic Sans MS" pitchFamily="66" charset="0"/>
              </a:rPr>
              <a:t>Assessing study conduct</a:t>
            </a:r>
          </a:p>
          <a:p>
            <a:pPr lvl="1"/>
            <a:r>
              <a:rPr lang="en-US" dirty="0">
                <a:latin typeface="Comic Sans MS" pitchFamily="66" charset="0"/>
              </a:rPr>
              <a:t>Recommending additional analyses</a:t>
            </a:r>
          </a:p>
          <a:p>
            <a:pPr lvl="1"/>
            <a:r>
              <a:rPr lang="en-US" dirty="0"/>
              <a:t>Reviewing (and approving?) primary study publication</a:t>
            </a:r>
            <a:endParaRPr lang="en-US" dirty="0">
              <a:latin typeface="Comic Sans MS" pitchFamily="66" charset="0"/>
            </a:endParaRPr>
          </a:p>
        </p:txBody>
      </p:sp>
    </p:spTree>
    <p:extLst>
      <p:ext uri="{BB962C8B-B14F-4D97-AF65-F5344CB8AC3E}">
        <p14:creationId xmlns:p14="http://schemas.microsoft.com/office/powerpoint/2010/main" val="15702176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a:t>
            </a:r>
          </a:p>
        </p:txBody>
      </p:sp>
      <p:sp>
        <p:nvSpPr>
          <p:cNvPr id="3" name="Content Placeholder 2"/>
          <p:cNvSpPr>
            <a:spLocks noGrp="1"/>
          </p:cNvSpPr>
          <p:nvPr>
            <p:ph idx="1"/>
          </p:nvPr>
        </p:nvSpPr>
        <p:spPr>
          <a:xfrm>
            <a:off x="739775" y="825500"/>
            <a:ext cx="8024663" cy="5860292"/>
          </a:xfrm>
        </p:spPr>
        <p:txBody>
          <a:bodyPr/>
          <a:lstStyle/>
          <a:p>
            <a:r>
              <a:rPr lang="en-US" dirty="0"/>
              <a:t>Financial involvement</a:t>
            </a:r>
          </a:p>
          <a:p>
            <a:pPr lvl="1"/>
            <a:r>
              <a:rPr lang="en-US" dirty="0"/>
              <a:t>With product being studied (or competing product)</a:t>
            </a:r>
          </a:p>
          <a:p>
            <a:pPr lvl="1"/>
            <a:r>
              <a:rPr lang="en-US" dirty="0"/>
              <a:t>With manufacturer of product being studied</a:t>
            </a:r>
          </a:p>
          <a:p>
            <a:r>
              <a:rPr lang="en-US" dirty="0"/>
              <a:t>Patient involvement</a:t>
            </a:r>
          </a:p>
          <a:p>
            <a:pPr lvl="1"/>
            <a:r>
              <a:rPr lang="en-US" dirty="0"/>
              <a:t>Entering/treating patients on study</a:t>
            </a:r>
          </a:p>
          <a:p>
            <a:pPr lvl="1"/>
            <a:r>
              <a:rPr lang="en-US" dirty="0"/>
              <a:t>Evaluating patient outcomes</a:t>
            </a:r>
          </a:p>
          <a:p>
            <a:r>
              <a:rPr lang="en-US" dirty="0"/>
              <a:t>Intellectual/emotional involvement</a:t>
            </a:r>
          </a:p>
          <a:p>
            <a:pPr lvl="1"/>
            <a:r>
              <a:rPr lang="en-US" dirty="0"/>
              <a:t>Involved in early product development</a:t>
            </a:r>
          </a:p>
          <a:p>
            <a:pPr lvl="1"/>
            <a:r>
              <a:rPr lang="en-US" dirty="0"/>
              <a:t>Strong beliefs about likely effects of product</a:t>
            </a:r>
          </a:p>
          <a:p>
            <a:pPr lvl="1"/>
            <a:r>
              <a:rPr lang="en-US" dirty="0"/>
              <a:t>Closely involved with competing product</a:t>
            </a:r>
          </a:p>
          <a:p>
            <a:pPr lvl="1"/>
            <a:r>
              <a:rPr lang="en-US" dirty="0"/>
              <a:t>Close collaborator of study chair</a:t>
            </a:r>
          </a:p>
          <a:p>
            <a:r>
              <a:rPr lang="en-US" dirty="0"/>
              <a:t>Regulatory involvement</a:t>
            </a:r>
          </a:p>
          <a:p>
            <a:pPr lvl="1"/>
            <a:endParaRPr lang="en-US" dirty="0"/>
          </a:p>
        </p:txBody>
      </p:sp>
    </p:spTree>
    <p:extLst>
      <p:ext uri="{BB962C8B-B14F-4D97-AF65-F5344CB8AC3E}">
        <p14:creationId xmlns:p14="http://schemas.microsoft.com/office/powerpoint/2010/main" val="3903695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PROBLEM</a:t>
            </a:r>
          </a:p>
        </p:txBody>
      </p:sp>
      <p:sp>
        <p:nvSpPr>
          <p:cNvPr id="3" name="Content Placeholder 2"/>
          <p:cNvSpPr>
            <a:spLocks noGrp="1"/>
          </p:cNvSpPr>
          <p:nvPr>
            <p:ph idx="1"/>
          </p:nvPr>
        </p:nvSpPr>
        <p:spPr>
          <a:xfrm>
            <a:off x="658812" y="1180064"/>
            <a:ext cx="8214600" cy="2813304"/>
          </a:xfrm>
        </p:spPr>
        <p:txBody>
          <a:bodyPr/>
          <a:lstStyle/>
          <a:p>
            <a:r>
              <a:rPr lang="en-US" dirty="0"/>
              <a:t>Once you know something, you can’t “un-know” it</a:t>
            </a:r>
          </a:p>
          <a:p>
            <a:r>
              <a:rPr lang="en-US" dirty="0"/>
              <a:t>Whatever you know can’t help but influence decision-making</a:t>
            </a:r>
          </a:p>
          <a:p>
            <a:pPr lvl="1"/>
            <a:r>
              <a:rPr lang="en-US" dirty="0"/>
              <a:t>Not so much when decision is obvious</a:t>
            </a:r>
          </a:p>
          <a:p>
            <a:pPr lvl="1"/>
            <a:r>
              <a:rPr lang="en-US" dirty="0"/>
              <a:t>A big problem in hand-wringing situations</a:t>
            </a:r>
          </a:p>
        </p:txBody>
      </p:sp>
    </p:spTree>
    <p:extLst>
      <p:ext uri="{BB962C8B-B14F-4D97-AF65-F5344CB8AC3E}">
        <p14:creationId xmlns:p14="http://schemas.microsoft.com/office/powerpoint/2010/main" val="1496134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6754-0021-4ED2-88A2-38A048FE01DA}"/>
              </a:ext>
            </a:extLst>
          </p:cNvPr>
          <p:cNvSpPr>
            <a:spLocks noGrp="1"/>
          </p:cNvSpPr>
          <p:nvPr>
            <p:ph type="title"/>
          </p:nvPr>
        </p:nvSpPr>
        <p:spPr>
          <a:xfrm>
            <a:off x="623887" y="658068"/>
            <a:ext cx="8520113" cy="558800"/>
          </a:xfrm>
        </p:spPr>
        <p:txBody>
          <a:bodyPr/>
          <a:lstStyle/>
          <a:p>
            <a:r>
              <a:rPr lang="en-US" dirty="0"/>
              <a:t>VESTED INTEREST CAN INFLUENCE DECISIONS</a:t>
            </a:r>
          </a:p>
        </p:txBody>
      </p:sp>
      <p:sp>
        <p:nvSpPr>
          <p:cNvPr id="3" name="Content Placeholder 2">
            <a:extLst>
              <a:ext uri="{FF2B5EF4-FFF2-40B4-BE49-F238E27FC236}">
                <a16:creationId xmlns:a16="http://schemas.microsoft.com/office/drawing/2014/main" id="{B49C6A83-A291-4FF2-BC30-DC7D950EE65C}"/>
              </a:ext>
            </a:extLst>
          </p:cNvPr>
          <p:cNvSpPr>
            <a:spLocks noGrp="1"/>
          </p:cNvSpPr>
          <p:nvPr>
            <p:ph idx="1"/>
          </p:nvPr>
        </p:nvSpPr>
        <p:spPr>
          <a:xfrm>
            <a:off x="543832" y="1394667"/>
            <a:ext cx="7826375" cy="4906185"/>
          </a:xfrm>
        </p:spPr>
        <p:txBody>
          <a:bodyPr/>
          <a:lstStyle/>
          <a:p>
            <a:r>
              <a:rPr lang="en-US" dirty="0"/>
              <a:t>Financial interest: obvious</a:t>
            </a:r>
          </a:p>
          <a:p>
            <a:r>
              <a:rPr lang="en-US" dirty="0"/>
              <a:t>Other types of interests: less obvious</a:t>
            </a:r>
          </a:p>
          <a:p>
            <a:r>
              <a:rPr lang="en-US" dirty="0"/>
              <a:t>Example from my own experience</a:t>
            </a:r>
          </a:p>
          <a:p>
            <a:pPr lvl="1"/>
            <a:r>
              <a:rPr lang="en-US" dirty="0"/>
              <a:t>Cancer trial, around 1980</a:t>
            </a:r>
          </a:p>
          <a:p>
            <a:pPr lvl="1"/>
            <a:r>
              <a:rPr lang="en-US" dirty="0"/>
              <a:t>Trial had been ongoing for 7 years</a:t>
            </a:r>
          </a:p>
          <a:p>
            <a:pPr lvl="1"/>
            <a:r>
              <a:rPr lang="en-US" dirty="0"/>
              <a:t>43 patients entered out of target of 120</a:t>
            </a:r>
          </a:p>
          <a:p>
            <a:pPr lvl="1"/>
            <a:r>
              <a:rPr lang="en-US" dirty="0"/>
              <a:t>No new accruals in previous 2 years</a:t>
            </a:r>
          </a:p>
          <a:p>
            <a:pPr lvl="1"/>
            <a:r>
              <a:rPr lang="en-US" dirty="0"/>
              <a:t>41 had died</a:t>
            </a:r>
          </a:p>
          <a:p>
            <a:pPr lvl="1"/>
            <a:r>
              <a:rPr lang="en-US" dirty="0"/>
              <a:t>Trial investigators asked:  should we stop and report results?</a:t>
            </a:r>
          </a:p>
          <a:p>
            <a:pPr lvl="1"/>
            <a:endParaRPr lang="en-US" dirty="0"/>
          </a:p>
        </p:txBody>
      </p:sp>
    </p:spTree>
    <p:extLst>
      <p:ext uri="{BB962C8B-B14F-4D97-AF65-F5344CB8AC3E}">
        <p14:creationId xmlns:p14="http://schemas.microsoft.com/office/powerpoint/2010/main" val="1846325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CDFC-C09E-4ED5-852B-583AFA2502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91B6AE-B97E-4BAA-9B05-97A6E6BE0B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2329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CB67-EBB7-4494-AB21-53C0C362C729}"/>
              </a:ext>
            </a:extLst>
          </p:cNvPr>
          <p:cNvSpPr>
            <a:spLocks noGrp="1"/>
          </p:cNvSpPr>
          <p:nvPr>
            <p:ph type="title"/>
          </p:nvPr>
        </p:nvSpPr>
        <p:spPr>
          <a:xfrm>
            <a:off x="1153821" y="2702814"/>
            <a:ext cx="8520113" cy="558800"/>
          </a:xfrm>
        </p:spPr>
        <p:txBody>
          <a:bodyPr/>
          <a:lstStyle/>
          <a:p>
            <a:r>
              <a:rPr lang="en-US" sz="5400" dirty="0"/>
              <a:t>INTRODUCTIONS</a:t>
            </a:r>
          </a:p>
        </p:txBody>
      </p:sp>
      <p:sp>
        <p:nvSpPr>
          <p:cNvPr id="3" name="Content Placeholder 2">
            <a:extLst>
              <a:ext uri="{FF2B5EF4-FFF2-40B4-BE49-F238E27FC236}">
                <a16:creationId xmlns:a16="http://schemas.microsoft.com/office/drawing/2014/main" id="{B0D09B0A-6FBE-4955-B931-31E22428F8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41951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42D31089-B30D-4EA3-9DD8-79C21ABA327D}" type="slidenum">
              <a:rPr lang="en-US"/>
              <a:pPr/>
              <a:t>30</a:t>
            </a:fld>
            <a:endParaRPr lang="en-US"/>
          </a:p>
        </p:txBody>
      </p:sp>
      <p:sp>
        <p:nvSpPr>
          <p:cNvPr id="279554" name="Rectangle 2"/>
          <p:cNvSpPr>
            <a:spLocks noGrp="1" noChangeArrowheads="1"/>
          </p:cNvSpPr>
          <p:nvPr>
            <p:ph type="title"/>
          </p:nvPr>
        </p:nvSpPr>
        <p:spPr>
          <a:xfrm>
            <a:off x="415925" y="649288"/>
            <a:ext cx="8520113" cy="558800"/>
          </a:xfrm>
        </p:spPr>
        <p:txBody>
          <a:bodyPr/>
          <a:lstStyle/>
          <a:p>
            <a:r>
              <a:rPr lang="en-US" sz="3600" dirty="0"/>
              <a:t>“ZERO CONFLICTS” USUALLY NOT ATTAINABLE</a:t>
            </a:r>
          </a:p>
        </p:txBody>
      </p:sp>
      <p:sp>
        <p:nvSpPr>
          <p:cNvPr id="279555" name="Rectangle 3"/>
          <p:cNvSpPr>
            <a:spLocks noGrp="1" noChangeArrowheads="1"/>
          </p:cNvSpPr>
          <p:nvPr>
            <p:ph type="body" idx="1"/>
          </p:nvPr>
        </p:nvSpPr>
        <p:spPr>
          <a:xfrm>
            <a:off x="457200" y="1549400"/>
            <a:ext cx="7772400" cy="4177780"/>
          </a:xfrm>
        </p:spPr>
        <p:txBody>
          <a:bodyPr/>
          <a:lstStyle/>
          <a:p>
            <a:pPr>
              <a:lnSpc>
                <a:spcPct val="100000"/>
              </a:lnSpc>
            </a:pPr>
            <a:r>
              <a:rPr lang="en-US" sz="2800" dirty="0"/>
              <a:t>Experts in a given area are likely to have had some prior involvement with sponsor (or company making a competing product) and/or with lead investigators</a:t>
            </a:r>
          </a:p>
          <a:p>
            <a:pPr>
              <a:lnSpc>
                <a:spcPct val="100000"/>
              </a:lnSpc>
            </a:pPr>
            <a:r>
              <a:rPr lang="en-US" sz="2800" dirty="0"/>
              <a:t>Insisting on complete absence of any possible conflict might be too limiting:  </a:t>
            </a:r>
            <a:r>
              <a:rPr lang="en-US" sz="2800" u="sng" dirty="0"/>
              <a:t>ignorance</a:t>
            </a:r>
            <a:r>
              <a:rPr lang="en-US" sz="2800" dirty="0"/>
              <a:t> is not preferable to </a:t>
            </a:r>
            <a:r>
              <a:rPr lang="en-US" sz="2800" u="sng" dirty="0"/>
              <a:t>independence</a:t>
            </a:r>
          </a:p>
          <a:p>
            <a:pPr>
              <a:lnSpc>
                <a:spcPct val="100000"/>
              </a:lnSpc>
            </a:pPr>
            <a:r>
              <a:rPr lang="en-US" sz="2800" dirty="0"/>
              <a:t>Distinguish between major conflicts (exclude) or minor conflicts (disclose)</a:t>
            </a:r>
          </a:p>
        </p:txBody>
      </p:sp>
    </p:spTree>
    <p:extLst>
      <p:ext uri="{BB962C8B-B14F-4D97-AF65-F5344CB8AC3E}">
        <p14:creationId xmlns:p14="http://schemas.microsoft.com/office/powerpoint/2010/main" val="3966216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739775" y="825500"/>
            <a:ext cx="7826375" cy="4936962"/>
          </a:xfrm>
        </p:spPr>
        <p:txBody>
          <a:bodyPr/>
          <a:lstStyle/>
          <a:p>
            <a:r>
              <a:rPr lang="en-US" sz="2400" dirty="0"/>
              <a:t>Consider a multicenter trial of a new drug for rheumatoid arthritis</a:t>
            </a:r>
          </a:p>
          <a:p>
            <a:r>
              <a:rPr lang="en-US" sz="2400" dirty="0"/>
              <a:t>A senior rheumatologist known to be highly knowledgeable will likely have connections with one or more sponsor employees and trial investigators</a:t>
            </a:r>
          </a:p>
          <a:p>
            <a:pPr lvl="1"/>
            <a:r>
              <a:rPr lang="en-US" sz="2000" dirty="0"/>
              <a:t>May have trained some of them</a:t>
            </a:r>
          </a:p>
          <a:p>
            <a:pPr lvl="1"/>
            <a:r>
              <a:rPr lang="en-US" sz="2000" dirty="0"/>
              <a:t>May have collaborated on research projects</a:t>
            </a:r>
          </a:p>
          <a:p>
            <a:pPr lvl="1"/>
            <a:r>
              <a:rPr lang="en-US" sz="2000" dirty="0"/>
              <a:t>May have been departmental colleagues</a:t>
            </a:r>
          </a:p>
          <a:p>
            <a:pPr lvl="1"/>
            <a:r>
              <a:rPr lang="en-US" sz="2000" dirty="0"/>
              <a:t>May have served with them on committees of professional societies, NIH study sections, even FDA advisory committees</a:t>
            </a:r>
          </a:p>
          <a:p>
            <a:r>
              <a:rPr lang="en-US" sz="2400" dirty="0"/>
              <a:t>Really important not to exclude the best people from DMCs unless the conflict of interest is major</a:t>
            </a:r>
          </a:p>
        </p:txBody>
      </p:sp>
    </p:spTree>
    <p:extLst>
      <p:ext uri="{BB962C8B-B14F-4D97-AF65-F5344CB8AC3E}">
        <p14:creationId xmlns:p14="http://schemas.microsoft.com/office/powerpoint/2010/main" val="361411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28625" y="649288"/>
            <a:ext cx="8520113" cy="558800"/>
          </a:xfrm>
        </p:spPr>
        <p:txBody>
          <a:bodyPr>
            <a:noAutofit/>
          </a:bodyPr>
          <a:lstStyle/>
          <a:p>
            <a:r>
              <a:rPr lang="en-US" sz="3600" b="1" dirty="0">
                <a:latin typeface="Comic Sans MS" pitchFamily="66" charset="0"/>
              </a:rPr>
              <a:t>CONFIDENTIALITY OF INTERIM RESULTS</a:t>
            </a:r>
          </a:p>
        </p:txBody>
      </p:sp>
      <p:sp>
        <p:nvSpPr>
          <p:cNvPr id="145411" name="Rectangle 3"/>
          <p:cNvSpPr>
            <a:spLocks noGrp="1" noChangeArrowheads="1"/>
          </p:cNvSpPr>
          <p:nvPr>
            <p:ph idx="1"/>
          </p:nvPr>
        </p:nvSpPr>
        <p:spPr>
          <a:xfrm>
            <a:off x="663575" y="1447800"/>
            <a:ext cx="7826375" cy="4610100"/>
          </a:xfrm>
        </p:spPr>
        <p:txBody>
          <a:bodyPr>
            <a:normAutofit fontScale="55000" lnSpcReduction="20000"/>
          </a:bodyPr>
          <a:lstStyle/>
          <a:p>
            <a:pPr>
              <a:lnSpc>
                <a:spcPct val="120000"/>
              </a:lnSpc>
            </a:pPr>
            <a:r>
              <a:rPr lang="en-US" sz="5100" dirty="0"/>
              <a:t>Interim comparative data generally considered highly confidential, because</a:t>
            </a:r>
          </a:p>
          <a:p>
            <a:pPr>
              <a:lnSpc>
                <a:spcPct val="120000"/>
              </a:lnSpc>
            </a:pPr>
            <a:r>
              <a:rPr lang="en-US" sz="5100" dirty="0"/>
              <a:t>Knowledge of interim data could affect </a:t>
            </a:r>
          </a:p>
          <a:p>
            <a:pPr lvl="1">
              <a:lnSpc>
                <a:spcPct val="120000"/>
              </a:lnSpc>
            </a:pPr>
            <a:r>
              <a:rPr lang="en-US" sz="4400" dirty="0"/>
              <a:t>patient entry</a:t>
            </a:r>
          </a:p>
          <a:p>
            <a:pPr lvl="1">
              <a:lnSpc>
                <a:spcPct val="120000"/>
              </a:lnSpc>
            </a:pPr>
            <a:r>
              <a:rPr lang="en-US" sz="4400" dirty="0"/>
              <a:t>patient care</a:t>
            </a:r>
          </a:p>
          <a:p>
            <a:pPr lvl="1">
              <a:lnSpc>
                <a:spcPct val="120000"/>
              </a:lnSpc>
            </a:pPr>
            <a:r>
              <a:rPr lang="en-US" sz="4400" dirty="0"/>
              <a:t>patient assessment</a:t>
            </a:r>
          </a:p>
          <a:p>
            <a:pPr lvl="1">
              <a:lnSpc>
                <a:spcPct val="120000"/>
              </a:lnSpc>
            </a:pPr>
            <a:r>
              <a:rPr lang="en-US" sz="4400" dirty="0"/>
              <a:t>sponsor action</a:t>
            </a:r>
            <a:r>
              <a:rPr lang="en-US" sz="5100" b="1" dirty="0"/>
              <a:t>	</a:t>
            </a:r>
            <a:endParaRPr lang="en-US" sz="5100" dirty="0"/>
          </a:p>
          <a:p>
            <a:pPr>
              <a:lnSpc>
                <a:spcPct val="120000"/>
              </a:lnSpc>
            </a:pPr>
            <a:r>
              <a:rPr lang="en-US" sz="5100" dirty="0"/>
              <a:t>When interim data potentially could influence trial conduct, interpretation of results could be muddied </a:t>
            </a:r>
          </a:p>
          <a:p>
            <a:pPr>
              <a:lnSpc>
                <a:spcPct val="75000"/>
              </a:lnSpc>
              <a:spcBef>
                <a:spcPct val="25000"/>
              </a:spcBef>
            </a:pPr>
            <a:endParaRPr lang="en-US" sz="2900" b="1" dirty="0"/>
          </a:p>
          <a:p>
            <a:pPr lvl="1">
              <a:lnSpc>
                <a:spcPct val="75000"/>
              </a:lnSpc>
              <a:spcBef>
                <a:spcPct val="25000"/>
              </a:spcBef>
            </a:pPr>
            <a:endParaRPr lang="en-US" b="1" dirty="0"/>
          </a:p>
        </p:txBody>
      </p:sp>
    </p:spTree>
    <p:extLst>
      <p:ext uri="{BB962C8B-B14F-4D97-AF65-F5344CB8AC3E}">
        <p14:creationId xmlns:p14="http://schemas.microsoft.com/office/powerpoint/2010/main" val="17941716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EC9C-1D37-44D6-A4B4-9E5565C93722}"/>
              </a:ext>
            </a:extLst>
          </p:cNvPr>
          <p:cNvSpPr>
            <a:spLocks noGrp="1"/>
          </p:cNvSpPr>
          <p:nvPr>
            <p:ph type="title"/>
          </p:nvPr>
        </p:nvSpPr>
        <p:spPr/>
        <p:txBody>
          <a:bodyPr/>
          <a:lstStyle/>
          <a:p>
            <a:r>
              <a:rPr lang="en-US" dirty="0"/>
              <a:t>DMC RECOMMENDATIONS</a:t>
            </a:r>
          </a:p>
        </p:txBody>
      </p:sp>
      <p:sp>
        <p:nvSpPr>
          <p:cNvPr id="3" name="Content Placeholder 2">
            <a:extLst>
              <a:ext uri="{FF2B5EF4-FFF2-40B4-BE49-F238E27FC236}">
                <a16:creationId xmlns:a16="http://schemas.microsoft.com/office/drawing/2014/main" id="{AB3162D8-CA26-4B3F-B6B0-8C5A56D1B0CE}"/>
              </a:ext>
            </a:extLst>
          </p:cNvPr>
          <p:cNvSpPr>
            <a:spLocks noGrp="1"/>
          </p:cNvSpPr>
          <p:nvPr>
            <p:ph idx="1"/>
          </p:nvPr>
        </p:nvSpPr>
        <p:spPr>
          <a:xfrm>
            <a:off x="800893" y="1027204"/>
            <a:ext cx="7826375" cy="4803592"/>
          </a:xfrm>
        </p:spPr>
        <p:txBody>
          <a:bodyPr/>
          <a:lstStyle/>
          <a:p>
            <a:r>
              <a:rPr lang="en-US" sz="2600" dirty="0"/>
              <a:t>DMC recommends actions to trial sponsor</a:t>
            </a:r>
          </a:p>
          <a:p>
            <a:r>
              <a:rPr lang="en-US" sz="2600" dirty="0"/>
              <a:t>Final decisions are made by sponsor</a:t>
            </a:r>
          </a:p>
          <a:p>
            <a:r>
              <a:rPr lang="en-US" sz="2600" dirty="0"/>
              <a:t>Sponsors almost always accept a DMC recommendation</a:t>
            </a:r>
          </a:p>
          <a:p>
            <a:r>
              <a:rPr lang="en-US" sz="2600" dirty="0"/>
              <a:t>Recommendations based on comparative outcome data will require sharing of such data with sponsor to permit decision-making</a:t>
            </a:r>
          </a:p>
          <a:p>
            <a:r>
              <a:rPr lang="en-US" sz="2600" dirty="0"/>
              <a:t>In many cases, such recommendations are made to a sponsor representative not directly involved with study, to preserve confidentiality if recommendation is not followed</a:t>
            </a:r>
          </a:p>
        </p:txBody>
      </p:sp>
    </p:spTree>
    <p:extLst>
      <p:ext uri="{BB962C8B-B14F-4D97-AF65-F5344CB8AC3E}">
        <p14:creationId xmlns:p14="http://schemas.microsoft.com/office/powerpoint/2010/main" val="2615048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740398"/>
            <a:ext cx="8763000" cy="1981200"/>
          </a:xfrm>
          <a:noFill/>
        </p:spPr>
        <p:txBody>
          <a:bodyPr lIns="92075" tIns="46038" rIns="92075" bIns="46038">
            <a:normAutofit/>
          </a:bodyPr>
          <a:lstStyle/>
          <a:p>
            <a:pPr eaLnBrk="1" hangingPunct="1"/>
            <a:r>
              <a:rPr lang="en-US" sz="3200" b="1" dirty="0">
                <a:latin typeface="Comic Sans MS" pitchFamily="66" charset="0"/>
              </a:rPr>
              <a:t>AN </a:t>
            </a:r>
            <a:r>
              <a:rPr lang="en-US" sz="3200" b="1" i="1" dirty="0">
                <a:latin typeface="Comic Sans MS" pitchFamily="66" charset="0"/>
              </a:rPr>
              <a:t>INDEPENDENT</a:t>
            </a:r>
            <a:r>
              <a:rPr lang="en-US" sz="3200" b="1" dirty="0">
                <a:latin typeface="Comic Sans MS" pitchFamily="66" charset="0"/>
              </a:rPr>
              <a:t> DMC IS ONE IN WHICH NO MEMBER HAS</a:t>
            </a:r>
          </a:p>
        </p:txBody>
      </p:sp>
      <p:sp>
        <p:nvSpPr>
          <p:cNvPr id="12291" name="Rectangle 3"/>
          <p:cNvSpPr>
            <a:spLocks noGrp="1" noChangeArrowheads="1"/>
          </p:cNvSpPr>
          <p:nvPr>
            <p:ph idx="1"/>
          </p:nvPr>
        </p:nvSpPr>
        <p:spPr>
          <a:xfrm>
            <a:off x="609600" y="1905000"/>
            <a:ext cx="8051800" cy="4279900"/>
          </a:xfrm>
          <a:noFill/>
        </p:spPr>
        <p:txBody>
          <a:bodyPr lIns="92075" tIns="46038" rIns="92075" bIns="46038">
            <a:normAutofit/>
          </a:bodyPr>
          <a:lstStyle/>
          <a:p>
            <a:pPr eaLnBrk="1" hangingPunct="1">
              <a:spcBef>
                <a:spcPct val="60000"/>
              </a:spcBef>
            </a:pPr>
            <a:r>
              <a:rPr lang="en-US" sz="3300" dirty="0"/>
              <a:t>Any basis for preferring the outcome to be in one or the other direction</a:t>
            </a:r>
          </a:p>
          <a:p>
            <a:pPr eaLnBrk="1" hangingPunct="1">
              <a:spcBef>
                <a:spcPct val="60000"/>
              </a:spcBef>
            </a:pPr>
            <a:r>
              <a:rPr lang="en-US" sz="3300" dirty="0"/>
              <a:t>Any ability to influence the trial conduct in a role other than that of DMC member</a:t>
            </a:r>
          </a:p>
          <a:p>
            <a:pPr eaLnBrk="1" hangingPunct="1">
              <a:spcBef>
                <a:spcPct val="60000"/>
              </a:spcBef>
              <a:buFontTx/>
              <a:buNone/>
            </a:pPr>
            <a:r>
              <a:rPr lang="en-US" sz="3300" dirty="0"/>
              <a:t>	</a:t>
            </a:r>
            <a:endParaRPr lang="en-US" sz="2900" dirty="0"/>
          </a:p>
        </p:txBody>
      </p:sp>
    </p:spTree>
    <p:extLst>
      <p:ext uri="{BB962C8B-B14F-4D97-AF65-F5344CB8AC3E}">
        <p14:creationId xmlns:p14="http://schemas.microsoft.com/office/powerpoint/2010/main" val="13331812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1959BFF3-3A5E-4DEA-A655-C1EAF8D2E2D5}" type="slidenum">
              <a:rPr lang="en-US"/>
              <a:pPr/>
              <a:t>35</a:t>
            </a:fld>
            <a:endParaRPr lang="en-US"/>
          </a:p>
        </p:txBody>
      </p:sp>
      <p:sp>
        <p:nvSpPr>
          <p:cNvPr id="278530" name="Rectangle 2"/>
          <p:cNvSpPr>
            <a:spLocks noGrp="1" noChangeArrowheads="1"/>
          </p:cNvSpPr>
          <p:nvPr>
            <p:ph type="title"/>
          </p:nvPr>
        </p:nvSpPr>
        <p:spPr>
          <a:xfrm>
            <a:off x="368300" y="-457200"/>
            <a:ext cx="7772400" cy="1143000"/>
          </a:xfrm>
        </p:spPr>
        <p:txBody>
          <a:bodyPr/>
          <a:lstStyle/>
          <a:p>
            <a:r>
              <a:rPr lang="en-US" sz="3600" dirty="0"/>
              <a:t>WHO IS NOT “INDEPENDENT?”</a:t>
            </a:r>
          </a:p>
        </p:txBody>
      </p:sp>
      <p:sp>
        <p:nvSpPr>
          <p:cNvPr id="278531" name="Rectangle 3"/>
          <p:cNvSpPr>
            <a:spLocks noGrp="1" noChangeArrowheads="1"/>
          </p:cNvSpPr>
          <p:nvPr>
            <p:ph type="body" idx="1"/>
          </p:nvPr>
        </p:nvSpPr>
        <p:spPr>
          <a:xfrm>
            <a:off x="419100" y="952500"/>
            <a:ext cx="8323684" cy="1048718"/>
          </a:xfrm>
        </p:spPr>
        <p:txBody>
          <a:bodyPr/>
          <a:lstStyle/>
          <a:p>
            <a:pPr>
              <a:lnSpc>
                <a:spcPct val="100000"/>
              </a:lnSpc>
            </a:pPr>
            <a:r>
              <a:rPr lang="en-US" sz="2600" dirty="0"/>
              <a:t>Representatives of pharmaceutical company sponsor</a:t>
            </a:r>
          </a:p>
          <a:p>
            <a:pPr>
              <a:lnSpc>
                <a:spcPct val="100000"/>
              </a:lnSpc>
            </a:pPr>
            <a:r>
              <a:rPr lang="en-US" sz="2600" dirty="0"/>
              <a:t>Anyone involved with carrying out study</a:t>
            </a:r>
          </a:p>
        </p:txBody>
      </p:sp>
    </p:spTree>
    <p:extLst>
      <p:ext uri="{BB962C8B-B14F-4D97-AF65-F5344CB8AC3E}">
        <p14:creationId xmlns:p14="http://schemas.microsoft.com/office/powerpoint/2010/main" val="4014330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1959BFF3-3A5E-4DEA-A655-C1EAF8D2E2D5}" type="slidenum">
              <a:rPr lang="en-US"/>
              <a:pPr/>
              <a:t>36</a:t>
            </a:fld>
            <a:endParaRPr lang="en-US"/>
          </a:p>
        </p:txBody>
      </p:sp>
      <p:sp>
        <p:nvSpPr>
          <p:cNvPr id="278530" name="Rectangle 2"/>
          <p:cNvSpPr>
            <a:spLocks noGrp="1" noChangeArrowheads="1"/>
          </p:cNvSpPr>
          <p:nvPr>
            <p:ph type="title"/>
          </p:nvPr>
        </p:nvSpPr>
        <p:spPr>
          <a:xfrm>
            <a:off x="368300" y="-457200"/>
            <a:ext cx="7772400" cy="1143000"/>
          </a:xfrm>
        </p:spPr>
        <p:txBody>
          <a:bodyPr/>
          <a:lstStyle/>
          <a:p>
            <a:r>
              <a:rPr lang="en-US" sz="3600" dirty="0"/>
              <a:t>WHO IS NOT “INDEPENDENT?”</a:t>
            </a:r>
          </a:p>
        </p:txBody>
      </p:sp>
      <p:sp>
        <p:nvSpPr>
          <p:cNvPr id="278531" name="Rectangle 3"/>
          <p:cNvSpPr>
            <a:spLocks noGrp="1" noChangeArrowheads="1"/>
          </p:cNvSpPr>
          <p:nvPr>
            <p:ph type="body" idx="1"/>
          </p:nvPr>
        </p:nvSpPr>
        <p:spPr>
          <a:xfrm>
            <a:off x="419100" y="952500"/>
            <a:ext cx="8323684" cy="4906185"/>
          </a:xfrm>
        </p:spPr>
        <p:txBody>
          <a:bodyPr/>
          <a:lstStyle/>
          <a:p>
            <a:pPr>
              <a:lnSpc>
                <a:spcPct val="100000"/>
              </a:lnSpc>
            </a:pPr>
            <a:r>
              <a:rPr lang="en-US" sz="2600" dirty="0"/>
              <a:t>Representatives of pharmaceutical company sponsor</a:t>
            </a:r>
          </a:p>
          <a:p>
            <a:pPr>
              <a:lnSpc>
                <a:spcPct val="100000"/>
              </a:lnSpc>
            </a:pPr>
            <a:r>
              <a:rPr lang="en-US" sz="2600" dirty="0"/>
              <a:t>Anyone involved with carrying out study</a:t>
            </a:r>
          </a:p>
          <a:p>
            <a:pPr>
              <a:lnSpc>
                <a:spcPct val="100000"/>
              </a:lnSpc>
            </a:pPr>
            <a:r>
              <a:rPr lang="en-US" sz="2600" dirty="0"/>
              <a:t>Anyone for whom the study outcome has financial implications</a:t>
            </a:r>
          </a:p>
          <a:p>
            <a:pPr>
              <a:lnSpc>
                <a:spcPct val="100000"/>
              </a:lnSpc>
            </a:pPr>
            <a:r>
              <a:rPr lang="en-US" sz="2600" dirty="0"/>
              <a:t>Anyone in the investigator’s academic department?</a:t>
            </a:r>
          </a:p>
          <a:p>
            <a:pPr>
              <a:lnSpc>
                <a:spcPct val="100000"/>
              </a:lnSpc>
            </a:pPr>
            <a:r>
              <a:rPr lang="en-US" sz="2600" dirty="0"/>
              <a:t>Anyone in the investigator’s institution?</a:t>
            </a:r>
          </a:p>
          <a:p>
            <a:pPr>
              <a:lnSpc>
                <a:spcPct val="100000"/>
              </a:lnSpc>
            </a:pPr>
            <a:r>
              <a:rPr lang="en-US" sz="2600" dirty="0"/>
              <a:t>Representative of government funding agency?</a:t>
            </a:r>
          </a:p>
          <a:p>
            <a:pPr>
              <a:lnSpc>
                <a:spcPct val="100000"/>
              </a:lnSpc>
            </a:pPr>
            <a:r>
              <a:rPr lang="en-US" sz="2600" dirty="0"/>
              <a:t>Representative of the FDA division with oversight of the treatment under study?</a:t>
            </a:r>
          </a:p>
        </p:txBody>
      </p:sp>
    </p:spTree>
    <p:extLst>
      <p:ext uri="{BB962C8B-B14F-4D97-AF65-F5344CB8AC3E}">
        <p14:creationId xmlns:p14="http://schemas.microsoft.com/office/powerpoint/2010/main" val="1173413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2058988"/>
            <a:ext cx="8520113" cy="558800"/>
          </a:xfrm>
        </p:spPr>
        <p:txBody>
          <a:bodyPr/>
          <a:lstStyle/>
          <a:p>
            <a:pPr algn="ctr"/>
            <a:r>
              <a:rPr lang="en-US" sz="5400" dirty="0"/>
              <a:t>THE INDEPENDENT STATISTICIAN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52987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68300" y="-431800"/>
            <a:ext cx="8382000" cy="1143000"/>
          </a:xfrm>
        </p:spPr>
        <p:txBody>
          <a:bodyPr/>
          <a:lstStyle/>
          <a:p>
            <a:pPr eaLnBrk="1" hangingPunct="1"/>
            <a:r>
              <a:rPr lang="en-US" b="1" dirty="0"/>
              <a:t>INDEPENDENT STATISTICIAN</a:t>
            </a:r>
          </a:p>
        </p:txBody>
      </p:sp>
      <p:sp>
        <p:nvSpPr>
          <p:cNvPr id="16387" name="Rectangle 3"/>
          <p:cNvSpPr>
            <a:spLocks noGrp="1" noChangeArrowheads="1"/>
          </p:cNvSpPr>
          <p:nvPr>
            <p:ph idx="1"/>
          </p:nvPr>
        </p:nvSpPr>
        <p:spPr>
          <a:xfrm>
            <a:off x="495300" y="1041400"/>
            <a:ext cx="8153400" cy="3798189"/>
          </a:xfrm>
        </p:spPr>
        <p:txBody>
          <a:bodyPr/>
          <a:lstStyle/>
          <a:p>
            <a:pPr eaLnBrk="1" hangingPunct="1"/>
            <a:endParaRPr lang="en-US" dirty="0"/>
          </a:p>
          <a:p>
            <a:pPr eaLnBrk="1" hangingPunct="1"/>
            <a:r>
              <a:rPr lang="en-US" dirty="0"/>
              <a:t>Although long accepted that study investigators should not participate in closed sessions of DMC meetings or view interim data comparisons, exception was traditionally made for study statistician</a:t>
            </a:r>
          </a:p>
          <a:p>
            <a:pPr eaLnBrk="1" hangingPunct="1"/>
            <a:endParaRPr lang="en-US" dirty="0"/>
          </a:p>
          <a:p>
            <a:pPr eaLnBrk="1" hangingPunct="1"/>
            <a:endParaRPr lang="en-US" dirty="0"/>
          </a:p>
        </p:txBody>
      </p:sp>
    </p:spTree>
    <p:extLst>
      <p:ext uri="{BB962C8B-B14F-4D97-AF65-F5344CB8AC3E}">
        <p14:creationId xmlns:p14="http://schemas.microsoft.com/office/powerpoint/2010/main" val="3377898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3700" y="-406400"/>
            <a:ext cx="8458200" cy="1143000"/>
          </a:xfrm>
        </p:spPr>
        <p:txBody>
          <a:bodyPr/>
          <a:lstStyle/>
          <a:p>
            <a:pPr eaLnBrk="1" hangingPunct="1"/>
            <a:r>
              <a:rPr lang="en-US" b="1" dirty="0"/>
              <a:t>INDEPENDENT STATISTICIAN</a:t>
            </a:r>
          </a:p>
        </p:txBody>
      </p:sp>
      <p:sp>
        <p:nvSpPr>
          <p:cNvPr id="17411" name="Rectangle 3"/>
          <p:cNvSpPr>
            <a:spLocks noGrp="1" noChangeArrowheads="1"/>
          </p:cNvSpPr>
          <p:nvPr>
            <p:ph idx="1"/>
          </p:nvPr>
        </p:nvSpPr>
        <p:spPr>
          <a:xfrm>
            <a:off x="635000" y="901700"/>
            <a:ext cx="8013700" cy="4218817"/>
          </a:xfrm>
        </p:spPr>
        <p:txBody>
          <a:bodyPr/>
          <a:lstStyle/>
          <a:p>
            <a:pPr eaLnBrk="1" hangingPunct="1"/>
            <a:endParaRPr lang="en-US" dirty="0"/>
          </a:p>
          <a:p>
            <a:pPr eaLnBrk="1" hangingPunct="1"/>
            <a:r>
              <a:rPr lang="en-US" dirty="0"/>
              <a:t>What are the concerns?</a:t>
            </a:r>
          </a:p>
          <a:p>
            <a:pPr lvl="1" eaLnBrk="1" hangingPunct="1"/>
            <a:r>
              <a:rPr lang="en-US" dirty="0"/>
              <a:t>Statistician will be only member of study team with knowledge of interim results</a:t>
            </a:r>
          </a:p>
          <a:p>
            <a:pPr lvl="1" eaLnBrk="1" hangingPunct="1"/>
            <a:r>
              <a:rPr lang="en-US" dirty="0"/>
              <a:t>May sometimes be difficult to maintain confidentiality (and/or perception of confidentiality) of interim results </a:t>
            </a:r>
          </a:p>
          <a:p>
            <a:pPr lvl="1" eaLnBrk="1" hangingPunct="1"/>
            <a:r>
              <a:rPr lang="en-US" dirty="0"/>
              <a:t>Particularly problematic if investigators propose changes to study protocol for which interim results would be informative</a:t>
            </a:r>
          </a:p>
        </p:txBody>
      </p:sp>
    </p:spTree>
    <p:extLst>
      <p:ext uri="{BB962C8B-B14F-4D97-AF65-F5344CB8AC3E}">
        <p14:creationId xmlns:p14="http://schemas.microsoft.com/office/powerpoint/2010/main" val="6954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0"/>
          <p:cNvSpPr>
            <a:spLocks noGrp="1" noChangeArrowheads="1"/>
          </p:cNvSpPr>
          <p:nvPr>
            <p:ph type="title"/>
          </p:nvPr>
        </p:nvSpPr>
        <p:spPr>
          <a:xfrm>
            <a:off x="685800" y="1850571"/>
            <a:ext cx="7772400" cy="3429000"/>
          </a:xfrm>
          <a:noFill/>
        </p:spPr>
        <p:txBody>
          <a:bodyPr lIns="92075" tIns="46038" rIns="92075" bIns="46038"/>
          <a:lstStyle/>
          <a:p>
            <a:pPr algn="l" eaLnBrk="1" hangingPunct="1"/>
            <a:r>
              <a:rPr lang="en-US" sz="3600" b="0" dirty="0">
                <a:solidFill>
                  <a:schemeClr val="tx1"/>
                </a:solidFill>
              </a:rPr>
              <a:t>A data monitoring committee is a group of experts that reviews the ongoing conduct of a clinical trial and the emerging data to ensure continuing patient safety as well as the validity and scientific merit of the trial</a:t>
            </a:r>
          </a:p>
        </p:txBody>
      </p:sp>
      <p:sp>
        <p:nvSpPr>
          <p:cNvPr id="3075" name="Rectangle 2053"/>
          <p:cNvSpPr>
            <a:spLocks noChangeArrowheads="1"/>
          </p:cNvSpPr>
          <p:nvPr/>
        </p:nvSpPr>
        <p:spPr bwMode="auto">
          <a:xfrm>
            <a:off x="393700" y="0"/>
            <a:ext cx="8750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ct val="0"/>
              </a:spcBef>
            </a:pPr>
            <a:r>
              <a:rPr lang="en-US" sz="3600" b="1" dirty="0">
                <a:solidFill>
                  <a:srgbClr val="AA2B3E"/>
                </a:solidFill>
                <a:latin typeface="Comic Sans MS" panose="030F0702030302020204" pitchFamily="66" charset="0"/>
              </a:rPr>
              <a:t>DEFINITION OF A DMC</a:t>
            </a:r>
          </a:p>
        </p:txBody>
      </p:sp>
    </p:spTree>
    <p:extLst>
      <p:ext uri="{BB962C8B-B14F-4D97-AF65-F5344CB8AC3E}">
        <p14:creationId xmlns:p14="http://schemas.microsoft.com/office/powerpoint/2010/main" val="311558592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1800" y="127000"/>
            <a:ext cx="6172200" cy="563562"/>
          </a:xfrm>
        </p:spPr>
        <p:txBody>
          <a:bodyPr/>
          <a:lstStyle/>
          <a:p>
            <a:pPr eaLnBrk="1" hangingPunct="1"/>
            <a:r>
              <a:rPr lang="en-US" sz="3600" b="1" dirty="0"/>
              <a:t>EXAMPLE</a:t>
            </a:r>
          </a:p>
        </p:txBody>
      </p:sp>
      <p:sp>
        <p:nvSpPr>
          <p:cNvPr id="18435" name="Rectangle 3"/>
          <p:cNvSpPr>
            <a:spLocks noGrp="1" noChangeArrowheads="1"/>
          </p:cNvSpPr>
          <p:nvPr>
            <p:ph idx="1"/>
          </p:nvPr>
        </p:nvSpPr>
        <p:spPr>
          <a:xfrm>
            <a:off x="593306" y="621581"/>
            <a:ext cx="8064500" cy="5295900"/>
          </a:xfrm>
        </p:spPr>
        <p:txBody>
          <a:bodyPr/>
          <a:lstStyle/>
          <a:p>
            <a:pPr eaLnBrk="1" hangingPunct="1"/>
            <a:endParaRPr lang="en-US" sz="2800" dirty="0"/>
          </a:p>
          <a:p>
            <a:pPr eaLnBrk="1" hangingPunct="1"/>
            <a:r>
              <a:rPr lang="en-US" sz="2800" dirty="0"/>
              <a:t>Partway through an ongoing study, another similar study is reported</a:t>
            </a:r>
          </a:p>
          <a:p>
            <a:pPr eaLnBrk="1" hangingPunct="1"/>
            <a:r>
              <a:rPr lang="en-US" sz="2800" dirty="0"/>
              <a:t>Strong results on study 1’s secondary endpoint; no effect on study 1’s primary endpoint</a:t>
            </a:r>
          </a:p>
          <a:p>
            <a:pPr eaLnBrk="1" hangingPunct="1"/>
            <a:r>
              <a:rPr lang="en-US" sz="2800" dirty="0"/>
              <a:t>Investigators in study 1 (blinded to interim results) want to consider switching primary and secondary endpoints</a:t>
            </a:r>
          </a:p>
          <a:p>
            <a:pPr eaLnBrk="1" hangingPunct="1"/>
            <a:r>
              <a:rPr lang="en-US" sz="2800" dirty="0"/>
              <a:t>Statistician knows interim results—difficult to participate objectively in this decision</a:t>
            </a:r>
          </a:p>
        </p:txBody>
      </p:sp>
    </p:spTree>
    <p:extLst>
      <p:ext uri="{BB962C8B-B14F-4D97-AF65-F5344CB8AC3E}">
        <p14:creationId xmlns:p14="http://schemas.microsoft.com/office/powerpoint/2010/main" val="1372402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1800" y="177800"/>
            <a:ext cx="8520113" cy="558800"/>
          </a:xfrm>
        </p:spPr>
        <p:txBody>
          <a:bodyPr/>
          <a:lstStyle/>
          <a:p>
            <a:pPr eaLnBrk="1" hangingPunct="1"/>
            <a:r>
              <a:rPr lang="en-US" sz="3200" b="1" dirty="0"/>
              <a:t/>
            </a:r>
            <a:br>
              <a:rPr lang="en-US" sz="3200" b="1" dirty="0"/>
            </a:br>
            <a:r>
              <a:rPr lang="en-US" b="1" dirty="0"/>
              <a:t>CURRENT PRACTICE</a:t>
            </a:r>
          </a:p>
        </p:txBody>
      </p:sp>
      <p:sp>
        <p:nvSpPr>
          <p:cNvPr id="20483" name="Rectangle 3"/>
          <p:cNvSpPr>
            <a:spLocks noGrp="1" noChangeArrowheads="1"/>
          </p:cNvSpPr>
          <p:nvPr>
            <p:ph idx="1"/>
          </p:nvPr>
        </p:nvSpPr>
        <p:spPr>
          <a:xfrm>
            <a:off x="571501" y="1536700"/>
            <a:ext cx="7981950" cy="3316006"/>
          </a:xfrm>
        </p:spPr>
        <p:txBody>
          <a:bodyPr/>
          <a:lstStyle/>
          <a:p>
            <a:pPr eaLnBrk="1" hangingPunct="1"/>
            <a:r>
              <a:rPr lang="en-US" sz="2800" dirty="0"/>
              <a:t>Industry has largely adopted practice of using a statistician outside company to perform interim analyses and present to DMC</a:t>
            </a:r>
          </a:p>
          <a:p>
            <a:pPr eaLnBrk="1" hangingPunct="1"/>
            <a:endParaRPr lang="en-US" sz="2800" dirty="0"/>
          </a:p>
          <a:p>
            <a:pPr eaLnBrk="1" hangingPunct="1"/>
            <a:r>
              <a:rPr lang="en-US" sz="2800" dirty="0"/>
              <a:t>Practice among government funding agencies is not uniform, although many have moved toward “independent statistician” model</a:t>
            </a:r>
          </a:p>
        </p:txBody>
      </p:sp>
    </p:spTree>
    <p:extLst>
      <p:ext uri="{BB962C8B-B14F-4D97-AF65-F5344CB8AC3E}">
        <p14:creationId xmlns:p14="http://schemas.microsoft.com/office/powerpoint/2010/main" val="3314348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77800"/>
            <a:ext cx="6172200" cy="563562"/>
          </a:xfrm>
        </p:spPr>
        <p:txBody>
          <a:bodyPr/>
          <a:lstStyle/>
          <a:p>
            <a:r>
              <a:rPr lang="en-US" b="1" dirty="0"/>
              <a:t>SIMILAR ISSUE FOR DMC</a:t>
            </a:r>
          </a:p>
        </p:txBody>
      </p:sp>
      <p:sp>
        <p:nvSpPr>
          <p:cNvPr id="3" name="Content Placeholder 2"/>
          <p:cNvSpPr>
            <a:spLocks noGrp="1"/>
          </p:cNvSpPr>
          <p:nvPr>
            <p:ph idx="1"/>
          </p:nvPr>
        </p:nvSpPr>
        <p:spPr>
          <a:xfrm>
            <a:off x="623978" y="927340"/>
            <a:ext cx="7826375" cy="5254998"/>
          </a:xfrm>
        </p:spPr>
        <p:txBody>
          <a:bodyPr/>
          <a:lstStyle/>
          <a:p>
            <a:r>
              <a:rPr lang="en-US" sz="2800" dirty="0"/>
              <a:t>Suppose investigators wish to change some aspect of the study</a:t>
            </a:r>
          </a:p>
          <a:p>
            <a:pPr lvl="1"/>
            <a:r>
              <a:rPr lang="en-US" sz="2400" dirty="0"/>
              <a:t>Primary endpoint</a:t>
            </a:r>
          </a:p>
          <a:p>
            <a:pPr lvl="1"/>
            <a:r>
              <a:rPr lang="en-US" sz="2400" dirty="0"/>
              <a:t>Approach to primary analysis</a:t>
            </a:r>
          </a:p>
          <a:p>
            <a:r>
              <a:rPr lang="en-US" sz="2800" dirty="0"/>
              <a:t>If knowledge of interim results could influence the desirability of this change, then DMC should not be asked to make any recommendation about the change</a:t>
            </a:r>
          </a:p>
          <a:p>
            <a:pPr lvl="1"/>
            <a:r>
              <a:rPr lang="en-US" sz="2400" dirty="0"/>
              <a:t>DMC will know the potential impact of the change on the final results</a:t>
            </a:r>
          </a:p>
          <a:p>
            <a:pPr lvl="1"/>
            <a:r>
              <a:rPr lang="en-US" sz="2400" dirty="0"/>
              <a:t>Will no longer be able to judge this fully objectively</a:t>
            </a:r>
          </a:p>
        </p:txBody>
      </p:sp>
    </p:spTree>
    <p:extLst>
      <p:ext uri="{BB962C8B-B14F-4D97-AF65-F5344CB8AC3E}">
        <p14:creationId xmlns:p14="http://schemas.microsoft.com/office/powerpoint/2010/main" val="4086382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FB48-C603-4C46-9378-69789C133294}"/>
              </a:ext>
            </a:extLst>
          </p:cNvPr>
          <p:cNvSpPr>
            <a:spLocks noGrp="1"/>
          </p:cNvSpPr>
          <p:nvPr>
            <p:ph type="title"/>
          </p:nvPr>
        </p:nvSpPr>
        <p:spPr/>
        <p:txBody>
          <a:bodyPr/>
          <a:lstStyle/>
          <a:p>
            <a:r>
              <a:rPr lang="en-US" dirty="0"/>
              <a:t>STOPPING A TRIAL EARLY</a:t>
            </a:r>
          </a:p>
        </p:txBody>
      </p:sp>
      <p:sp>
        <p:nvSpPr>
          <p:cNvPr id="3" name="Content Placeholder 2">
            <a:extLst>
              <a:ext uri="{FF2B5EF4-FFF2-40B4-BE49-F238E27FC236}">
                <a16:creationId xmlns:a16="http://schemas.microsoft.com/office/drawing/2014/main" id="{919C125F-EA47-4352-ACE1-14732263DDBD}"/>
              </a:ext>
            </a:extLst>
          </p:cNvPr>
          <p:cNvSpPr>
            <a:spLocks noGrp="1"/>
          </p:cNvSpPr>
          <p:nvPr>
            <p:ph idx="1"/>
          </p:nvPr>
        </p:nvSpPr>
        <p:spPr>
          <a:xfrm>
            <a:off x="739775" y="825500"/>
            <a:ext cx="7826375" cy="5347331"/>
          </a:xfrm>
        </p:spPr>
        <p:txBody>
          <a:bodyPr/>
          <a:lstStyle/>
          <a:p>
            <a:r>
              <a:rPr lang="en-US" sz="2400" dirty="0"/>
              <a:t>Terminating a trial before it reaches its planned closure can be done for several reasons</a:t>
            </a:r>
          </a:p>
          <a:p>
            <a:pPr lvl="1"/>
            <a:r>
              <a:rPr lang="en-US" sz="2000" dirty="0"/>
              <a:t>Efficacy, and positive benefit-to-risk balance, clearly established</a:t>
            </a:r>
          </a:p>
          <a:p>
            <a:pPr lvl="1"/>
            <a:r>
              <a:rPr lang="en-US" sz="2000" dirty="0"/>
              <a:t>Safety concerns that would outweigh any efficacy findings</a:t>
            </a:r>
          </a:p>
          <a:p>
            <a:pPr lvl="1"/>
            <a:r>
              <a:rPr lang="en-US" sz="2000" dirty="0"/>
              <a:t>Highly unlikely that the null hypothesis posed by the trial would be rejected (futility)</a:t>
            </a:r>
          </a:p>
          <a:p>
            <a:pPr lvl="1"/>
            <a:r>
              <a:rPr lang="en-US" sz="2000" dirty="0"/>
              <a:t>External information renders the trial moot</a:t>
            </a:r>
          </a:p>
          <a:p>
            <a:pPr lvl="1"/>
            <a:r>
              <a:rPr lang="en-US" sz="2000" dirty="0"/>
              <a:t>Trial will never meet accrual goals</a:t>
            </a:r>
          </a:p>
          <a:p>
            <a:r>
              <a:rPr lang="en-US" sz="2400" dirty="0"/>
              <a:t>Basis for considering early termination must be clearly spelled out in Charter, and agreed to by the DMC</a:t>
            </a:r>
          </a:p>
          <a:p>
            <a:r>
              <a:rPr lang="en-US" sz="2400" dirty="0"/>
              <a:t>Even so, unanticipated challenges can arise</a:t>
            </a:r>
          </a:p>
          <a:p>
            <a:r>
              <a:rPr lang="en-US" sz="2400" dirty="0"/>
              <a:t>Examples to come</a:t>
            </a:r>
          </a:p>
        </p:txBody>
      </p:sp>
    </p:spTree>
    <p:extLst>
      <p:ext uri="{BB962C8B-B14F-4D97-AF65-F5344CB8AC3E}">
        <p14:creationId xmlns:p14="http://schemas.microsoft.com/office/powerpoint/2010/main" val="3436609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2098" y="687647"/>
            <a:ext cx="8520113" cy="558800"/>
          </a:xfrm>
          <a:noFill/>
        </p:spPr>
        <p:txBody>
          <a:bodyPr lIns="90488" tIns="44450" rIns="90488" bIns="44450"/>
          <a:lstStyle/>
          <a:p>
            <a:pPr eaLnBrk="1" hangingPunct="1"/>
            <a:r>
              <a:rPr lang="en-US" dirty="0"/>
              <a:t>NAÏVE APPROACH TO TRIAL MONITORING</a:t>
            </a:r>
          </a:p>
        </p:txBody>
      </p:sp>
      <p:sp>
        <p:nvSpPr>
          <p:cNvPr id="6147" name="Rectangle 3"/>
          <p:cNvSpPr>
            <a:spLocks noGrp="1" noChangeArrowheads="1"/>
          </p:cNvSpPr>
          <p:nvPr>
            <p:ph type="body" idx="1"/>
          </p:nvPr>
        </p:nvSpPr>
        <p:spPr>
          <a:xfrm>
            <a:off x="685800" y="1447800"/>
            <a:ext cx="7772400" cy="5152693"/>
          </a:xfrm>
          <a:noFill/>
        </p:spPr>
        <p:txBody>
          <a:bodyPr lIns="90488" tIns="44450" rIns="90488" bIns="44450"/>
          <a:lstStyle/>
          <a:p>
            <a:pPr eaLnBrk="1" hangingPunct="1">
              <a:spcBef>
                <a:spcPct val="140000"/>
              </a:spcBef>
            </a:pPr>
            <a:r>
              <a:rPr lang="en-US" sz="2600" dirty="0"/>
              <a:t>Repeated testing of data to evaluate any emerging differences between arm</a:t>
            </a:r>
          </a:p>
          <a:p>
            <a:pPr eaLnBrk="1" hangingPunct="1">
              <a:spcBef>
                <a:spcPct val="140000"/>
              </a:spcBef>
            </a:pPr>
            <a:r>
              <a:rPr lang="en-US" sz="2600" dirty="0"/>
              <a:t>Observance of “p&lt;0.05” might lead to early termination of trial</a:t>
            </a:r>
          </a:p>
          <a:p>
            <a:pPr eaLnBrk="1" hangingPunct="1">
              <a:spcBef>
                <a:spcPct val="140000"/>
              </a:spcBef>
            </a:pPr>
            <a:r>
              <a:rPr lang="en-US" sz="2600" dirty="0"/>
              <a:t>Little attention to statistical concerns about repeated testing increasing risk of false positive error, which were being raised in the statistical literature as early as the 1950s*</a:t>
            </a:r>
          </a:p>
          <a:p>
            <a:pPr marL="0" indent="0" eaLnBrk="1" hangingPunct="1">
              <a:spcBef>
                <a:spcPct val="140000"/>
              </a:spcBef>
              <a:buNone/>
            </a:pPr>
            <a:r>
              <a:rPr lang="en-US" sz="1800" dirty="0"/>
              <a:t>*Armitage, “Sequential methods in clinical trials,” AJPH</a:t>
            </a:r>
          </a:p>
        </p:txBody>
      </p:sp>
    </p:spTree>
    <p:extLst>
      <p:ext uri="{BB962C8B-B14F-4D97-AF65-F5344CB8AC3E}">
        <p14:creationId xmlns:p14="http://schemas.microsoft.com/office/powerpoint/2010/main" val="4052318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UT0006"/>
          <p:cNvPicPr>
            <a:picLocks noChangeAspect="1" noChangeArrowheads="1"/>
          </p:cNvPicPr>
          <p:nvPr/>
        </p:nvPicPr>
        <p:blipFill>
          <a:blip r:embed="rId2" cstate="print"/>
          <a:srcRect/>
          <a:stretch>
            <a:fillRect/>
          </a:stretch>
        </p:blipFill>
        <p:spPr bwMode="auto">
          <a:xfrm>
            <a:off x="381000" y="1134035"/>
            <a:ext cx="7438571" cy="5715000"/>
          </a:xfrm>
          <a:prstGeom prst="rect">
            <a:avLst/>
          </a:prstGeom>
          <a:noFill/>
          <a:ln w="9525">
            <a:noFill/>
            <a:miter lim="800000"/>
            <a:headEnd/>
            <a:tailEnd/>
          </a:ln>
        </p:spPr>
      </p:pic>
      <p:sp>
        <p:nvSpPr>
          <p:cNvPr id="8195" name="Rectangle 3"/>
          <p:cNvSpPr>
            <a:spLocks noGrp="1" noChangeArrowheads="1"/>
          </p:cNvSpPr>
          <p:nvPr>
            <p:ph type="title"/>
          </p:nvPr>
        </p:nvSpPr>
        <p:spPr>
          <a:xfrm>
            <a:off x="685800" y="76200"/>
            <a:ext cx="7772400" cy="1143000"/>
          </a:xfrm>
        </p:spPr>
        <p:txBody>
          <a:bodyPr/>
          <a:lstStyle/>
          <a:p>
            <a:pPr eaLnBrk="1" hangingPunct="1"/>
            <a:r>
              <a:rPr lang="en-US" sz="3200" dirty="0"/>
              <a:t>CORONARY DRUG PROJECT: INTERIM ANALYSES</a:t>
            </a:r>
          </a:p>
        </p:txBody>
      </p:sp>
    </p:spTree>
    <p:extLst>
      <p:ext uri="{BB962C8B-B14F-4D97-AF65-F5344CB8AC3E}">
        <p14:creationId xmlns:p14="http://schemas.microsoft.com/office/powerpoint/2010/main" val="2949975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60387" y="152400"/>
            <a:ext cx="7770813" cy="1066800"/>
          </a:xfrm>
          <a:prstGeom prst="rect">
            <a:avLst/>
          </a:prstGeom>
          <a:noFill/>
          <a:ln w="12700">
            <a:noFill/>
            <a:miter lim="800000"/>
            <a:headEnd/>
            <a:tailEnd/>
          </a:ln>
        </p:spPr>
        <p:txBody>
          <a:bodyPr lIns="90488" tIns="44450" rIns="90488" bIns="44450" anchor="ctr"/>
          <a:lstStyle/>
          <a:p>
            <a:pPr algn="ctr" eaLnBrk="0" hangingPunct="0">
              <a:lnSpc>
                <a:spcPct val="85000"/>
              </a:lnSpc>
            </a:pPr>
            <a:r>
              <a:rPr lang="en-US" sz="3600" b="1" dirty="0">
                <a:solidFill>
                  <a:srgbClr val="AA2B3E"/>
                </a:solidFill>
                <a:latin typeface="+mj-lt"/>
              </a:rPr>
              <a:t>REPEATED TESTING INFLATES TYPE I ERROR</a:t>
            </a:r>
            <a:endParaRPr lang="en-US" sz="3600" dirty="0">
              <a:solidFill>
                <a:srgbClr val="AA2B3E"/>
              </a:solidFill>
              <a:latin typeface="+mj-lt"/>
            </a:endParaRPr>
          </a:p>
        </p:txBody>
      </p:sp>
      <p:sp>
        <p:nvSpPr>
          <p:cNvPr id="7171" name="Rectangle 3"/>
          <p:cNvSpPr>
            <a:spLocks noChangeArrowheads="1"/>
          </p:cNvSpPr>
          <p:nvPr/>
        </p:nvSpPr>
        <p:spPr bwMode="auto">
          <a:xfrm>
            <a:off x="628650" y="1752600"/>
            <a:ext cx="7974013" cy="3429000"/>
          </a:xfrm>
          <a:prstGeom prst="rect">
            <a:avLst/>
          </a:prstGeom>
          <a:noFill/>
          <a:ln w="12700">
            <a:noFill/>
            <a:miter lim="800000"/>
            <a:headEnd/>
            <a:tailEnd/>
          </a:ln>
        </p:spPr>
        <p:txBody>
          <a:bodyPr lIns="90488" tIns="44450" rIns="90488" bIns="44450"/>
          <a:lstStyle/>
          <a:p>
            <a:pPr eaLnBrk="0" hangingPunct="0">
              <a:lnSpc>
                <a:spcPct val="85000"/>
              </a:lnSpc>
              <a:spcBef>
                <a:spcPct val="20000"/>
              </a:spcBef>
              <a:buClr>
                <a:schemeClr val="tx2"/>
              </a:buClr>
              <a:tabLst>
                <a:tab pos="1376363" algn="ctr"/>
                <a:tab pos="2055813" algn="ctr"/>
                <a:tab pos="2863850" algn="ctr"/>
                <a:tab pos="3648075" algn="ctr"/>
                <a:tab pos="4456113" algn="ctr"/>
                <a:tab pos="5149850" algn="ctr"/>
                <a:tab pos="5888038" algn="ctr"/>
                <a:tab pos="6627813" algn="ctr"/>
                <a:tab pos="7319963" algn="ctr"/>
              </a:tabLst>
            </a:pPr>
            <a:r>
              <a:rPr lang="en-US" sz="2200" b="1" dirty="0">
                <a:solidFill>
                  <a:schemeClr val="bg1"/>
                </a:solidFill>
              </a:rPr>
              <a:t>Nominal 	</a:t>
            </a:r>
            <a:r>
              <a:rPr lang="en-US" sz="2200" b="1">
                <a:solidFill>
                  <a:schemeClr val="bg1"/>
                </a:solidFill>
              </a:rPr>
              <a:t>          </a:t>
            </a:r>
            <a:r>
              <a:rPr lang="en-US" sz="2200" b="1"/>
              <a:t>Probability </a:t>
            </a:r>
            <a:r>
              <a:rPr lang="en-US" sz="2200" b="1" dirty="0"/>
              <a:t>of false positive 	</a:t>
            </a:r>
          </a:p>
          <a:p>
            <a:pPr eaLnBrk="0" hangingPunct="0">
              <a:lnSpc>
                <a:spcPct val="85000"/>
              </a:lnSpc>
              <a:spcBef>
                <a:spcPct val="20000"/>
              </a:spcBef>
              <a:buClr>
                <a:schemeClr val="tx2"/>
              </a:buClr>
              <a:tabLst>
                <a:tab pos="1376363" algn="ctr"/>
                <a:tab pos="2055813" algn="ctr"/>
                <a:tab pos="2863850" algn="ctr"/>
                <a:tab pos="3648075" algn="ctr"/>
                <a:tab pos="4456113" algn="ctr"/>
                <a:tab pos="5149850" algn="ctr"/>
                <a:tab pos="5888038" algn="ctr"/>
                <a:tab pos="6627813" algn="ctr"/>
                <a:tab pos="7319963" algn="ctr"/>
              </a:tabLst>
            </a:pPr>
            <a:r>
              <a:rPr lang="en-US" sz="2200" b="1" dirty="0"/>
              <a:t>			              </a:t>
            </a:r>
          </a:p>
          <a:p>
            <a:pPr eaLnBrk="0" hangingPunct="0">
              <a:lnSpc>
                <a:spcPct val="85000"/>
              </a:lnSpc>
              <a:spcBef>
                <a:spcPct val="20000"/>
              </a:spcBef>
              <a:buClr>
                <a:schemeClr val="tx2"/>
              </a:buClr>
              <a:tabLst>
                <a:tab pos="1376363" algn="ctr"/>
                <a:tab pos="2055813" algn="ctr"/>
                <a:tab pos="2863850" algn="ctr"/>
                <a:tab pos="3648075" algn="ctr"/>
                <a:tab pos="4456113" algn="ctr"/>
                <a:tab pos="5149850" algn="ctr"/>
                <a:tab pos="5888038" algn="ctr"/>
                <a:tab pos="6627813" algn="ctr"/>
                <a:tab pos="7319963" algn="ctr"/>
              </a:tabLst>
            </a:pPr>
            <a:r>
              <a:rPr lang="en-US" dirty="0"/>
              <a:t>                               			</a:t>
            </a:r>
            <a:r>
              <a:rPr lang="en-US" b="1" dirty="0"/>
              <a:t>No. of repeated tests</a:t>
            </a:r>
          </a:p>
          <a:p>
            <a:pPr eaLnBrk="0" hangingPunct="0">
              <a:lnSpc>
                <a:spcPct val="85000"/>
              </a:lnSpc>
              <a:spcBef>
                <a:spcPct val="20000"/>
              </a:spcBef>
              <a:buClr>
                <a:schemeClr val="tx2"/>
              </a:buClr>
              <a:tabLst>
                <a:tab pos="1376363" algn="ctr"/>
                <a:tab pos="2055813" algn="ctr"/>
                <a:tab pos="2863850" algn="ctr"/>
                <a:tab pos="3648075" algn="ctr"/>
                <a:tab pos="4456113" algn="ctr"/>
                <a:tab pos="5149850" algn="ctr"/>
                <a:tab pos="5888038" algn="ctr"/>
                <a:tab pos="6627813" algn="ctr"/>
                <a:tab pos="7319963" algn="ctr"/>
              </a:tabLst>
            </a:pPr>
            <a:endParaRPr lang="en-US" dirty="0"/>
          </a:p>
          <a:p>
            <a:pPr eaLnBrk="0" hangingPunct="0">
              <a:lnSpc>
                <a:spcPct val="70000"/>
              </a:lnSpc>
              <a:spcBef>
                <a:spcPct val="10000"/>
              </a:spcBef>
              <a:buClr>
                <a:schemeClr val="tx2"/>
              </a:buClr>
              <a:tabLst>
                <a:tab pos="1376363" algn="ctr"/>
                <a:tab pos="2055813" algn="ctr"/>
                <a:tab pos="2863850" algn="ctr"/>
                <a:tab pos="3648075" algn="ctr"/>
                <a:tab pos="4456113" algn="ctr"/>
                <a:tab pos="5149850" algn="ctr"/>
                <a:tab pos="5888038" algn="ctr"/>
                <a:tab pos="6627813" algn="ctr"/>
                <a:tab pos="7319963" algn="ctr"/>
              </a:tabLst>
            </a:pPr>
            <a:r>
              <a:rPr lang="en-US" b="1" dirty="0"/>
              <a:t>Significance</a:t>
            </a:r>
          </a:p>
          <a:p>
            <a:pPr eaLnBrk="0" hangingPunct="0">
              <a:lnSpc>
                <a:spcPct val="70000"/>
              </a:lnSpc>
              <a:spcBef>
                <a:spcPct val="10000"/>
              </a:spcBef>
              <a:buClr>
                <a:schemeClr val="tx2"/>
              </a:buClr>
              <a:tabLst>
                <a:tab pos="1376363" algn="ctr"/>
                <a:tab pos="2055813" algn="ctr"/>
                <a:tab pos="2863850" algn="ctr"/>
                <a:tab pos="3648075" algn="ctr"/>
                <a:tab pos="4456113" algn="ctr"/>
                <a:tab pos="5149850" algn="ctr"/>
                <a:tab pos="5888038" algn="ctr"/>
                <a:tab pos="6627813" algn="ctr"/>
                <a:tab pos="7319963" algn="ctr"/>
              </a:tabLst>
            </a:pPr>
            <a:r>
              <a:rPr lang="en-US" b="1" dirty="0"/>
              <a:t> level (%)</a:t>
            </a:r>
            <a:r>
              <a:rPr lang="en-US" sz="2200" dirty="0"/>
              <a:t>	</a:t>
            </a:r>
            <a:r>
              <a:rPr lang="en-US" sz="2200" b="1" dirty="0"/>
              <a:t>1	2	3	4	 5	   10	     200</a:t>
            </a:r>
          </a:p>
          <a:p>
            <a:pPr eaLnBrk="0" hangingPunct="0">
              <a:lnSpc>
                <a:spcPct val="60000"/>
              </a:lnSpc>
              <a:spcBef>
                <a:spcPct val="20000"/>
              </a:spcBef>
              <a:buClr>
                <a:schemeClr val="tx2"/>
              </a:buClr>
              <a:tabLst>
                <a:tab pos="1376363" algn="ctr"/>
                <a:tab pos="2055813" algn="ctr"/>
                <a:tab pos="2863850" algn="ctr"/>
                <a:tab pos="3648075" algn="ctr"/>
                <a:tab pos="4456113" algn="ctr"/>
                <a:tab pos="5149850" algn="ctr"/>
                <a:tab pos="5888038" algn="ctr"/>
                <a:tab pos="6627813" algn="ctr"/>
                <a:tab pos="7319963" algn="ctr"/>
              </a:tabLst>
            </a:pPr>
            <a:r>
              <a:rPr lang="en-US" sz="2200" b="1" dirty="0"/>
              <a:t>            	 </a:t>
            </a:r>
            <a:r>
              <a:rPr lang="en-US" sz="2200" b="1" u="sng" dirty="0"/>
              <a:t>__________________________________</a:t>
            </a:r>
            <a:endParaRPr lang="en-US" sz="2200" b="1" dirty="0"/>
          </a:p>
          <a:p>
            <a:pPr eaLnBrk="0" hangingPunct="0">
              <a:lnSpc>
                <a:spcPct val="85000"/>
              </a:lnSpc>
              <a:spcBef>
                <a:spcPct val="70000"/>
              </a:spcBef>
              <a:buClr>
                <a:schemeClr val="tx2"/>
              </a:buClr>
              <a:tabLst>
                <a:tab pos="1376363" algn="ctr"/>
                <a:tab pos="2055813" algn="ctr"/>
                <a:tab pos="2863850" algn="ctr"/>
                <a:tab pos="3648075" algn="ctr"/>
                <a:tab pos="4456113" algn="ctr"/>
                <a:tab pos="5149850" algn="ctr"/>
                <a:tab pos="5888038" algn="ctr"/>
                <a:tab pos="6627813" algn="ctr"/>
                <a:tab pos="7319963" algn="ctr"/>
              </a:tabLst>
            </a:pPr>
            <a:r>
              <a:rPr lang="en-US" sz="2200" b="1" dirty="0"/>
              <a:t>     </a:t>
            </a:r>
            <a:r>
              <a:rPr lang="en-US" sz="2200" dirty="0"/>
              <a:t>1          	1	1.8	2.4	 2.9	   3.3	   4.7	    12.6</a:t>
            </a:r>
            <a:r>
              <a:rPr lang="en-US" sz="2200" b="1" dirty="0"/>
              <a:t>	</a:t>
            </a:r>
          </a:p>
          <a:p>
            <a:pPr eaLnBrk="0" hangingPunct="0">
              <a:lnSpc>
                <a:spcPct val="85000"/>
              </a:lnSpc>
              <a:spcBef>
                <a:spcPct val="70000"/>
              </a:spcBef>
              <a:buClr>
                <a:schemeClr val="tx2"/>
              </a:buClr>
              <a:tabLst>
                <a:tab pos="1376363" algn="ctr"/>
                <a:tab pos="2055813" algn="ctr"/>
                <a:tab pos="2863850" algn="ctr"/>
                <a:tab pos="3648075" algn="ctr"/>
                <a:tab pos="4456113" algn="ctr"/>
                <a:tab pos="5149850" algn="ctr"/>
                <a:tab pos="5888038" algn="ctr"/>
                <a:tab pos="6627813" algn="ctr"/>
                <a:tab pos="7319963" algn="ctr"/>
              </a:tabLst>
            </a:pPr>
            <a:r>
              <a:rPr lang="en-US" sz="2200" b="1" dirty="0"/>
              <a:t>     5	  5	 8.3	10.7	 12.6	  14.2	  19.3	    42.4</a:t>
            </a:r>
          </a:p>
          <a:p>
            <a:pPr eaLnBrk="0" hangingPunct="0">
              <a:lnSpc>
                <a:spcPct val="85000"/>
              </a:lnSpc>
              <a:spcBef>
                <a:spcPct val="45000"/>
              </a:spcBef>
              <a:buClr>
                <a:schemeClr val="tx2"/>
              </a:buClr>
              <a:tabLst>
                <a:tab pos="1376363" algn="ctr"/>
                <a:tab pos="2055813" algn="ctr"/>
                <a:tab pos="2863850" algn="ctr"/>
                <a:tab pos="3648075" algn="ctr"/>
                <a:tab pos="4456113" algn="ctr"/>
                <a:tab pos="5149850" algn="ctr"/>
                <a:tab pos="5888038" algn="ctr"/>
                <a:tab pos="6627813" algn="ctr"/>
                <a:tab pos="7319963" algn="ctr"/>
              </a:tabLst>
            </a:pPr>
            <a:endParaRPr lang="en-US" sz="2200" b="1" dirty="0"/>
          </a:p>
        </p:txBody>
      </p:sp>
      <p:sp>
        <p:nvSpPr>
          <p:cNvPr id="7172" name="Rectangle 4"/>
          <p:cNvSpPr>
            <a:spLocks noChangeArrowheads="1"/>
          </p:cNvSpPr>
          <p:nvPr/>
        </p:nvSpPr>
        <p:spPr bwMode="auto">
          <a:xfrm>
            <a:off x="714375" y="5715000"/>
            <a:ext cx="7616825" cy="698500"/>
          </a:xfrm>
          <a:prstGeom prst="rect">
            <a:avLst/>
          </a:prstGeom>
          <a:noFill/>
          <a:ln w="12700">
            <a:noFill/>
            <a:miter lim="800000"/>
            <a:headEnd/>
            <a:tailEnd/>
          </a:ln>
        </p:spPr>
        <p:txBody>
          <a:bodyPr lIns="90488" tIns="44450" rIns="90488" bIns="44450">
            <a:spAutoFit/>
          </a:bodyPr>
          <a:lstStyle/>
          <a:p>
            <a:pPr eaLnBrk="0" hangingPunct="0"/>
            <a:r>
              <a:rPr lang="en-US" sz="2000" b="1" dirty="0">
                <a:solidFill>
                  <a:srgbClr val="AA2B3E"/>
                </a:solidFill>
                <a:latin typeface="+mj-lt"/>
              </a:rPr>
              <a:t>McPherson K, </a:t>
            </a:r>
            <a:r>
              <a:rPr lang="en-US" sz="2000" b="1" i="1" dirty="0">
                <a:solidFill>
                  <a:srgbClr val="AA2B3E"/>
                </a:solidFill>
                <a:latin typeface="+mj-lt"/>
              </a:rPr>
              <a:t>New England Journal of Medicine</a:t>
            </a:r>
            <a:r>
              <a:rPr lang="en-US" sz="2000" b="1" dirty="0">
                <a:solidFill>
                  <a:srgbClr val="AA2B3E"/>
                </a:solidFill>
                <a:latin typeface="+mj-lt"/>
              </a:rPr>
              <a:t>; 290:501-2, 1974</a:t>
            </a:r>
          </a:p>
        </p:txBody>
      </p:sp>
    </p:spTree>
    <p:extLst>
      <p:ext uri="{BB962C8B-B14F-4D97-AF65-F5344CB8AC3E}">
        <p14:creationId xmlns:p14="http://schemas.microsoft.com/office/powerpoint/2010/main" val="164791002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72687" y="609600"/>
            <a:ext cx="8520113" cy="558800"/>
          </a:xfrm>
          <a:noFill/>
        </p:spPr>
        <p:txBody>
          <a:bodyPr lIns="90488" tIns="44450" rIns="90488" bIns="44450"/>
          <a:lstStyle/>
          <a:p>
            <a:pPr eaLnBrk="1" hangingPunct="1"/>
            <a:r>
              <a:rPr lang="en-US" dirty="0"/>
              <a:t>STATISTICAL APPROACHES TO INTERIM MONITORING</a:t>
            </a:r>
          </a:p>
        </p:txBody>
      </p:sp>
      <p:sp>
        <p:nvSpPr>
          <p:cNvPr id="16387" name="Rectangle 3"/>
          <p:cNvSpPr>
            <a:spLocks noGrp="1" noChangeArrowheads="1"/>
          </p:cNvSpPr>
          <p:nvPr>
            <p:ph type="body" idx="1"/>
          </p:nvPr>
        </p:nvSpPr>
        <p:spPr>
          <a:xfrm>
            <a:off x="1894114" y="1637523"/>
            <a:ext cx="5867400" cy="3733800"/>
          </a:xfrm>
          <a:noFill/>
        </p:spPr>
        <p:txBody>
          <a:bodyPr lIns="90488" tIns="44450" rIns="90488" bIns="44450"/>
          <a:lstStyle/>
          <a:p>
            <a:pPr eaLnBrk="1" hangingPunct="1"/>
            <a:r>
              <a:rPr lang="en-US" sz="3300"/>
              <a:t>Continuous testing </a:t>
            </a:r>
          </a:p>
          <a:p>
            <a:pPr eaLnBrk="1" hangingPunct="1">
              <a:spcBef>
                <a:spcPct val="60000"/>
              </a:spcBef>
            </a:pPr>
            <a:r>
              <a:rPr lang="en-US" sz="3300"/>
              <a:t>Group sequential tests</a:t>
            </a:r>
          </a:p>
          <a:p>
            <a:pPr eaLnBrk="1" hangingPunct="1">
              <a:spcBef>
                <a:spcPct val="60000"/>
              </a:spcBef>
            </a:pPr>
            <a:r>
              <a:rPr lang="en-US" sz="3300"/>
              <a:t>Triangular tests</a:t>
            </a:r>
          </a:p>
          <a:p>
            <a:pPr eaLnBrk="1" hangingPunct="1">
              <a:spcBef>
                <a:spcPct val="60000"/>
              </a:spcBef>
            </a:pPr>
            <a:r>
              <a:rPr lang="en-US" sz="3300"/>
              <a:t>Bayesian methods</a:t>
            </a:r>
            <a:endParaRPr lang="en-US"/>
          </a:p>
        </p:txBody>
      </p:sp>
    </p:spTree>
    <p:extLst>
      <p:ext uri="{BB962C8B-B14F-4D97-AF65-F5344CB8AC3E}">
        <p14:creationId xmlns:p14="http://schemas.microsoft.com/office/powerpoint/2010/main" val="36582034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7757" y="721567"/>
            <a:ext cx="8520113" cy="558800"/>
          </a:xfrm>
          <a:noFill/>
        </p:spPr>
        <p:txBody>
          <a:bodyPr lIns="90488" tIns="44450" rIns="90488" bIns="44450"/>
          <a:lstStyle/>
          <a:p>
            <a:pPr eaLnBrk="1" hangingPunct="1"/>
            <a:r>
              <a:rPr lang="en-US" dirty="0"/>
              <a:t>STATISTICAL APPROACHES TO INTERIM MONITORING</a:t>
            </a:r>
          </a:p>
        </p:txBody>
      </p:sp>
      <p:sp>
        <p:nvSpPr>
          <p:cNvPr id="16387" name="Rectangle 3"/>
          <p:cNvSpPr>
            <a:spLocks noGrp="1" noChangeArrowheads="1"/>
          </p:cNvSpPr>
          <p:nvPr>
            <p:ph type="body" idx="1"/>
          </p:nvPr>
        </p:nvSpPr>
        <p:spPr>
          <a:xfrm>
            <a:off x="1894114" y="1637523"/>
            <a:ext cx="5867400" cy="3112134"/>
          </a:xfrm>
          <a:noFill/>
        </p:spPr>
        <p:txBody>
          <a:bodyPr lIns="90488" tIns="44450" rIns="90488" bIns="44450"/>
          <a:lstStyle/>
          <a:p>
            <a:pPr eaLnBrk="1" hangingPunct="1"/>
            <a:r>
              <a:rPr lang="en-US" sz="3300" b="1" dirty="0"/>
              <a:t>Continuous testing </a:t>
            </a:r>
          </a:p>
          <a:p>
            <a:pPr eaLnBrk="1" hangingPunct="1">
              <a:spcBef>
                <a:spcPct val="60000"/>
              </a:spcBef>
            </a:pPr>
            <a:r>
              <a:rPr lang="en-US" sz="3300" b="1" dirty="0"/>
              <a:t>Group sequential tests</a:t>
            </a:r>
          </a:p>
          <a:p>
            <a:pPr eaLnBrk="1" hangingPunct="1">
              <a:spcBef>
                <a:spcPct val="60000"/>
              </a:spcBef>
            </a:pPr>
            <a:r>
              <a:rPr lang="en-US" sz="3300" dirty="0"/>
              <a:t>Triangular tests</a:t>
            </a:r>
          </a:p>
          <a:p>
            <a:pPr eaLnBrk="1" hangingPunct="1">
              <a:spcBef>
                <a:spcPct val="60000"/>
              </a:spcBef>
            </a:pPr>
            <a:r>
              <a:rPr lang="en-US" sz="3300" dirty="0"/>
              <a:t>Bayesian methods</a:t>
            </a:r>
            <a:endParaRPr lang="en-US" dirty="0"/>
          </a:p>
        </p:txBody>
      </p:sp>
    </p:spTree>
    <p:extLst>
      <p:ext uri="{BB962C8B-B14F-4D97-AF65-F5344CB8AC3E}">
        <p14:creationId xmlns:p14="http://schemas.microsoft.com/office/powerpoint/2010/main" val="177362142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69980"/>
            <a:ext cx="8305800" cy="838200"/>
          </a:xfrm>
          <a:noFill/>
        </p:spPr>
        <p:txBody>
          <a:bodyPr lIns="90488" tIns="44450" rIns="90488" bIns="44450"/>
          <a:lstStyle/>
          <a:p>
            <a:pPr eaLnBrk="1" hangingPunct="1"/>
            <a:r>
              <a:rPr lang="en-US" dirty="0"/>
              <a:t>CONTINUOUS TESTING</a:t>
            </a:r>
          </a:p>
        </p:txBody>
      </p:sp>
      <p:sp>
        <p:nvSpPr>
          <p:cNvPr id="17411" name="Rectangle 3"/>
          <p:cNvSpPr>
            <a:spLocks noGrp="1" noChangeArrowheads="1"/>
          </p:cNvSpPr>
          <p:nvPr>
            <p:ph type="body" idx="1"/>
          </p:nvPr>
        </p:nvSpPr>
        <p:spPr>
          <a:xfrm>
            <a:off x="609600" y="892628"/>
            <a:ext cx="8229600" cy="3962400"/>
          </a:xfrm>
          <a:noFill/>
        </p:spPr>
        <p:txBody>
          <a:bodyPr lIns="90488" tIns="44450" rIns="90488" bIns="44450"/>
          <a:lstStyle/>
          <a:p>
            <a:pPr eaLnBrk="1" hangingPunct="1">
              <a:lnSpc>
                <a:spcPct val="90000"/>
              </a:lnSpc>
              <a:spcBef>
                <a:spcPct val="60000"/>
              </a:spcBef>
            </a:pPr>
            <a:r>
              <a:rPr lang="en-US" dirty="0"/>
              <a:t>Initial methods (Armitage, McPherson 1969) based on continuous monitoring of paired data</a:t>
            </a:r>
          </a:p>
          <a:p>
            <a:pPr eaLnBrk="1" hangingPunct="1">
              <a:lnSpc>
                <a:spcPct val="90000"/>
              </a:lnSpc>
              <a:spcBef>
                <a:spcPct val="60000"/>
              </a:spcBef>
            </a:pPr>
            <a:r>
              <a:rPr lang="en-US" dirty="0"/>
              <a:t>“Open” procedure</a:t>
            </a:r>
          </a:p>
          <a:p>
            <a:pPr lvl="1" eaLnBrk="1" hangingPunct="1">
              <a:lnSpc>
                <a:spcPct val="90000"/>
              </a:lnSpc>
              <a:spcBef>
                <a:spcPct val="60000"/>
              </a:spcBef>
            </a:pPr>
            <a:r>
              <a:rPr lang="en-US" dirty="0"/>
              <a:t>evaluate cumulative data after treatment of every pair (one assigned to each treatment)</a:t>
            </a:r>
          </a:p>
          <a:p>
            <a:pPr lvl="1" eaLnBrk="1" hangingPunct="1">
              <a:lnSpc>
                <a:spcPct val="90000"/>
              </a:lnSpc>
              <a:spcBef>
                <a:spcPct val="60000"/>
              </a:spcBef>
            </a:pPr>
            <a:r>
              <a:rPr lang="en-US" dirty="0"/>
              <a:t>continue trial until superiority of one or the other treatment established</a:t>
            </a:r>
          </a:p>
          <a:p>
            <a:pPr lvl="1" eaLnBrk="1" hangingPunct="1">
              <a:lnSpc>
                <a:spcPct val="90000"/>
              </a:lnSpc>
              <a:spcBef>
                <a:spcPct val="60000"/>
              </a:spcBef>
            </a:pPr>
            <a:r>
              <a:rPr lang="en-US" dirty="0"/>
              <a:t>Overall pretty efficient—but possible that N could be very large</a:t>
            </a:r>
          </a:p>
          <a:p>
            <a:pPr eaLnBrk="1" hangingPunct="1">
              <a:lnSpc>
                <a:spcPct val="90000"/>
              </a:lnSpc>
              <a:spcBef>
                <a:spcPct val="60000"/>
              </a:spcBef>
            </a:pPr>
            <a:r>
              <a:rPr lang="en-US" dirty="0"/>
              <a:t>“Closed” procedure</a:t>
            </a:r>
          </a:p>
          <a:p>
            <a:pPr lvl="1" eaLnBrk="1" hangingPunct="1">
              <a:lnSpc>
                <a:spcPct val="90000"/>
              </a:lnSpc>
              <a:spcBef>
                <a:spcPct val="60000"/>
              </a:spcBef>
            </a:pPr>
            <a:r>
              <a:rPr lang="en-US" dirty="0"/>
              <a:t>Truncate plan at some fixed N</a:t>
            </a:r>
          </a:p>
          <a:p>
            <a:pPr lvl="1" eaLnBrk="1" hangingPunct="1">
              <a:spcBef>
                <a:spcPct val="60000"/>
              </a:spcBef>
            </a:pPr>
            <a:endParaRPr lang="en-US" sz="2900" dirty="0"/>
          </a:p>
          <a:p>
            <a:pPr eaLnBrk="1" hangingPunct="1">
              <a:spcBef>
                <a:spcPct val="60000"/>
              </a:spcBef>
            </a:pPr>
            <a:endParaRPr lang="en-US" sz="2900" dirty="0">
              <a:sym typeface="WP MathA" pitchFamily="2" charset="2"/>
            </a:endParaRPr>
          </a:p>
          <a:p>
            <a:pPr lvl="1" eaLnBrk="1" hangingPunct="1">
              <a:lnSpc>
                <a:spcPct val="65000"/>
              </a:lnSpc>
              <a:spcBef>
                <a:spcPct val="60000"/>
              </a:spcBef>
            </a:pPr>
            <a:endParaRPr lang="en-US" dirty="0"/>
          </a:p>
        </p:txBody>
      </p:sp>
    </p:spTree>
    <p:extLst>
      <p:ext uri="{BB962C8B-B14F-4D97-AF65-F5344CB8AC3E}">
        <p14:creationId xmlns:p14="http://schemas.microsoft.com/office/powerpoint/2010/main" val="3683800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165B-1077-4289-AB39-B6FDE9143743}"/>
              </a:ext>
            </a:extLst>
          </p:cNvPr>
          <p:cNvSpPr>
            <a:spLocks noGrp="1"/>
          </p:cNvSpPr>
          <p:nvPr>
            <p:ph type="title"/>
          </p:nvPr>
        </p:nvSpPr>
        <p:spPr/>
        <p:txBody>
          <a:bodyPr/>
          <a:lstStyle/>
          <a:p>
            <a:r>
              <a:rPr lang="en-US" dirty="0"/>
              <a:t>INDEPENDENT DMC</a:t>
            </a:r>
          </a:p>
        </p:txBody>
      </p:sp>
      <p:sp>
        <p:nvSpPr>
          <p:cNvPr id="3" name="Content Placeholder 2">
            <a:extLst>
              <a:ext uri="{FF2B5EF4-FFF2-40B4-BE49-F238E27FC236}">
                <a16:creationId xmlns:a16="http://schemas.microsoft.com/office/drawing/2014/main" id="{B2AD3EC6-A704-4B8E-8ECF-1467F1CA2261}"/>
              </a:ext>
            </a:extLst>
          </p:cNvPr>
          <p:cNvSpPr>
            <a:spLocks noGrp="1"/>
          </p:cNvSpPr>
          <p:nvPr>
            <p:ph idx="1"/>
          </p:nvPr>
        </p:nvSpPr>
        <p:spPr>
          <a:xfrm>
            <a:off x="800893" y="1208055"/>
            <a:ext cx="7826375" cy="3746893"/>
          </a:xfrm>
        </p:spPr>
        <p:txBody>
          <a:bodyPr/>
          <a:lstStyle/>
          <a:p>
            <a:r>
              <a:rPr lang="en-US" dirty="0"/>
              <a:t>An “independent DMC” is one in which no member has any involvement with the trial other than serving on the DMC, and no investment in trial outcome</a:t>
            </a:r>
          </a:p>
          <a:p>
            <a:r>
              <a:rPr lang="en-US" dirty="0"/>
              <a:t>Most of my references to DMCs mean independent DMCs</a:t>
            </a:r>
          </a:p>
          <a:p>
            <a:r>
              <a:rPr lang="en-US" dirty="0"/>
              <a:t>DMCs that are not fully independent can be useful for some types of trials</a:t>
            </a:r>
          </a:p>
        </p:txBody>
      </p:sp>
    </p:spTree>
    <p:extLst>
      <p:ext uri="{BB962C8B-B14F-4D97-AF65-F5344CB8AC3E}">
        <p14:creationId xmlns:p14="http://schemas.microsoft.com/office/powerpoint/2010/main" val="2733717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3090"/>
            <a:ext cx="7772400" cy="1143000"/>
          </a:xfrm>
          <a:noFill/>
        </p:spPr>
        <p:txBody>
          <a:bodyPr lIns="90488" tIns="44450" rIns="90488" bIns="44450"/>
          <a:lstStyle/>
          <a:p>
            <a:pPr eaLnBrk="1" hangingPunct="1"/>
            <a:r>
              <a:rPr lang="en-US" dirty="0"/>
              <a:t>DEVELOPMENT OF NEW MONITORING APPROACHES</a:t>
            </a:r>
          </a:p>
        </p:txBody>
      </p:sp>
      <p:sp>
        <p:nvSpPr>
          <p:cNvPr id="18435" name="Rectangle 3"/>
          <p:cNvSpPr>
            <a:spLocks noGrp="1" noChangeArrowheads="1"/>
          </p:cNvSpPr>
          <p:nvPr>
            <p:ph type="body" idx="1"/>
          </p:nvPr>
        </p:nvSpPr>
        <p:spPr>
          <a:xfrm>
            <a:off x="419100" y="1491343"/>
            <a:ext cx="8305800" cy="3495829"/>
          </a:xfrm>
          <a:noFill/>
        </p:spPr>
        <p:txBody>
          <a:bodyPr lIns="90488" tIns="44450" rIns="90488" bIns="44450"/>
          <a:lstStyle/>
          <a:p>
            <a:pPr eaLnBrk="1" hangingPunct="1"/>
            <a:r>
              <a:rPr lang="en-US" dirty="0"/>
              <a:t>Simple monitoring at nominal significance level was gradually recognized as inadequate</a:t>
            </a:r>
          </a:p>
          <a:p>
            <a:pPr eaLnBrk="1" hangingPunct="1"/>
            <a:r>
              <a:rPr lang="en-US" dirty="0"/>
              <a:t>Continuous monitoring of paired observations not so practical for most applications</a:t>
            </a:r>
          </a:p>
          <a:p>
            <a:pPr lvl="1" eaLnBrk="1" hangingPunct="1"/>
            <a:r>
              <a:rPr lang="en-US" dirty="0"/>
              <a:t>Requires rapid evaluation of endpoint</a:t>
            </a:r>
          </a:p>
          <a:p>
            <a:pPr lvl="1" eaLnBrk="1" hangingPunct="1"/>
            <a:r>
              <a:rPr lang="en-US" dirty="0"/>
              <a:t>Requires 2 subjects to present themselves at the same time</a:t>
            </a:r>
          </a:p>
          <a:p>
            <a:pPr lvl="1" eaLnBrk="1" hangingPunct="1"/>
            <a:r>
              <a:rPr lang="en-US" dirty="0"/>
              <a:t>Burdensome</a:t>
            </a:r>
          </a:p>
        </p:txBody>
      </p:sp>
    </p:spTree>
    <p:extLst>
      <p:ext uri="{BB962C8B-B14F-4D97-AF65-F5344CB8AC3E}">
        <p14:creationId xmlns:p14="http://schemas.microsoft.com/office/powerpoint/2010/main" val="261564990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88168"/>
            <a:ext cx="8305800" cy="838200"/>
          </a:xfrm>
          <a:noFill/>
        </p:spPr>
        <p:txBody>
          <a:bodyPr lIns="90488" tIns="44450" rIns="90488" bIns="44450"/>
          <a:lstStyle/>
          <a:p>
            <a:pPr eaLnBrk="1" hangingPunct="1"/>
            <a:r>
              <a:rPr lang="en-US" dirty="0"/>
              <a:t>CONTINUOUS TESTING (2)</a:t>
            </a:r>
          </a:p>
        </p:txBody>
      </p:sp>
      <p:sp>
        <p:nvSpPr>
          <p:cNvPr id="19459" name="Rectangle 3"/>
          <p:cNvSpPr>
            <a:spLocks noGrp="1" noChangeArrowheads="1"/>
          </p:cNvSpPr>
          <p:nvPr>
            <p:ph type="body" idx="1"/>
          </p:nvPr>
        </p:nvSpPr>
        <p:spPr>
          <a:xfrm>
            <a:off x="381000" y="325017"/>
            <a:ext cx="7924800" cy="4267200"/>
          </a:xfrm>
          <a:noFill/>
        </p:spPr>
        <p:txBody>
          <a:bodyPr lIns="90488" tIns="44450" rIns="90488" bIns="44450"/>
          <a:lstStyle/>
          <a:p>
            <a:pPr eaLnBrk="1" hangingPunct="1">
              <a:spcBef>
                <a:spcPct val="60000"/>
              </a:spcBef>
              <a:buFontTx/>
              <a:buNone/>
            </a:pPr>
            <a:endParaRPr lang="en-US" sz="3000" dirty="0"/>
          </a:p>
          <a:p>
            <a:pPr eaLnBrk="1" hangingPunct="1">
              <a:spcBef>
                <a:spcPct val="60000"/>
              </a:spcBef>
            </a:pPr>
            <a:r>
              <a:rPr lang="en-US" dirty="0" err="1"/>
              <a:t>Peto</a:t>
            </a:r>
            <a:r>
              <a:rPr lang="en-US" dirty="0"/>
              <a:t> and </a:t>
            </a:r>
            <a:r>
              <a:rPr lang="en-US" dirty="0" err="1"/>
              <a:t>Haybittle</a:t>
            </a:r>
            <a:r>
              <a:rPr lang="en-US" dirty="0"/>
              <a:t> (separately) proposed a    simple and practical method in the 1970s</a:t>
            </a:r>
          </a:p>
          <a:p>
            <a:pPr lvl="1" eaLnBrk="1" hangingPunct="1">
              <a:spcBef>
                <a:spcPct val="60000"/>
              </a:spcBef>
            </a:pPr>
            <a:r>
              <a:rPr lang="en-US" sz="2900" dirty="0"/>
              <a:t>Evaluate data at any time; terminate only at extreme significance level (e.g., p&lt;</a:t>
            </a:r>
            <a:r>
              <a:rPr lang="en-US" sz="2900" dirty="0">
                <a:sym typeface="WP MathA" pitchFamily="2" charset="2"/>
              </a:rPr>
              <a:t>0.001)</a:t>
            </a:r>
          </a:p>
          <a:p>
            <a:pPr lvl="1" eaLnBrk="1" hangingPunct="1">
              <a:spcBef>
                <a:spcPct val="60000"/>
              </a:spcBef>
            </a:pPr>
            <a:r>
              <a:rPr lang="en-US" sz="2900" dirty="0">
                <a:sym typeface="WP MathA" pitchFamily="2" charset="2"/>
              </a:rPr>
              <a:t>Final test can be performed at usual level (0.05) because stringent stopping bound inflates error only minimally </a:t>
            </a:r>
          </a:p>
          <a:p>
            <a:pPr lvl="1" eaLnBrk="1" hangingPunct="1">
              <a:spcBef>
                <a:spcPct val="60000"/>
              </a:spcBef>
            </a:pPr>
            <a:r>
              <a:rPr lang="en-US" sz="2900" dirty="0">
                <a:sym typeface="WP MathA" pitchFamily="2" charset="2"/>
              </a:rPr>
              <a:t>This approach is still commonly used</a:t>
            </a:r>
          </a:p>
          <a:p>
            <a:pPr lvl="1" eaLnBrk="1" hangingPunct="1">
              <a:spcBef>
                <a:spcPct val="60000"/>
              </a:spcBef>
            </a:pPr>
            <a:endParaRPr lang="en-US" sz="2900" dirty="0"/>
          </a:p>
        </p:txBody>
      </p:sp>
    </p:spTree>
    <p:extLst>
      <p:ext uri="{BB962C8B-B14F-4D97-AF65-F5344CB8AC3E}">
        <p14:creationId xmlns:p14="http://schemas.microsoft.com/office/powerpoint/2010/main" val="244868108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t>GROUP SEQUENTIAL TESTING</a:t>
            </a:r>
          </a:p>
        </p:txBody>
      </p:sp>
      <p:sp>
        <p:nvSpPr>
          <p:cNvPr id="21507" name="Content Placeholder 2"/>
          <p:cNvSpPr>
            <a:spLocks noGrp="1"/>
          </p:cNvSpPr>
          <p:nvPr>
            <p:ph idx="1"/>
          </p:nvPr>
        </p:nvSpPr>
        <p:spPr/>
        <p:txBody>
          <a:bodyPr/>
          <a:lstStyle/>
          <a:p>
            <a:pPr eaLnBrk="1" hangingPunct="1"/>
            <a:r>
              <a:rPr lang="en-US"/>
              <a:t>By mid-1970s, large multicenter trials funded by NIH had oversight committees reviewing accumulating data on regular basis</a:t>
            </a:r>
          </a:p>
          <a:p>
            <a:pPr eaLnBrk="1" hangingPunct="1"/>
            <a:r>
              <a:rPr lang="en-US"/>
              <a:t>Statisticians began to develop methods for interim monitoring in the context of regular (rather than continuous) review</a:t>
            </a:r>
          </a:p>
        </p:txBody>
      </p:sp>
    </p:spTree>
    <p:extLst>
      <p:ext uri="{BB962C8B-B14F-4D97-AF65-F5344CB8AC3E}">
        <p14:creationId xmlns:p14="http://schemas.microsoft.com/office/powerpoint/2010/main" val="665084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12102"/>
            <a:ext cx="8305800" cy="1143000"/>
          </a:xfrm>
          <a:noFill/>
        </p:spPr>
        <p:txBody>
          <a:bodyPr lIns="90488" tIns="44450" rIns="90488" bIns="44450"/>
          <a:lstStyle/>
          <a:p>
            <a:pPr eaLnBrk="1" hangingPunct="1"/>
            <a:r>
              <a:rPr lang="en-US" dirty="0"/>
              <a:t>GROUP SEQUENTIAL TESTING</a:t>
            </a:r>
          </a:p>
        </p:txBody>
      </p:sp>
      <p:sp>
        <p:nvSpPr>
          <p:cNvPr id="22531" name="Rectangle 3"/>
          <p:cNvSpPr>
            <a:spLocks noGrp="1" noChangeArrowheads="1"/>
          </p:cNvSpPr>
          <p:nvPr>
            <p:ph type="body" idx="1"/>
          </p:nvPr>
        </p:nvSpPr>
        <p:spPr>
          <a:xfrm>
            <a:off x="533400" y="1600200"/>
            <a:ext cx="8229600" cy="3810000"/>
          </a:xfrm>
          <a:noFill/>
        </p:spPr>
        <p:txBody>
          <a:bodyPr lIns="90488" tIns="44450" rIns="90488" bIns="44450"/>
          <a:lstStyle/>
          <a:p>
            <a:pPr eaLnBrk="1" hangingPunct="1">
              <a:spcBef>
                <a:spcPct val="60000"/>
              </a:spcBef>
            </a:pPr>
            <a:r>
              <a:rPr lang="en-US"/>
              <a:t>Analyses performed at pre-specified intervals</a:t>
            </a:r>
          </a:p>
          <a:p>
            <a:pPr eaLnBrk="1" hangingPunct="1">
              <a:spcBef>
                <a:spcPct val="60000"/>
              </a:spcBef>
            </a:pPr>
            <a:r>
              <a:rPr lang="en-US"/>
              <a:t>Overall type I error controlled at 0.05 (or other desired value)</a:t>
            </a:r>
          </a:p>
          <a:p>
            <a:pPr eaLnBrk="1" hangingPunct="1">
              <a:spcBef>
                <a:spcPct val="60000"/>
              </a:spcBef>
            </a:pPr>
            <a:r>
              <a:rPr lang="en-US"/>
              <a:t>Simple concept:  do interim tests at lower p-values, calculated to make overall error come out right</a:t>
            </a:r>
          </a:p>
        </p:txBody>
      </p:sp>
    </p:spTree>
    <p:extLst>
      <p:ext uri="{BB962C8B-B14F-4D97-AF65-F5344CB8AC3E}">
        <p14:creationId xmlns:p14="http://schemas.microsoft.com/office/powerpoint/2010/main" val="217457839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43204" y="115077"/>
            <a:ext cx="8077200" cy="1143000"/>
          </a:xfrm>
          <a:noFill/>
        </p:spPr>
        <p:txBody>
          <a:bodyPr lIns="90488" tIns="44450" rIns="90488" bIns="44450"/>
          <a:lstStyle/>
          <a:p>
            <a:pPr eaLnBrk="1" hangingPunct="1"/>
            <a:r>
              <a:rPr lang="en-US" dirty="0"/>
              <a:t> GROUP SEQUENTIAL APPROACHES: POCOCK (1977)</a:t>
            </a:r>
          </a:p>
        </p:txBody>
      </p:sp>
      <p:sp>
        <p:nvSpPr>
          <p:cNvPr id="23555" name="Rectangle 3"/>
          <p:cNvSpPr>
            <a:spLocks noGrp="1" noChangeArrowheads="1"/>
          </p:cNvSpPr>
          <p:nvPr>
            <p:ph type="body" idx="1"/>
          </p:nvPr>
        </p:nvSpPr>
        <p:spPr>
          <a:xfrm>
            <a:off x="533400" y="2209800"/>
            <a:ext cx="8229600" cy="3810000"/>
          </a:xfrm>
          <a:noFill/>
        </p:spPr>
        <p:txBody>
          <a:bodyPr lIns="90488" tIns="44450" rIns="90488" bIns="44450"/>
          <a:lstStyle/>
          <a:p>
            <a:pPr eaLnBrk="1" hangingPunct="1"/>
            <a:r>
              <a:rPr lang="en-US"/>
              <a:t>First proposed group sequential method</a:t>
            </a:r>
          </a:p>
          <a:p>
            <a:pPr eaLnBrk="1" hangingPunct="1"/>
            <a:r>
              <a:rPr lang="en-US"/>
              <a:t>Specify number of interim analyses to be performed</a:t>
            </a:r>
          </a:p>
          <a:p>
            <a:pPr eaLnBrk="1" hangingPunct="1"/>
            <a:r>
              <a:rPr lang="en-US"/>
              <a:t>Determine significance level that, when used for each test, results in desired overall significance level (e.g., 0.05)</a:t>
            </a:r>
          </a:p>
          <a:p>
            <a:pPr marL="465138" lvl="1" indent="-7938" eaLnBrk="1" hangingPunct="1">
              <a:buFontTx/>
              <a:buNone/>
            </a:pPr>
            <a:endParaRPr lang="en-US"/>
          </a:p>
        </p:txBody>
      </p:sp>
    </p:spTree>
    <p:extLst>
      <p:ext uri="{BB962C8B-B14F-4D97-AF65-F5344CB8AC3E}">
        <p14:creationId xmlns:p14="http://schemas.microsoft.com/office/powerpoint/2010/main" val="119278309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POCOCK BOUNDS</a:t>
            </a:r>
          </a:p>
        </p:txBody>
      </p:sp>
      <p:sp>
        <p:nvSpPr>
          <p:cNvPr id="24579" name="Rectangle 3"/>
          <p:cNvSpPr>
            <a:spLocks noGrp="1" noChangeArrowheads="1"/>
          </p:cNvSpPr>
          <p:nvPr>
            <p:ph type="body" idx="1"/>
          </p:nvPr>
        </p:nvSpPr>
        <p:spPr>
          <a:xfrm>
            <a:off x="1219200" y="2514600"/>
            <a:ext cx="6858000" cy="3581400"/>
          </a:xfrm>
        </p:spPr>
        <p:txBody>
          <a:bodyPr/>
          <a:lstStyle/>
          <a:p>
            <a:pPr eaLnBrk="1" hangingPunct="1">
              <a:buFontTx/>
              <a:buNone/>
            </a:pPr>
            <a:r>
              <a:rPr lang="en-US"/>
              <a:t>			   </a:t>
            </a:r>
            <a:r>
              <a:rPr lang="en-US" sz="3500" u="sng"/>
              <a:t>3 Tests</a:t>
            </a:r>
            <a:r>
              <a:rPr lang="en-US" sz="3500"/>
              <a:t>     </a:t>
            </a:r>
            <a:r>
              <a:rPr lang="en-US" sz="3500" u="sng"/>
              <a:t>5 Tests</a:t>
            </a:r>
            <a:endParaRPr lang="en-US" sz="3500"/>
          </a:p>
          <a:p>
            <a:pPr eaLnBrk="1" hangingPunct="1">
              <a:buFontTx/>
              <a:buNone/>
            </a:pPr>
            <a:endParaRPr lang="en-US" sz="3500"/>
          </a:p>
          <a:p>
            <a:pPr eaLnBrk="1" hangingPunct="1">
              <a:buFontTx/>
              <a:buNone/>
            </a:pPr>
            <a:r>
              <a:rPr lang="en-US" sz="3500"/>
              <a:t>P-value	   0.0221	     0.0158</a:t>
            </a:r>
            <a:endParaRPr lang="en-US"/>
          </a:p>
        </p:txBody>
      </p:sp>
    </p:spTree>
    <p:extLst>
      <p:ext uri="{BB962C8B-B14F-4D97-AF65-F5344CB8AC3E}">
        <p14:creationId xmlns:p14="http://schemas.microsoft.com/office/powerpoint/2010/main" val="3392228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ISSUE WITH POCOCK BOUNDARIES</a:t>
            </a:r>
          </a:p>
        </p:txBody>
      </p:sp>
      <p:sp>
        <p:nvSpPr>
          <p:cNvPr id="25603" name="Rectangle 3"/>
          <p:cNvSpPr>
            <a:spLocks noGrp="1" noChangeArrowheads="1"/>
          </p:cNvSpPr>
          <p:nvPr>
            <p:ph type="body" idx="1"/>
          </p:nvPr>
        </p:nvSpPr>
        <p:spPr>
          <a:xfrm>
            <a:off x="685800" y="1474237"/>
            <a:ext cx="7772400" cy="4572000"/>
          </a:xfrm>
        </p:spPr>
        <p:txBody>
          <a:bodyPr/>
          <a:lstStyle/>
          <a:p>
            <a:pPr eaLnBrk="1" hangingPunct="1"/>
            <a:r>
              <a:rPr lang="en-US" dirty="0"/>
              <a:t>Statistically valid</a:t>
            </a:r>
          </a:p>
          <a:p>
            <a:pPr eaLnBrk="1" hangingPunct="1"/>
            <a:r>
              <a:rPr lang="en-US" dirty="0"/>
              <a:t>Implementation could be problematic </a:t>
            </a:r>
          </a:p>
          <a:p>
            <a:pPr lvl="1" eaLnBrk="1" hangingPunct="1"/>
            <a:r>
              <a:rPr lang="en-US" dirty="0"/>
              <a:t>At final analysis, significance level must be much smaller than 0.05 in order to reject null hypothesis at 0.05 level</a:t>
            </a:r>
          </a:p>
          <a:p>
            <a:pPr lvl="1" eaLnBrk="1" hangingPunct="1"/>
            <a:r>
              <a:rPr lang="en-US" dirty="0"/>
              <a:t>Very unsatisfying</a:t>
            </a:r>
          </a:p>
          <a:p>
            <a:pPr lvl="1" eaLnBrk="1" hangingPunct="1"/>
            <a:r>
              <a:rPr lang="en-US" dirty="0"/>
              <a:t>Pocock developed this approach more as a prototype than an approach to be advocated</a:t>
            </a:r>
          </a:p>
        </p:txBody>
      </p:sp>
    </p:spTree>
    <p:extLst>
      <p:ext uri="{BB962C8B-B14F-4D97-AF65-F5344CB8AC3E}">
        <p14:creationId xmlns:p14="http://schemas.microsoft.com/office/powerpoint/2010/main" val="214284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21906"/>
            <a:ext cx="8229600" cy="914400"/>
          </a:xfrm>
          <a:noFill/>
        </p:spPr>
        <p:txBody>
          <a:bodyPr lIns="90488" tIns="44450" rIns="90488" bIns="44450"/>
          <a:lstStyle/>
          <a:p>
            <a:pPr eaLnBrk="1" hangingPunct="1"/>
            <a:r>
              <a:rPr lang="en-US" dirty="0"/>
              <a:t>GROUP SEQUENTIAL TESTING: O’BRIEN-FLEMING (1979)</a:t>
            </a:r>
          </a:p>
        </p:txBody>
      </p:sp>
      <p:sp>
        <p:nvSpPr>
          <p:cNvPr id="26627" name="Rectangle 3"/>
          <p:cNvSpPr>
            <a:spLocks noGrp="1" noChangeArrowheads="1"/>
          </p:cNvSpPr>
          <p:nvPr>
            <p:ph type="body" idx="1"/>
          </p:nvPr>
        </p:nvSpPr>
        <p:spPr>
          <a:xfrm>
            <a:off x="849086" y="1752600"/>
            <a:ext cx="7620000" cy="3352800"/>
          </a:xfrm>
          <a:noFill/>
        </p:spPr>
        <p:txBody>
          <a:bodyPr lIns="90488" tIns="44450" rIns="90488" bIns="44450"/>
          <a:lstStyle/>
          <a:p>
            <a:pPr eaLnBrk="1" hangingPunct="1">
              <a:spcBef>
                <a:spcPct val="45000"/>
              </a:spcBef>
            </a:pPr>
            <a:r>
              <a:rPr lang="en-US"/>
              <a:t>Fixed number of tests </a:t>
            </a:r>
          </a:p>
          <a:p>
            <a:pPr eaLnBrk="1" hangingPunct="1">
              <a:spcBef>
                <a:spcPct val="45000"/>
              </a:spcBef>
            </a:pPr>
            <a:r>
              <a:rPr lang="en-US"/>
              <a:t>P-values vary with time</a:t>
            </a:r>
          </a:p>
          <a:p>
            <a:pPr eaLnBrk="1" hangingPunct="1">
              <a:spcBef>
                <a:spcPct val="45000"/>
              </a:spcBef>
            </a:pPr>
            <a:r>
              <a:rPr lang="en-US"/>
              <a:t>Early tests performed at very low significance levels</a:t>
            </a:r>
          </a:p>
          <a:p>
            <a:pPr eaLnBrk="1" hangingPunct="1">
              <a:spcBef>
                <a:spcPct val="45000"/>
              </a:spcBef>
            </a:pPr>
            <a:r>
              <a:rPr lang="en-US"/>
              <a:t>Final test performed at a level close to 0.05</a:t>
            </a:r>
          </a:p>
          <a:p>
            <a:pPr eaLnBrk="1" hangingPunct="1">
              <a:spcBef>
                <a:spcPct val="40000"/>
              </a:spcBef>
            </a:pPr>
            <a:endParaRPr lang="en-US"/>
          </a:p>
        </p:txBody>
      </p:sp>
    </p:spTree>
    <p:extLst>
      <p:ext uri="{BB962C8B-B14F-4D97-AF65-F5344CB8AC3E}">
        <p14:creationId xmlns:p14="http://schemas.microsoft.com/office/powerpoint/2010/main" val="130862043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463421"/>
            <a:ext cx="8229600" cy="1143000"/>
          </a:xfrm>
        </p:spPr>
        <p:txBody>
          <a:bodyPr/>
          <a:lstStyle/>
          <a:p>
            <a:pPr eaLnBrk="1" hangingPunct="1"/>
            <a:r>
              <a:rPr lang="en-US" dirty="0"/>
              <a:t>COMPARISON OF BOUNDARIES</a:t>
            </a:r>
          </a:p>
        </p:txBody>
      </p:sp>
      <p:sp>
        <p:nvSpPr>
          <p:cNvPr id="27651" name="Rectangle 3"/>
          <p:cNvSpPr>
            <a:spLocks noGrp="1" noChangeArrowheads="1"/>
          </p:cNvSpPr>
          <p:nvPr>
            <p:ph type="body" idx="1"/>
          </p:nvPr>
        </p:nvSpPr>
        <p:spPr>
          <a:xfrm>
            <a:off x="576943" y="1320281"/>
            <a:ext cx="8458200" cy="3021887"/>
          </a:xfrm>
        </p:spPr>
        <p:txBody>
          <a:bodyPr/>
          <a:lstStyle/>
          <a:p>
            <a:pPr algn="ctr" eaLnBrk="1" hangingPunct="1">
              <a:lnSpc>
                <a:spcPct val="80000"/>
              </a:lnSpc>
              <a:buFontTx/>
              <a:buNone/>
            </a:pPr>
            <a:r>
              <a:rPr lang="en-US" dirty="0"/>
              <a:t>3 Tests</a:t>
            </a:r>
          </a:p>
          <a:p>
            <a:pPr algn="ctr" eaLnBrk="1" hangingPunct="1">
              <a:lnSpc>
                <a:spcPct val="80000"/>
              </a:lnSpc>
              <a:buFontTx/>
              <a:buNone/>
            </a:pPr>
            <a:endParaRPr lang="en-US" dirty="0"/>
          </a:p>
          <a:p>
            <a:pPr eaLnBrk="1" hangingPunct="1">
              <a:lnSpc>
                <a:spcPct val="80000"/>
              </a:lnSpc>
              <a:buFontTx/>
              <a:buNone/>
            </a:pPr>
            <a:r>
              <a:rPr lang="en-US" sz="2400" dirty="0"/>
              <a:t>POCOCK	0.0221	0.0221	0.0221</a:t>
            </a:r>
          </a:p>
          <a:p>
            <a:pPr eaLnBrk="1" hangingPunct="1">
              <a:lnSpc>
                <a:spcPct val="80000"/>
              </a:lnSpc>
              <a:buFontTx/>
              <a:buNone/>
            </a:pPr>
            <a:endParaRPr lang="en-US" sz="2400" dirty="0"/>
          </a:p>
          <a:p>
            <a:pPr eaLnBrk="1" hangingPunct="1">
              <a:lnSpc>
                <a:spcPct val="80000"/>
              </a:lnSpc>
              <a:buFontTx/>
              <a:buNone/>
            </a:pPr>
            <a:r>
              <a:rPr lang="en-US" sz="2400" dirty="0"/>
              <a:t>H-P		0.001		0.001		0.05</a:t>
            </a:r>
          </a:p>
          <a:p>
            <a:pPr eaLnBrk="1" hangingPunct="1">
              <a:lnSpc>
                <a:spcPct val="80000"/>
              </a:lnSpc>
              <a:buNone/>
            </a:pPr>
            <a:endParaRPr lang="en-US" sz="2400" dirty="0"/>
          </a:p>
          <a:p>
            <a:pPr eaLnBrk="1" hangingPunct="1">
              <a:lnSpc>
                <a:spcPct val="80000"/>
              </a:lnSpc>
              <a:buNone/>
            </a:pPr>
            <a:r>
              <a:rPr lang="en-US" sz="2400" dirty="0"/>
              <a:t>O-F		0.0006	0.0151 	0.0472</a:t>
            </a:r>
          </a:p>
          <a:p>
            <a:pPr eaLnBrk="1" hangingPunct="1">
              <a:lnSpc>
                <a:spcPct val="80000"/>
              </a:lnSpc>
              <a:buFontTx/>
              <a:buNone/>
            </a:pPr>
            <a:endParaRPr lang="en-US" sz="2400" dirty="0"/>
          </a:p>
        </p:txBody>
      </p:sp>
    </p:spTree>
    <p:extLst>
      <p:ext uri="{BB962C8B-B14F-4D97-AF65-F5344CB8AC3E}">
        <p14:creationId xmlns:p14="http://schemas.microsoft.com/office/powerpoint/2010/main" val="240061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463421"/>
            <a:ext cx="8229600" cy="1143000"/>
          </a:xfrm>
        </p:spPr>
        <p:txBody>
          <a:bodyPr/>
          <a:lstStyle/>
          <a:p>
            <a:pPr eaLnBrk="1" hangingPunct="1"/>
            <a:r>
              <a:rPr lang="en-US" dirty="0"/>
              <a:t>COMPARISON OF BOUNDARIES</a:t>
            </a:r>
          </a:p>
        </p:txBody>
      </p:sp>
      <p:sp>
        <p:nvSpPr>
          <p:cNvPr id="27651" name="Rectangle 3"/>
          <p:cNvSpPr>
            <a:spLocks noGrp="1" noChangeArrowheads="1"/>
          </p:cNvSpPr>
          <p:nvPr>
            <p:ph type="body" idx="1"/>
          </p:nvPr>
        </p:nvSpPr>
        <p:spPr>
          <a:xfrm>
            <a:off x="576943" y="1320281"/>
            <a:ext cx="8458200" cy="4572000"/>
          </a:xfrm>
        </p:spPr>
        <p:txBody>
          <a:bodyPr/>
          <a:lstStyle/>
          <a:p>
            <a:pPr algn="ctr" eaLnBrk="1" hangingPunct="1">
              <a:lnSpc>
                <a:spcPct val="80000"/>
              </a:lnSpc>
              <a:buFontTx/>
              <a:buNone/>
            </a:pPr>
            <a:r>
              <a:rPr lang="en-US" dirty="0"/>
              <a:t>3 Tests</a:t>
            </a:r>
          </a:p>
          <a:p>
            <a:pPr algn="ctr" eaLnBrk="1" hangingPunct="1">
              <a:lnSpc>
                <a:spcPct val="80000"/>
              </a:lnSpc>
              <a:buFontTx/>
              <a:buNone/>
            </a:pPr>
            <a:endParaRPr lang="en-US" dirty="0"/>
          </a:p>
          <a:p>
            <a:pPr eaLnBrk="1" hangingPunct="1">
              <a:lnSpc>
                <a:spcPct val="80000"/>
              </a:lnSpc>
              <a:buFontTx/>
              <a:buNone/>
            </a:pPr>
            <a:r>
              <a:rPr lang="en-US" sz="2400" dirty="0"/>
              <a:t>POCOCK	0.0221	0.0221	0.0221</a:t>
            </a:r>
          </a:p>
          <a:p>
            <a:pPr eaLnBrk="1" hangingPunct="1">
              <a:lnSpc>
                <a:spcPct val="80000"/>
              </a:lnSpc>
              <a:buFontTx/>
              <a:buNone/>
            </a:pPr>
            <a:r>
              <a:rPr lang="en-US" sz="2400" dirty="0"/>
              <a:t>O-F		0.0006	0.0151 	0.0472</a:t>
            </a:r>
          </a:p>
          <a:p>
            <a:pPr eaLnBrk="1" hangingPunct="1">
              <a:lnSpc>
                <a:spcPct val="80000"/>
              </a:lnSpc>
              <a:buFontTx/>
              <a:buNone/>
            </a:pPr>
            <a:r>
              <a:rPr lang="en-US" sz="2400" dirty="0"/>
              <a:t>H-P		0.001		0.001		0.05</a:t>
            </a:r>
          </a:p>
          <a:p>
            <a:pPr eaLnBrk="1" hangingPunct="1">
              <a:lnSpc>
                <a:spcPct val="80000"/>
              </a:lnSpc>
              <a:buFontTx/>
              <a:buNone/>
            </a:pPr>
            <a:r>
              <a:rPr lang="en-US" dirty="0"/>
              <a:t>--------------------------------------------------------</a:t>
            </a:r>
            <a:endParaRPr lang="en-US" sz="2400" dirty="0"/>
          </a:p>
          <a:p>
            <a:pPr algn="ctr" eaLnBrk="1" hangingPunct="1">
              <a:lnSpc>
                <a:spcPct val="80000"/>
              </a:lnSpc>
              <a:buFontTx/>
              <a:buNone/>
            </a:pPr>
            <a:r>
              <a:rPr lang="en-US" sz="2400" dirty="0"/>
              <a:t>5 Tests</a:t>
            </a:r>
          </a:p>
          <a:p>
            <a:pPr eaLnBrk="1" hangingPunct="1">
              <a:lnSpc>
                <a:spcPct val="80000"/>
              </a:lnSpc>
              <a:buFontTx/>
              <a:buNone/>
            </a:pPr>
            <a:endParaRPr lang="en-US" sz="2400" dirty="0"/>
          </a:p>
          <a:p>
            <a:pPr eaLnBrk="1" hangingPunct="1">
              <a:lnSpc>
                <a:spcPct val="80000"/>
              </a:lnSpc>
              <a:buFontTx/>
              <a:buNone/>
            </a:pPr>
            <a:r>
              <a:rPr lang="en-US" sz="2400" dirty="0"/>
              <a:t>POCOCK	0.0158  0.0158  0.0158  0.0158   0.0158</a:t>
            </a:r>
          </a:p>
          <a:p>
            <a:pPr eaLnBrk="1" hangingPunct="1">
              <a:lnSpc>
                <a:spcPct val="80000"/>
              </a:lnSpc>
              <a:buFontTx/>
              <a:buNone/>
            </a:pPr>
            <a:r>
              <a:rPr lang="en-US" sz="2400" dirty="0"/>
              <a:t>O-F		5x10</a:t>
            </a:r>
            <a:r>
              <a:rPr lang="en-US" sz="2400" baseline="30000" dirty="0"/>
              <a:t>-6 </a:t>
            </a:r>
            <a:r>
              <a:rPr lang="en-US" sz="2400" dirty="0"/>
              <a:t>  0.0013  0.0085  0.0228  0.0417</a:t>
            </a:r>
          </a:p>
          <a:p>
            <a:pPr eaLnBrk="1" hangingPunct="1">
              <a:lnSpc>
                <a:spcPct val="80000"/>
              </a:lnSpc>
              <a:buFontTx/>
              <a:buNone/>
            </a:pPr>
            <a:r>
              <a:rPr lang="en-US" sz="2400" dirty="0"/>
              <a:t>H-P		0.001	   0.001    0.001    0.001	 0.05 	</a:t>
            </a:r>
          </a:p>
        </p:txBody>
      </p:sp>
    </p:spTree>
    <p:extLst>
      <p:ext uri="{BB962C8B-B14F-4D97-AF65-F5344CB8AC3E}">
        <p14:creationId xmlns:p14="http://schemas.microsoft.com/office/powerpoint/2010/main" val="412504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024BAF28-75DE-4CAC-BCA9-2E317323A60B}" type="slidenum">
              <a:rPr lang="en-US"/>
              <a:pPr/>
              <a:t>6</a:t>
            </a:fld>
            <a:endParaRPr lang="en-US"/>
          </a:p>
        </p:txBody>
      </p:sp>
      <p:sp>
        <p:nvSpPr>
          <p:cNvPr id="72706" name="Rectangle 2"/>
          <p:cNvSpPr>
            <a:spLocks noGrp="1" noChangeArrowheads="1"/>
          </p:cNvSpPr>
          <p:nvPr>
            <p:ph type="title"/>
          </p:nvPr>
        </p:nvSpPr>
        <p:spPr>
          <a:xfrm>
            <a:off x="381000" y="-558800"/>
            <a:ext cx="9144000" cy="1752600"/>
          </a:xfrm>
          <a:noFill/>
          <a:ln/>
        </p:spPr>
        <p:txBody>
          <a:bodyPr/>
          <a:lstStyle/>
          <a:p>
            <a:r>
              <a:rPr lang="en-US" sz="3600" dirty="0"/>
              <a:t>WHY INTERIM MONITORING OF </a:t>
            </a:r>
            <a:br>
              <a:rPr lang="en-US" sz="3600" dirty="0"/>
            </a:br>
            <a:r>
              <a:rPr lang="en-US" sz="3600" dirty="0"/>
              <a:t>TRIAL DATA?</a:t>
            </a:r>
          </a:p>
        </p:txBody>
      </p:sp>
      <p:sp>
        <p:nvSpPr>
          <p:cNvPr id="72707" name="Rectangle 3"/>
          <p:cNvSpPr>
            <a:spLocks noGrp="1" noChangeArrowheads="1"/>
          </p:cNvSpPr>
          <p:nvPr>
            <p:ph type="body" idx="1"/>
          </p:nvPr>
        </p:nvSpPr>
        <p:spPr>
          <a:xfrm>
            <a:off x="630767" y="1346200"/>
            <a:ext cx="7992533" cy="5004673"/>
          </a:xfrm>
          <a:noFill/>
          <a:ln/>
        </p:spPr>
        <p:txBody>
          <a:bodyPr/>
          <a:lstStyle/>
          <a:p>
            <a:pPr>
              <a:lnSpc>
                <a:spcPct val="100000"/>
              </a:lnSpc>
              <a:spcBef>
                <a:spcPct val="40000"/>
              </a:spcBef>
            </a:pPr>
            <a:r>
              <a:rPr lang="en-US" sz="2800" dirty="0"/>
              <a:t>To identify any safety problem quickly</a:t>
            </a:r>
          </a:p>
          <a:p>
            <a:pPr>
              <a:lnSpc>
                <a:spcPct val="100000"/>
              </a:lnSpc>
              <a:spcBef>
                <a:spcPct val="40000"/>
              </a:spcBef>
            </a:pPr>
            <a:r>
              <a:rPr lang="en-US" sz="2800" dirty="0"/>
              <a:t>To identify problems with trial conduct </a:t>
            </a:r>
          </a:p>
          <a:p>
            <a:pPr lvl="1">
              <a:lnSpc>
                <a:spcPct val="100000"/>
              </a:lnSpc>
              <a:spcBef>
                <a:spcPct val="40000"/>
              </a:spcBef>
            </a:pPr>
            <a:r>
              <a:rPr lang="en-US" sz="2400" dirty="0"/>
              <a:t>inadequate accrual</a:t>
            </a:r>
          </a:p>
          <a:p>
            <a:pPr lvl="1">
              <a:lnSpc>
                <a:spcPct val="100000"/>
              </a:lnSpc>
              <a:spcBef>
                <a:spcPct val="40000"/>
              </a:spcBef>
            </a:pPr>
            <a:r>
              <a:rPr lang="en-US" sz="2400" dirty="0"/>
              <a:t>undesirable distribution of baseline characteristics</a:t>
            </a:r>
          </a:p>
          <a:p>
            <a:pPr lvl="1">
              <a:lnSpc>
                <a:spcPct val="100000"/>
              </a:lnSpc>
              <a:spcBef>
                <a:spcPct val="40000"/>
              </a:spcBef>
            </a:pPr>
            <a:r>
              <a:rPr lang="en-US" sz="2400" dirty="0"/>
              <a:t>dropouts, noncompliance, protocol deviations</a:t>
            </a:r>
          </a:p>
          <a:p>
            <a:pPr>
              <a:lnSpc>
                <a:spcPct val="100000"/>
              </a:lnSpc>
              <a:spcBef>
                <a:spcPct val="40000"/>
              </a:spcBef>
            </a:pPr>
            <a:r>
              <a:rPr lang="en-US" sz="2800" dirty="0"/>
              <a:t>To evaluate continued feasibility of trial as presently designed</a:t>
            </a:r>
          </a:p>
          <a:p>
            <a:pPr>
              <a:lnSpc>
                <a:spcPct val="100000"/>
              </a:lnSpc>
              <a:spcBef>
                <a:spcPct val="40000"/>
              </a:spcBef>
            </a:pPr>
            <a:r>
              <a:rPr lang="en-US" sz="2800" dirty="0"/>
              <a:t>To determine if trial objectives have been met and trial may be terminated early</a:t>
            </a:r>
          </a:p>
        </p:txBody>
      </p:sp>
    </p:spTree>
    <p:extLst>
      <p:ext uri="{BB962C8B-B14F-4D97-AF65-F5344CB8AC3E}">
        <p14:creationId xmlns:p14="http://schemas.microsoft.com/office/powerpoint/2010/main" val="38860596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UT0003"/>
          <p:cNvPicPr>
            <a:picLocks noChangeAspect="1" noChangeArrowheads="1"/>
          </p:cNvPicPr>
          <p:nvPr/>
        </p:nvPicPr>
        <p:blipFill>
          <a:blip r:embed="rId2" cstate="print"/>
          <a:srcRect/>
          <a:stretch>
            <a:fillRect/>
          </a:stretch>
        </p:blipFill>
        <p:spPr bwMode="auto">
          <a:xfrm rot="60000">
            <a:off x="688298" y="-88268"/>
            <a:ext cx="7403489" cy="6200423"/>
          </a:xfrm>
          <a:prstGeom prst="rect">
            <a:avLst/>
          </a:prstGeom>
          <a:noFill/>
          <a:ln w="9525">
            <a:noFill/>
            <a:miter lim="800000"/>
            <a:headEnd/>
            <a:tailEnd/>
          </a:ln>
        </p:spPr>
      </p:pic>
    </p:spTree>
    <p:extLst>
      <p:ext uri="{BB962C8B-B14F-4D97-AF65-F5344CB8AC3E}">
        <p14:creationId xmlns:p14="http://schemas.microsoft.com/office/powerpoint/2010/main" val="2497382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NEW PROBLEM</a:t>
            </a:r>
          </a:p>
        </p:txBody>
      </p:sp>
      <p:sp>
        <p:nvSpPr>
          <p:cNvPr id="30723" name="Rectangle 3"/>
          <p:cNvSpPr>
            <a:spLocks noGrp="1" noChangeArrowheads="1"/>
          </p:cNvSpPr>
          <p:nvPr>
            <p:ph type="body" idx="1"/>
          </p:nvPr>
        </p:nvSpPr>
        <p:spPr>
          <a:xfrm>
            <a:off x="658812" y="1170733"/>
            <a:ext cx="7826375" cy="2156714"/>
          </a:xfrm>
        </p:spPr>
        <p:txBody>
          <a:bodyPr/>
          <a:lstStyle/>
          <a:p>
            <a:pPr eaLnBrk="1" hangingPunct="1"/>
            <a:r>
              <a:rPr lang="en-US" dirty="0"/>
              <a:t>O’Brien-Fleming calculations based on fixed number of interim analyses</a:t>
            </a:r>
          </a:p>
          <a:p>
            <a:pPr eaLnBrk="1" hangingPunct="1"/>
            <a:r>
              <a:rPr lang="en-US" dirty="0"/>
              <a:t>Suppose an unexpected concern arose at one analysis; need to review data again sooner than next specified analysis time—may increase number of interim analyses</a:t>
            </a:r>
          </a:p>
          <a:p>
            <a:pPr eaLnBrk="1" hangingPunct="1"/>
            <a:r>
              <a:rPr lang="en-US" dirty="0"/>
              <a:t>Don’t want to inflate false positive risk, but</a:t>
            </a:r>
          </a:p>
          <a:p>
            <a:pPr eaLnBrk="1" hangingPunct="1"/>
            <a:r>
              <a:rPr lang="en-US" dirty="0"/>
              <a:t>Safety of trial participants is first priority</a:t>
            </a:r>
          </a:p>
        </p:txBody>
      </p:sp>
    </p:spTree>
    <p:extLst>
      <p:ext uri="{BB962C8B-B14F-4D97-AF65-F5344CB8AC3E}">
        <p14:creationId xmlns:p14="http://schemas.microsoft.com/office/powerpoint/2010/main" val="1284734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349898"/>
            <a:ext cx="8610600" cy="914400"/>
          </a:xfrm>
          <a:noFill/>
        </p:spPr>
        <p:txBody>
          <a:bodyPr lIns="90488" tIns="44450" rIns="90488" bIns="44450"/>
          <a:lstStyle/>
          <a:p>
            <a:pPr eaLnBrk="1" hangingPunct="1"/>
            <a:r>
              <a:rPr lang="en-US" dirty="0"/>
              <a:t>GROUP SEQUENTIAL TESTING: LAN-DEMETS (“ALPHA-SPENDING”)</a:t>
            </a:r>
          </a:p>
        </p:txBody>
      </p:sp>
      <p:sp>
        <p:nvSpPr>
          <p:cNvPr id="31747" name="Rectangle 3"/>
          <p:cNvSpPr>
            <a:spLocks noGrp="1" noChangeArrowheads="1"/>
          </p:cNvSpPr>
          <p:nvPr>
            <p:ph type="body" idx="1"/>
          </p:nvPr>
        </p:nvSpPr>
        <p:spPr>
          <a:xfrm>
            <a:off x="419100" y="1676400"/>
            <a:ext cx="8305800" cy="3505200"/>
          </a:xfrm>
          <a:noFill/>
        </p:spPr>
        <p:txBody>
          <a:bodyPr lIns="90488" tIns="44450" rIns="90488" bIns="44450"/>
          <a:lstStyle/>
          <a:p>
            <a:pPr eaLnBrk="1" hangingPunct="1">
              <a:spcBef>
                <a:spcPct val="45000"/>
              </a:spcBef>
            </a:pPr>
            <a:r>
              <a:rPr lang="en-US" sz="2400" dirty="0"/>
              <a:t>Can “spend” varying proportion of overall alpha at each interim test</a:t>
            </a:r>
          </a:p>
          <a:p>
            <a:pPr eaLnBrk="1" hangingPunct="1">
              <a:spcBef>
                <a:spcPct val="45000"/>
              </a:spcBef>
            </a:pPr>
            <a:r>
              <a:rPr lang="en-US" sz="2400" dirty="0"/>
              <a:t>Amount to spend depends on proportion of information accumulated</a:t>
            </a:r>
          </a:p>
          <a:p>
            <a:pPr eaLnBrk="1" hangingPunct="1">
              <a:spcBef>
                <a:spcPct val="45000"/>
              </a:spcBef>
            </a:pPr>
            <a:r>
              <a:rPr lang="en-US" sz="2400" dirty="0"/>
              <a:t>Permits greater flexibility in number/timing of interim analysis, but approach must be pre-specified </a:t>
            </a:r>
          </a:p>
          <a:p>
            <a:pPr eaLnBrk="1" hangingPunct="1">
              <a:spcBef>
                <a:spcPct val="45000"/>
              </a:spcBef>
            </a:pPr>
            <a:r>
              <a:rPr lang="en-US" sz="2400" dirty="0"/>
              <a:t>Because results from closely spaced interim analyses will be highly correlated, don’t need to pay too big a price for adding an analysis</a:t>
            </a:r>
          </a:p>
        </p:txBody>
      </p:sp>
    </p:spTree>
    <p:extLst>
      <p:ext uri="{BB962C8B-B14F-4D97-AF65-F5344CB8AC3E}">
        <p14:creationId xmlns:p14="http://schemas.microsoft.com/office/powerpoint/2010/main" val="287828525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623888"/>
            <a:ext cx="8520113" cy="558800"/>
          </a:xfrm>
        </p:spPr>
        <p:txBody>
          <a:bodyPr/>
          <a:lstStyle/>
          <a:p>
            <a:r>
              <a:rPr lang="en-US" sz="3200" dirty="0"/>
              <a:t>NOT ALL TRIALS NEED TO PROVIDE EARLY TERMINATION BOUNDARIES</a:t>
            </a:r>
          </a:p>
        </p:txBody>
      </p:sp>
      <p:sp>
        <p:nvSpPr>
          <p:cNvPr id="3" name="Content Placeholder 2"/>
          <p:cNvSpPr>
            <a:spLocks noGrp="1"/>
          </p:cNvSpPr>
          <p:nvPr>
            <p:ph idx="1"/>
          </p:nvPr>
        </p:nvSpPr>
        <p:spPr>
          <a:xfrm>
            <a:off x="612775" y="1447800"/>
            <a:ext cx="7826375" cy="4331668"/>
          </a:xfrm>
        </p:spPr>
        <p:txBody>
          <a:bodyPr/>
          <a:lstStyle/>
          <a:p>
            <a:r>
              <a:rPr lang="en-US" sz="2800" dirty="0"/>
              <a:t>Trials evaluating interventions for symptom relief</a:t>
            </a:r>
          </a:p>
          <a:p>
            <a:pPr lvl="1"/>
            <a:r>
              <a:rPr lang="en-US" sz="2400" dirty="0"/>
              <a:t>Important to have as much information as possible on safety</a:t>
            </a:r>
          </a:p>
          <a:p>
            <a:pPr lvl="1"/>
            <a:r>
              <a:rPr lang="en-US" sz="2400" dirty="0"/>
              <a:t>Trial results can be very variable</a:t>
            </a:r>
          </a:p>
          <a:p>
            <a:pPr lvl="1"/>
            <a:r>
              <a:rPr lang="en-US" dirty="0"/>
              <a:t>Likely that multiple trials will be conducted</a:t>
            </a:r>
            <a:endParaRPr lang="en-US" sz="2400" dirty="0"/>
          </a:p>
          <a:p>
            <a:r>
              <a:rPr lang="en-US" sz="2800" dirty="0"/>
              <a:t>Trials comparing interventions in wide use</a:t>
            </a:r>
          </a:p>
          <a:p>
            <a:pPr lvl="1"/>
            <a:r>
              <a:rPr lang="en-US" sz="2400" dirty="0"/>
              <a:t>If opinion is divided about which treatment is preferable, will need substantial amount of data to affect clinical practice</a:t>
            </a:r>
          </a:p>
        </p:txBody>
      </p:sp>
    </p:spTree>
    <p:extLst>
      <p:ext uri="{BB962C8B-B14F-4D97-AF65-F5344CB8AC3E}">
        <p14:creationId xmlns:p14="http://schemas.microsoft.com/office/powerpoint/2010/main" val="2482845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488302"/>
            <a:ext cx="7772400" cy="1143000"/>
          </a:xfrm>
          <a:noFill/>
        </p:spPr>
        <p:txBody>
          <a:bodyPr lIns="90488" tIns="44450" rIns="90488" bIns="44450"/>
          <a:lstStyle/>
          <a:p>
            <a:pPr eaLnBrk="1" hangingPunct="1"/>
            <a:r>
              <a:rPr lang="en-US" dirty="0"/>
              <a:t>EFFICACY VS. SAFETY</a:t>
            </a:r>
          </a:p>
        </p:txBody>
      </p:sp>
      <p:sp>
        <p:nvSpPr>
          <p:cNvPr id="32771" name="Rectangle 3"/>
          <p:cNvSpPr>
            <a:spLocks noGrp="1" noChangeArrowheads="1"/>
          </p:cNvSpPr>
          <p:nvPr>
            <p:ph type="body" idx="1"/>
          </p:nvPr>
        </p:nvSpPr>
        <p:spPr>
          <a:xfrm>
            <a:off x="457200" y="1133669"/>
            <a:ext cx="7924800" cy="4114800"/>
          </a:xfrm>
          <a:noFill/>
        </p:spPr>
        <p:txBody>
          <a:bodyPr lIns="90488" tIns="44450" rIns="90488" bIns="44450"/>
          <a:lstStyle/>
          <a:p>
            <a:pPr eaLnBrk="1" hangingPunct="1">
              <a:spcBef>
                <a:spcPct val="60000"/>
              </a:spcBef>
            </a:pPr>
            <a:r>
              <a:rPr lang="en-US" dirty="0"/>
              <a:t>Concern about Type I error generally applies primarily to efficacy question</a:t>
            </a:r>
          </a:p>
          <a:p>
            <a:pPr eaLnBrk="1" hangingPunct="1">
              <a:spcBef>
                <a:spcPct val="60000"/>
              </a:spcBef>
            </a:pPr>
            <a:r>
              <a:rPr lang="en-US" dirty="0"/>
              <a:t>Definitive proof usually not required to stop a trial for safety concerns</a:t>
            </a:r>
          </a:p>
          <a:p>
            <a:pPr eaLnBrk="1" hangingPunct="1">
              <a:spcBef>
                <a:spcPct val="60000"/>
              </a:spcBef>
            </a:pPr>
            <a:r>
              <a:rPr lang="en-US" dirty="0"/>
              <a:t>Thus, stopping boundaries are often asymmetric</a:t>
            </a:r>
          </a:p>
          <a:p>
            <a:pPr eaLnBrk="1" hangingPunct="1">
              <a:spcBef>
                <a:spcPct val="60000"/>
              </a:spcBef>
            </a:pPr>
            <a:r>
              <a:rPr lang="en-US" dirty="0"/>
              <a:t>Asymmetric bounds also allow early stopping when efficacy is unlikely to be demonstrated (futility)</a:t>
            </a:r>
          </a:p>
        </p:txBody>
      </p:sp>
    </p:spTree>
    <p:extLst>
      <p:ext uri="{BB962C8B-B14F-4D97-AF65-F5344CB8AC3E}">
        <p14:creationId xmlns:p14="http://schemas.microsoft.com/office/powerpoint/2010/main" val="376895740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685800"/>
            <a:ext cx="5181600" cy="513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578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7436" y="-152400"/>
            <a:ext cx="7772400" cy="838200"/>
          </a:xfrm>
          <a:noFill/>
        </p:spPr>
        <p:txBody>
          <a:bodyPr lIns="90488" tIns="44450" rIns="90488" bIns="44450"/>
          <a:lstStyle/>
          <a:p>
            <a:pPr eaLnBrk="1" hangingPunct="1"/>
            <a:r>
              <a:rPr lang="en-US" dirty="0"/>
              <a:t>CURTAILED TESTING</a:t>
            </a:r>
          </a:p>
        </p:txBody>
      </p:sp>
      <p:sp>
        <p:nvSpPr>
          <p:cNvPr id="36867" name="Rectangle 3"/>
          <p:cNvSpPr>
            <a:spLocks noGrp="1" noChangeArrowheads="1"/>
          </p:cNvSpPr>
          <p:nvPr>
            <p:ph type="body" idx="1"/>
          </p:nvPr>
        </p:nvSpPr>
        <p:spPr>
          <a:xfrm>
            <a:off x="685800" y="1066800"/>
            <a:ext cx="7772400" cy="4724400"/>
          </a:xfrm>
          <a:noFill/>
        </p:spPr>
        <p:txBody>
          <a:bodyPr lIns="90488" tIns="44450" rIns="90488" bIns="44450"/>
          <a:lstStyle/>
          <a:p>
            <a:pPr eaLnBrk="1" hangingPunct="1">
              <a:spcBef>
                <a:spcPct val="40000"/>
              </a:spcBef>
            </a:pPr>
            <a:r>
              <a:rPr lang="en-US" sz="2400" dirty="0"/>
              <a:t>Evaluates whether a “foregone conclusion” has been reached, either positive or negative (also called “futility” testing)</a:t>
            </a:r>
          </a:p>
          <a:p>
            <a:pPr eaLnBrk="1" hangingPunct="1">
              <a:spcBef>
                <a:spcPct val="40000"/>
              </a:spcBef>
            </a:pPr>
            <a:r>
              <a:rPr lang="en-US" sz="2400" dirty="0"/>
              <a:t>Analogy: “clinching” the pennant  before the end of the season</a:t>
            </a:r>
          </a:p>
          <a:p>
            <a:pPr eaLnBrk="1" hangingPunct="1">
              <a:spcBef>
                <a:spcPct val="40000"/>
              </a:spcBef>
            </a:pPr>
            <a:r>
              <a:rPr lang="en-US" sz="2400" dirty="0"/>
              <a:t>No repeated testing issues--can evaluate on any schedule, with any frequency (no chance of Type 1 error)</a:t>
            </a:r>
          </a:p>
          <a:p>
            <a:pPr eaLnBrk="1" hangingPunct="1">
              <a:spcBef>
                <a:spcPct val="40000"/>
              </a:spcBef>
            </a:pPr>
            <a:r>
              <a:rPr lang="en-US" sz="2400" dirty="0"/>
              <a:t>Only concern is Type 2 error—not giving enough of a chance to see effect</a:t>
            </a:r>
          </a:p>
          <a:p>
            <a:pPr eaLnBrk="1" hangingPunct="1">
              <a:spcBef>
                <a:spcPct val="40000"/>
              </a:spcBef>
            </a:pPr>
            <a:r>
              <a:rPr lang="en-US" sz="2400" dirty="0"/>
              <a:t>Termination virtually impossible until most of the trial is completed</a:t>
            </a:r>
          </a:p>
        </p:txBody>
      </p:sp>
    </p:spTree>
    <p:extLst>
      <p:ext uri="{BB962C8B-B14F-4D97-AF65-F5344CB8AC3E}">
        <p14:creationId xmlns:p14="http://schemas.microsoft.com/office/powerpoint/2010/main" val="77068053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94341"/>
            <a:ext cx="8520113" cy="558800"/>
          </a:xfrm>
        </p:spPr>
        <p:txBody>
          <a:bodyPr/>
          <a:lstStyle/>
          <a:p>
            <a:pPr eaLnBrk="1" hangingPunct="1"/>
            <a:r>
              <a:rPr lang="en-US" dirty="0"/>
              <a:t>STOCHASTICALLY CURTAILED TESTING</a:t>
            </a:r>
          </a:p>
        </p:txBody>
      </p:sp>
      <p:sp>
        <p:nvSpPr>
          <p:cNvPr id="37891" name="Rectangle 3"/>
          <p:cNvSpPr>
            <a:spLocks noGrp="1" noChangeArrowheads="1"/>
          </p:cNvSpPr>
          <p:nvPr>
            <p:ph type="body" idx="1"/>
          </p:nvPr>
        </p:nvSpPr>
        <p:spPr>
          <a:xfrm>
            <a:off x="457200" y="1497563"/>
            <a:ext cx="8305800" cy="4495800"/>
          </a:xfrm>
        </p:spPr>
        <p:txBody>
          <a:bodyPr/>
          <a:lstStyle/>
          <a:p>
            <a:pPr eaLnBrk="1" hangingPunct="1"/>
            <a:r>
              <a:rPr lang="en-US" dirty="0"/>
              <a:t>Stop when “almost sure” results won’t change</a:t>
            </a:r>
          </a:p>
          <a:p>
            <a:pPr eaLnBrk="1" hangingPunct="1"/>
            <a:r>
              <a:rPr lang="en-US" dirty="0"/>
              <a:t>Will permit stopping for futility somewhat earlier than using deterministic procedure</a:t>
            </a:r>
          </a:p>
          <a:p>
            <a:pPr eaLnBrk="1" hangingPunct="1"/>
            <a:r>
              <a:rPr lang="en-US" dirty="0"/>
              <a:t>Generally used for negative results, concurrently with something like O-F to monitor for benefit </a:t>
            </a:r>
          </a:p>
          <a:p>
            <a:pPr eaLnBrk="1" hangingPunct="1"/>
            <a:r>
              <a:rPr lang="en-US" dirty="0"/>
              <a:t>Still generally need at least 40-50% of planned observations in order to maintain low Type II error</a:t>
            </a:r>
          </a:p>
        </p:txBody>
      </p:sp>
    </p:spTree>
    <p:extLst>
      <p:ext uri="{BB962C8B-B14F-4D97-AF65-F5344CB8AC3E}">
        <p14:creationId xmlns:p14="http://schemas.microsoft.com/office/powerpoint/2010/main" val="30968184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t>EARLY STOPPING FOR FUTILITY</a:t>
            </a:r>
          </a:p>
        </p:txBody>
      </p:sp>
      <p:sp>
        <p:nvSpPr>
          <p:cNvPr id="38915" name="Content Placeholder 2"/>
          <p:cNvSpPr>
            <a:spLocks noGrp="1"/>
          </p:cNvSpPr>
          <p:nvPr>
            <p:ph idx="1"/>
          </p:nvPr>
        </p:nvSpPr>
        <p:spPr/>
        <p:txBody>
          <a:bodyPr/>
          <a:lstStyle/>
          <a:p>
            <a:pPr eaLnBrk="1" hangingPunct="1"/>
            <a:r>
              <a:rPr lang="en-US" dirty="0"/>
              <a:t>Primary motivations</a:t>
            </a:r>
          </a:p>
          <a:p>
            <a:pPr lvl="1" eaLnBrk="1" hangingPunct="1"/>
            <a:r>
              <a:rPr lang="en-US" dirty="0"/>
              <a:t>Conserving resources</a:t>
            </a:r>
          </a:p>
          <a:p>
            <a:pPr lvl="1" eaLnBrk="1" hangingPunct="1"/>
            <a:r>
              <a:rPr lang="en-US" dirty="0"/>
              <a:t>Limiting exposure to ineffective (or possibly harmful) treatments</a:t>
            </a:r>
          </a:p>
          <a:p>
            <a:pPr eaLnBrk="1" hangingPunct="1"/>
            <a:r>
              <a:rPr lang="en-US" dirty="0"/>
              <a:t>Statistical criteria</a:t>
            </a:r>
          </a:p>
          <a:p>
            <a:pPr lvl="1" eaLnBrk="1" hangingPunct="1"/>
            <a:r>
              <a:rPr lang="en-US" dirty="0"/>
              <a:t>Depends on trial circumstances</a:t>
            </a:r>
          </a:p>
          <a:p>
            <a:pPr lvl="1" eaLnBrk="1" hangingPunct="1"/>
            <a:r>
              <a:rPr lang="en-US" dirty="0"/>
              <a:t>If prior studies suggested the treatment was effective, would want stronger evidence of futility prior to stopping</a:t>
            </a:r>
          </a:p>
          <a:p>
            <a:pPr lvl="1" eaLnBrk="1" hangingPunct="1"/>
            <a:r>
              <a:rPr lang="en-US" dirty="0"/>
              <a:t>If treatment widely used, probably need more evidence of lack of effect to be persuasive</a:t>
            </a:r>
          </a:p>
        </p:txBody>
      </p:sp>
    </p:spTree>
    <p:extLst>
      <p:ext uri="{BB962C8B-B14F-4D97-AF65-F5344CB8AC3E}">
        <p14:creationId xmlns:p14="http://schemas.microsoft.com/office/powerpoint/2010/main" val="3728092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APPROACHES</a:t>
            </a:r>
          </a:p>
        </p:txBody>
      </p:sp>
      <p:sp>
        <p:nvSpPr>
          <p:cNvPr id="3" name="Content Placeholder 2"/>
          <p:cNvSpPr>
            <a:spLocks noGrp="1"/>
          </p:cNvSpPr>
          <p:nvPr>
            <p:ph idx="1"/>
          </p:nvPr>
        </p:nvSpPr>
        <p:spPr>
          <a:xfrm>
            <a:off x="800893" y="1245378"/>
            <a:ext cx="7826375" cy="3316006"/>
          </a:xfrm>
        </p:spPr>
        <p:txBody>
          <a:bodyPr/>
          <a:lstStyle/>
          <a:p>
            <a:r>
              <a:rPr lang="en-US" dirty="0"/>
              <a:t>Conditional power</a:t>
            </a:r>
          </a:p>
          <a:p>
            <a:pPr lvl="1"/>
            <a:r>
              <a:rPr lang="en-US" dirty="0"/>
              <a:t>Probability that you will end up with a statistically significant finding, under the assumption that the true effect is what was hypothesized originally</a:t>
            </a:r>
          </a:p>
          <a:p>
            <a:pPr lvl="1"/>
            <a:r>
              <a:rPr lang="en-US" dirty="0"/>
              <a:t>If data are showing no benefit halfway through the trial, it will be unlikely that data yet to be accrued will be able to overcome early negative results—even if there truly is an effect</a:t>
            </a:r>
          </a:p>
        </p:txBody>
      </p:sp>
    </p:spTree>
    <p:extLst>
      <p:ext uri="{BB962C8B-B14F-4D97-AF65-F5344CB8AC3E}">
        <p14:creationId xmlns:p14="http://schemas.microsoft.com/office/powerpoint/2010/main" val="230611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79562" y="-508959"/>
            <a:ext cx="9144000" cy="1752600"/>
          </a:xfrm>
          <a:noFill/>
        </p:spPr>
        <p:txBody>
          <a:bodyPr lIns="92075" tIns="46038" rIns="92075" bIns="46038"/>
          <a:lstStyle/>
          <a:p>
            <a:pPr eaLnBrk="1" hangingPunct="1"/>
            <a:r>
              <a:rPr lang="en-US" dirty="0"/>
              <a:t/>
            </a:r>
            <a:br>
              <a:rPr lang="en-US" dirty="0"/>
            </a:br>
            <a:r>
              <a:rPr lang="en-US" dirty="0"/>
              <a:t>WHY DATA MONITORING </a:t>
            </a:r>
            <a:br>
              <a:rPr lang="en-US" dirty="0"/>
            </a:br>
            <a:r>
              <a:rPr lang="en-US" dirty="0"/>
              <a:t>COMMITTEES?</a:t>
            </a:r>
          </a:p>
        </p:txBody>
      </p:sp>
      <p:sp>
        <p:nvSpPr>
          <p:cNvPr id="52227" name="Rectangle 3"/>
          <p:cNvSpPr>
            <a:spLocks noGrp="1" noChangeArrowheads="1"/>
          </p:cNvSpPr>
          <p:nvPr>
            <p:ph type="body" idx="1"/>
          </p:nvPr>
        </p:nvSpPr>
        <p:spPr>
          <a:xfrm>
            <a:off x="997234" y="1434743"/>
            <a:ext cx="7149531" cy="4366966"/>
          </a:xfrm>
          <a:noFill/>
        </p:spPr>
        <p:txBody>
          <a:bodyPr lIns="92075" tIns="46038" rIns="92075" bIns="46038"/>
          <a:lstStyle/>
          <a:p>
            <a:pPr eaLnBrk="1" hangingPunct="1">
              <a:spcBef>
                <a:spcPct val="40000"/>
              </a:spcBef>
            </a:pPr>
            <a:r>
              <a:rPr lang="en-US" dirty="0"/>
              <a:t>To ensure regular and systematic interim monitoring</a:t>
            </a:r>
          </a:p>
          <a:p>
            <a:pPr eaLnBrk="1" hangingPunct="1">
              <a:spcBef>
                <a:spcPct val="40000"/>
              </a:spcBef>
            </a:pPr>
            <a:r>
              <a:rPr lang="en-US" dirty="0"/>
              <a:t>To provide an </a:t>
            </a:r>
            <a:r>
              <a:rPr lang="en-US" u="sng" dirty="0"/>
              <a:t>objective</a:t>
            </a:r>
            <a:r>
              <a:rPr lang="en-US" dirty="0"/>
              <a:t> assessment of the interim data by scientists with no vested interest in trial outcome</a:t>
            </a:r>
          </a:p>
          <a:p>
            <a:pPr eaLnBrk="1" hangingPunct="1">
              <a:spcBef>
                <a:spcPct val="40000"/>
              </a:spcBef>
            </a:pPr>
            <a:r>
              <a:rPr lang="en-US" dirty="0"/>
              <a:t>To protect </a:t>
            </a:r>
            <a:r>
              <a:rPr lang="en-US" u="sng" dirty="0"/>
              <a:t>confidentiality</a:t>
            </a:r>
            <a:r>
              <a:rPr lang="en-US" dirty="0"/>
              <a:t> of interim treatment comparisons so that trial conduct and interim-decision-making by investigators will be unbiased</a:t>
            </a:r>
          </a:p>
        </p:txBody>
      </p:sp>
    </p:spTree>
    <p:extLst>
      <p:ext uri="{BB962C8B-B14F-4D97-AF65-F5344CB8AC3E}">
        <p14:creationId xmlns:p14="http://schemas.microsoft.com/office/powerpoint/2010/main" val="381250452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56662" y="713486"/>
            <a:ext cx="8520113" cy="558800"/>
          </a:xfrm>
        </p:spPr>
        <p:txBody>
          <a:bodyPr/>
          <a:lstStyle/>
          <a:p>
            <a:pPr eaLnBrk="1" hangingPunct="1"/>
            <a:r>
              <a:rPr lang="en-US" dirty="0"/>
              <a:t>STATISTICAL ISSUES IN FUTILITY MONITORING</a:t>
            </a:r>
          </a:p>
        </p:txBody>
      </p:sp>
      <p:sp>
        <p:nvSpPr>
          <p:cNvPr id="40963" name="Content Placeholder 2"/>
          <p:cNvSpPr>
            <a:spLocks noGrp="1"/>
          </p:cNvSpPr>
          <p:nvPr>
            <p:ph idx="1"/>
          </p:nvPr>
        </p:nvSpPr>
        <p:spPr>
          <a:xfrm>
            <a:off x="658812" y="1272286"/>
            <a:ext cx="7826375" cy="2156714"/>
          </a:xfrm>
        </p:spPr>
        <p:txBody>
          <a:bodyPr/>
          <a:lstStyle/>
          <a:p>
            <a:pPr eaLnBrk="1" hangingPunct="1"/>
            <a:r>
              <a:rPr lang="en-US" dirty="0"/>
              <a:t>No cost in terms of significance level; no possibility of Type 1 error if stop with a declaration of “no difference”</a:t>
            </a:r>
          </a:p>
          <a:p>
            <a:pPr eaLnBrk="1" hangingPunct="1"/>
            <a:r>
              <a:rPr lang="en-US" dirty="0"/>
              <a:t>Cost is in Type 2 error:  are you giving the treatment a sufficient chance to show benefit</a:t>
            </a:r>
          </a:p>
          <a:p>
            <a:pPr lvl="1" eaLnBrk="1" hangingPunct="1"/>
            <a:r>
              <a:rPr lang="en-US" dirty="0"/>
              <a:t>Maybe you had an initial run of unresponsive subjects</a:t>
            </a:r>
          </a:p>
          <a:p>
            <a:pPr lvl="1" eaLnBrk="1" hangingPunct="1"/>
            <a:r>
              <a:rPr lang="en-US" dirty="0"/>
              <a:t>Maybe there is a learning curve in regard to administering treatment</a:t>
            </a:r>
          </a:p>
        </p:txBody>
      </p:sp>
    </p:spTree>
    <p:extLst>
      <p:ext uri="{BB962C8B-B14F-4D97-AF65-F5344CB8AC3E}">
        <p14:creationId xmlns:p14="http://schemas.microsoft.com/office/powerpoint/2010/main" val="17921225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96416"/>
            <a:ext cx="8001000" cy="1143000"/>
          </a:xfrm>
        </p:spPr>
        <p:txBody>
          <a:bodyPr/>
          <a:lstStyle/>
          <a:p>
            <a:pPr eaLnBrk="1" hangingPunct="1"/>
            <a:r>
              <a:rPr lang="en-US" dirty="0"/>
              <a:t>NOT ALL TRIALS SHOULD HAVE FUTILITY STOPPING PLANS</a:t>
            </a:r>
          </a:p>
        </p:txBody>
      </p:sp>
      <p:sp>
        <p:nvSpPr>
          <p:cNvPr id="39939" name="Content Placeholder 2"/>
          <p:cNvSpPr>
            <a:spLocks noGrp="1"/>
          </p:cNvSpPr>
          <p:nvPr>
            <p:ph idx="1"/>
          </p:nvPr>
        </p:nvSpPr>
        <p:spPr>
          <a:xfrm>
            <a:off x="495300" y="1570653"/>
            <a:ext cx="8153400" cy="4114800"/>
          </a:xfrm>
        </p:spPr>
        <p:txBody>
          <a:bodyPr/>
          <a:lstStyle/>
          <a:p>
            <a:pPr eaLnBrk="1" hangingPunct="1"/>
            <a:r>
              <a:rPr lang="en-US" dirty="0"/>
              <a:t>Trials evaluating widely used treatment whose value has come under question</a:t>
            </a:r>
          </a:p>
          <a:p>
            <a:pPr lvl="1" eaLnBrk="1" hangingPunct="1"/>
            <a:r>
              <a:rPr lang="en-US" dirty="0"/>
              <a:t>Need substantial evidence to change practice</a:t>
            </a:r>
          </a:p>
          <a:p>
            <a:pPr eaLnBrk="1" hangingPunct="1"/>
            <a:r>
              <a:rPr lang="en-US" dirty="0"/>
              <a:t>Trials with important secondary objectives that may not yet be sufficiently well addressed</a:t>
            </a:r>
          </a:p>
          <a:p>
            <a:pPr eaLnBrk="1" hangingPunct="1"/>
            <a:r>
              <a:rPr lang="en-US" dirty="0"/>
              <a:t>Trials of new treatments to relieve symptoms</a:t>
            </a:r>
          </a:p>
          <a:p>
            <a:pPr lvl="1" eaLnBrk="1" hangingPunct="1"/>
            <a:r>
              <a:rPr lang="en-US" dirty="0"/>
              <a:t>Trials of effective treatments often negative</a:t>
            </a:r>
          </a:p>
          <a:p>
            <a:pPr lvl="1" eaLnBrk="1" hangingPunct="1"/>
            <a:r>
              <a:rPr lang="en-US" dirty="0"/>
              <a:t>Typically need evidence from a body of trials to support approval</a:t>
            </a:r>
          </a:p>
          <a:p>
            <a:pPr eaLnBrk="1" hangingPunct="1"/>
            <a:endParaRPr lang="en-US" dirty="0"/>
          </a:p>
        </p:txBody>
      </p:sp>
    </p:spTree>
    <p:extLst>
      <p:ext uri="{BB962C8B-B14F-4D97-AF65-F5344CB8AC3E}">
        <p14:creationId xmlns:p14="http://schemas.microsoft.com/office/powerpoint/2010/main" val="21768420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9D70-060D-444A-9C5B-B228DB18E7D0}"/>
              </a:ext>
            </a:extLst>
          </p:cNvPr>
          <p:cNvSpPr>
            <a:spLocks noGrp="1"/>
          </p:cNvSpPr>
          <p:nvPr>
            <p:ph type="title"/>
          </p:nvPr>
        </p:nvSpPr>
        <p:spPr>
          <a:xfrm>
            <a:off x="817919" y="3076284"/>
            <a:ext cx="8520113" cy="558800"/>
          </a:xfrm>
        </p:spPr>
        <p:txBody>
          <a:bodyPr/>
          <a:lstStyle/>
          <a:p>
            <a:pPr algn="ctr"/>
            <a:r>
              <a:rPr lang="en-US" sz="6000" dirty="0"/>
              <a:t>QUESTIONS/</a:t>
            </a:r>
            <a:br>
              <a:rPr lang="en-US" sz="6000" dirty="0"/>
            </a:br>
            <a:r>
              <a:rPr lang="en-US" sz="6000" dirty="0"/>
              <a:t>COMMENTS</a:t>
            </a:r>
          </a:p>
        </p:txBody>
      </p:sp>
      <p:sp>
        <p:nvSpPr>
          <p:cNvPr id="3" name="Content Placeholder 2">
            <a:extLst>
              <a:ext uri="{FF2B5EF4-FFF2-40B4-BE49-F238E27FC236}">
                <a16:creationId xmlns:a16="http://schemas.microsoft.com/office/drawing/2014/main" id="{D8A3A01F-80C2-48FF-A0F3-8546CFDBCE20}"/>
              </a:ext>
            </a:extLst>
          </p:cNvPr>
          <p:cNvSpPr>
            <a:spLocks noGrp="1"/>
          </p:cNvSpPr>
          <p:nvPr>
            <p:ph idx="1"/>
          </p:nvPr>
        </p:nvSpPr>
        <p:spPr>
          <a:xfrm>
            <a:off x="658812" y="-293410"/>
            <a:ext cx="7826375" cy="2156714"/>
          </a:xfrm>
        </p:spPr>
        <p:txBody>
          <a:bodyPr/>
          <a:lstStyle/>
          <a:p>
            <a:endParaRPr lang="en-US" dirty="0"/>
          </a:p>
        </p:txBody>
      </p:sp>
    </p:spTree>
    <p:extLst>
      <p:ext uri="{BB962C8B-B14F-4D97-AF65-F5344CB8AC3E}">
        <p14:creationId xmlns:p14="http://schemas.microsoft.com/office/powerpoint/2010/main" val="37133449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52425" y="2770188"/>
            <a:ext cx="8520113" cy="558800"/>
          </a:xfrm>
        </p:spPr>
        <p:txBody>
          <a:bodyPr/>
          <a:lstStyle/>
          <a:p>
            <a:pPr algn="ctr">
              <a:lnSpc>
                <a:spcPct val="55000"/>
              </a:lnSpc>
            </a:pPr>
            <a:r>
              <a:rPr lang="en-US" sz="5500" dirty="0"/>
              <a:t>WHAT TRIALS NEED </a:t>
            </a:r>
            <a:br>
              <a:rPr lang="en-US" sz="5500" dirty="0"/>
            </a:br>
            <a:r>
              <a:rPr lang="en-US" sz="5500" dirty="0"/>
              <a:t/>
            </a:r>
            <a:br>
              <a:rPr lang="en-US" sz="5500" dirty="0"/>
            </a:br>
            <a:r>
              <a:rPr lang="en-US" sz="5500" dirty="0"/>
              <a:t>DMCs?</a:t>
            </a:r>
            <a:endParaRPr lang="en-US" dirty="0"/>
          </a:p>
        </p:txBody>
      </p:sp>
      <p:sp>
        <p:nvSpPr>
          <p:cNvPr id="2" name="Content Placeholder 1"/>
          <p:cNvSpPr>
            <a:spLocks noGrp="1"/>
          </p:cNvSpPr>
          <p:nvPr>
            <p:ph idx="1"/>
          </p:nvPr>
        </p:nvSpPr>
        <p:spPr>
          <a:xfrm>
            <a:off x="549275" y="3479800"/>
            <a:ext cx="7826375" cy="2259013"/>
          </a:xfrm>
        </p:spPr>
        <p:txBody>
          <a:bodyPr/>
          <a:lstStyle/>
          <a:p>
            <a:endParaRPr lang="en-US"/>
          </a:p>
        </p:txBody>
      </p:sp>
      <p:sp>
        <p:nvSpPr>
          <p:cNvPr id="4" name="Slide Number Placeholder 5"/>
          <p:cNvSpPr>
            <a:spLocks noGrp="1"/>
          </p:cNvSpPr>
          <p:nvPr>
            <p:ph type="sldNum" sz="quarter" idx="4294967295"/>
          </p:nvPr>
        </p:nvSpPr>
        <p:spPr>
          <a:xfrm>
            <a:off x="7239000" y="6248400"/>
            <a:ext cx="1905000" cy="457200"/>
          </a:xfrm>
          <a:prstGeom prst="rect">
            <a:avLst/>
          </a:prstGeom>
        </p:spPr>
        <p:txBody>
          <a:bodyPr/>
          <a:lstStyle/>
          <a:p>
            <a:fld id="{6F8E01FB-CBA7-4905-8144-D08E672F38F1}" type="slidenum">
              <a:rPr lang="en-US"/>
              <a:pPr/>
              <a:t>73</a:t>
            </a:fld>
            <a:endParaRPr lang="en-US"/>
          </a:p>
        </p:txBody>
      </p:sp>
    </p:spTree>
    <p:extLst>
      <p:ext uri="{BB962C8B-B14F-4D97-AF65-F5344CB8AC3E}">
        <p14:creationId xmlns:p14="http://schemas.microsoft.com/office/powerpoint/2010/main" val="390417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3C6981CA-62A4-4F82-89FE-9E4A529CA335}" type="slidenum">
              <a:rPr lang="en-US"/>
              <a:pPr/>
              <a:t>74</a:t>
            </a:fld>
            <a:endParaRPr lang="en-US"/>
          </a:p>
        </p:txBody>
      </p:sp>
      <p:sp>
        <p:nvSpPr>
          <p:cNvPr id="137218" name="Rectangle 2"/>
          <p:cNvSpPr>
            <a:spLocks noGrp="1" noChangeArrowheads="1"/>
          </p:cNvSpPr>
          <p:nvPr>
            <p:ph type="title"/>
          </p:nvPr>
        </p:nvSpPr>
        <p:spPr>
          <a:xfrm>
            <a:off x="406400" y="609600"/>
            <a:ext cx="7772400" cy="685800"/>
          </a:xfrm>
        </p:spPr>
        <p:txBody>
          <a:bodyPr/>
          <a:lstStyle/>
          <a:p>
            <a:pPr>
              <a:lnSpc>
                <a:spcPct val="100000"/>
              </a:lnSpc>
            </a:pPr>
            <a:r>
              <a:rPr lang="en-US" sz="3600" dirty="0"/>
              <a:t>TRIALS THAT MIGHT BE STOPPED EARLY FOR EFFICACY</a:t>
            </a:r>
          </a:p>
        </p:txBody>
      </p:sp>
      <p:sp>
        <p:nvSpPr>
          <p:cNvPr id="137219" name="Rectangle 3"/>
          <p:cNvSpPr>
            <a:spLocks noGrp="1" noChangeArrowheads="1"/>
          </p:cNvSpPr>
          <p:nvPr>
            <p:ph type="body" idx="1"/>
          </p:nvPr>
        </p:nvSpPr>
        <p:spPr>
          <a:xfrm>
            <a:off x="397934" y="1739900"/>
            <a:ext cx="7442200" cy="3859744"/>
          </a:xfrm>
        </p:spPr>
        <p:txBody>
          <a:bodyPr/>
          <a:lstStyle/>
          <a:p>
            <a:pPr>
              <a:lnSpc>
                <a:spcPct val="100000"/>
              </a:lnSpc>
            </a:pPr>
            <a:r>
              <a:rPr lang="en-US" sz="2800" dirty="0"/>
              <a:t>Treatment aimed at reducing mortality or morbidity</a:t>
            </a:r>
          </a:p>
          <a:p>
            <a:pPr>
              <a:lnSpc>
                <a:spcPct val="100000"/>
              </a:lnSpc>
            </a:pPr>
            <a:r>
              <a:rPr lang="en-US" sz="2800" dirty="0"/>
              <a:t>Ethical requirement to terminate a clearly inferior treatment</a:t>
            </a:r>
          </a:p>
          <a:p>
            <a:pPr>
              <a:lnSpc>
                <a:spcPct val="100000"/>
              </a:lnSpc>
            </a:pPr>
            <a:r>
              <a:rPr lang="en-US" sz="2800" dirty="0"/>
              <a:t>DMC needed to assess accumulating data so that sponsor and investigators can remain blinded</a:t>
            </a:r>
          </a:p>
          <a:p>
            <a:pPr>
              <a:buFontTx/>
              <a:buNone/>
            </a:pPr>
            <a:endParaRPr lang="en-US" dirty="0"/>
          </a:p>
        </p:txBody>
      </p:sp>
    </p:spTree>
    <p:extLst>
      <p:ext uri="{BB962C8B-B14F-4D97-AF65-F5344CB8AC3E}">
        <p14:creationId xmlns:p14="http://schemas.microsoft.com/office/powerpoint/2010/main" val="24277990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39FF3850-C45D-4DFF-A65C-194091400C6F}" type="slidenum">
              <a:rPr lang="en-US"/>
              <a:pPr/>
              <a:t>75</a:t>
            </a:fld>
            <a:endParaRPr lang="en-US"/>
          </a:p>
        </p:txBody>
      </p:sp>
      <p:sp>
        <p:nvSpPr>
          <p:cNvPr id="283650" name="Rectangle 2"/>
          <p:cNvSpPr>
            <a:spLocks noGrp="1" noChangeArrowheads="1"/>
          </p:cNvSpPr>
          <p:nvPr>
            <p:ph type="title"/>
          </p:nvPr>
        </p:nvSpPr>
        <p:spPr>
          <a:xfrm>
            <a:off x="339725" y="636588"/>
            <a:ext cx="8520113" cy="558800"/>
          </a:xfrm>
        </p:spPr>
        <p:txBody>
          <a:bodyPr/>
          <a:lstStyle/>
          <a:p>
            <a:pPr>
              <a:lnSpc>
                <a:spcPct val="100000"/>
              </a:lnSpc>
            </a:pPr>
            <a:r>
              <a:rPr lang="en-US" sz="3600" dirty="0"/>
              <a:t>TRIALS REQUIRING COMPARISON OF RATES TO ASSESS SAFETY</a:t>
            </a:r>
          </a:p>
        </p:txBody>
      </p:sp>
      <p:sp>
        <p:nvSpPr>
          <p:cNvPr id="283651" name="Rectangle 3"/>
          <p:cNvSpPr>
            <a:spLocks noGrp="1" noChangeArrowheads="1"/>
          </p:cNvSpPr>
          <p:nvPr>
            <p:ph type="body" idx="1"/>
          </p:nvPr>
        </p:nvSpPr>
        <p:spPr>
          <a:xfrm>
            <a:off x="507521" y="1520152"/>
            <a:ext cx="7772400" cy="4403483"/>
          </a:xfrm>
        </p:spPr>
        <p:txBody>
          <a:bodyPr/>
          <a:lstStyle/>
          <a:p>
            <a:pPr>
              <a:lnSpc>
                <a:spcPct val="100000"/>
              </a:lnSpc>
            </a:pPr>
            <a:r>
              <a:rPr lang="en-US" sz="2800" dirty="0"/>
              <a:t>Palliative treatments in patients at high risk of mortality or major morbidity from existing disease</a:t>
            </a:r>
          </a:p>
          <a:p>
            <a:pPr lvl="1">
              <a:lnSpc>
                <a:spcPct val="100000"/>
              </a:lnSpc>
            </a:pPr>
            <a:r>
              <a:rPr lang="en-US" dirty="0"/>
              <a:t>Supportive care in cancer patients</a:t>
            </a:r>
          </a:p>
          <a:p>
            <a:pPr lvl="1">
              <a:lnSpc>
                <a:spcPct val="100000"/>
              </a:lnSpc>
            </a:pPr>
            <a:r>
              <a:rPr lang="en-US" dirty="0"/>
              <a:t>Treatments to improve cognition in Alzheimer’s patients</a:t>
            </a:r>
          </a:p>
          <a:p>
            <a:pPr lvl="1">
              <a:lnSpc>
                <a:spcPct val="100000"/>
              </a:lnSpc>
            </a:pPr>
            <a:r>
              <a:rPr lang="en-US" dirty="0"/>
              <a:t>Any treatment in elderly populations with reasonably long-term follow-up</a:t>
            </a:r>
          </a:p>
          <a:p>
            <a:pPr>
              <a:lnSpc>
                <a:spcPct val="100000"/>
              </a:lnSpc>
            </a:pPr>
            <a:r>
              <a:rPr lang="en-US" dirty="0"/>
              <a:t>Want to be sure that the treatment is not promoting death or other severe events</a:t>
            </a:r>
            <a:endParaRPr lang="en-US" sz="2800" dirty="0"/>
          </a:p>
        </p:txBody>
      </p:sp>
    </p:spTree>
    <p:extLst>
      <p:ext uri="{BB962C8B-B14F-4D97-AF65-F5344CB8AC3E}">
        <p14:creationId xmlns:p14="http://schemas.microsoft.com/office/powerpoint/2010/main" val="1425212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4AA52E19-BF85-4B0A-AC77-8F18C096EED4}" type="slidenum">
              <a:rPr lang="en-US"/>
              <a:pPr/>
              <a:t>76</a:t>
            </a:fld>
            <a:endParaRPr lang="en-US"/>
          </a:p>
        </p:txBody>
      </p:sp>
      <p:sp>
        <p:nvSpPr>
          <p:cNvPr id="139266" name="Rectangle 2"/>
          <p:cNvSpPr>
            <a:spLocks noGrp="1" noChangeArrowheads="1"/>
          </p:cNvSpPr>
          <p:nvPr>
            <p:ph type="title"/>
          </p:nvPr>
        </p:nvSpPr>
        <p:spPr>
          <a:xfrm>
            <a:off x="359834" y="-266700"/>
            <a:ext cx="8398933" cy="1447800"/>
          </a:xfrm>
        </p:spPr>
        <p:txBody>
          <a:bodyPr/>
          <a:lstStyle/>
          <a:p>
            <a:pPr>
              <a:lnSpc>
                <a:spcPct val="100000"/>
              </a:lnSpc>
            </a:pPr>
            <a:r>
              <a:rPr lang="en-US" sz="3600" dirty="0"/>
              <a:t>OTHER TRIALS RAISING SPECIAL SAFETY OR ETHICAL CONCERNS</a:t>
            </a:r>
          </a:p>
        </p:txBody>
      </p:sp>
      <p:sp>
        <p:nvSpPr>
          <p:cNvPr id="139267" name="Rectangle 3"/>
          <p:cNvSpPr>
            <a:spLocks noGrp="1" noChangeArrowheads="1"/>
          </p:cNvSpPr>
          <p:nvPr>
            <p:ph type="body" idx="1"/>
          </p:nvPr>
        </p:nvSpPr>
        <p:spPr>
          <a:xfrm>
            <a:off x="622300" y="1574800"/>
            <a:ext cx="7645400" cy="5260128"/>
          </a:xfrm>
        </p:spPr>
        <p:txBody>
          <a:bodyPr/>
          <a:lstStyle/>
          <a:p>
            <a:pPr>
              <a:lnSpc>
                <a:spcPct val="100000"/>
              </a:lnSpc>
            </a:pPr>
            <a:r>
              <a:rPr lang="en-US" sz="2800" dirty="0"/>
              <a:t>Novel, potentially dangerous, therapies</a:t>
            </a:r>
          </a:p>
          <a:p>
            <a:pPr lvl="1">
              <a:lnSpc>
                <a:spcPct val="100000"/>
              </a:lnSpc>
            </a:pPr>
            <a:r>
              <a:rPr lang="en-US" sz="2400" dirty="0"/>
              <a:t>Gene therapy</a:t>
            </a:r>
          </a:p>
          <a:p>
            <a:pPr>
              <a:lnSpc>
                <a:spcPct val="100000"/>
              </a:lnSpc>
            </a:pPr>
            <a:r>
              <a:rPr lang="en-US" sz="2800" dirty="0"/>
              <a:t>Long-term trials with implications for public health, even with low-risk interventions</a:t>
            </a:r>
          </a:p>
          <a:p>
            <a:pPr lvl="1">
              <a:lnSpc>
                <a:spcPct val="100000"/>
              </a:lnSpc>
            </a:pPr>
            <a:r>
              <a:rPr lang="en-US" sz="2400" dirty="0"/>
              <a:t>Trials of new vaccines</a:t>
            </a:r>
          </a:p>
          <a:p>
            <a:pPr lvl="1">
              <a:lnSpc>
                <a:spcPct val="100000"/>
              </a:lnSpc>
            </a:pPr>
            <a:r>
              <a:rPr lang="en-US" sz="2400" dirty="0"/>
              <a:t>Trials of treatment for common diseases or conditions requiring chronic use</a:t>
            </a:r>
          </a:p>
          <a:p>
            <a:pPr lvl="1">
              <a:lnSpc>
                <a:spcPct val="100000"/>
              </a:lnSpc>
            </a:pPr>
            <a:r>
              <a:rPr lang="en-US" sz="2400" dirty="0"/>
              <a:t>Critical to recognize potential rare safety risks</a:t>
            </a:r>
          </a:p>
          <a:p>
            <a:pPr>
              <a:lnSpc>
                <a:spcPct val="100000"/>
              </a:lnSpc>
              <a:buFontTx/>
              <a:buNone/>
            </a:pPr>
            <a:endParaRPr lang="en-US" sz="2800" dirty="0"/>
          </a:p>
          <a:p>
            <a:pPr>
              <a:lnSpc>
                <a:spcPct val="100000"/>
              </a:lnSpc>
            </a:pPr>
            <a:endParaRPr lang="en-US" sz="2800" dirty="0"/>
          </a:p>
          <a:p>
            <a:pPr>
              <a:lnSpc>
                <a:spcPct val="75000"/>
              </a:lnSpc>
              <a:buFontTx/>
              <a:buNone/>
            </a:pPr>
            <a:endParaRPr lang="en-US" sz="2800" b="1" dirty="0"/>
          </a:p>
          <a:p>
            <a:pPr lvl="1">
              <a:lnSpc>
                <a:spcPct val="75000"/>
              </a:lnSpc>
            </a:pPr>
            <a:endParaRPr lang="en-US" sz="2400" dirty="0"/>
          </a:p>
        </p:txBody>
      </p:sp>
    </p:spTree>
    <p:extLst>
      <p:ext uri="{BB962C8B-B14F-4D97-AF65-F5344CB8AC3E}">
        <p14:creationId xmlns:p14="http://schemas.microsoft.com/office/powerpoint/2010/main" val="195860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CB44B1F3-0EB3-49C2-94EF-6B7E1A5617DA}" type="slidenum">
              <a:rPr lang="en-US"/>
              <a:pPr/>
              <a:t>77</a:t>
            </a:fld>
            <a:endParaRPr lang="en-US"/>
          </a:p>
        </p:txBody>
      </p:sp>
      <p:sp>
        <p:nvSpPr>
          <p:cNvPr id="171010" name="Rectangle 2"/>
          <p:cNvSpPr>
            <a:spLocks noGrp="1" noChangeArrowheads="1"/>
          </p:cNvSpPr>
          <p:nvPr>
            <p:ph type="title"/>
          </p:nvPr>
        </p:nvSpPr>
        <p:spPr>
          <a:xfrm>
            <a:off x="368300" y="0"/>
            <a:ext cx="7772400" cy="1219200"/>
          </a:xfrm>
        </p:spPr>
        <p:txBody>
          <a:bodyPr/>
          <a:lstStyle/>
          <a:p>
            <a:pPr>
              <a:lnSpc>
                <a:spcPct val="100000"/>
              </a:lnSpc>
            </a:pPr>
            <a:r>
              <a:rPr lang="en-US" sz="3600" dirty="0"/>
              <a:t>WHAT TRIALS MAY </a:t>
            </a:r>
            <a:r>
              <a:rPr lang="en-US" sz="3600" u="sng" dirty="0"/>
              <a:t>NOT</a:t>
            </a:r>
            <a:r>
              <a:rPr lang="en-US" sz="3600" dirty="0"/>
              <a:t> NEED DMCs?</a:t>
            </a:r>
          </a:p>
        </p:txBody>
      </p:sp>
      <p:sp>
        <p:nvSpPr>
          <p:cNvPr id="171011" name="Rectangle 3"/>
          <p:cNvSpPr>
            <a:spLocks noGrp="1" noChangeArrowheads="1"/>
          </p:cNvSpPr>
          <p:nvPr>
            <p:ph type="body" idx="1"/>
          </p:nvPr>
        </p:nvSpPr>
        <p:spPr>
          <a:xfrm>
            <a:off x="546100" y="1409700"/>
            <a:ext cx="8051800" cy="4218817"/>
          </a:xfrm>
        </p:spPr>
        <p:txBody>
          <a:bodyPr/>
          <a:lstStyle/>
          <a:p>
            <a:pPr>
              <a:lnSpc>
                <a:spcPct val="100000"/>
              </a:lnSpc>
            </a:pPr>
            <a:r>
              <a:rPr lang="en-US" sz="2800" dirty="0"/>
              <a:t>Single arm trials</a:t>
            </a:r>
          </a:p>
          <a:p>
            <a:pPr>
              <a:lnSpc>
                <a:spcPct val="100000"/>
              </a:lnSpc>
            </a:pPr>
            <a:r>
              <a:rPr lang="en-US" sz="2800" dirty="0"/>
              <a:t>Phase 1/Phase 2 trials with no expected unusual safety concerns</a:t>
            </a:r>
          </a:p>
          <a:p>
            <a:pPr>
              <a:lnSpc>
                <a:spcPct val="100000"/>
              </a:lnSpc>
            </a:pPr>
            <a:r>
              <a:rPr lang="en-US" sz="2800" dirty="0"/>
              <a:t>Short-term trials of treatments to relieve common symptoms</a:t>
            </a:r>
          </a:p>
          <a:p>
            <a:pPr>
              <a:lnSpc>
                <a:spcPct val="100000"/>
              </a:lnSpc>
            </a:pPr>
            <a:r>
              <a:rPr lang="en-US" sz="2800" dirty="0"/>
              <a:t>Trials with no ethically compelling need to stop early for efficacy (and no expectation of serious adverse events)</a:t>
            </a:r>
          </a:p>
          <a:p>
            <a:pPr lvl="1">
              <a:lnSpc>
                <a:spcPct val="100000"/>
              </a:lnSpc>
            </a:pPr>
            <a:r>
              <a:rPr lang="en-US" sz="2400" dirty="0"/>
              <a:t>Full data needed for benefit-to-risk assessment</a:t>
            </a:r>
          </a:p>
        </p:txBody>
      </p:sp>
    </p:spTree>
    <p:extLst>
      <p:ext uri="{BB962C8B-B14F-4D97-AF65-F5344CB8AC3E}">
        <p14:creationId xmlns:p14="http://schemas.microsoft.com/office/powerpoint/2010/main" val="33476116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685800"/>
          </a:xfrm>
        </p:spPr>
        <p:txBody>
          <a:bodyPr/>
          <a:lstStyle/>
          <a:p>
            <a:pPr eaLnBrk="1" hangingPunct="1"/>
            <a:r>
              <a:rPr lang="en-US" dirty="0"/>
              <a:t>WHY NOT?</a:t>
            </a:r>
          </a:p>
        </p:txBody>
      </p:sp>
      <p:sp>
        <p:nvSpPr>
          <p:cNvPr id="28675" name="Rectangle 3"/>
          <p:cNvSpPr>
            <a:spLocks noGrp="1" noChangeArrowheads="1"/>
          </p:cNvSpPr>
          <p:nvPr>
            <p:ph idx="1"/>
          </p:nvPr>
        </p:nvSpPr>
        <p:spPr>
          <a:xfrm>
            <a:off x="457200" y="1066800"/>
            <a:ext cx="8077200" cy="4952351"/>
          </a:xfrm>
        </p:spPr>
        <p:txBody>
          <a:bodyPr/>
          <a:lstStyle/>
          <a:p>
            <a:pPr eaLnBrk="1" hangingPunct="1">
              <a:spcAft>
                <a:spcPct val="15000"/>
              </a:spcAft>
            </a:pPr>
            <a:r>
              <a:rPr lang="en-US" sz="2800" dirty="0"/>
              <a:t>If only one treatment group, accumulating results are known to all—confidentiality not an issue</a:t>
            </a:r>
          </a:p>
          <a:p>
            <a:pPr eaLnBrk="1" hangingPunct="1">
              <a:spcAft>
                <a:spcPct val="15000"/>
              </a:spcAft>
            </a:pPr>
            <a:r>
              <a:rPr lang="en-US" sz="2800" dirty="0"/>
              <a:t>In a low-risk and short-term randomized study, deaths or other unexpected serious events will be quickly and intensively reviewed by investigator, sponsor, IRB, FDA, etc.</a:t>
            </a:r>
          </a:p>
          <a:p>
            <a:pPr lvl="1" eaLnBrk="1" hangingPunct="1">
              <a:spcAft>
                <a:spcPct val="15000"/>
              </a:spcAft>
            </a:pPr>
            <a:r>
              <a:rPr lang="en-US" sz="2400" dirty="0"/>
              <a:t>Because such events are unexpected and will be infrequent, can be evaluated case by case, not by comparing rates</a:t>
            </a:r>
          </a:p>
          <a:p>
            <a:pPr lvl="1" eaLnBrk="1" hangingPunct="1">
              <a:spcAft>
                <a:spcPct val="15000"/>
              </a:spcAft>
            </a:pPr>
            <a:r>
              <a:rPr lang="en-US" sz="2400" dirty="0"/>
              <a:t>Monitoring efficacy generally not required</a:t>
            </a:r>
          </a:p>
        </p:txBody>
      </p:sp>
    </p:spTree>
    <p:extLst>
      <p:ext uri="{BB962C8B-B14F-4D97-AF65-F5344CB8AC3E}">
        <p14:creationId xmlns:p14="http://schemas.microsoft.com/office/powerpoint/2010/main" val="30548626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a:xfrm>
            <a:off x="739775" y="825500"/>
            <a:ext cx="7826375" cy="4044410"/>
          </a:xfrm>
        </p:spPr>
        <p:txBody>
          <a:bodyPr/>
          <a:lstStyle/>
          <a:p>
            <a:r>
              <a:rPr lang="en-US" dirty="0"/>
              <a:t>Trials with no ethical need to stop early for efficacy and no concern about imbalance on serious adverse events</a:t>
            </a:r>
          </a:p>
          <a:p>
            <a:pPr lvl="1"/>
            <a:r>
              <a:rPr lang="en-US" dirty="0"/>
              <a:t>Short term trials of treatments to relieve symptoms in otherwise healthy populations</a:t>
            </a:r>
          </a:p>
          <a:p>
            <a:r>
              <a:rPr lang="en-US" dirty="0"/>
              <a:t>Trials with no ethical need to stop early for efficacy, but imbalance on serious safety outcomes possible</a:t>
            </a:r>
          </a:p>
          <a:p>
            <a:pPr lvl="1"/>
            <a:r>
              <a:rPr lang="en-US" dirty="0"/>
              <a:t>Trial of testosterone treatment in older men</a:t>
            </a:r>
          </a:p>
        </p:txBody>
      </p:sp>
    </p:spTree>
    <p:extLst>
      <p:ext uri="{BB962C8B-B14F-4D97-AF65-F5344CB8AC3E}">
        <p14:creationId xmlns:p14="http://schemas.microsoft.com/office/powerpoint/2010/main" val="385808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6019" y="-175404"/>
            <a:ext cx="7772400" cy="838200"/>
          </a:xfrm>
        </p:spPr>
        <p:txBody>
          <a:bodyPr/>
          <a:lstStyle/>
          <a:p>
            <a:pPr eaLnBrk="1" hangingPunct="1"/>
            <a:r>
              <a:rPr lang="en-US" dirty="0"/>
              <a:t>AN EARLY CLINICAL TRIAL</a:t>
            </a:r>
          </a:p>
        </p:txBody>
      </p:sp>
      <p:sp>
        <p:nvSpPr>
          <p:cNvPr id="53251" name="Rectangle 3"/>
          <p:cNvSpPr>
            <a:spLocks noGrp="1" noChangeArrowheads="1"/>
          </p:cNvSpPr>
          <p:nvPr>
            <p:ph type="body" idx="1"/>
          </p:nvPr>
        </p:nvSpPr>
        <p:spPr>
          <a:xfrm>
            <a:off x="894482" y="1417608"/>
            <a:ext cx="7373937" cy="3367302"/>
          </a:xfrm>
        </p:spPr>
        <p:txBody>
          <a:bodyPr/>
          <a:lstStyle/>
          <a:p>
            <a:pPr eaLnBrk="1" hangingPunct="1"/>
            <a:r>
              <a:rPr lang="en-US" dirty="0"/>
              <a:t>University Group Diabetes Project (UGDP):  major NIH trial of 1960’s</a:t>
            </a:r>
          </a:p>
          <a:p>
            <a:pPr eaLnBrk="1" hangingPunct="1"/>
            <a:r>
              <a:rPr lang="en-US" dirty="0"/>
              <a:t>Objective:  reduce cardiovascular complications of diabetes</a:t>
            </a:r>
          </a:p>
          <a:p>
            <a:pPr eaLnBrk="1" hangingPunct="1"/>
            <a:r>
              <a:rPr lang="en-US" dirty="0"/>
              <a:t>Several agents compared to placebo</a:t>
            </a:r>
          </a:p>
          <a:p>
            <a:pPr eaLnBrk="1" hangingPunct="1"/>
            <a:r>
              <a:rPr lang="en-US" u="sng" dirty="0"/>
              <a:t>Increased </a:t>
            </a:r>
            <a:r>
              <a:rPr lang="en-US" dirty="0"/>
              <a:t>cardiovascular mortality observed early for one agent</a:t>
            </a:r>
          </a:p>
        </p:txBody>
      </p:sp>
    </p:spTree>
    <p:extLst>
      <p:ext uri="{BB962C8B-B14F-4D97-AF65-F5344CB8AC3E}">
        <p14:creationId xmlns:p14="http://schemas.microsoft.com/office/powerpoint/2010/main" val="307479553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396BF264-206A-4CE1-8A18-D9CD5DBE4403}" type="slidenum">
              <a:rPr lang="en-US"/>
              <a:pPr/>
              <a:t>80</a:t>
            </a:fld>
            <a:endParaRPr lang="en-US"/>
          </a:p>
        </p:txBody>
      </p:sp>
      <p:sp>
        <p:nvSpPr>
          <p:cNvPr id="210946" name="Rectangle 2"/>
          <p:cNvSpPr>
            <a:spLocks noGrp="1" noChangeArrowheads="1"/>
          </p:cNvSpPr>
          <p:nvPr>
            <p:ph type="title"/>
          </p:nvPr>
        </p:nvSpPr>
        <p:spPr>
          <a:xfrm>
            <a:off x="406400" y="114300"/>
            <a:ext cx="7772400" cy="1143000"/>
          </a:xfrm>
        </p:spPr>
        <p:txBody>
          <a:bodyPr/>
          <a:lstStyle/>
          <a:p>
            <a:pPr>
              <a:lnSpc>
                <a:spcPct val="100000"/>
              </a:lnSpc>
            </a:pPr>
            <a:r>
              <a:rPr lang="en-US" sz="3600" dirty="0"/>
              <a:t>ARE THERE DISADVANTAGES TO HAVING A DMC?</a:t>
            </a:r>
          </a:p>
        </p:txBody>
      </p:sp>
      <p:sp>
        <p:nvSpPr>
          <p:cNvPr id="210947" name="Rectangle 3"/>
          <p:cNvSpPr>
            <a:spLocks noGrp="1" noChangeArrowheads="1"/>
          </p:cNvSpPr>
          <p:nvPr>
            <p:ph type="body" idx="1"/>
          </p:nvPr>
        </p:nvSpPr>
        <p:spPr>
          <a:xfrm>
            <a:off x="393700" y="1378291"/>
            <a:ext cx="7772400" cy="5008777"/>
          </a:xfrm>
        </p:spPr>
        <p:txBody>
          <a:bodyPr/>
          <a:lstStyle/>
          <a:p>
            <a:pPr>
              <a:lnSpc>
                <a:spcPct val="100000"/>
              </a:lnSpc>
            </a:pPr>
            <a:r>
              <a:rPr lang="en-US" sz="2800" dirty="0"/>
              <a:t>YES!</a:t>
            </a:r>
          </a:p>
          <a:p>
            <a:pPr lvl="1">
              <a:lnSpc>
                <a:spcPct val="100000"/>
              </a:lnSpc>
            </a:pPr>
            <a:r>
              <a:rPr lang="en-US" sz="2400" dirty="0"/>
              <a:t>Increases complexity of trial management</a:t>
            </a:r>
          </a:p>
          <a:p>
            <a:pPr lvl="1">
              <a:lnSpc>
                <a:spcPct val="100000"/>
              </a:lnSpc>
            </a:pPr>
            <a:r>
              <a:rPr lang="en-US" sz="2400" dirty="0"/>
              <a:t>Increases costs</a:t>
            </a:r>
          </a:p>
          <a:p>
            <a:pPr lvl="1">
              <a:lnSpc>
                <a:spcPct val="100000"/>
              </a:lnSpc>
            </a:pPr>
            <a:r>
              <a:rPr lang="en-US" sz="2400" dirty="0"/>
              <a:t>Lose expertise of trial sponsors and investigators</a:t>
            </a:r>
          </a:p>
          <a:p>
            <a:pPr lvl="1">
              <a:lnSpc>
                <a:spcPct val="100000"/>
              </a:lnSpc>
            </a:pPr>
            <a:endParaRPr lang="en-US" dirty="0"/>
          </a:p>
          <a:p>
            <a:pPr lvl="1">
              <a:lnSpc>
                <a:spcPct val="100000"/>
              </a:lnSpc>
              <a:buFont typeface="Comic Sans MS" pitchFamily="66" charset="0"/>
              <a:buNone/>
            </a:pPr>
            <a:r>
              <a:rPr lang="en-US" dirty="0"/>
              <a:t>If there is no compelling scientific or ethical need to have an independent group evaluate interim data that are blinded to investigators and sponsor, other (simpler) monitoring approaches are usually acceptable</a:t>
            </a:r>
          </a:p>
        </p:txBody>
      </p:sp>
    </p:spTree>
    <p:extLst>
      <p:ext uri="{BB962C8B-B14F-4D97-AF65-F5344CB8AC3E}">
        <p14:creationId xmlns:p14="http://schemas.microsoft.com/office/powerpoint/2010/main" val="5255169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6081D83D-1E52-4E1B-AAF9-27BF9675F7A8}" type="slidenum">
              <a:rPr lang="en-US"/>
              <a:pPr/>
              <a:t>81</a:t>
            </a:fld>
            <a:endParaRPr lang="en-US"/>
          </a:p>
        </p:txBody>
      </p:sp>
      <p:sp>
        <p:nvSpPr>
          <p:cNvPr id="245762" name="Rectangle 2"/>
          <p:cNvSpPr>
            <a:spLocks noGrp="1" noChangeArrowheads="1"/>
          </p:cNvSpPr>
          <p:nvPr>
            <p:ph type="title"/>
          </p:nvPr>
        </p:nvSpPr>
        <p:spPr/>
        <p:txBody>
          <a:bodyPr/>
          <a:lstStyle/>
          <a:p>
            <a:r>
              <a:rPr lang="en-US" sz="3600" dirty="0"/>
              <a:t>NIH REQUIREMENTS</a:t>
            </a:r>
          </a:p>
        </p:txBody>
      </p:sp>
      <p:sp>
        <p:nvSpPr>
          <p:cNvPr id="245763" name="Rectangle 3"/>
          <p:cNvSpPr>
            <a:spLocks noGrp="1" noChangeArrowheads="1"/>
          </p:cNvSpPr>
          <p:nvPr>
            <p:ph type="body" idx="1"/>
          </p:nvPr>
        </p:nvSpPr>
        <p:spPr>
          <a:xfrm>
            <a:off x="469900" y="1244600"/>
            <a:ext cx="7772400" cy="3367302"/>
          </a:xfrm>
        </p:spPr>
        <p:txBody>
          <a:bodyPr/>
          <a:lstStyle/>
          <a:p>
            <a:pPr>
              <a:lnSpc>
                <a:spcPct val="100000"/>
              </a:lnSpc>
            </a:pPr>
            <a:r>
              <a:rPr lang="en-US" sz="2800" dirty="0"/>
              <a:t>Independent DMC/DSMB required for most multisite randomized intervention studies entailing potential risks to participants</a:t>
            </a:r>
          </a:p>
          <a:p>
            <a:pPr lvl="1"/>
            <a:r>
              <a:rPr lang="en-US" sz="2400" dirty="0"/>
              <a:t>Randomized phase 2 trials often excepted</a:t>
            </a:r>
          </a:p>
          <a:p>
            <a:pPr>
              <a:lnSpc>
                <a:spcPct val="100000"/>
              </a:lnSpc>
            </a:pPr>
            <a:endParaRPr lang="en-US" sz="2800" dirty="0"/>
          </a:p>
          <a:p>
            <a:pPr>
              <a:lnSpc>
                <a:spcPct val="100000"/>
              </a:lnSpc>
            </a:pPr>
            <a:r>
              <a:rPr lang="en-US" sz="2800" dirty="0"/>
              <a:t>DSMPs (Data and Safety Monitoring Plans) required for </a:t>
            </a:r>
            <a:r>
              <a:rPr lang="en-US" sz="2800" u="sng" dirty="0"/>
              <a:t>all </a:t>
            </a:r>
            <a:r>
              <a:rPr lang="en-US" sz="2800" dirty="0"/>
              <a:t>clinical trials</a:t>
            </a:r>
          </a:p>
        </p:txBody>
      </p:sp>
    </p:spTree>
    <p:extLst>
      <p:ext uri="{BB962C8B-B14F-4D97-AF65-F5344CB8AC3E}">
        <p14:creationId xmlns:p14="http://schemas.microsoft.com/office/powerpoint/2010/main" val="20579177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9CD2-0B64-4B13-8BCD-921DE15A3A9C}"/>
              </a:ext>
            </a:extLst>
          </p:cNvPr>
          <p:cNvSpPr>
            <a:spLocks noGrp="1"/>
          </p:cNvSpPr>
          <p:nvPr>
            <p:ph type="title"/>
          </p:nvPr>
        </p:nvSpPr>
        <p:spPr>
          <a:xfrm>
            <a:off x="1097837" y="2982214"/>
            <a:ext cx="8520113" cy="558800"/>
          </a:xfrm>
        </p:spPr>
        <p:txBody>
          <a:bodyPr/>
          <a:lstStyle/>
          <a:p>
            <a:r>
              <a:rPr lang="en-US" sz="5400" dirty="0"/>
              <a:t>REGULATORY CONSIDERATIONS</a:t>
            </a:r>
          </a:p>
        </p:txBody>
      </p:sp>
      <p:sp>
        <p:nvSpPr>
          <p:cNvPr id="3" name="Content Placeholder 2">
            <a:extLst>
              <a:ext uri="{FF2B5EF4-FFF2-40B4-BE49-F238E27FC236}">
                <a16:creationId xmlns:a16="http://schemas.microsoft.com/office/drawing/2014/main" id="{11253336-140E-47EF-A0E8-4B85ED0A8C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142589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2A47726A-9685-41F6-BE00-1229EE35E4E3}" type="slidenum">
              <a:rPr lang="en-US"/>
              <a:pPr/>
              <a:t>83</a:t>
            </a:fld>
            <a:endParaRPr lang="en-US"/>
          </a:p>
        </p:txBody>
      </p:sp>
      <p:sp>
        <p:nvSpPr>
          <p:cNvPr id="254978" name="Rectangle 2"/>
          <p:cNvSpPr>
            <a:spLocks noGrp="1" noChangeArrowheads="1"/>
          </p:cNvSpPr>
          <p:nvPr>
            <p:ph type="title"/>
          </p:nvPr>
        </p:nvSpPr>
        <p:spPr>
          <a:xfrm>
            <a:off x="338667" y="0"/>
            <a:ext cx="7086600" cy="1143000"/>
          </a:xfrm>
          <a:noFill/>
          <a:ln/>
        </p:spPr>
        <p:txBody>
          <a:bodyPr/>
          <a:lstStyle/>
          <a:p>
            <a:r>
              <a:rPr lang="en-US" sz="3600" dirty="0"/>
              <a:t>REGULATORY STATUS OF DMCs</a:t>
            </a:r>
          </a:p>
        </p:txBody>
      </p:sp>
      <p:sp>
        <p:nvSpPr>
          <p:cNvPr id="254979" name="Rectangle 3"/>
          <p:cNvSpPr>
            <a:spLocks noGrp="1" noChangeArrowheads="1"/>
          </p:cNvSpPr>
          <p:nvPr>
            <p:ph type="body" idx="1"/>
          </p:nvPr>
        </p:nvSpPr>
        <p:spPr>
          <a:xfrm>
            <a:off x="452967" y="1511300"/>
            <a:ext cx="8017933" cy="2980529"/>
          </a:xfrm>
          <a:noFill/>
          <a:ln/>
        </p:spPr>
        <p:txBody>
          <a:bodyPr/>
          <a:lstStyle/>
          <a:p>
            <a:pPr>
              <a:lnSpc>
                <a:spcPct val="100000"/>
              </a:lnSpc>
              <a:spcBef>
                <a:spcPct val="40000"/>
              </a:spcBef>
            </a:pPr>
            <a:r>
              <a:rPr lang="en-US" sz="2800" dirty="0"/>
              <a:t>Only one mention in FDA </a:t>
            </a:r>
            <a:r>
              <a:rPr lang="en-US" sz="2800" u="sng" dirty="0"/>
              <a:t>regulations</a:t>
            </a:r>
            <a:r>
              <a:rPr lang="en-US" sz="2800" dirty="0"/>
              <a:t>: required for emergency research studies in which informed consent requirement has been waived (21 CFR § 50.24) </a:t>
            </a:r>
          </a:p>
          <a:p>
            <a:pPr>
              <a:lnSpc>
                <a:spcPct val="100000"/>
              </a:lnSpc>
              <a:spcBef>
                <a:spcPct val="40000"/>
              </a:spcBef>
            </a:pPr>
            <a:r>
              <a:rPr lang="en-US" sz="2800" dirty="0"/>
              <a:t>FDA guidance document specifically on DMCs issued March 2006</a:t>
            </a:r>
          </a:p>
        </p:txBody>
      </p:sp>
    </p:spTree>
    <p:extLst>
      <p:ext uri="{BB962C8B-B14F-4D97-AF65-F5344CB8AC3E}">
        <p14:creationId xmlns:p14="http://schemas.microsoft.com/office/powerpoint/2010/main" val="13242713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F2B74DF5-B302-4697-A776-A02F58B0266B}" type="slidenum">
              <a:rPr lang="en-US"/>
              <a:pPr/>
              <a:t>84</a:t>
            </a:fld>
            <a:endParaRPr lang="en-US"/>
          </a:p>
        </p:txBody>
      </p:sp>
      <p:sp>
        <p:nvSpPr>
          <p:cNvPr id="274434" name="Rectangle 2"/>
          <p:cNvSpPr>
            <a:spLocks noGrp="1" noChangeArrowheads="1"/>
          </p:cNvSpPr>
          <p:nvPr>
            <p:ph type="title"/>
          </p:nvPr>
        </p:nvSpPr>
        <p:spPr/>
        <p:txBody>
          <a:bodyPr/>
          <a:lstStyle/>
          <a:p>
            <a:r>
              <a:rPr lang="en-US" sz="3600" dirty="0"/>
              <a:t>TOPICS IN FDA GUIDANCE</a:t>
            </a:r>
          </a:p>
        </p:txBody>
      </p:sp>
      <p:sp>
        <p:nvSpPr>
          <p:cNvPr id="274435" name="Rectangle 3"/>
          <p:cNvSpPr>
            <a:spLocks noGrp="1" noChangeArrowheads="1"/>
          </p:cNvSpPr>
          <p:nvPr>
            <p:ph type="body" idx="1"/>
          </p:nvPr>
        </p:nvSpPr>
        <p:spPr>
          <a:xfrm>
            <a:off x="406400" y="1384300"/>
            <a:ext cx="7772400" cy="4003373"/>
          </a:xfrm>
        </p:spPr>
        <p:txBody>
          <a:bodyPr/>
          <a:lstStyle/>
          <a:p>
            <a:pPr>
              <a:lnSpc>
                <a:spcPct val="100000"/>
              </a:lnSpc>
            </a:pPr>
            <a:r>
              <a:rPr lang="en-US" sz="2800" dirty="0"/>
              <a:t>Determining need for a DMC</a:t>
            </a:r>
          </a:p>
          <a:p>
            <a:pPr>
              <a:lnSpc>
                <a:spcPct val="100000"/>
              </a:lnSpc>
            </a:pPr>
            <a:r>
              <a:rPr lang="en-US" sz="2800" dirty="0"/>
              <a:t>DMCs and other oversight committees</a:t>
            </a:r>
          </a:p>
          <a:p>
            <a:pPr>
              <a:lnSpc>
                <a:spcPct val="100000"/>
              </a:lnSpc>
            </a:pPr>
            <a:r>
              <a:rPr lang="en-US" sz="2800" dirty="0"/>
              <a:t>Establishment and operation of DMC</a:t>
            </a:r>
          </a:p>
          <a:p>
            <a:pPr>
              <a:lnSpc>
                <a:spcPct val="100000"/>
              </a:lnSpc>
            </a:pPr>
            <a:r>
              <a:rPr lang="en-US" sz="2800" dirty="0"/>
              <a:t>DMC responsibilities</a:t>
            </a:r>
          </a:p>
          <a:p>
            <a:pPr>
              <a:lnSpc>
                <a:spcPct val="100000"/>
              </a:lnSpc>
            </a:pPr>
            <a:r>
              <a:rPr lang="en-US" sz="2800" dirty="0"/>
              <a:t>DMC Charter</a:t>
            </a:r>
          </a:p>
          <a:p>
            <a:pPr>
              <a:lnSpc>
                <a:spcPct val="100000"/>
              </a:lnSpc>
            </a:pPr>
            <a:r>
              <a:rPr lang="en-US" sz="2800" dirty="0"/>
              <a:t>Independence of DMC</a:t>
            </a:r>
          </a:p>
          <a:p>
            <a:pPr>
              <a:lnSpc>
                <a:spcPct val="100000"/>
              </a:lnSpc>
            </a:pPr>
            <a:r>
              <a:rPr lang="en-US" sz="2800" dirty="0"/>
              <a:t>Record-keeping</a:t>
            </a:r>
          </a:p>
          <a:p>
            <a:pPr>
              <a:lnSpc>
                <a:spcPct val="100000"/>
              </a:lnSpc>
            </a:pPr>
            <a:r>
              <a:rPr lang="en-US" sz="2800" dirty="0"/>
              <a:t>Regulatory reporting</a:t>
            </a:r>
          </a:p>
        </p:txBody>
      </p:sp>
    </p:spTree>
    <p:extLst>
      <p:ext uri="{BB962C8B-B14F-4D97-AF65-F5344CB8AC3E}">
        <p14:creationId xmlns:p14="http://schemas.microsoft.com/office/powerpoint/2010/main" val="36355087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8400"/>
            <a:ext cx="1905000" cy="457200"/>
          </a:xfrm>
          <a:prstGeom prst="rect">
            <a:avLst/>
          </a:prstGeom>
        </p:spPr>
        <p:txBody>
          <a:bodyPr/>
          <a:lstStyle/>
          <a:p>
            <a:fld id="{5DDF5388-C404-4F70-B40A-42884D5FF0D4}" type="slidenum">
              <a:rPr lang="en-US"/>
              <a:pPr/>
              <a:t>85</a:t>
            </a:fld>
            <a:endParaRPr lang="en-US"/>
          </a:p>
        </p:txBody>
      </p:sp>
      <p:sp>
        <p:nvSpPr>
          <p:cNvPr id="276482" name="Rectangle 2"/>
          <p:cNvSpPr>
            <a:spLocks noGrp="1" noChangeArrowheads="1"/>
          </p:cNvSpPr>
          <p:nvPr>
            <p:ph type="title"/>
          </p:nvPr>
        </p:nvSpPr>
        <p:spPr>
          <a:xfrm>
            <a:off x="415925" y="636588"/>
            <a:ext cx="8520113" cy="558800"/>
          </a:xfrm>
        </p:spPr>
        <p:txBody>
          <a:bodyPr/>
          <a:lstStyle/>
          <a:p>
            <a:r>
              <a:rPr lang="en-US" sz="3600" dirty="0"/>
              <a:t>INTERNATIONAL GUIDELINES ON DMCs</a:t>
            </a:r>
          </a:p>
        </p:txBody>
      </p:sp>
      <p:sp>
        <p:nvSpPr>
          <p:cNvPr id="276483" name="Rectangle 3"/>
          <p:cNvSpPr>
            <a:spLocks noGrp="1" noChangeArrowheads="1"/>
          </p:cNvSpPr>
          <p:nvPr>
            <p:ph type="body" idx="1"/>
          </p:nvPr>
        </p:nvSpPr>
        <p:spPr>
          <a:xfrm>
            <a:off x="495300" y="1676400"/>
            <a:ext cx="7772400" cy="3367302"/>
          </a:xfrm>
        </p:spPr>
        <p:txBody>
          <a:bodyPr/>
          <a:lstStyle/>
          <a:p>
            <a:pPr>
              <a:lnSpc>
                <a:spcPct val="100000"/>
              </a:lnSpc>
            </a:pPr>
            <a:r>
              <a:rPr lang="en-US" sz="2800" dirty="0"/>
              <a:t>European Agency for the Evaluation of Medicinal Products (EMEA), 2006</a:t>
            </a:r>
          </a:p>
          <a:p>
            <a:pPr>
              <a:lnSpc>
                <a:spcPct val="100000"/>
              </a:lnSpc>
            </a:pPr>
            <a:r>
              <a:rPr lang="en-US" sz="2800" dirty="0"/>
              <a:t>World Health Organization (WHO), 2005</a:t>
            </a:r>
          </a:p>
          <a:p>
            <a:pPr>
              <a:lnSpc>
                <a:spcPct val="100000"/>
              </a:lnSpc>
            </a:pPr>
            <a:r>
              <a:rPr lang="en-US" sz="2800" dirty="0"/>
              <a:t>Council of International Organizations of Medical Science (CIOMS), 2005</a:t>
            </a:r>
          </a:p>
          <a:p>
            <a:pPr>
              <a:lnSpc>
                <a:spcPct val="100000"/>
              </a:lnSpc>
            </a:pPr>
            <a:r>
              <a:rPr lang="en-US" sz="2800" dirty="0"/>
              <a:t>All substantially consistent with (but more concise than) FDA guidance</a:t>
            </a:r>
          </a:p>
        </p:txBody>
      </p:sp>
    </p:spTree>
    <p:extLst>
      <p:ext uri="{BB962C8B-B14F-4D97-AF65-F5344CB8AC3E}">
        <p14:creationId xmlns:p14="http://schemas.microsoft.com/office/powerpoint/2010/main" val="2352575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457200" y="1447800"/>
            <a:ext cx="8229600" cy="2895600"/>
          </a:xfrm>
        </p:spPr>
        <p:txBody>
          <a:bodyPr/>
          <a:lstStyle/>
          <a:p>
            <a:pPr algn="ctr" eaLnBrk="1" hangingPunct="1"/>
            <a:r>
              <a:rPr lang="en-US" sz="5400" dirty="0"/>
              <a:t>WHAT DATA SHOULD BE PRESENTED TO A DMC?</a:t>
            </a:r>
          </a:p>
        </p:txBody>
      </p:sp>
    </p:spTree>
    <p:extLst>
      <p:ext uri="{BB962C8B-B14F-4D97-AF65-F5344CB8AC3E}">
        <p14:creationId xmlns:p14="http://schemas.microsoft.com/office/powerpoint/2010/main" val="13848789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4025" y="90488"/>
            <a:ext cx="8689975" cy="558800"/>
          </a:xfrm>
        </p:spPr>
        <p:txBody>
          <a:bodyPr/>
          <a:lstStyle/>
          <a:p>
            <a:r>
              <a:rPr lang="en-US" sz="3200" dirty="0"/>
              <a:t>WHAT DOES THE DMC NEED TO KNOW?</a:t>
            </a:r>
          </a:p>
        </p:txBody>
      </p:sp>
      <p:sp>
        <p:nvSpPr>
          <p:cNvPr id="6147" name="Content Placeholder 2"/>
          <p:cNvSpPr>
            <a:spLocks noGrp="1"/>
          </p:cNvSpPr>
          <p:nvPr>
            <p:ph idx="1"/>
          </p:nvPr>
        </p:nvSpPr>
        <p:spPr>
          <a:xfrm>
            <a:off x="508000" y="825500"/>
            <a:ext cx="8255000" cy="5778218"/>
          </a:xfrm>
        </p:spPr>
        <p:txBody>
          <a:bodyPr/>
          <a:lstStyle/>
          <a:p>
            <a:r>
              <a:rPr lang="en-US" sz="2800" dirty="0"/>
              <a:t>Different DMCs take on different responsibilities, but most DMCs will want to see information on</a:t>
            </a:r>
          </a:p>
          <a:p>
            <a:pPr lvl="1"/>
            <a:r>
              <a:rPr lang="en-US" dirty="0"/>
              <a:t>Accrual rates</a:t>
            </a:r>
          </a:p>
          <a:p>
            <a:pPr lvl="1"/>
            <a:r>
              <a:rPr lang="en-US" dirty="0"/>
              <a:t>Baseline characteristics</a:t>
            </a:r>
          </a:p>
          <a:p>
            <a:pPr lvl="1"/>
            <a:r>
              <a:rPr lang="en-US" dirty="0"/>
              <a:t>Compliance with treatment</a:t>
            </a:r>
          </a:p>
          <a:p>
            <a:pPr lvl="1"/>
            <a:r>
              <a:rPr lang="en-US" dirty="0"/>
              <a:t>Study dropout</a:t>
            </a:r>
          </a:p>
          <a:p>
            <a:pPr lvl="1"/>
            <a:r>
              <a:rPr lang="en-US" dirty="0"/>
              <a:t>Adverse effects (all, and serious/severe)</a:t>
            </a:r>
          </a:p>
          <a:p>
            <a:pPr lvl="1"/>
            <a:r>
              <a:rPr lang="en-US" dirty="0"/>
              <a:t>Efficacy (primary and key secondary endpoints</a:t>
            </a:r>
          </a:p>
          <a:p>
            <a:r>
              <a:rPr lang="en-US" dirty="0"/>
              <a:t>DMC needs data on quality of study conduct in order to understand reliability of data on safety and efficacy</a:t>
            </a:r>
            <a:endParaRPr lang="en-US" sz="2800" dirty="0"/>
          </a:p>
          <a:p>
            <a:pPr lvl="1"/>
            <a:endParaRPr lang="en-US" dirty="0"/>
          </a:p>
        </p:txBody>
      </p:sp>
    </p:spTree>
    <p:extLst>
      <p:ext uri="{BB962C8B-B14F-4D97-AF65-F5344CB8AC3E}">
        <p14:creationId xmlns:p14="http://schemas.microsoft.com/office/powerpoint/2010/main" val="18967541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OTHER POSSIBLE DATA NEEDS</a:t>
            </a:r>
          </a:p>
        </p:txBody>
      </p:sp>
      <p:sp>
        <p:nvSpPr>
          <p:cNvPr id="7171" name="Content Placeholder 2"/>
          <p:cNvSpPr>
            <a:spLocks noGrp="1"/>
          </p:cNvSpPr>
          <p:nvPr>
            <p:ph idx="1"/>
          </p:nvPr>
        </p:nvSpPr>
        <p:spPr>
          <a:xfrm>
            <a:off x="800893" y="1180063"/>
            <a:ext cx="7826375" cy="2505527"/>
          </a:xfrm>
        </p:spPr>
        <p:txBody>
          <a:bodyPr/>
          <a:lstStyle/>
          <a:p>
            <a:r>
              <a:rPr lang="en-US" dirty="0"/>
              <a:t>Subgroups of special interest </a:t>
            </a:r>
          </a:p>
          <a:p>
            <a:r>
              <a:rPr lang="en-US" dirty="0"/>
              <a:t>Site-specific data</a:t>
            </a:r>
          </a:p>
          <a:p>
            <a:r>
              <a:rPr lang="en-US" dirty="0"/>
              <a:t>Detailed narratives of certain adverse events</a:t>
            </a:r>
          </a:p>
          <a:p>
            <a:r>
              <a:rPr lang="en-US" dirty="0"/>
              <a:t>Use of concomitant or prior medications</a:t>
            </a:r>
          </a:p>
        </p:txBody>
      </p:sp>
    </p:spTree>
    <p:extLst>
      <p:ext uri="{BB962C8B-B14F-4D97-AF65-F5344CB8AC3E}">
        <p14:creationId xmlns:p14="http://schemas.microsoft.com/office/powerpoint/2010/main" val="4110355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9700" y="90488"/>
            <a:ext cx="9004300" cy="558800"/>
          </a:xfrm>
        </p:spPr>
        <p:txBody>
          <a:bodyPr/>
          <a:lstStyle/>
          <a:p>
            <a:r>
              <a:rPr lang="en-US" sz="3200" dirty="0"/>
              <a:t> APPROACH TO REPORT PLANNING</a:t>
            </a:r>
          </a:p>
        </p:txBody>
      </p:sp>
      <p:sp>
        <p:nvSpPr>
          <p:cNvPr id="8195" name="Content Placeholder 2"/>
          <p:cNvSpPr>
            <a:spLocks noGrp="1"/>
          </p:cNvSpPr>
          <p:nvPr>
            <p:ph idx="1"/>
          </p:nvPr>
        </p:nvSpPr>
        <p:spPr>
          <a:xfrm>
            <a:off x="739775" y="723900"/>
            <a:ext cx="7845425" cy="5737181"/>
          </a:xfrm>
        </p:spPr>
        <p:txBody>
          <a:bodyPr/>
          <a:lstStyle/>
          <a:p>
            <a:r>
              <a:rPr lang="en-US" sz="2600" dirty="0"/>
              <a:t>Reporting statistician will develop table templates for DMC to consider, prior to availability of any interim data</a:t>
            </a:r>
          </a:p>
          <a:p>
            <a:pPr lvl="1"/>
            <a:r>
              <a:rPr lang="en-US" sz="2200" dirty="0"/>
              <a:t>In studies with an independent statistician, the primary study statistician may take lead in developing templates</a:t>
            </a:r>
          </a:p>
          <a:p>
            <a:pPr lvl="1"/>
            <a:r>
              <a:rPr lang="en-US" sz="2200" dirty="0"/>
              <a:t>Clinical leadership is typically also be involved</a:t>
            </a:r>
          </a:p>
          <a:p>
            <a:r>
              <a:rPr lang="en-US" sz="2600" dirty="0"/>
              <a:t>Inevitably, once data become available, need for some changes will be perceived</a:t>
            </a:r>
          </a:p>
          <a:p>
            <a:r>
              <a:rPr lang="en-US" sz="2600" dirty="0"/>
              <a:t>Some listings may also be needed</a:t>
            </a:r>
          </a:p>
          <a:p>
            <a:pPr lvl="1"/>
            <a:r>
              <a:rPr lang="en-US" sz="2200" dirty="0"/>
              <a:t>Detailed information about deaths or other serious adverse events</a:t>
            </a:r>
          </a:p>
          <a:p>
            <a:pPr lvl="1"/>
            <a:r>
              <a:rPr lang="en-US" sz="2200" dirty="0"/>
              <a:t>Detailed information about adverse events of special interest</a:t>
            </a:r>
          </a:p>
        </p:txBody>
      </p:sp>
    </p:spTree>
    <p:extLst>
      <p:ext uri="{BB962C8B-B14F-4D97-AF65-F5344CB8AC3E}">
        <p14:creationId xmlns:p14="http://schemas.microsoft.com/office/powerpoint/2010/main" val="277923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INVESTIGATORS’ DILEMMA</a:t>
            </a:r>
          </a:p>
        </p:txBody>
      </p:sp>
      <p:sp>
        <p:nvSpPr>
          <p:cNvPr id="54275" name="Rectangle 3"/>
          <p:cNvSpPr>
            <a:spLocks noGrp="1" noChangeArrowheads="1"/>
          </p:cNvSpPr>
          <p:nvPr>
            <p:ph type="body" idx="1"/>
          </p:nvPr>
        </p:nvSpPr>
        <p:spPr>
          <a:xfrm>
            <a:off x="634042" y="1263770"/>
            <a:ext cx="8044132" cy="4588149"/>
          </a:xfrm>
        </p:spPr>
        <p:txBody>
          <a:bodyPr/>
          <a:lstStyle/>
          <a:p>
            <a:pPr eaLnBrk="1" hangingPunct="1"/>
            <a:r>
              <a:rPr lang="en-US" dirty="0"/>
              <a:t>Interim results nominally significant (p&lt;0.05) </a:t>
            </a:r>
          </a:p>
          <a:p>
            <a:pPr eaLnBrk="1" hangingPunct="1"/>
            <a:r>
              <a:rPr lang="en-US" dirty="0"/>
              <a:t>Investigators appreciated the “multiple looks” problem--this could be a chance finding—but no design in place to account for early stopping</a:t>
            </a:r>
          </a:p>
          <a:p>
            <a:pPr eaLnBrk="1" hangingPunct="1"/>
            <a:r>
              <a:rPr lang="en-US" dirty="0"/>
              <a:t>Trial leadership requested assistance from outside experts with no prior involvement in trial to determine appropriate action</a:t>
            </a:r>
          </a:p>
          <a:p>
            <a:pPr lvl="1"/>
            <a:r>
              <a:rPr lang="en-US" dirty="0"/>
              <a:t>Concerned that they could no longer be completely objective</a:t>
            </a:r>
          </a:p>
          <a:p>
            <a:pPr eaLnBrk="1" hangingPunct="1"/>
            <a:endParaRPr lang="en-US" dirty="0"/>
          </a:p>
        </p:txBody>
      </p:sp>
    </p:spTree>
    <p:extLst>
      <p:ext uri="{BB962C8B-B14F-4D97-AF65-F5344CB8AC3E}">
        <p14:creationId xmlns:p14="http://schemas.microsoft.com/office/powerpoint/2010/main" val="2700297"/>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VERY IMPORTANT</a:t>
            </a:r>
          </a:p>
        </p:txBody>
      </p:sp>
      <p:sp>
        <p:nvSpPr>
          <p:cNvPr id="9219" name="Content Placeholder 2"/>
          <p:cNvSpPr>
            <a:spLocks noGrp="1"/>
          </p:cNvSpPr>
          <p:nvPr>
            <p:ph idx="1"/>
          </p:nvPr>
        </p:nvSpPr>
        <p:spPr>
          <a:xfrm>
            <a:off x="739775" y="825500"/>
            <a:ext cx="7826375" cy="4690741"/>
          </a:xfrm>
        </p:spPr>
        <p:txBody>
          <a:bodyPr/>
          <a:lstStyle/>
          <a:p>
            <a:r>
              <a:rPr lang="en-US" sz="2400" dirty="0"/>
              <a:t>Summaries of ALL data collected will be too voluminous for a report</a:t>
            </a:r>
          </a:p>
          <a:p>
            <a:r>
              <a:rPr lang="en-US" sz="2400" dirty="0"/>
              <a:t> The reporting statistician must exercise some </a:t>
            </a:r>
            <a:r>
              <a:rPr lang="en-US" sz="2400" u="sng" dirty="0"/>
              <a:t>intelligent judgment </a:t>
            </a:r>
            <a:r>
              <a:rPr lang="en-US" sz="2400" dirty="0"/>
              <a:t>about what goes into the report</a:t>
            </a:r>
          </a:p>
          <a:p>
            <a:r>
              <a:rPr lang="en-US" sz="2400" dirty="0"/>
              <a:t>This means the statistician must</a:t>
            </a:r>
          </a:p>
          <a:p>
            <a:pPr lvl="1"/>
            <a:r>
              <a:rPr lang="en-US" sz="2000" dirty="0"/>
              <a:t>Understand the study</a:t>
            </a:r>
          </a:p>
          <a:p>
            <a:pPr lvl="1"/>
            <a:r>
              <a:rPr lang="en-US" sz="2000" dirty="0"/>
              <a:t>Understand the importance of the data to be presented</a:t>
            </a:r>
          </a:p>
          <a:p>
            <a:pPr lvl="1"/>
            <a:r>
              <a:rPr lang="en-US" sz="2000" dirty="0"/>
              <a:t>Be able to </a:t>
            </a:r>
            <a:r>
              <a:rPr lang="en-US" sz="2000" u="sng" dirty="0"/>
              <a:t>construct a text </a:t>
            </a:r>
            <a:r>
              <a:rPr lang="en-US" sz="2000" dirty="0"/>
              <a:t>to accompany tables, plots and listings to direct the DMC members to important issues</a:t>
            </a:r>
          </a:p>
          <a:p>
            <a:r>
              <a:rPr lang="en-US" sz="2400" dirty="0"/>
              <a:t>Presentation of tables and listings designed by someone else, without interpretive text, is inadequate</a:t>
            </a:r>
          </a:p>
        </p:txBody>
      </p:sp>
    </p:spTree>
    <p:extLst>
      <p:ext uri="{BB962C8B-B14F-4D97-AF65-F5344CB8AC3E}">
        <p14:creationId xmlns:p14="http://schemas.microsoft.com/office/powerpoint/2010/main" val="29288498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EXAMPLE</a:t>
            </a:r>
          </a:p>
        </p:txBody>
      </p:sp>
      <p:sp>
        <p:nvSpPr>
          <p:cNvPr id="11267" name="Content Placeholder 2"/>
          <p:cNvSpPr>
            <a:spLocks noGrp="1"/>
          </p:cNvSpPr>
          <p:nvPr>
            <p:ph idx="1"/>
          </p:nvPr>
        </p:nvSpPr>
        <p:spPr>
          <a:xfrm>
            <a:off x="739775" y="825500"/>
            <a:ext cx="7826375" cy="4608513"/>
          </a:xfrm>
        </p:spPr>
        <p:txBody>
          <a:bodyPr/>
          <a:lstStyle/>
          <a:p>
            <a:r>
              <a:rPr lang="en-US" sz="2800" dirty="0"/>
              <a:t>Unexpected number of a certain type of adverse event is reported</a:t>
            </a:r>
          </a:p>
          <a:p>
            <a:r>
              <a:rPr lang="en-US" sz="2800" dirty="0"/>
              <a:t>This adverse event known to be associated with another medication that trial subjects could also be taking</a:t>
            </a:r>
          </a:p>
          <a:p>
            <a:r>
              <a:rPr lang="en-US" sz="2800" dirty="0"/>
              <a:t>Statistician preparing report </a:t>
            </a:r>
            <a:r>
              <a:rPr lang="en-US" dirty="0"/>
              <a:t>should</a:t>
            </a:r>
            <a:r>
              <a:rPr lang="en-US" sz="2800" dirty="0"/>
              <a:t> recognize that DMC would be interested in knowing how many subjects with the AE in question were taking the other medication in addition to assigned study treatment</a:t>
            </a:r>
          </a:p>
        </p:txBody>
      </p:sp>
    </p:spTree>
    <p:extLst>
      <p:ext uri="{BB962C8B-B14F-4D97-AF65-F5344CB8AC3E}">
        <p14:creationId xmlns:p14="http://schemas.microsoft.com/office/powerpoint/2010/main" val="6999768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EXAMPLE</a:t>
            </a:r>
          </a:p>
        </p:txBody>
      </p:sp>
      <p:sp>
        <p:nvSpPr>
          <p:cNvPr id="12291" name="Content Placeholder 2"/>
          <p:cNvSpPr>
            <a:spLocks noGrp="1"/>
          </p:cNvSpPr>
          <p:nvPr>
            <p:ph idx="1"/>
          </p:nvPr>
        </p:nvSpPr>
        <p:spPr>
          <a:xfrm>
            <a:off x="739775" y="825500"/>
            <a:ext cx="7826375" cy="5090851"/>
          </a:xfrm>
        </p:spPr>
        <p:txBody>
          <a:bodyPr/>
          <a:lstStyle/>
          <a:p>
            <a:r>
              <a:rPr lang="en-US" sz="2800" dirty="0"/>
              <a:t>Rate of primary outcome much lower than expected</a:t>
            </a:r>
          </a:p>
          <a:p>
            <a:r>
              <a:rPr lang="en-US" sz="2800" dirty="0"/>
              <a:t>Reporting statistician </a:t>
            </a:r>
            <a:r>
              <a:rPr lang="en-US" dirty="0"/>
              <a:t>should</a:t>
            </a:r>
            <a:r>
              <a:rPr lang="en-US" sz="2800" dirty="0"/>
              <a:t> recognize that one possible reason would be lack of timely reporting</a:t>
            </a:r>
          </a:p>
          <a:p>
            <a:r>
              <a:rPr lang="en-US" sz="2800" dirty="0"/>
              <a:t>Statistician </a:t>
            </a:r>
            <a:r>
              <a:rPr lang="en-US" dirty="0"/>
              <a:t>should</a:t>
            </a:r>
            <a:r>
              <a:rPr lang="en-US" sz="2800" dirty="0"/>
              <a:t> review and report distribution of time since most recent status report</a:t>
            </a:r>
          </a:p>
          <a:p>
            <a:r>
              <a:rPr lang="en-US" sz="2800" dirty="0"/>
              <a:t>Statistician might look to see if sites with greatest reporting lags are those with lowest reported event rates</a:t>
            </a:r>
          </a:p>
        </p:txBody>
      </p:sp>
    </p:spTree>
    <p:extLst>
      <p:ext uri="{BB962C8B-B14F-4D97-AF65-F5344CB8AC3E}">
        <p14:creationId xmlns:p14="http://schemas.microsoft.com/office/powerpoint/2010/main" val="25758465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6A48-2EF7-4708-B02D-D2F2619E7DE7}"/>
              </a:ext>
            </a:extLst>
          </p:cNvPr>
          <p:cNvSpPr>
            <a:spLocks noGrp="1"/>
          </p:cNvSpPr>
          <p:nvPr>
            <p:ph type="title"/>
          </p:nvPr>
        </p:nvSpPr>
        <p:spPr/>
        <p:txBody>
          <a:bodyPr/>
          <a:lstStyle/>
          <a:p>
            <a:r>
              <a:rPr lang="en-US" dirty="0"/>
              <a:t>POOR PRACTICE</a:t>
            </a:r>
          </a:p>
        </p:txBody>
      </p:sp>
      <p:sp>
        <p:nvSpPr>
          <p:cNvPr id="3" name="Content Placeholder 2">
            <a:extLst>
              <a:ext uri="{FF2B5EF4-FFF2-40B4-BE49-F238E27FC236}">
                <a16:creationId xmlns:a16="http://schemas.microsoft.com/office/drawing/2014/main" id="{C171C7D8-8826-4B5D-925D-EA27F400847D}"/>
              </a:ext>
            </a:extLst>
          </p:cNvPr>
          <p:cNvSpPr>
            <a:spLocks noGrp="1"/>
          </p:cNvSpPr>
          <p:nvPr>
            <p:ph idx="1"/>
          </p:nvPr>
        </p:nvSpPr>
        <p:spPr>
          <a:xfrm>
            <a:off x="739775" y="825500"/>
            <a:ext cx="7826375" cy="5490960"/>
          </a:xfrm>
        </p:spPr>
        <p:txBody>
          <a:bodyPr/>
          <a:lstStyle/>
          <a:p>
            <a:r>
              <a:rPr lang="en-US" dirty="0"/>
              <a:t>Templates of DMC reports prepared by sponsoring organization</a:t>
            </a:r>
          </a:p>
          <a:p>
            <a:r>
              <a:rPr lang="en-US" dirty="0"/>
              <a:t>Programs to produce these reports are prepared by the sponsoring organization</a:t>
            </a:r>
          </a:p>
          <a:p>
            <a:r>
              <a:rPr lang="en-US" dirty="0"/>
              <a:t>Data are transferred to the independent statistician, who simply runs the programs and circulates the material produced to the DMC</a:t>
            </a:r>
          </a:p>
          <a:p>
            <a:r>
              <a:rPr lang="en-US" dirty="0"/>
              <a:t>No consideration given to</a:t>
            </a:r>
          </a:p>
          <a:p>
            <a:pPr lvl="1"/>
            <a:r>
              <a:rPr lang="en-US" dirty="0"/>
              <a:t>Data that don’t look quite right</a:t>
            </a:r>
          </a:p>
          <a:p>
            <a:pPr lvl="1"/>
            <a:r>
              <a:rPr lang="en-US" dirty="0"/>
              <a:t>Identifying findings of particular importance</a:t>
            </a:r>
          </a:p>
          <a:p>
            <a:pPr lvl="1"/>
            <a:r>
              <a:rPr lang="en-US" dirty="0"/>
              <a:t>Questions that the DMC might raise</a:t>
            </a:r>
          </a:p>
        </p:txBody>
      </p:sp>
    </p:spTree>
    <p:extLst>
      <p:ext uri="{BB962C8B-B14F-4D97-AF65-F5344CB8AC3E}">
        <p14:creationId xmlns:p14="http://schemas.microsoft.com/office/powerpoint/2010/main" val="37868668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31800" y="90488"/>
            <a:ext cx="8712200" cy="558800"/>
          </a:xfrm>
        </p:spPr>
        <p:txBody>
          <a:bodyPr/>
          <a:lstStyle/>
          <a:p>
            <a:r>
              <a:rPr lang="en-US" sz="3200" dirty="0"/>
              <a:t>NEED READILY INTERPRETABLE DATA</a:t>
            </a:r>
          </a:p>
        </p:txBody>
      </p:sp>
      <p:sp>
        <p:nvSpPr>
          <p:cNvPr id="13315" name="Content Placeholder 2"/>
          <p:cNvSpPr>
            <a:spLocks noGrp="1"/>
          </p:cNvSpPr>
          <p:nvPr>
            <p:ph idx="1"/>
          </p:nvPr>
        </p:nvSpPr>
        <p:spPr>
          <a:xfrm>
            <a:off x="739775" y="825500"/>
            <a:ext cx="7826375" cy="2884488"/>
          </a:xfrm>
        </p:spPr>
        <p:txBody>
          <a:bodyPr/>
          <a:lstStyle/>
          <a:p>
            <a:r>
              <a:rPr lang="en-US"/>
              <a:t>Adverse events are coded hierarchically</a:t>
            </a:r>
          </a:p>
          <a:p>
            <a:r>
              <a:rPr lang="en-US"/>
              <a:t>Broad categories down to highly specific events</a:t>
            </a:r>
          </a:p>
          <a:p>
            <a:r>
              <a:rPr lang="en-US"/>
              <a:t>If use only very broad categories, or the narrowest categories, may miss important trends</a:t>
            </a:r>
          </a:p>
        </p:txBody>
      </p:sp>
    </p:spTree>
    <p:extLst>
      <p:ext uri="{BB962C8B-B14F-4D97-AF65-F5344CB8AC3E}">
        <p14:creationId xmlns:p14="http://schemas.microsoft.com/office/powerpoint/2010/main" val="4446288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55600" y="-444500"/>
            <a:ext cx="8229600" cy="1143000"/>
          </a:xfrm>
        </p:spPr>
        <p:txBody>
          <a:bodyPr/>
          <a:lstStyle/>
          <a:p>
            <a:r>
              <a:rPr lang="en-US" dirty="0"/>
              <a:t>EXAMPLE: GI DISORDERS</a:t>
            </a:r>
          </a:p>
        </p:txBody>
      </p:sp>
      <p:sp>
        <p:nvSpPr>
          <p:cNvPr id="3" name="Content Placeholder 2"/>
          <p:cNvSpPr>
            <a:spLocks noGrp="1"/>
          </p:cNvSpPr>
          <p:nvPr>
            <p:ph sz="half" idx="2"/>
          </p:nvPr>
        </p:nvSpPr>
        <p:spPr>
          <a:xfrm>
            <a:off x="317500" y="863600"/>
            <a:ext cx="8280400" cy="5486399"/>
          </a:xfrm>
        </p:spPr>
        <p:txBody>
          <a:bodyPr numCol="3">
            <a:normAutofit lnSpcReduction="10000"/>
          </a:bodyPr>
          <a:lstStyle/>
          <a:p>
            <a:pPr>
              <a:defRPr/>
            </a:pPr>
            <a:r>
              <a:rPr lang="en-US" sz="1200" dirty="0"/>
              <a:t>Abdominal bloating </a:t>
            </a:r>
          </a:p>
          <a:p>
            <a:pPr>
              <a:defRPr/>
            </a:pPr>
            <a:r>
              <a:rPr lang="en-US" sz="1200" dirty="0"/>
              <a:t>Abdominal discomfort </a:t>
            </a:r>
          </a:p>
          <a:p>
            <a:pPr>
              <a:defRPr/>
            </a:pPr>
            <a:r>
              <a:rPr lang="en-US" sz="1200" dirty="0"/>
              <a:t>Abdominal distension </a:t>
            </a:r>
          </a:p>
          <a:p>
            <a:pPr>
              <a:defRPr/>
            </a:pPr>
            <a:r>
              <a:rPr lang="en-US" sz="1200" dirty="0"/>
              <a:t>Abdominal pain </a:t>
            </a:r>
          </a:p>
          <a:p>
            <a:pPr>
              <a:defRPr/>
            </a:pPr>
            <a:r>
              <a:rPr lang="en-US" sz="1200" dirty="0"/>
              <a:t>Abdominal tenderness </a:t>
            </a:r>
          </a:p>
          <a:p>
            <a:pPr>
              <a:defRPr/>
            </a:pPr>
            <a:r>
              <a:rPr lang="en-US" sz="1200" dirty="0"/>
              <a:t>Acid reflux (esophageal) </a:t>
            </a:r>
          </a:p>
          <a:p>
            <a:pPr>
              <a:defRPr/>
            </a:pPr>
            <a:r>
              <a:rPr lang="en-US" sz="1200" dirty="0"/>
              <a:t>Barrett s esophagus </a:t>
            </a:r>
          </a:p>
          <a:p>
            <a:pPr>
              <a:defRPr/>
            </a:pPr>
            <a:r>
              <a:rPr lang="en-US" sz="1200" dirty="0"/>
              <a:t>Black stools </a:t>
            </a:r>
          </a:p>
          <a:p>
            <a:pPr>
              <a:defRPr/>
            </a:pPr>
            <a:r>
              <a:rPr lang="en-US" sz="1200" dirty="0"/>
              <a:t>Bleeding gastric ulcer</a:t>
            </a:r>
          </a:p>
          <a:p>
            <a:pPr>
              <a:defRPr/>
            </a:pPr>
            <a:r>
              <a:rPr lang="en-US" sz="1200" dirty="0"/>
              <a:t>Bloating</a:t>
            </a:r>
          </a:p>
          <a:p>
            <a:pPr>
              <a:defRPr/>
            </a:pPr>
            <a:r>
              <a:rPr lang="en-US" sz="1200" dirty="0"/>
              <a:t>Blood in stool </a:t>
            </a:r>
          </a:p>
          <a:p>
            <a:pPr>
              <a:defRPr/>
            </a:pPr>
            <a:r>
              <a:rPr lang="en-US" sz="1200" dirty="0"/>
              <a:t>Colitis </a:t>
            </a:r>
          </a:p>
          <a:p>
            <a:pPr>
              <a:defRPr/>
            </a:pPr>
            <a:r>
              <a:rPr lang="en-US" sz="1200" dirty="0"/>
              <a:t>Colonic polyp </a:t>
            </a:r>
          </a:p>
          <a:p>
            <a:pPr>
              <a:defRPr/>
            </a:pPr>
            <a:r>
              <a:rPr lang="en-US" sz="1200" dirty="0"/>
              <a:t>Colorectal hyperplastic polyp </a:t>
            </a:r>
          </a:p>
          <a:p>
            <a:pPr>
              <a:defRPr/>
            </a:pPr>
            <a:r>
              <a:rPr lang="en-US" sz="1200" dirty="0"/>
              <a:t>Constipation </a:t>
            </a:r>
          </a:p>
          <a:p>
            <a:pPr>
              <a:defRPr/>
            </a:pPr>
            <a:r>
              <a:rPr lang="en-US" sz="1200" dirty="0"/>
              <a:t>Constipation aggravated </a:t>
            </a:r>
          </a:p>
          <a:p>
            <a:pPr>
              <a:defRPr/>
            </a:pPr>
            <a:r>
              <a:rPr lang="en-US" sz="1200" dirty="0"/>
              <a:t>Constipation chronic </a:t>
            </a:r>
          </a:p>
          <a:p>
            <a:pPr>
              <a:defRPr/>
            </a:pPr>
            <a:r>
              <a:rPr lang="en-US" sz="1200" dirty="0"/>
              <a:t>Dental decay </a:t>
            </a:r>
          </a:p>
          <a:p>
            <a:pPr>
              <a:defRPr/>
            </a:pPr>
            <a:r>
              <a:rPr lang="en-US" sz="1200" dirty="0"/>
              <a:t>Diarrhea </a:t>
            </a:r>
          </a:p>
          <a:p>
            <a:pPr>
              <a:defRPr/>
            </a:pPr>
            <a:r>
              <a:rPr lang="en-US" sz="1200" dirty="0"/>
              <a:t>Dry heaves </a:t>
            </a:r>
          </a:p>
          <a:p>
            <a:pPr>
              <a:defRPr/>
            </a:pPr>
            <a:r>
              <a:rPr lang="en-US" sz="1200" dirty="0"/>
              <a:t>Dry mouth </a:t>
            </a:r>
          </a:p>
          <a:p>
            <a:pPr>
              <a:defRPr/>
            </a:pPr>
            <a:r>
              <a:rPr lang="en-US" sz="1200" dirty="0"/>
              <a:t>Enteritis </a:t>
            </a:r>
          </a:p>
          <a:p>
            <a:pPr>
              <a:defRPr/>
            </a:pPr>
            <a:r>
              <a:rPr lang="en-US" sz="1200" dirty="0" err="1"/>
              <a:t>Epigastric</a:t>
            </a:r>
            <a:r>
              <a:rPr lang="en-US" sz="1200" dirty="0"/>
              <a:t> pain </a:t>
            </a:r>
          </a:p>
          <a:p>
            <a:pPr>
              <a:defRPr/>
            </a:pPr>
            <a:r>
              <a:rPr lang="en-US" sz="1200" dirty="0"/>
              <a:t>Esophageal pain </a:t>
            </a:r>
          </a:p>
          <a:p>
            <a:pPr>
              <a:defRPr/>
            </a:pPr>
            <a:r>
              <a:rPr lang="en-US" sz="1200" dirty="0"/>
              <a:t>Esophageal reflux aggravated </a:t>
            </a:r>
          </a:p>
          <a:p>
            <a:pPr>
              <a:defRPr/>
            </a:pPr>
            <a:r>
              <a:rPr lang="en-US" sz="1200" dirty="0"/>
              <a:t>External </a:t>
            </a:r>
            <a:r>
              <a:rPr lang="en-US" sz="1200" dirty="0" err="1"/>
              <a:t>thrombosed</a:t>
            </a:r>
            <a:r>
              <a:rPr lang="en-US" sz="1200" dirty="0"/>
              <a:t> hemorrhoids </a:t>
            </a:r>
          </a:p>
          <a:p>
            <a:pPr>
              <a:defRPr/>
            </a:pPr>
            <a:r>
              <a:rPr lang="en-US" sz="1200" dirty="0"/>
              <a:t>Fecal impaction </a:t>
            </a:r>
          </a:p>
          <a:p>
            <a:pPr>
              <a:defRPr/>
            </a:pPr>
            <a:r>
              <a:rPr lang="en-US" sz="1200" dirty="0"/>
              <a:t>Flatus increased </a:t>
            </a:r>
          </a:p>
          <a:p>
            <a:pPr>
              <a:defRPr/>
            </a:pPr>
            <a:r>
              <a:rPr lang="en-US" sz="1200" dirty="0"/>
              <a:t>Food poisoning </a:t>
            </a:r>
          </a:p>
          <a:p>
            <a:pPr>
              <a:defRPr/>
            </a:pPr>
            <a:r>
              <a:rPr lang="en-US" sz="1200" dirty="0"/>
              <a:t>GERD </a:t>
            </a:r>
          </a:p>
          <a:p>
            <a:pPr>
              <a:defRPr/>
            </a:pPr>
            <a:r>
              <a:rPr lang="en-US" sz="1200" dirty="0"/>
              <a:t>Gas </a:t>
            </a:r>
          </a:p>
          <a:p>
            <a:pPr>
              <a:defRPr/>
            </a:pPr>
            <a:r>
              <a:rPr lang="en-US" sz="1200" dirty="0"/>
              <a:t>Gastric dysplasia </a:t>
            </a:r>
          </a:p>
          <a:p>
            <a:pPr>
              <a:defRPr/>
            </a:pPr>
            <a:r>
              <a:rPr lang="en-US" sz="1200" dirty="0"/>
              <a:t>Gastric ulcer </a:t>
            </a:r>
          </a:p>
          <a:p>
            <a:pPr>
              <a:defRPr/>
            </a:pPr>
            <a:r>
              <a:rPr lang="en-US" sz="1200" dirty="0"/>
              <a:t>Gastritis </a:t>
            </a:r>
          </a:p>
          <a:p>
            <a:pPr>
              <a:defRPr/>
            </a:pPr>
            <a:r>
              <a:rPr lang="en-US" sz="1200" dirty="0"/>
              <a:t>Gastritis erosive </a:t>
            </a:r>
          </a:p>
          <a:p>
            <a:pPr>
              <a:defRPr/>
            </a:pPr>
            <a:r>
              <a:rPr lang="en-US" sz="1200" dirty="0" err="1"/>
              <a:t>Gastroesophageal</a:t>
            </a:r>
            <a:r>
              <a:rPr lang="en-US" sz="1200" dirty="0"/>
              <a:t> reflux disease </a:t>
            </a:r>
          </a:p>
          <a:p>
            <a:pPr>
              <a:defRPr/>
            </a:pPr>
            <a:r>
              <a:rPr lang="en-US" sz="1200" dirty="0"/>
              <a:t>Heartburn </a:t>
            </a:r>
          </a:p>
          <a:p>
            <a:pPr>
              <a:defRPr/>
            </a:pPr>
            <a:r>
              <a:rPr lang="en-US" sz="1200" dirty="0"/>
              <a:t>Hemorrhoids </a:t>
            </a:r>
          </a:p>
          <a:p>
            <a:pPr>
              <a:defRPr/>
            </a:pPr>
            <a:r>
              <a:rPr lang="en-US" sz="1200" dirty="0"/>
              <a:t>Hemorrhoids aggravated </a:t>
            </a:r>
          </a:p>
          <a:p>
            <a:pPr>
              <a:defRPr/>
            </a:pPr>
            <a:r>
              <a:rPr lang="en-US" sz="1200" dirty="0"/>
              <a:t>Indigestion </a:t>
            </a:r>
          </a:p>
          <a:p>
            <a:pPr>
              <a:defRPr/>
            </a:pPr>
            <a:r>
              <a:rPr lang="en-US" sz="1200" dirty="0"/>
              <a:t>Inguinal hernia strangulated </a:t>
            </a:r>
          </a:p>
          <a:p>
            <a:pPr>
              <a:defRPr/>
            </a:pPr>
            <a:r>
              <a:rPr lang="en-US" sz="1200" dirty="0"/>
              <a:t>Intestinal obstruction </a:t>
            </a:r>
          </a:p>
          <a:p>
            <a:pPr>
              <a:defRPr/>
            </a:pPr>
            <a:r>
              <a:rPr lang="en-US" sz="1200" dirty="0"/>
              <a:t>Left lower quadrant pain </a:t>
            </a:r>
          </a:p>
          <a:p>
            <a:pPr>
              <a:defRPr/>
            </a:pPr>
            <a:r>
              <a:rPr lang="en-US" sz="1200" dirty="0"/>
              <a:t>Loose bowel </a:t>
            </a:r>
          </a:p>
          <a:p>
            <a:pPr>
              <a:defRPr/>
            </a:pPr>
            <a:r>
              <a:rPr lang="en-US" sz="1200" dirty="0"/>
              <a:t>Mouth dry aggravated </a:t>
            </a:r>
          </a:p>
          <a:p>
            <a:pPr>
              <a:defRPr/>
            </a:pPr>
            <a:r>
              <a:rPr lang="en-US" sz="1200" dirty="0"/>
              <a:t>Nausea </a:t>
            </a:r>
          </a:p>
          <a:p>
            <a:pPr>
              <a:defRPr/>
            </a:pPr>
            <a:r>
              <a:rPr lang="en-US" sz="1200" dirty="0"/>
              <a:t>Nausea post chemotherapy </a:t>
            </a:r>
          </a:p>
          <a:p>
            <a:pPr>
              <a:defRPr/>
            </a:pPr>
            <a:r>
              <a:rPr lang="en-US" sz="1200" dirty="0"/>
              <a:t>Pain right upper quadrant </a:t>
            </a:r>
          </a:p>
          <a:p>
            <a:pPr>
              <a:defRPr/>
            </a:pPr>
            <a:r>
              <a:rPr lang="en-US" sz="1200" dirty="0"/>
              <a:t>Pain tongue </a:t>
            </a:r>
          </a:p>
          <a:p>
            <a:pPr>
              <a:defRPr/>
            </a:pPr>
            <a:r>
              <a:rPr lang="en-US" sz="1200" dirty="0"/>
              <a:t>Pancreatitis </a:t>
            </a:r>
          </a:p>
          <a:p>
            <a:pPr>
              <a:defRPr/>
            </a:pPr>
            <a:r>
              <a:rPr lang="en-US" sz="1200" dirty="0"/>
              <a:t>Queasy </a:t>
            </a:r>
          </a:p>
          <a:p>
            <a:pPr>
              <a:defRPr/>
            </a:pPr>
            <a:r>
              <a:rPr lang="en-US" sz="1200" dirty="0"/>
              <a:t>Rectal bleeding </a:t>
            </a:r>
          </a:p>
          <a:p>
            <a:pPr>
              <a:defRPr/>
            </a:pPr>
            <a:r>
              <a:rPr lang="en-US" sz="1200" dirty="0"/>
              <a:t>Sores mouth </a:t>
            </a:r>
          </a:p>
          <a:p>
            <a:pPr>
              <a:defRPr/>
            </a:pPr>
            <a:r>
              <a:rPr lang="en-US" sz="1200" dirty="0"/>
              <a:t>Stomach pain </a:t>
            </a:r>
          </a:p>
          <a:p>
            <a:pPr>
              <a:defRPr/>
            </a:pPr>
            <a:r>
              <a:rPr lang="en-US" sz="1200" dirty="0"/>
              <a:t>Stomach ulcer </a:t>
            </a:r>
          </a:p>
          <a:p>
            <a:pPr>
              <a:defRPr/>
            </a:pPr>
            <a:r>
              <a:rPr lang="en-US" sz="1200" dirty="0"/>
              <a:t>Swallowing difficult </a:t>
            </a:r>
          </a:p>
          <a:p>
            <a:pPr>
              <a:defRPr/>
            </a:pPr>
            <a:r>
              <a:rPr lang="en-US" sz="1200" dirty="0"/>
              <a:t>Swallowing painful </a:t>
            </a:r>
          </a:p>
          <a:p>
            <a:pPr>
              <a:defRPr/>
            </a:pPr>
            <a:r>
              <a:rPr lang="en-US" sz="1200" dirty="0"/>
              <a:t>Tooth ache</a:t>
            </a:r>
          </a:p>
          <a:p>
            <a:pPr>
              <a:defRPr/>
            </a:pPr>
            <a:r>
              <a:rPr lang="en-US" sz="1200" dirty="0"/>
              <a:t>Tooth pain </a:t>
            </a:r>
          </a:p>
          <a:p>
            <a:pPr>
              <a:defRPr/>
            </a:pPr>
            <a:r>
              <a:rPr lang="en-US" sz="1200" dirty="0"/>
              <a:t>Toothache </a:t>
            </a:r>
          </a:p>
          <a:p>
            <a:pPr>
              <a:defRPr/>
            </a:pPr>
            <a:r>
              <a:rPr lang="en-US" sz="1200" dirty="0"/>
              <a:t>Ulcerative colitis </a:t>
            </a:r>
          </a:p>
          <a:p>
            <a:pPr>
              <a:defRPr/>
            </a:pPr>
            <a:r>
              <a:rPr lang="en-US" sz="1200" dirty="0"/>
              <a:t>Umbilical hernia </a:t>
            </a:r>
          </a:p>
          <a:p>
            <a:pPr>
              <a:defRPr/>
            </a:pPr>
            <a:r>
              <a:rPr lang="en-US" sz="1200" dirty="0"/>
              <a:t>Upset stomach </a:t>
            </a:r>
          </a:p>
          <a:p>
            <a:pPr>
              <a:defRPr/>
            </a:pPr>
            <a:r>
              <a:rPr lang="en-US" sz="1200" dirty="0"/>
              <a:t>Vomiting </a:t>
            </a:r>
          </a:p>
          <a:p>
            <a:pPr>
              <a:defRPr/>
            </a:pPr>
            <a:endParaRPr lang="en-US" sz="1200" dirty="0"/>
          </a:p>
          <a:p>
            <a:pPr>
              <a:defRPr/>
            </a:pPr>
            <a:endParaRPr lang="en-US" sz="1200" dirty="0"/>
          </a:p>
          <a:p>
            <a:pPr lvl="1">
              <a:defRPr/>
            </a:pPr>
            <a:endParaRPr lang="en-US" sz="1200" dirty="0"/>
          </a:p>
        </p:txBody>
      </p:sp>
    </p:spTree>
    <p:extLst>
      <p:ext uri="{BB962C8B-B14F-4D97-AF65-F5344CB8AC3E}">
        <p14:creationId xmlns:p14="http://schemas.microsoft.com/office/powerpoint/2010/main" val="37774503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p:txBody>
          <a:bodyPr/>
          <a:lstStyle/>
          <a:p>
            <a:r>
              <a:rPr lang="en-US" dirty="0"/>
              <a:t>SAMPLE REPORT</a:t>
            </a:r>
          </a:p>
        </p:txBody>
      </p:sp>
      <p:sp>
        <p:nvSpPr>
          <p:cNvPr id="17411" name="Content Placeholder 7"/>
          <p:cNvSpPr>
            <a:spLocks noGrp="1"/>
          </p:cNvSpPr>
          <p:nvPr>
            <p:ph idx="1"/>
          </p:nvPr>
        </p:nvSpPr>
        <p:spPr>
          <a:xfrm>
            <a:off x="739775" y="825500"/>
            <a:ext cx="7826375" cy="3316006"/>
          </a:xfrm>
        </p:spPr>
        <p:txBody>
          <a:bodyPr/>
          <a:lstStyle/>
          <a:p>
            <a:pPr>
              <a:defRPr/>
            </a:pPr>
            <a:r>
              <a:rPr lang="en-US" dirty="0"/>
              <a:t>An excellent source for examples of high quality DMC reports can be found in the following location:</a:t>
            </a:r>
          </a:p>
          <a:p>
            <a:pPr marL="0" indent="0">
              <a:buNone/>
              <a:defRPr/>
            </a:pPr>
            <a:r>
              <a:rPr lang="en-US" dirty="0"/>
              <a:t> </a:t>
            </a:r>
          </a:p>
          <a:p>
            <a:pPr marL="0" indent="0" algn="ctr">
              <a:buFont typeface="Wingdings" pitchFamily="2" charset="2"/>
              <a:buNone/>
              <a:defRPr/>
            </a:pPr>
            <a:r>
              <a:rPr lang="en-US" dirty="0"/>
              <a:t> </a:t>
            </a:r>
            <a:r>
              <a:rPr lang="en-US" dirty="0">
                <a:hlinkClick r:id="rId2"/>
              </a:rPr>
              <a:t>https://biostat.wiscweb.wisc.edu/wp-content/uploads/sites/1008/2019/05/Sample_Report_Closed_20160920.pdf</a:t>
            </a:r>
            <a:endParaRPr lang="en-US" dirty="0"/>
          </a:p>
        </p:txBody>
      </p:sp>
    </p:spTree>
    <p:extLst>
      <p:ext uri="{BB962C8B-B14F-4D97-AF65-F5344CB8AC3E}">
        <p14:creationId xmlns:p14="http://schemas.microsoft.com/office/powerpoint/2010/main" val="14490673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9900" y="0"/>
            <a:ext cx="8229600" cy="1295400"/>
          </a:xfrm>
          <a:noFill/>
        </p:spPr>
        <p:txBody>
          <a:bodyPr lIns="92075" tIns="46038" rIns="92075" bIns="46038"/>
          <a:lstStyle/>
          <a:p>
            <a:pPr eaLnBrk="1" hangingPunct="1"/>
            <a:r>
              <a:rPr lang="en-US" dirty="0"/>
              <a:t>ISSUE: DMC ACCESS TO TREATMENT CODES</a:t>
            </a:r>
          </a:p>
        </p:txBody>
      </p:sp>
      <p:sp>
        <p:nvSpPr>
          <p:cNvPr id="35843" name="Rectangle 3"/>
          <p:cNvSpPr>
            <a:spLocks noGrp="1" noChangeArrowheads="1"/>
          </p:cNvSpPr>
          <p:nvPr>
            <p:ph type="body" idx="1"/>
          </p:nvPr>
        </p:nvSpPr>
        <p:spPr>
          <a:xfrm>
            <a:off x="774700" y="1493807"/>
            <a:ext cx="7924800" cy="4518802"/>
          </a:xfrm>
          <a:noFill/>
        </p:spPr>
        <p:txBody>
          <a:bodyPr lIns="92075" tIns="46038" rIns="92075" bIns="46038"/>
          <a:lstStyle/>
          <a:p>
            <a:pPr eaLnBrk="1" hangingPunct="1">
              <a:lnSpc>
                <a:spcPct val="90000"/>
              </a:lnSpc>
              <a:spcBef>
                <a:spcPct val="10000"/>
              </a:spcBef>
              <a:spcAft>
                <a:spcPct val="10000"/>
              </a:spcAft>
            </a:pPr>
            <a:r>
              <a:rPr lang="en-US" sz="2800" dirty="0"/>
              <a:t>Controversy: should DMC see treatment codes only, or actual treatment?</a:t>
            </a:r>
            <a:r>
              <a:rPr lang="en-US" sz="2500" dirty="0"/>
              <a:t> </a:t>
            </a:r>
            <a:r>
              <a:rPr lang="en-US" sz="2400" dirty="0"/>
              <a:t>	</a:t>
            </a:r>
          </a:p>
          <a:p>
            <a:pPr eaLnBrk="1" hangingPunct="1">
              <a:lnSpc>
                <a:spcPct val="90000"/>
              </a:lnSpc>
              <a:spcBef>
                <a:spcPct val="10000"/>
              </a:spcBef>
              <a:spcAft>
                <a:spcPct val="10000"/>
              </a:spcAft>
            </a:pPr>
            <a:r>
              <a:rPr lang="en-US" sz="2800" dirty="0"/>
              <a:t>Arguments made in favor of codes</a:t>
            </a:r>
          </a:p>
          <a:p>
            <a:pPr lvl="1" eaLnBrk="1" hangingPunct="1">
              <a:lnSpc>
                <a:spcPct val="90000"/>
              </a:lnSpc>
              <a:spcBef>
                <a:spcPct val="10000"/>
              </a:spcBef>
              <a:spcAft>
                <a:spcPct val="10000"/>
              </a:spcAft>
            </a:pPr>
            <a:r>
              <a:rPr lang="en-US" sz="2400" dirty="0"/>
              <a:t>more objective assessments</a:t>
            </a:r>
          </a:p>
          <a:p>
            <a:pPr lvl="1" eaLnBrk="1" hangingPunct="1">
              <a:lnSpc>
                <a:spcPct val="90000"/>
              </a:lnSpc>
              <a:spcBef>
                <a:spcPct val="10000"/>
              </a:spcBef>
              <a:spcAft>
                <a:spcPct val="10000"/>
              </a:spcAft>
            </a:pPr>
            <a:r>
              <a:rPr lang="en-US" sz="2400" dirty="0"/>
              <a:t>more protective of confidentiality</a:t>
            </a:r>
          </a:p>
          <a:p>
            <a:pPr eaLnBrk="1" hangingPunct="1">
              <a:lnSpc>
                <a:spcPct val="90000"/>
              </a:lnSpc>
              <a:spcBef>
                <a:spcPct val="10000"/>
              </a:spcBef>
              <a:spcAft>
                <a:spcPct val="10000"/>
              </a:spcAft>
            </a:pPr>
            <a:r>
              <a:rPr lang="en-US" sz="2800" dirty="0"/>
              <a:t>Arguments made for actual treatment</a:t>
            </a:r>
          </a:p>
          <a:p>
            <a:pPr lvl="1" eaLnBrk="1" hangingPunct="1">
              <a:lnSpc>
                <a:spcPct val="90000"/>
              </a:lnSpc>
              <a:spcBef>
                <a:spcPct val="10000"/>
              </a:spcBef>
              <a:spcAft>
                <a:spcPct val="10000"/>
              </a:spcAft>
            </a:pPr>
            <a:r>
              <a:rPr lang="en-US" sz="2400" dirty="0"/>
              <a:t>safety and efficacy are not symmetric</a:t>
            </a:r>
          </a:p>
          <a:p>
            <a:pPr lvl="1" eaLnBrk="1" hangingPunct="1">
              <a:lnSpc>
                <a:spcPct val="90000"/>
              </a:lnSpc>
              <a:spcBef>
                <a:spcPct val="10000"/>
              </a:spcBef>
              <a:spcAft>
                <a:spcPct val="10000"/>
              </a:spcAft>
            </a:pPr>
            <a:r>
              <a:rPr lang="en-US" sz="2400" dirty="0"/>
              <a:t>may be hard to blind without withholding relevant information (e.g., lab tests) </a:t>
            </a:r>
          </a:p>
          <a:p>
            <a:pPr lvl="1" eaLnBrk="1" hangingPunct="1">
              <a:lnSpc>
                <a:spcPct val="90000"/>
              </a:lnSpc>
              <a:spcBef>
                <a:spcPct val="10000"/>
              </a:spcBef>
              <a:spcAft>
                <a:spcPct val="10000"/>
              </a:spcAft>
            </a:pPr>
            <a:r>
              <a:rPr lang="en-US" sz="2400" dirty="0"/>
              <a:t>places extra burden on DMC; obstacle to optimal review, assurance of patient safety</a:t>
            </a:r>
          </a:p>
        </p:txBody>
      </p:sp>
    </p:spTree>
    <p:extLst>
      <p:ext uri="{BB962C8B-B14F-4D97-AF65-F5344CB8AC3E}">
        <p14:creationId xmlns:p14="http://schemas.microsoft.com/office/powerpoint/2010/main" val="77256058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19100" y="-88900"/>
            <a:ext cx="8229600" cy="1981200"/>
          </a:xfrm>
          <a:noFill/>
        </p:spPr>
        <p:txBody>
          <a:bodyPr lIns="92075" tIns="46038" rIns="92075" bIns="46038"/>
          <a:lstStyle/>
          <a:p>
            <a:pPr eaLnBrk="1" hangingPunct="1"/>
            <a:r>
              <a:rPr lang="en-US" dirty="0"/>
              <a:t>MASKED MONITORING IN CLINICAL TRIALS--BLIND STUPIDITY?*</a:t>
            </a:r>
          </a:p>
        </p:txBody>
      </p:sp>
      <p:sp>
        <p:nvSpPr>
          <p:cNvPr id="36867" name="Rectangle 3"/>
          <p:cNvSpPr>
            <a:spLocks noGrp="1" noChangeArrowheads="1"/>
          </p:cNvSpPr>
          <p:nvPr>
            <p:ph type="body" idx="1"/>
          </p:nvPr>
        </p:nvSpPr>
        <p:spPr>
          <a:xfrm>
            <a:off x="914400" y="2362200"/>
            <a:ext cx="7772400" cy="3810000"/>
          </a:xfrm>
          <a:noFill/>
        </p:spPr>
        <p:txBody>
          <a:bodyPr lIns="92075" tIns="46038" rIns="92075" bIns="46038"/>
          <a:lstStyle/>
          <a:p>
            <a:pPr marL="0" indent="0" eaLnBrk="1" hangingPunct="1">
              <a:lnSpc>
                <a:spcPct val="125000"/>
              </a:lnSpc>
              <a:spcBef>
                <a:spcPct val="40000"/>
              </a:spcBef>
              <a:spcAft>
                <a:spcPct val="40000"/>
              </a:spcAft>
              <a:buFontTx/>
              <a:buNone/>
              <a:tabLst>
                <a:tab pos="8285163" algn="r"/>
              </a:tabLst>
            </a:pPr>
            <a:r>
              <a:rPr lang="en-US" sz="3100"/>
              <a:t>Masked monitoring denies the monitors the key information they need to perform in a competent fashion, and incompetent monitoring poses a risk to research subjects.</a:t>
            </a:r>
          </a:p>
          <a:p>
            <a:pPr marL="0" indent="0" eaLnBrk="1" hangingPunct="1">
              <a:lnSpc>
                <a:spcPct val="125000"/>
              </a:lnSpc>
              <a:spcBef>
                <a:spcPct val="40000"/>
              </a:spcBef>
              <a:spcAft>
                <a:spcPct val="40000"/>
              </a:spcAft>
              <a:buFontTx/>
              <a:buNone/>
              <a:tabLst>
                <a:tab pos="8285163" algn="r"/>
              </a:tabLst>
            </a:pPr>
            <a:r>
              <a:rPr lang="en-US" sz="2000" b="1"/>
              <a:t>*</a:t>
            </a:r>
            <a:r>
              <a:rPr lang="en-US" sz="2000"/>
              <a:t>Meinert, </a:t>
            </a:r>
            <a:r>
              <a:rPr lang="en-US" sz="2000" i="1"/>
              <a:t>New England Journal of Medicine</a:t>
            </a:r>
            <a:r>
              <a:rPr lang="en-US" sz="2000"/>
              <a:t>, 1998</a:t>
            </a:r>
          </a:p>
        </p:txBody>
      </p:sp>
    </p:spTree>
    <p:extLst>
      <p:ext uri="{BB962C8B-B14F-4D97-AF65-F5344CB8AC3E}">
        <p14:creationId xmlns:p14="http://schemas.microsoft.com/office/powerpoint/2010/main" val="3585794397"/>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dirty="0"/>
              <a:t>CURRENT PRACTICES</a:t>
            </a:r>
          </a:p>
        </p:txBody>
      </p:sp>
      <p:sp>
        <p:nvSpPr>
          <p:cNvPr id="37891" name="Rectangle 3"/>
          <p:cNvSpPr>
            <a:spLocks noGrp="1" noChangeArrowheads="1"/>
          </p:cNvSpPr>
          <p:nvPr>
            <p:ph type="body" idx="1"/>
          </p:nvPr>
        </p:nvSpPr>
        <p:spPr>
          <a:xfrm>
            <a:off x="571499" y="908179"/>
            <a:ext cx="8255259" cy="5296035"/>
          </a:xfrm>
        </p:spPr>
        <p:txBody>
          <a:bodyPr/>
          <a:lstStyle/>
          <a:p>
            <a:pPr eaLnBrk="1" hangingPunct="1"/>
            <a:r>
              <a:rPr lang="en-US" sz="2400" dirty="0"/>
              <a:t>Most experienced clinical </a:t>
            </a:r>
            <a:r>
              <a:rPr lang="en-US" sz="2400" dirty="0" err="1"/>
              <a:t>trialists</a:t>
            </a:r>
            <a:r>
              <a:rPr lang="en-US" sz="2400" dirty="0"/>
              <a:t> insist on DMC having unblinded access to interim data</a:t>
            </a:r>
          </a:p>
          <a:p>
            <a:pPr lvl="1" eaLnBrk="1" hangingPunct="1"/>
            <a:r>
              <a:rPr lang="en-US" sz="2000" dirty="0"/>
              <a:t>Fundamental issue:  don’t make it harder for DMC to ensure safety of trial participants</a:t>
            </a:r>
          </a:p>
          <a:p>
            <a:pPr eaLnBrk="1" hangingPunct="1"/>
            <a:r>
              <a:rPr lang="en-US" sz="2400" dirty="0"/>
              <a:t>Common to print reports using codes—protects against inadvertent leaks </a:t>
            </a:r>
          </a:p>
          <a:p>
            <a:pPr lvl="1" eaLnBrk="1" hangingPunct="1"/>
            <a:r>
              <a:rPr lang="en-US" sz="2000" dirty="0"/>
              <a:t>In some trials, the de-coding is sent to each DMC member, permitting review with knowledge of actual treatment arm</a:t>
            </a:r>
          </a:p>
          <a:p>
            <a:pPr lvl="1" eaLnBrk="1" hangingPunct="1"/>
            <a:r>
              <a:rPr lang="en-US" sz="2000" dirty="0"/>
              <a:t>In other trials, de-coding is sent to Chair only so that de-coding can only be done at meeting, if all agree</a:t>
            </a:r>
          </a:p>
          <a:p>
            <a:pPr lvl="1" eaLnBrk="1" hangingPunct="1"/>
            <a:r>
              <a:rPr lang="en-US" sz="2000" dirty="0"/>
              <a:t>Some trials do not permit de-coding at all</a:t>
            </a:r>
          </a:p>
          <a:p>
            <a:pPr eaLnBrk="1" hangingPunct="1"/>
            <a:r>
              <a:rPr lang="en-US" sz="2400" dirty="0"/>
              <a:t>Feelings run strong on both sides of issue</a:t>
            </a:r>
          </a:p>
          <a:p>
            <a:pPr eaLnBrk="1" hangingPunct="1"/>
            <a:r>
              <a:rPr lang="en-US" sz="2400" dirty="0"/>
              <a:t>Currently, most trials, both industry and NIH, provide unblinded reports to DMCs</a:t>
            </a:r>
          </a:p>
        </p:txBody>
      </p:sp>
    </p:spTree>
    <p:extLst>
      <p:ext uri="{BB962C8B-B14F-4D97-AF65-F5344CB8AC3E}">
        <p14:creationId xmlns:p14="http://schemas.microsoft.com/office/powerpoint/2010/main" val="3295417253"/>
      </p:ext>
    </p:extLst>
  </p:cSld>
  <p:clrMapOvr>
    <a:masterClrMapping/>
  </p:clrMapOvr>
</p:sld>
</file>

<file path=ppt/theme/theme1.xml><?xml version="1.0" encoding="utf-8"?>
<a:theme xmlns:a="http://schemas.openxmlformats.org/drawingml/2006/main" name="Penn Medicine Template 2009">
  <a:themeElements>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142728</TotalTime>
  <Pages>32</Pages>
  <Words>6015</Words>
  <Application>Microsoft Office PowerPoint</Application>
  <PresentationFormat>Letter Paper (8.5x11 in)</PresentationFormat>
  <Paragraphs>748</Paragraphs>
  <Slides>121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Comic Sans MS</vt:lpstr>
      <vt:lpstr>Franklin Gothic Book</vt:lpstr>
      <vt:lpstr>Times New Roman</vt:lpstr>
      <vt:lpstr>Wingdings</vt:lpstr>
      <vt:lpstr>WP MathA</vt:lpstr>
      <vt:lpstr>Penn Medicine Template 2009</vt:lpstr>
      <vt:lpstr>CLINICAL TRIAL DATA MONITORING COMMITTEES: AN INTRODUCTION</vt:lpstr>
      <vt:lpstr>PRESENTATION STRUCTURE</vt:lpstr>
      <vt:lpstr>INTRODUCTIONS</vt:lpstr>
      <vt:lpstr>A data monitoring committee is a group of experts that reviews the ongoing conduct of a clinical trial and the emerging data to ensure continuing patient safety as well as the validity and scientific merit of the trial</vt:lpstr>
      <vt:lpstr>INDEPENDENT DMC</vt:lpstr>
      <vt:lpstr>WHY INTERIM MONITORING OF  TRIAL DATA?</vt:lpstr>
      <vt:lpstr> WHY DATA MONITORING  COMMITTEES?</vt:lpstr>
      <vt:lpstr>AN EARLY CLINICAL TRIAL</vt:lpstr>
      <vt:lpstr>INVESTIGATORS’ DILEMMA</vt:lpstr>
      <vt:lpstr>“GREENBERG REPORT”</vt:lpstr>
      <vt:lpstr>GREENBERG REPORT ON TRIAL MONITORING</vt:lpstr>
      <vt:lpstr>THE CONCEPT OF A DATA MONITORING COMMITTEE</vt:lpstr>
      <vt:lpstr>EVOLUTION OF DMC USE: GOVERNMENT TRIALS</vt:lpstr>
      <vt:lpstr>NATIONAL CANCER INSTITUTE</vt:lpstr>
      <vt:lpstr>NCI DID COME AROUND</vt:lpstr>
      <vt:lpstr>DMCs IN INDUSTRY TRIALS</vt:lpstr>
      <vt:lpstr>A NOTE ON TERMINOLOGY</vt:lpstr>
      <vt:lpstr>GENERALLY ACCEPTED PRINCIPLES</vt:lpstr>
      <vt:lpstr>TYPES OF EXPERTISE REPRESENTED ON DMCs</vt:lpstr>
      <vt:lpstr>TYPES OF EXPERTISE REPRESENTED ON DMCs</vt:lpstr>
      <vt:lpstr>OTHER ASPECTS OF DMC COMPOSITION</vt:lpstr>
      <vt:lpstr>COMMITTEE SIZE</vt:lpstr>
      <vt:lpstr>WHO APPOINTS THE DMC?</vt:lpstr>
      <vt:lpstr>DMC CHARTER</vt:lpstr>
      <vt:lpstr>SCOPE OF DMC RESPONSIBILITIES</vt:lpstr>
      <vt:lpstr>CONFLICTS OF INTEREST</vt:lpstr>
      <vt:lpstr>BASIC PROBLEM</vt:lpstr>
      <vt:lpstr>VESTED INTEREST CAN INFLUENCE DECISIONS</vt:lpstr>
      <vt:lpstr>PowerPoint Presentation</vt:lpstr>
      <vt:lpstr>“ZERO CONFLICTS” USUALLY NOT ATTAINABLE</vt:lpstr>
      <vt:lpstr>EXAMPLE</vt:lpstr>
      <vt:lpstr>CONFIDENTIALITY OF INTERIM RESULTS</vt:lpstr>
      <vt:lpstr>DMC RECOMMENDATIONS</vt:lpstr>
      <vt:lpstr>AN INDEPENDENT DMC IS ONE IN WHICH NO MEMBER HAS</vt:lpstr>
      <vt:lpstr>WHO IS NOT “INDEPENDENT?”</vt:lpstr>
      <vt:lpstr>WHO IS NOT “INDEPENDENT?”</vt:lpstr>
      <vt:lpstr>THE INDEPENDENT STATISTICIAN</vt:lpstr>
      <vt:lpstr>INDEPENDENT STATISTICIAN</vt:lpstr>
      <vt:lpstr>INDEPENDENT STATISTICIAN</vt:lpstr>
      <vt:lpstr>EXAMPLE</vt:lpstr>
      <vt:lpstr> CURRENT PRACTICE</vt:lpstr>
      <vt:lpstr>SIMILAR ISSUE FOR DMC</vt:lpstr>
      <vt:lpstr>STOPPING A TRIAL EARLY</vt:lpstr>
      <vt:lpstr>NAÏVE APPROACH TO TRIAL MONITORING</vt:lpstr>
      <vt:lpstr>CORONARY DRUG PROJECT: INTERIM ANALYSES</vt:lpstr>
      <vt:lpstr>PowerPoint Presentation</vt:lpstr>
      <vt:lpstr>STATISTICAL APPROACHES TO INTERIM MONITORING</vt:lpstr>
      <vt:lpstr>STATISTICAL APPROACHES TO INTERIM MONITORING</vt:lpstr>
      <vt:lpstr>CONTINUOUS TESTING</vt:lpstr>
      <vt:lpstr>DEVELOPMENT OF NEW MONITORING APPROACHES</vt:lpstr>
      <vt:lpstr>CONTINUOUS TESTING (2)</vt:lpstr>
      <vt:lpstr>GROUP SEQUENTIAL TESTING</vt:lpstr>
      <vt:lpstr>GROUP SEQUENTIAL TESTING</vt:lpstr>
      <vt:lpstr> GROUP SEQUENTIAL APPROACHES: POCOCK (1977)</vt:lpstr>
      <vt:lpstr>POCOCK BOUNDS</vt:lpstr>
      <vt:lpstr>ISSUE WITH POCOCK BOUNDARIES</vt:lpstr>
      <vt:lpstr>GROUP SEQUENTIAL TESTING: O’BRIEN-FLEMING (1979)</vt:lpstr>
      <vt:lpstr>COMPARISON OF BOUNDARIES</vt:lpstr>
      <vt:lpstr>COMPARISON OF BOUNDARIES</vt:lpstr>
      <vt:lpstr>PowerPoint Presentation</vt:lpstr>
      <vt:lpstr>NEW PROBLEM</vt:lpstr>
      <vt:lpstr>GROUP SEQUENTIAL TESTING: LAN-DEMETS (“ALPHA-SPENDING”)</vt:lpstr>
      <vt:lpstr>NOT ALL TRIALS NEED TO PROVIDE EARLY TERMINATION BOUNDARIES</vt:lpstr>
      <vt:lpstr>EFFICACY VS. SAFETY</vt:lpstr>
      <vt:lpstr>PowerPoint Presentation</vt:lpstr>
      <vt:lpstr>CURTAILED TESTING</vt:lpstr>
      <vt:lpstr>STOCHASTICALLY CURTAILED TESTING</vt:lpstr>
      <vt:lpstr>EARLY STOPPING FOR FUTILITY</vt:lpstr>
      <vt:lpstr>STATISTICAL APPROACHES</vt:lpstr>
      <vt:lpstr>STATISTICAL ISSUES IN FUTILITY MONITORING</vt:lpstr>
      <vt:lpstr>NOT ALL TRIALS SHOULD HAVE FUTILITY STOPPING PLANS</vt:lpstr>
      <vt:lpstr>QUESTIONS/ COMMENTS</vt:lpstr>
      <vt:lpstr>WHAT TRIALS NEED   DMCs?</vt:lpstr>
      <vt:lpstr>TRIALS THAT MIGHT BE STOPPED EARLY FOR EFFICACY</vt:lpstr>
      <vt:lpstr>TRIALS REQUIRING COMPARISON OF RATES TO ASSESS SAFETY</vt:lpstr>
      <vt:lpstr>OTHER TRIALS RAISING SPECIAL SAFETY OR ETHICAL CONCERNS</vt:lpstr>
      <vt:lpstr>WHAT TRIALS MAY NOT NEED DMCs?</vt:lpstr>
      <vt:lpstr>WHY NOT?</vt:lpstr>
      <vt:lpstr>EXAMPLES</vt:lpstr>
      <vt:lpstr>ARE THERE DISADVANTAGES TO HAVING A DMC?</vt:lpstr>
      <vt:lpstr>NIH REQUIREMENTS</vt:lpstr>
      <vt:lpstr>REGULATORY CONSIDERATIONS</vt:lpstr>
      <vt:lpstr>REGULATORY STATUS OF DMCs</vt:lpstr>
      <vt:lpstr>TOPICS IN FDA GUIDANCE</vt:lpstr>
      <vt:lpstr>INTERNATIONAL GUIDELINES ON DMCs</vt:lpstr>
      <vt:lpstr>WHAT DATA SHOULD BE PRESENTED TO A DMC?</vt:lpstr>
      <vt:lpstr>WHAT DOES THE DMC NEED TO KNOW?</vt:lpstr>
      <vt:lpstr>OTHER POSSIBLE DATA NEEDS</vt:lpstr>
      <vt:lpstr> APPROACH TO REPORT PLANNING</vt:lpstr>
      <vt:lpstr>VERY IMPORTANT</vt:lpstr>
      <vt:lpstr>EXAMPLE</vt:lpstr>
      <vt:lpstr>EXAMPLE</vt:lpstr>
      <vt:lpstr>POOR PRACTICE</vt:lpstr>
      <vt:lpstr>NEED READILY INTERPRETABLE DATA</vt:lpstr>
      <vt:lpstr>EXAMPLE: GI DISORDERS</vt:lpstr>
      <vt:lpstr>SAMPLE REPORT</vt:lpstr>
      <vt:lpstr>ISSUE: DMC ACCESS TO TREATMENT CODES</vt:lpstr>
      <vt:lpstr>MASKED MONITORING IN CLINICAL TRIALS--BLIND STUPIDITY?*</vt:lpstr>
      <vt:lpstr>CURRENT PRACTICES</vt:lpstr>
      <vt:lpstr>FDA PERSPECTIVE</vt:lpstr>
      <vt:lpstr>“SAFETY ONLY” REVIEW</vt:lpstr>
      <vt:lpstr>DMC CHARGE: REVIEW SAFETY</vt:lpstr>
      <vt:lpstr>PROBLEM WITH REVIEW OF SAFETY ONLY</vt:lpstr>
      <vt:lpstr>ONGOING CONTROVERSY: WHEN SHOULD TRIALS BE STOPPED EARLY?</vt:lpstr>
      <vt:lpstr>PRELIMINARY COMMENT</vt:lpstr>
      <vt:lpstr>PERSPECTIVES ON MONITORING</vt:lpstr>
      <vt:lpstr>PERSPECTIVES ON MONITORING</vt:lpstr>
      <vt:lpstr>BALANCING CURRENT VS FUTURE PATIENTS</vt:lpstr>
      <vt:lpstr>LONG-DEBATED CASE</vt:lpstr>
      <vt:lpstr>DMCs AND EARLY TERMINATION</vt:lpstr>
      <vt:lpstr>TREATMENT OF HIV INFECTION IN NEWBORNS</vt:lpstr>
      <vt:lpstr>STANDARDS OF CARE</vt:lpstr>
      <vt:lpstr>STANDARD OF CARE</vt:lpstr>
      <vt:lpstr>EARLY STOPPING PLAN</vt:lpstr>
      <vt:lpstr>POSSIBLE ALTERNATIVE PLAN</vt:lpstr>
      <vt:lpstr>PowerPoint Presentation</vt:lpstr>
      <vt:lpstr>TRIAL INITIATED</vt:lpstr>
      <vt:lpstr>THIRD REVIEW: ONE YEAR LATER</vt:lpstr>
      <vt:lpstr>DSMB RECOMMENDATION</vt:lpstr>
      <vt:lpstr>ARGUABLE POINTS</vt:lpstr>
      <vt:lpstr>FINAL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PWheeler</dc:creator>
  <cp:lastModifiedBy>Kathleen F. Kerr</cp:lastModifiedBy>
  <cp:revision>1261</cp:revision>
  <cp:lastPrinted>2018-09-13T17:04:29Z</cp:lastPrinted>
  <dcterms:created xsi:type="dcterms:W3CDTF">2006-02-16T01:55:53Z</dcterms:created>
  <dcterms:modified xsi:type="dcterms:W3CDTF">2020-07-24T15:12:40Z</dcterms:modified>
</cp:coreProperties>
</file>